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72" r:id="rId12"/>
    <p:sldId id="274" r:id="rId13"/>
    <p:sldId id="273" r:id="rId14"/>
    <p:sldId id="268" r:id="rId15"/>
    <p:sldId id="260" r:id="rId16"/>
    <p:sldId id="275" r:id="rId17"/>
    <p:sldId id="269" r:id="rId18"/>
    <p:sldId id="263" r:id="rId19"/>
    <p:sldId id="284" r:id="rId20"/>
    <p:sldId id="270" r:id="rId21"/>
    <p:sldId id="271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5E046E-7FD8-46DC-80DB-6AD255C06A67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555311-C4F5-4F89-9E91-954E5419F4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200400"/>
            <a:ext cx="6840760" cy="1600200"/>
          </a:xfrm>
        </p:spPr>
        <p:txBody>
          <a:bodyPr/>
          <a:lstStyle/>
          <a:p>
            <a:r>
              <a:rPr lang="cs-CZ" dirty="0" smtClean="0"/>
              <a:t>VOKAALI- JA KONSONANTTIVAIHTELUT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24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6.  </a:t>
            </a:r>
            <a:r>
              <a:rPr lang="cs-CZ" b="1" dirty="0" err="1"/>
              <a:t>Kolmi</a:t>
            </a:r>
            <a:r>
              <a:rPr lang="cs-CZ" b="1" dirty="0"/>
              <a:t>-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/>
              <a:t>useampitavuiset</a:t>
            </a:r>
            <a:r>
              <a:rPr lang="cs-CZ" b="1" dirty="0"/>
              <a:t> A-</a:t>
            </a:r>
            <a:r>
              <a:rPr lang="cs-CZ" b="1" dirty="0" err="1"/>
              <a:t>vartalot</a:t>
            </a:r>
            <a:r>
              <a:rPr lang="cs-CZ" b="1" dirty="0"/>
              <a:t> (a/ä)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 err="1"/>
              <a:t>Vaihtelu</a:t>
            </a:r>
            <a:r>
              <a:rPr lang="cs-CZ" b="1" dirty="0"/>
              <a:t>: 	A &gt; ø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	A &gt; O</a:t>
            </a:r>
          </a:p>
          <a:p>
            <a:pPr marL="0" indent="0">
              <a:buNone/>
            </a:pPr>
            <a:r>
              <a:rPr lang="cs-CZ" dirty="0"/>
              <a:t> a) </a:t>
            </a:r>
            <a:r>
              <a:rPr lang="cs-CZ" b="1" dirty="0" err="1">
                <a:solidFill>
                  <a:srgbClr val="0070C0"/>
                </a:solidFill>
              </a:rPr>
              <a:t>Verbivartalot</a:t>
            </a:r>
            <a:r>
              <a:rPr lang="cs-CZ" b="1" dirty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 err="1"/>
              <a:t>loppu</a:t>
            </a:r>
            <a:r>
              <a:rPr lang="cs-CZ" b="1" dirty="0"/>
              <a:t>-A &gt; ø </a:t>
            </a:r>
            <a:r>
              <a:rPr lang="cs-CZ" b="1" dirty="0" err="1"/>
              <a:t>impf:n</a:t>
            </a:r>
            <a:r>
              <a:rPr lang="cs-CZ" b="1" dirty="0"/>
              <a:t> i:n </a:t>
            </a:r>
            <a:r>
              <a:rPr lang="cs-CZ" b="1" dirty="0" err="1"/>
              <a:t>edellä</a:t>
            </a:r>
            <a:r>
              <a:rPr lang="cs-CZ" dirty="0"/>
              <a:t>,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kondit:n</a:t>
            </a:r>
            <a:r>
              <a:rPr lang="cs-CZ" dirty="0"/>
              <a:t> i:n </a:t>
            </a:r>
            <a:r>
              <a:rPr lang="cs-CZ" dirty="0" err="1"/>
              <a:t>edellä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</a:t>
            </a:r>
            <a:r>
              <a:rPr lang="cs-CZ" i="1" dirty="0" err="1"/>
              <a:t>kirjoittaa</a:t>
            </a:r>
            <a:r>
              <a:rPr lang="cs-CZ" i="1" dirty="0"/>
              <a:t>  : </a:t>
            </a:r>
            <a:r>
              <a:rPr lang="cs-CZ" i="1" dirty="0" err="1"/>
              <a:t>kirjoita</a:t>
            </a:r>
            <a:r>
              <a:rPr lang="cs-CZ" i="1" dirty="0"/>
              <a:t>-n   : </a:t>
            </a:r>
            <a:r>
              <a:rPr lang="cs-CZ" i="1" dirty="0" err="1"/>
              <a:t>kirjoit</a:t>
            </a:r>
            <a:r>
              <a:rPr lang="cs-CZ" i="1" dirty="0"/>
              <a:t>-i-n   : </a:t>
            </a:r>
            <a:r>
              <a:rPr lang="cs-CZ" i="1" dirty="0" err="1"/>
              <a:t>kirjoitta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</a:t>
            </a:r>
            <a:r>
              <a:rPr lang="cs-CZ" i="1" dirty="0" err="1"/>
              <a:t>säikähtää</a:t>
            </a:r>
            <a:r>
              <a:rPr lang="cs-CZ" i="1" dirty="0"/>
              <a:t> : </a:t>
            </a:r>
            <a:r>
              <a:rPr lang="cs-CZ" i="1" dirty="0" err="1"/>
              <a:t>säikähdä</a:t>
            </a:r>
            <a:r>
              <a:rPr lang="cs-CZ" i="1" dirty="0"/>
              <a:t>-n : </a:t>
            </a:r>
            <a:r>
              <a:rPr lang="cs-CZ" i="1" dirty="0" err="1"/>
              <a:t>säikähd</a:t>
            </a:r>
            <a:r>
              <a:rPr lang="cs-CZ" i="1" dirty="0"/>
              <a:t>-i-n : </a:t>
            </a:r>
            <a:r>
              <a:rPr lang="cs-CZ" i="1" dirty="0" err="1"/>
              <a:t>säikähtä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HUOM! </a:t>
            </a:r>
            <a:r>
              <a:rPr lang="cs-CZ" dirty="0" err="1"/>
              <a:t>Supistumaverbeissä</a:t>
            </a:r>
            <a:r>
              <a:rPr lang="cs-CZ" dirty="0"/>
              <a:t> on sama </a:t>
            </a:r>
            <a:r>
              <a:rPr lang="cs-CZ" dirty="0" err="1" smtClean="0"/>
              <a:t>ilmiö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i="1" dirty="0" err="1"/>
              <a:t>kadota</a:t>
            </a:r>
            <a:r>
              <a:rPr lang="cs-CZ" i="1" dirty="0"/>
              <a:t> : </a:t>
            </a:r>
            <a:r>
              <a:rPr lang="cs-CZ" i="1" dirty="0" err="1"/>
              <a:t>katoa</a:t>
            </a:r>
            <a:r>
              <a:rPr lang="cs-CZ" i="1" dirty="0"/>
              <a:t>-n : </a:t>
            </a:r>
            <a:r>
              <a:rPr lang="cs-CZ" i="1" dirty="0" err="1"/>
              <a:t>kadoTa+i</a:t>
            </a:r>
            <a:r>
              <a:rPr lang="cs-CZ" i="1" dirty="0"/>
              <a:t> (A&gt;ø) &gt; </a:t>
            </a:r>
            <a:r>
              <a:rPr lang="cs-CZ" i="1" dirty="0" err="1"/>
              <a:t>katoTi</a:t>
            </a:r>
            <a:r>
              <a:rPr lang="cs-CZ" i="1" dirty="0"/>
              <a:t> &gt;&gt; </a:t>
            </a:r>
            <a:r>
              <a:rPr lang="cs-CZ" i="1" dirty="0" err="1"/>
              <a:t>katosi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93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 err="1">
                <a:solidFill>
                  <a:srgbClr val="FFC000"/>
                </a:solidFill>
              </a:rPr>
              <a:t>Nominivartalot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/>
              <a:t>- </a:t>
            </a:r>
            <a:r>
              <a:rPr lang="cs-CZ" dirty="0" err="1"/>
              <a:t>kahdenlaista</a:t>
            </a:r>
            <a:r>
              <a:rPr lang="cs-CZ" dirty="0"/>
              <a:t> </a:t>
            </a:r>
            <a:r>
              <a:rPr lang="cs-CZ" dirty="0" err="1" smtClean="0"/>
              <a:t>vaihtelua</a:t>
            </a:r>
            <a:r>
              <a:rPr lang="cs-CZ" dirty="0" smtClean="0"/>
              <a:t> (ks. b1 </a:t>
            </a:r>
            <a:r>
              <a:rPr lang="cs-CZ" dirty="0" err="1" smtClean="0"/>
              <a:t>ja</a:t>
            </a:r>
            <a:r>
              <a:rPr lang="cs-CZ" dirty="0" smtClean="0"/>
              <a:t> b2)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/>
              <a:t> </a:t>
            </a:r>
            <a:r>
              <a:rPr lang="cs-CZ" b="1" dirty="0"/>
              <a:t>b1)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loppu</a:t>
            </a:r>
            <a:r>
              <a:rPr lang="cs-CZ" b="1" dirty="0">
                <a:solidFill>
                  <a:srgbClr val="FF0000"/>
                </a:solidFill>
              </a:rPr>
              <a:t>-A &gt; ø</a:t>
            </a:r>
            <a:r>
              <a:rPr lang="cs-CZ" dirty="0"/>
              <a:t>, </a:t>
            </a:r>
            <a:r>
              <a:rPr lang="cs-CZ" dirty="0" err="1"/>
              <a:t>jos</a:t>
            </a:r>
            <a:r>
              <a:rPr lang="cs-CZ" dirty="0"/>
              <a:t> </a:t>
            </a:r>
            <a:r>
              <a:rPr lang="cs-CZ" b="1" dirty="0" err="1"/>
              <a:t>sanavartalon</a:t>
            </a:r>
            <a:r>
              <a:rPr lang="cs-CZ" b="1" dirty="0"/>
              <a:t> </a:t>
            </a:r>
            <a:r>
              <a:rPr lang="cs-CZ" b="1" dirty="0" err="1"/>
              <a:t>loppuna</a:t>
            </a:r>
            <a:r>
              <a:rPr lang="cs-CZ" b="1" dirty="0"/>
              <a:t> </a:t>
            </a:r>
            <a:r>
              <a:rPr lang="cs-CZ" dirty="0"/>
              <a:t>on </a:t>
            </a:r>
          </a:p>
          <a:p>
            <a:pPr marL="0" indent="0">
              <a:buNone/>
            </a:pPr>
            <a:r>
              <a:rPr lang="cs-CZ" dirty="0"/>
              <a:t>    1) </a:t>
            </a:r>
            <a:r>
              <a:rPr lang="cs-CZ" b="1" dirty="0"/>
              <a:t>-</a:t>
            </a:r>
            <a:r>
              <a:rPr lang="cs-CZ" b="1" dirty="0" smtClean="0"/>
              <a:t>mA</a:t>
            </a:r>
            <a:r>
              <a:rPr lang="cs-CZ" dirty="0" smtClean="0"/>
              <a:t>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2) </a:t>
            </a:r>
            <a:r>
              <a:rPr lang="cs-CZ" b="1" dirty="0" err="1"/>
              <a:t>kons.yhtymä</a:t>
            </a:r>
            <a:r>
              <a:rPr lang="cs-CZ" b="1" dirty="0"/>
              <a:t> -</a:t>
            </a:r>
            <a:r>
              <a:rPr lang="cs-CZ" b="1" dirty="0" err="1" smtClean="0"/>
              <a:t>mpA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3) </a:t>
            </a:r>
            <a:r>
              <a:rPr lang="cs-CZ" b="1" dirty="0"/>
              <a:t>3-tav. </a:t>
            </a:r>
            <a:r>
              <a:rPr lang="cs-CZ" b="1" dirty="0" err="1" smtClean="0"/>
              <a:t>adj</a:t>
            </a:r>
            <a:r>
              <a:rPr lang="cs-CZ" b="1" dirty="0" err="1" smtClean="0"/>
              <a:t>ektiivi</a:t>
            </a:r>
            <a:r>
              <a:rPr lang="cs-CZ" b="1" dirty="0" smtClean="0"/>
              <a:t> </a:t>
            </a:r>
            <a:r>
              <a:rPr lang="cs-CZ" b="1" dirty="0"/>
              <a:t>(-</a:t>
            </a:r>
            <a:r>
              <a:rPr lang="cs-CZ" b="1" i="1" dirty="0" err="1"/>
              <a:t>vA</a:t>
            </a:r>
            <a:r>
              <a:rPr lang="cs-CZ" b="1" dirty="0"/>
              <a:t>, -</a:t>
            </a:r>
            <a:r>
              <a:rPr lang="cs-CZ" b="1" i="1" dirty="0" err="1"/>
              <a:t>rA</a:t>
            </a:r>
            <a:r>
              <a:rPr lang="cs-CZ" b="1" dirty="0"/>
              <a:t>, </a:t>
            </a:r>
            <a:r>
              <a:rPr lang="cs-CZ" b="1" i="1" dirty="0"/>
              <a:t>-</a:t>
            </a:r>
            <a:r>
              <a:rPr lang="cs-CZ" b="1" i="1" dirty="0" err="1"/>
              <a:t>lA</a:t>
            </a:r>
            <a:r>
              <a:rPr lang="cs-CZ" b="1" dirty="0"/>
              <a:t>, -</a:t>
            </a:r>
            <a:r>
              <a:rPr lang="cs-CZ" b="1" i="1" dirty="0" err="1"/>
              <a:t>isA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N  </a:t>
            </a:r>
            <a:r>
              <a:rPr lang="cs-CZ" dirty="0" smtClean="0"/>
              <a:t>	</a:t>
            </a:r>
            <a:r>
              <a:rPr lang="cs-CZ" i="1" dirty="0" err="1" smtClean="0"/>
              <a:t>sano</a:t>
            </a:r>
            <a:r>
              <a:rPr lang="cs-CZ" b="1" i="1" dirty="0" err="1" smtClean="0"/>
              <a:t>ma</a:t>
            </a:r>
            <a:r>
              <a:rPr lang="cs-CZ" i="1" dirty="0" smtClean="0"/>
              <a:t>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sanoma</a:t>
            </a:r>
            <a:r>
              <a:rPr lang="cs-CZ" i="1" dirty="0" smtClean="0"/>
              <a:t>-a     :	</a:t>
            </a:r>
            <a:r>
              <a:rPr lang="cs-CZ" i="1" dirty="0" err="1" smtClean="0"/>
              <a:t>sanom</a:t>
            </a:r>
            <a:r>
              <a:rPr lang="cs-CZ" i="1" dirty="0" smtClean="0"/>
              <a:t>-i-a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A  </a:t>
            </a:r>
            <a:r>
              <a:rPr lang="cs-CZ" dirty="0" smtClean="0"/>
              <a:t>	</a:t>
            </a:r>
            <a:r>
              <a:rPr lang="cs-CZ" i="1" dirty="0" err="1" smtClean="0"/>
              <a:t>onneton</a:t>
            </a:r>
            <a:r>
              <a:rPr lang="cs-CZ" i="1" dirty="0" smtClean="0"/>
              <a:t>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onnetto</a:t>
            </a:r>
            <a:r>
              <a:rPr lang="cs-CZ" b="1" i="1" dirty="0" err="1" smtClean="0"/>
              <a:t>ma</a:t>
            </a:r>
            <a:r>
              <a:rPr lang="cs-CZ" i="1" dirty="0" smtClean="0"/>
              <a:t>-n </a:t>
            </a:r>
            <a:r>
              <a:rPr lang="cs-CZ" i="1" dirty="0"/>
              <a:t>: </a:t>
            </a:r>
            <a:r>
              <a:rPr lang="cs-CZ" i="1" dirty="0" err="1"/>
              <a:t>onnettom</a:t>
            </a:r>
            <a:r>
              <a:rPr lang="cs-CZ" i="1" dirty="0"/>
              <a:t>-i-a  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pieni</a:t>
            </a:r>
            <a:r>
              <a:rPr lang="cs-CZ" i="1" dirty="0" smtClean="0"/>
              <a:t>    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piene</a:t>
            </a:r>
            <a:r>
              <a:rPr lang="cs-CZ" b="1" i="1" dirty="0" err="1" smtClean="0"/>
              <a:t>mpä</a:t>
            </a:r>
            <a:r>
              <a:rPr lang="cs-CZ" i="1" dirty="0" smtClean="0"/>
              <a:t>-ä  </a:t>
            </a:r>
            <a:r>
              <a:rPr lang="cs-CZ" i="1" dirty="0"/>
              <a:t>: </a:t>
            </a:r>
            <a:r>
              <a:rPr lang="cs-CZ" i="1" dirty="0" err="1"/>
              <a:t>pienemp</a:t>
            </a:r>
            <a:r>
              <a:rPr lang="cs-CZ" i="1" dirty="0"/>
              <a:t>-i-ä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rote</a:t>
            </a:r>
            <a:r>
              <a:rPr lang="cs-CZ" b="1" i="1" dirty="0" err="1" smtClean="0"/>
              <a:t>va</a:t>
            </a:r>
            <a:r>
              <a:rPr lang="cs-CZ" i="1" dirty="0" smtClean="0"/>
              <a:t>  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roteva-lla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rotev</a:t>
            </a:r>
            <a:r>
              <a:rPr lang="cs-CZ" i="1" dirty="0" smtClean="0"/>
              <a:t>-i-</a:t>
            </a:r>
            <a:r>
              <a:rPr lang="cs-CZ" i="1" dirty="0" err="1" smtClean="0"/>
              <a:t>lla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err="1"/>
              <a:t>rotev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ahke</a:t>
            </a:r>
            <a:r>
              <a:rPr lang="cs-CZ" b="1" i="1" dirty="0" err="1" smtClean="0"/>
              <a:t>ra</a:t>
            </a:r>
            <a:r>
              <a:rPr lang="cs-CZ" i="1" dirty="0" smtClean="0"/>
              <a:t> 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ahkera</a:t>
            </a:r>
            <a:r>
              <a:rPr lang="cs-CZ" i="1" dirty="0" smtClean="0"/>
              <a:t>-a 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ahker</a:t>
            </a:r>
            <a:r>
              <a:rPr lang="cs-CZ" i="1" dirty="0" smtClean="0"/>
              <a:t>-i-a    </a:t>
            </a:r>
            <a:r>
              <a:rPr lang="cs-CZ" i="1" dirty="0"/>
              <a:t>: </a:t>
            </a:r>
            <a:r>
              <a:rPr lang="cs-CZ" i="1" dirty="0" err="1"/>
              <a:t>ahker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vete</a:t>
            </a:r>
            <a:r>
              <a:rPr lang="cs-CZ" b="1" i="1" dirty="0" err="1" smtClean="0"/>
              <a:t>lä</a:t>
            </a:r>
            <a:r>
              <a:rPr lang="cs-CZ" i="1" dirty="0" smtClean="0"/>
              <a:t>  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vetelä-nä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vetel</a:t>
            </a:r>
            <a:r>
              <a:rPr lang="cs-CZ" i="1" dirty="0" smtClean="0"/>
              <a:t>-i-</a:t>
            </a:r>
            <a:r>
              <a:rPr lang="cs-CZ" i="1" dirty="0" err="1" smtClean="0"/>
              <a:t>nä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err="1"/>
              <a:t>vetel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valoi</a:t>
            </a:r>
            <a:r>
              <a:rPr lang="cs-CZ" b="1" i="1" dirty="0" err="1" smtClean="0"/>
              <a:t>sa</a:t>
            </a:r>
            <a:r>
              <a:rPr lang="cs-CZ" i="1" dirty="0" smtClean="0"/>
              <a:t>  </a:t>
            </a:r>
            <a:r>
              <a:rPr lang="cs-CZ" i="1" dirty="0"/>
              <a:t>:  </a:t>
            </a:r>
            <a:r>
              <a:rPr lang="cs-CZ" i="1" dirty="0" smtClean="0"/>
              <a:t>	</a:t>
            </a:r>
            <a:r>
              <a:rPr lang="cs-CZ" i="1" dirty="0" err="1" smtClean="0"/>
              <a:t>valoisa-ssa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valois</a:t>
            </a:r>
            <a:r>
              <a:rPr lang="cs-CZ" i="1" dirty="0" smtClean="0"/>
              <a:t>-i-</a:t>
            </a:r>
            <a:r>
              <a:rPr lang="cs-CZ" i="1" dirty="0" err="1" smtClean="0"/>
              <a:t>ssa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valois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52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84976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b2)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loppu</a:t>
            </a:r>
            <a:r>
              <a:rPr lang="cs-CZ" dirty="0">
                <a:solidFill>
                  <a:srgbClr val="FF0000"/>
                </a:solidFill>
              </a:rPr>
              <a:t>-A &gt; O </a:t>
            </a:r>
            <a:r>
              <a:rPr lang="cs-CZ" dirty="0" err="1"/>
              <a:t>monikon</a:t>
            </a:r>
            <a:r>
              <a:rPr lang="cs-CZ" dirty="0"/>
              <a:t> i:n </a:t>
            </a:r>
            <a:r>
              <a:rPr lang="cs-CZ" dirty="0" err="1"/>
              <a:t>edellä</a:t>
            </a:r>
            <a:r>
              <a:rPr lang="cs-CZ" dirty="0"/>
              <a:t>, </a:t>
            </a:r>
            <a:r>
              <a:rPr lang="cs-CZ" dirty="0" err="1"/>
              <a:t>jos</a:t>
            </a:r>
            <a:r>
              <a:rPr lang="cs-CZ" dirty="0"/>
              <a:t> sen </a:t>
            </a:r>
            <a:r>
              <a:rPr lang="cs-CZ" dirty="0" err="1"/>
              <a:t>edellä</a:t>
            </a:r>
            <a:r>
              <a:rPr lang="cs-CZ" dirty="0"/>
              <a:t> </a:t>
            </a:r>
            <a:r>
              <a:rPr lang="cs-CZ" dirty="0" err="1" smtClean="0"/>
              <a:t>sanavartolassa</a:t>
            </a:r>
            <a:r>
              <a:rPr lang="cs-CZ" dirty="0" smtClean="0"/>
              <a:t> on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	</a:t>
            </a:r>
            <a:r>
              <a:rPr lang="cs-CZ" dirty="0" err="1" smtClean="0"/>
              <a:t>geminaatta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2)	</a:t>
            </a:r>
            <a:r>
              <a:rPr lang="cs-CZ" dirty="0" err="1" smtClean="0"/>
              <a:t>konsonanttiyhtymä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paitsi</a:t>
            </a:r>
            <a:r>
              <a:rPr lang="cs-CZ" dirty="0"/>
              <a:t> </a:t>
            </a:r>
            <a:r>
              <a:rPr lang="cs-CZ" i="1" dirty="0"/>
              <a:t>mp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) </a:t>
            </a:r>
            <a:r>
              <a:rPr lang="cs-CZ" dirty="0" smtClean="0"/>
              <a:t>	</a:t>
            </a:r>
            <a:r>
              <a:rPr lang="cs-CZ" dirty="0" err="1" smtClean="0"/>
              <a:t>substantiivi</a:t>
            </a:r>
            <a:r>
              <a:rPr lang="cs-CZ" dirty="0" smtClean="0"/>
              <a:t> </a:t>
            </a:r>
            <a:r>
              <a:rPr lang="cs-CZ" dirty="0" err="1"/>
              <a:t>päättyy</a:t>
            </a:r>
            <a:r>
              <a:rPr lang="cs-CZ" dirty="0"/>
              <a:t> </a:t>
            </a:r>
            <a:r>
              <a:rPr lang="cs-CZ" dirty="0" err="1"/>
              <a:t>tavuihin</a:t>
            </a:r>
            <a:r>
              <a:rPr lang="cs-CZ" dirty="0"/>
              <a:t> </a:t>
            </a:r>
            <a:r>
              <a:rPr lang="cs-CZ" i="1" dirty="0"/>
              <a:t>-</a:t>
            </a:r>
            <a:r>
              <a:rPr lang="cs-CZ" i="1" dirty="0" err="1"/>
              <a:t>lA</a:t>
            </a:r>
            <a:r>
              <a:rPr lang="cs-CZ" i="1" dirty="0"/>
              <a:t>, -</a:t>
            </a:r>
            <a:r>
              <a:rPr lang="cs-CZ" i="1" dirty="0" err="1"/>
              <a:t>rA</a:t>
            </a:r>
            <a:r>
              <a:rPr lang="cs-CZ" i="1" dirty="0"/>
              <a:t>, -</a:t>
            </a:r>
            <a:r>
              <a:rPr lang="cs-CZ" i="1" dirty="0" err="1" smtClean="0"/>
              <a:t>nA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 	</a:t>
            </a:r>
            <a:r>
              <a:rPr lang="cs-CZ" i="1" dirty="0" err="1" smtClean="0"/>
              <a:t>silakka</a:t>
            </a:r>
            <a:r>
              <a:rPr lang="cs-CZ" i="1" dirty="0" smtClean="0"/>
              <a:t>  :   </a:t>
            </a:r>
            <a:r>
              <a:rPr lang="cs-CZ" i="1" dirty="0" err="1" smtClean="0"/>
              <a:t>silakka</a:t>
            </a:r>
            <a:r>
              <a:rPr lang="cs-CZ" i="1" dirty="0" smtClean="0"/>
              <a:t>-a   </a:t>
            </a:r>
            <a:r>
              <a:rPr lang="cs-CZ" i="1" dirty="0"/>
              <a:t>: </a:t>
            </a:r>
            <a:r>
              <a:rPr lang="cs-CZ" i="1" dirty="0" err="1"/>
              <a:t>silako</a:t>
            </a:r>
            <a:r>
              <a:rPr lang="cs-CZ" i="1" dirty="0"/>
              <a:t>-i-na  </a:t>
            </a:r>
            <a:r>
              <a:rPr lang="cs-CZ" dirty="0"/>
              <a:t>(</a:t>
            </a:r>
            <a:r>
              <a:rPr lang="cs-CZ" dirty="0" err="1"/>
              <a:t>huom</a:t>
            </a:r>
            <a:r>
              <a:rPr lang="cs-CZ" dirty="0"/>
              <a:t>! </a:t>
            </a:r>
            <a:r>
              <a:rPr lang="cs-CZ" dirty="0" err="1"/>
              <a:t>astevaiht</a:t>
            </a:r>
            <a:r>
              <a:rPr lang="cs-CZ" dirty="0"/>
              <a:t>./PART)</a:t>
            </a:r>
          </a:p>
          <a:p>
            <a:pPr marL="0" indent="0">
              <a:buNone/>
            </a:pPr>
            <a:r>
              <a:rPr lang="cs-CZ" dirty="0"/>
              <a:t>       </a:t>
            </a:r>
            <a:r>
              <a:rPr lang="cs-CZ" dirty="0" smtClean="0"/>
              <a:t>	</a:t>
            </a:r>
            <a:r>
              <a:rPr lang="cs-CZ" i="1" dirty="0" err="1" smtClean="0"/>
              <a:t>navetta</a:t>
            </a:r>
            <a:r>
              <a:rPr lang="cs-CZ" i="1" dirty="0" smtClean="0"/>
              <a:t>  </a:t>
            </a:r>
            <a:r>
              <a:rPr lang="cs-CZ" i="1" dirty="0"/>
              <a:t>:  </a:t>
            </a:r>
            <a:r>
              <a:rPr lang="cs-CZ" i="1" dirty="0" err="1"/>
              <a:t>naveta-ssa</a:t>
            </a:r>
            <a:r>
              <a:rPr lang="cs-CZ" i="1" dirty="0"/>
              <a:t> : </a:t>
            </a:r>
            <a:r>
              <a:rPr lang="cs-CZ" i="1" dirty="0" err="1"/>
              <a:t>naveto</a:t>
            </a:r>
            <a:r>
              <a:rPr lang="cs-CZ" i="1" dirty="0"/>
              <a:t>-i-</a:t>
            </a:r>
            <a:r>
              <a:rPr lang="cs-CZ" i="1" dirty="0" err="1"/>
              <a:t>ssa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ulappa</a:t>
            </a:r>
            <a:r>
              <a:rPr lang="cs-CZ" i="1" dirty="0" smtClean="0"/>
              <a:t>  </a:t>
            </a:r>
            <a:r>
              <a:rPr lang="cs-CZ" i="1" dirty="0"/>
              <a:t>:   </a:t>
            </a:r>
            <a:r>
              <a:rPr lang="cs-CZ" i="1" dirty="0" err="1"/>
              <a:t>ulapa-lla</a:t>
            </a:r>
            <a:r>
              <a:rPr lang="cs-CZ" i="1" dirty="0"/>
              <a:t>    : </a:t>
            </a:r>
            <a:r>
              <a:rPr lang="cs-CZ" i="1" dirty="0" err="1"/>
              <a:t>ulapo</a:t>
            </a:r>
            <a:r>
              <a:rPr lang="cs-CZ" i="1" dirty="0"/>
              <a:t>-i-</a:t>
            </a:r>
            <a:r>
              <a:rPr lang="cs-CZ" i="1" dirty="0" err="1"/>
              <a:t>lla</a:t>
            </a:r>
            <a:r>
              <a:rPr lang="cs-CZ" i="1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karahka</a:t>
            </a:r>
            <a:r>
              <a:rPr lang="cs-CZ" i="1" dirty="0" smtClean="0"/>
              <a:t> </a:t>
            </a:r>
            <a:r>
              <a:rPr lang="cs-CZ" i="1" dirty="0"/>
              <a:t>:  </a:t>
            </a:r>
            <a:r>
              <a:rPr lang="cs-CZ" i="1" dirty="0" err="1"/>
              <a:t>karahka</a:t>
            </a:r>
            <a:r>
              <a:rPr lang="cs-CZ" i="1" dirty="0"/>
              <a:t>-a  : </a:t>
            </a:r>
            <a:r>
              <a:rPr lang="cs-CZ" i="1" dirty="0" err="1"/>
              <a:t>karahko</a:t>
            </a:r>
            <a:r>
              <a:rPr lang="cs-CZ" i="1" dirty="0"/>
              <a:t>-i-na</a:t>
            </a:r>
          </a:p>
          <a:p>
            <a:pPr marL="0" indent="0">
              <a:buNone/>
            </a:pPr>
            <a:r>
              <a:rPr lang="cs-CZ" i="1" dirty="0" err="1" smtClean="0"/>
              <a:t>ympyrä</a:t>
            </a:r>
            <a:r>
              <a:rPr lang="cs-CZ" i="1" dirty="0" smtClean="0"/>
              <a:t>  </a:t>
            </a:r>
            <a:r>
              <a:rPr lang="cs-CZ" i="1" dirty="0"/>
              <a:t>:  </a:t>
            </a:r>
            <a:r>
              <a:rPr lang="cs-CZ" i="1" dirty="0" err="1"/>
              <a:t>ympyrä</a:t>
            </a:r>
            <a:r>
              <a:rPr lang="cs-CZ" i="1" dirty="0"/>
              <a:t>-ä  : </a:t>
            </a:r>
            <a:r>
              <a:rPr lang="cs-CZ" i="1" dirty="0" err="1"/>
              <a:t>ympyrö</a:t>
            </a:r>
            <a:r>
              <a:rPr lang="cs-CZ" i="1" dirty="0"/>
              <a:t>-i-</a:t>
            </a:r>
            <a:r>
              <a:rPr lang="cs-CZ" i="1" dirty="0" err="1"/>
              <a:t>tä</a:t>
            </a:r>
            <a:r>
              <a:rPr lang="cs-CZ" i="1" dirty="0"/>
              <a:t>  </a:t>
            </a:r>
            <a:r>
              <a:rPr lang="cs-CZ" dirty="0" smtClean="0"/>
              <a:t>	Vrt</a:t>
            </a:r>
            <a:r>
              <a:rPr lang="cs-CZ" dirty="0"/>
              <a:t>.  </a:t>
            </a:r>
            <a:r>
              <a:rPr lang="cs-CZ" dirty="0" smtClean="0"/>
              <a:t>	A </a:t>
            </a:r>
            <a:r>
              <a:rPr lang="cs-CZ" i="1" dirty="0" err="1"/>
              <a:t>typerä</a:t>
            </a:r>
            <a:r>
              <a:rPr lang="cs-CZ" i="1" dirty="0"/>
              <a:t> : </a:t>
            </a:r>
            <a:r>
              <a:rPr lang="cs-CZ" i="1" dirty="0" err="1"/>
              <a:t>typeriä</a:t>
            </a: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kahvila</a:t>
            </a:r>
            <a:r>
              <a:rPr lang="cs-CZ" i="1" dirty="0" smtClean="0"/>
              <a:t>  </a:t>
            </a:r>
            <a:r>
              <a:rPr lang="cs-CZ" i="1" dirty="0"/>
              <a:t>:  </a:t>
            </a:r>
            <a:r>
              <a:rPr lang="cs-CZ" i="1" dirty="0" err="1"/>
              <a:t>kahvila</a:t>
            </a:r>
            <a:r>
              <a:rPr lang="cs-CZ" i="1" dirty="0"/>
              <a:t>-a   : </a:t>
            </a:r>
            <a:r>
              <a:rPr lang="cs-CZ" i="1" dirty="0" err="1"/>
              <a:t>kahvilo</a:t>
            </a:r>
            <a:r>
              <a:rPr lang="cs-CZ" i="1" dirty="0"/>
              <a:t>-i-ta          </a:t>
            </a:r>
            <a:r>
              <a:rPr lang="cs-CZ" dirty="0" smtClean="0"/>
              <a:t>	A </a:t>
            </a:r>
            <a:r>
              <a:rPr lang="cs-CZ" i="1" dirty="0" err="1"/>
              <a:t>matala</a:t>
            </a:r>
            <a:r>
              <a:rPr lang="cs-CZ" i="1" dirty="0"/>
              <a:t> : </a:t>
            </a:r>
            <a:r>
              <a:rPr lang="cs-CZ" i="1" dirty="0" err="1"/>
              <a:t>matalia</a:t>
            </a: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ikkuna</a:t>
            </a:r>
            <a:r>
              <a:rPr lang="cs-CZ" i="1" dirty="0" smtClean="0"/>
              <a:t>   </a:t>
            </a:r>
            <a:r>
              <a:rPr lang="cs-CZ" i="1" dirty="0"/>
              <a:t>:  </a:t>
            </a:r>
            <a:r>
              <a:rPr lang="cs-CZ" i="1" dirty="0" err="1"/>
              <a:t>ikkuna-lla</a:t>
            </a:r>
            <a:r>
              <a:rPr lang="cs-CZ" i="1" dirty="0"/>
              <a:t>  : </a:t>
            </a:r>
            <a:r>
              <a:rPr lang="cs-CZ" i="1" dirty="0" err="1"/>
              <a:t>ikkuno</a:t>
            </a:r>
            <a:r>
              <a:rPr lang="cs-CZ" i="1" dirty="0"/>
              <a:t>-i-ta           </a:t>
            </a:r>
            <a:r>
              <a:rPr lang="cs-CZ" dirty="0" smtClean="0"/>
              <a:t>	A </a:t>
            </a:r>
            <a:r>
              <a:rPr lang="cs-CZ" i="1" dirty="0" err="1"/>
              <a:t>ihana</a:t>
            </a:r>
            <a:r>
              <a:rPr lang="cs-CZ" i="1" dirty="0"/>
              <a:t>   : </a:t>
            </a:r>
            <a:r>
              <a:rPr lang="cs-CZ" i="1" dirty="0" err="1"/>
              <a:t>ihania</a:t>
            </a:r>
            <a:r>
              <a:rPr lang="cs-CZ" i="1" dirty="0"/>
              <a:t> </a:t>
            </a:r>
          </a:p>
          <a:p>
            <a:pPr marL="0" indent="0">
              <a:buNone/>
            </a:pPr>
            <a:r>
              <a:rPr lang="cs-CZ" i="1" dirty="0" err="1" smtClean="0"/>
              <a:t>kihara</a:t>
            </a:r>
            <a:r>
              <a:rPr lang="cs-CZ" i="1" dirty="0" smtClean="0"/>
              <a:t>   </a:t>
            </a:r>
            <a:r>
              <a:rPr lang="cs-CZ" i="1" dirty="0"/>
              <a:t>:  </a:t>
            </a:r>
            <a:r>
              <a:rPr lang="cs-CZ" i="1" dirty="0" err="1"/>
              <a:t>kihara</a:t>
            </a:r>
            <a:r>
              <a:rPr lang="cs-CZ" i="1" dirty="0"/>
              <a:t>-a    : </a:t>
            </a:r>
            <a:r>
              <a:rPr lang="cs-CZ" i="1" dirty="0" err="1"/>
              <a:t>kiharo</a:t>
            </a:r>
            <a:r>
              <a:rPr lang="cs-CZ" i="1" dirty="0"/>
              <a:t>-i-ta</a:t>
            </a:r>
            <a:r>
              <a:rPr lang="cs-CZ" dirty="0"/>
              <a:t>     </a:t>
            </a:r>
            <a:r>
              <a:rPr lang="cs-CZ" dirty="0" smtClean="0"/>
              <a:t>	Vrt</a:t>
            </a:r>
            <a:r>
              <a:rPr lang="cs-CZ" dirty="0"/>
              <a:t>. </a:t>
            </a:r>
            <a:r>
              <a:rPr lang="cs-CZ" i="1" dirty="0" err="1"/>
              <a:t>kiharissa</a:t>
            </a:r>
            <a:r>
              <a:rPr lang="cs-CZ" i="1" dirty="0"/>
              <a:t> </a:t>
            </a:r>
            <a:r>
              <a:rPr lang="cs-CZ" i="1" dirty="0" err="1"/>
              <a:t>hiuksissa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193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7. </a:t>
            </a:r>
            <a:r>
              <a:rPr lang="cs-CZ" b="1" dirty="0" err="1"/>
              <a:t>Sanavartalo</a:t>
            </a:r>
            <a:r>
              <a:rPr lang="cs-CZ" b="1" dirty="0"/>
              <a:t> on </a:t>
            </a:r>
            <a:r>
              <a:rPr lang="cs-CZ" b="1" dirty="0" err="1"/>
              <a:t>yksitavuinen</a:t>
            </a:r>
            <a:r>
              <a:rPr lang="cs-CZ" b="1" dirty="0"/>
              <a:t> </a:t>
            </a:r>
            <a:r>
              <a:rPr lang="cs-CZ" dirty="0" err="1"/>
              <a:t>tai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</a:t>
            </a:r>
            <a:r>
              <a:rPr lang="cs-CZ" b="1" dirty="0" err="1"/>
              <a:t>pitkään</a:t>
            </a:r>
            <a:r>
              <a:rPr lang="cs-CZ" b="1" dirty="0"/>
              <a:t> </a:t>
            </a:r>
            <a:r>
              <a:rPr lang="cs-CZ" b="1" dirty="0" err="1" smtClean="0"/>
              <a:t>vokaaliin</a:t>
            </a:r>
            <a:r>
              <a:rPr lang="cs-CZ" b="1" dirty="0"/>
              <a:t>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Vaihtelu</a:t>
            </a:r>
            <a:r>
              <a:rPr lang="cs-CZ" b="1" dirty="0"/>
              <a:t>: </a:t>
            </a:r>
            <a:r>
              <a:rPr lang="cs-CZ" b="1" dirty="0" err="1"/>
              <a:t>VV+i</a:t>
            </a:r>
            <a:r>
              <a:rPr lang="cs-CZ" b="1" dirty="0"/>
              <a:t> &gt; </a:t>
            </a:r>
            <a:r>
              <a:rPr lang="cs-CZ" b="1" dirty="0" err="1"/>
              <a:t>V+i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  	</a:t>
            </a:r>
            <a:r>
              <a:rPr lang="cs-CZ" i="1" dirty="0" err="1" smtClean="0"/>
              <a:t>maa</a:t>
            </a:r>
            <a:r>
              <a:rPr lang="cs-CZ" i="1" dirty="0" smtClean="0"/>
              <a:t>    :	</a:t>
            </a:r>
            <a:r>
              <a:rPr lang="cs-CZ" i="1" dirty="0" err="1" smtClean="0"/>
              <a:t>maa</a:t>
            </a:r>
            <a:r>
              <a:rPr lang="cs-CZ" i="1" dirty="0" smtClean="0"/>
              <a:t>-ta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ma</a:t>
            </a:r>
            <a:r>
              <a:rPr lang="cs-CZ" i="1" dirty="0" smtClean="0"/>
              <a:t>-i-ta      </a:t>
            </a:r>
            <a:r>
              <a:rPr lang="cs-CZ" i="1" dirty="0"/>
              <a:t>: </a:t>
            </a:r>
            <a:r>
              <a:rPr lang="cs-CZ" i="1" dirty="0" err="1"/>
              <a:t>ma-inen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</a:t>
            </a:r>
            <a:r>
              <a:rPr lang="cs-CZ" i="1" dirty="0" smtClean="0"/>
              <a:t>	</a:t>
            </a:r>
            <a:r>
              <a:rPr lang="cs-CZ" i="1" dirty="0" err="1" smtClean="0"/>
              <a:t>pää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pää-tä</a:t>
            </a:r>
            <a:r>
              <a:rPr lang="cs-CZ" i="1" dirty="0" smtClean="0"/>
              <a:t> 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pä</a:t>
            </a:r>
            <a:r>
              <a:rPr lang="cs-CZ" i="1" dirty="0" smtClean="0"/>
              <a:t>-i-</a:t>
            </a:r>
            <a:r>
              <a:rPr lang="cs-CZ" i="1" dirty="0" err="1" smtClean="0"/>
              <a:t>tä</a:t>
            </a:r>
            <a:r>
              <a:rPr lang="cs-CZ" i="1" dirty="0" smtClean="0"/>
              <a:t>       </a:t>
            </a:r>
            <a:r>
              <a:rPr lang="cs-CZ" i="1" dirty="0"/>
              <a:t>: </a:t>
            </a:r>
            <a:r>
              <a:rPr lang="cs-CZ" i="1" dirty="0" err="1"/>
              <a:t>itsepäinen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</a:t>
            </a:r>
            <a:r>
              <a:rPr lang="cs-CZ" i="1" dirty="0" smtClean="0"/>
              <a:t>	</a:t>
            </a:r>
            <a:r>
              <a:rPr lang="cs-CZ" i="1" dirty="0" err="1" smtClean="0"/>
              <a:t>pyy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smtClean="0"/>
              <a:t>		</a:t>
            </a:r>
            <a:r>
              <a:rPr lang="cs-CZ" i="1" dirty="0" err="1" smtClean="0"/>
              <a:t>pyy-tä</a:t>
            </a:r>
            <a:r>
              <a:rPr lang="cs-CZ" i="1" dirty="0" smtClean="0"/>
              <a:t> 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py</a:t>
            </a:r>
            <a:r>
              <a:rPr lang="cs-CZ" i="1" dirty="0" smtClean="0"/>
              <a:t>-i-</a:t>
            </a:r>
            <a:r>
              <a:rPr lang="cs-CZ" i="1" dirty="0" err="1" smtClean="0"/>
              <a:t>tä</a:t>
            </a:r>
            <a:r>
              <a:rPr lang="cs-CZ" i="1" dirty="0" smtClean="0"/>
              <a:t> 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A 	</a:t>
            </a:r>
            <a:r>
              <a:rPr lang="cs-CZ" i="1" dirty="0" err="1" smtClean="0"/>
              <a:t>vapaa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vapaa</a:t>
            </a:r>
            <a:r>
              <a:rPr lang="cs-CZ" i="1" dirty="0" smtClean="0"/>
              <a:t>-ta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vapa</a:t>
            </a:r>
            <a:r>
              <a:rPr lang="cs-CZ" i="1" dirty="0" smtClean="0"/>
              <a:t>-i-ta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ahne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ahnee</a:t>
            </a:r>
            <a:r>
              <a:rPr lang="cs-CZ" i="1" dirty="0" smtClean="0"/>
              <a:t>-n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ahne-iden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rikas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rikkaa</a:t>
            </a:r>
            <a:r>
              <a:rPr lang="cs-CZ" i="1" dirty="0" smtClean="0"/>
              <a:t>-n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rikka</a:t>
            </a:r>
            <a:r>
              <a:rPr lang="cs-CZ" i="1" dirty="0" smtClean="0"/>
              <a:t>-i-ta   </a:t>
            </a:r>
            <a:r>
              <a:rPr lang="cs-CZ" i="1" dirty="0"/>
              <a:t>: </a:t>
            </a:r>
            <a:r>
              <a:rPr lang="cs-CZ" i="1" dirty="0" err="1"/>
              <a:t>rikka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smtClean="0"/>
              <a:t>	</a:t>
            </a:r>
            <a:r>
              <a:rPr lang="cs-CZ" i="1" dirty="0" err="1" smtClean="0"/>
              <a:t>kaunis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kaunii</a:t>
            </a:r>
            <a:r>
              <a:rPr lang="cs-CZ" i="1" dirty="0" smtClean="0"/>
              <a:t>-n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kaunii</a:t>
            </a:r>
            <a:r>
              <a:rPr lang="cs-CZ" i="1" dirty="0" smtClean="0"/>
              <a:t>-ta   </a:t>
            </a:r>
            <a:r>
              <a:rPr lang="cs-CZ" i="1" dirty="0"/>
              <a:t>: </a:t>
            </a:r>
            <a:r>
              <a:rPr lang="cs-CZ" i="1" dirty="0" err="1"/>
              <a:t>kaune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smtClean="0"/>
              <a:t>	</a:t>
            </a:r>
            <a:r>
              <a:rPr lang="cs-CZ" i="1" dirty="0" err="1" smtClean="0"/>
              <a:t>altis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alttii</a:t>
            </a:r>
            <a:r>
              <a:rPr lang="cs-CZ" i="1" dirty="0" smtClean="0"/>
              <a:t>-n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alttii</a:t>
            </a:r>
            <a:r>
              <a:rPr lang="cs-CZ" i="1" dirty="0" smtClean="0"/>
              <a:t>-ta       </a:t>
            </a:r>
            <a:r>
              <a:rPr lang="cs-CZ" i="1" dirty="0"/>
              <a:t>: </a:t>
            </a:r>
            <a:r>
              <a:rPr lang="cs-CZ" i="1" dirty="0" err="1"/>
              <a:t>altte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	</a:t>
            </a:r>
            <a:r>
              <a:rPr lang="cs-CZ" i="1" dirty="0" err="1" smtClean="0"/>
              <a:t>taata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smtClean="0"/>
              <a:t>	</a:t>
            </a:r>
            <a:r>
              <a:rPr lang="cs-CZ" i="1" dirty="0" err="1" smtClean="0"/>
              <a:t>takaa</a:t>
            </a:r>
            <a:r>
              <a:rPr lang="cs-CZ" i="1" dirty="0" smtClean="0"/>
              <a:t>-n   </a:t>
            </a:r>
            <a:r>
              <a:rPr lang="cs-CZ" i="1" dirty="0"/>
              <a:t>: </a:t>
            </a:r>
            <a:r>
              <a:rPr lang="cs-CZ" i="1" dirty="0" smtClean="0"/>
              <a:t>	taka-</a:t>
            </a:r>
            <a:r>
              <a:rPr lang="cs-CZ" i="1" dirty="0" err="1" smtClean="0"/>
              <a:t>isi</a:t>
            </a:r>
            <a:r>
              <a:rPr lang="cs-CZ" i="1" dirty="0" smtClean="0"/>
              <a:t>-</a:t>
            </a:r>
            <a:r>
              <a:rPr lang="cs-CZ" i="1" dirty="0" err="1" smtClean="0"/>
              <a:t>mme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299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8064896" cy="514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8. </a:t>
            </a:r>
            <a:r>
              <a:rPr lang="cs-CZ" b="1" dirty="0" err="1"/>
              <a:t>Vaihtelut</a:t>
            </a:r>
            <a:r>
              <a:rPr lang="cs-CZ" b="1" dirty="0"/>
              <a:t>: </a:t>
            </a:r>
            <a:r>
              <a:rPr lang="cs-CZ" b="1" i="1" dirty="0" err="1"/>
              <a:t>uo+i</a:t>
            </a:r>
            <a:r>
              <a:rPr lang="cs-CZ" b="1" i="1" dirty="0"/>
              <a:t> &gt; </a:t>
            </a:r>
            <a:r>
              <a:rPr lang="cs-CZ" b="1" i="1" dirty="0" err="1"/>
              <a:t>o+i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                   </a:t>
            </a:r>
            <a:r>
              <a:rPr lang="cs-CZ" b="1" i="1" dirty="0" err="1"/>
              <a:t>ie+i</a:t>
            </a:r>
            <a:r>
              <a:rPr lang="cs-CZ" b="1" i="1" dirty="0"/>
              <a:t> &gt; </a:t>
            </a:r>
            <a:r>
              <a:rPr lang="cs-CZ" b="1" i="1" dirty="0" err="1"/>
              <a:t>e+i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                  </a:t>
            </a:r>
            <a:r>
              <a:rPr lang="cs-CZ" b="1" i="1" dirty="0" err="1"/>
              <a:t>yö+i</a:t>
            </a:r>
            <a:r>
              <a:rPr lang="cs-CZ" b="1" i="1" dirty="0"/>
              <a:t> &gt; </a:t>
            </a:r>
            <a:r>
              <a:rPr lang="cs-CZ" b="1" i="1" dirty="0" err="1"/>
              <a:t>ö+i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     </a:t>
            </a:r>
            <a:r>
              <a:rPr lang="cs-CZ" i="1" dirty="0" err="1"/>
              <a:t>suo</a:t>
            </a:r>
            <a:r>
              <a:rPr lang="cs-CZ" i="1" dirty="0"/>
              <a:t>    : </a:t>
            </a:r>
            <a:r>
              <a:rPr lang="cs-CZ" i="1" dirty="0" err="1"/>
              <a:t>suo</a:t>
            </a:r>
            <a:r>
              <a:rPr lang="cs-CZ" i="1" dirty="0"/>
              <a:t>-ta : so-i-</a:t>
            </a:r>
            <a:r>
              <a:rPr lang="cs-CZ" i="1" dirty="0" err="1"/>
              <a:t>lla</a:t>
            </a:r>
            <a:r>
              <a:rPr lang="cs-CZ" i="1" dirty="0"/>
              <a:t> : so-</a:t>
            </a:r>
            <a:r>
              <a:rPr lang="cs-CZ" i="1" dirty="0" err="1"/>
              <a:t>inen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</a:t>
            </a:r>
            <a:r>
              <a:rPr lang="cs-CZ" i="1" dirty="0" err="1"/>
              <a:t>viedä</a:t>
            </a:r>
            <a:r>
              <a:rPr lang="cs-CZ" i="1" dirty="0"/>
              <a:t> : </a:t>
            </a:r>
            <a:r>
              <a:rPr lang="cs-CZ" i="1" dirty="0" err="1"/>
              <a:t>vie</a:t>
            </a:r>
            <a:r>
              <a:rPr lang="cs-CZ" i="1" dirty="0"/>
              <a:t>-n  : ve-i-n   : ve-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</a:t>
            </a:r>
            <a:r>
              <a:rPr lang="cs-CZ" i="1" dirty="0" err="1"/>
              <a:t>lyödä</a:t>
            </a:r>
            <a:r>
              <a:rPr lang="cs-CZ" i="1" dirty="0"/>
              <a:t> : </a:t>
            </a:r>
            <a:r>
              <a:rPr lang="cs-CZ" i="1" dirty="0" err="1"/>
              <a:t>lyö</a:t>
            </a:r>
            <a:r>
              <a:rPr lang="cs-CZ" i="1" dirty="0"/>
              <a:t>-n  : </a:t>
            </a:r>
            <a:r>
              <a:rPr lang="cs-CZ" i="1" dirty="0" err="1"/>
              <a:t>lö</a:t>
            </a:r>
            <a:r>
              <a:rPr lang="cs-CZ" i="1" dirty="0"/>
              <a:t>-i-n   : </a:t>
            </a:r>
            <a:r>
              <a:rPr lang="cs-CZ" i="1" dirty="0" err="1"/>
              <a:t>lö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---------</a:t>
            </a:r>
          </a:p>
          <a:p>
            <a:pPr marL="0" indent="0">
              <a:buNone/>
            </a:pPr>
            <a:r>
              <a:rPr lang="cs-CZ" dirty="0" err="1" smtClean="0"/>
              <a:t>Huom</a:t>
            </a:r>
            <a:r>
              <a:rPr lang="cs-CZ" dirty="0"/>
              <a:t>! </a:t>
            </a:r>
            <a:r>
              <a:rPr lang="cs-CZ" dirty="0" err="1"/>
              <a:t>Diftongit</a:t>
            </a:r>
            <a:r>
              <a:rPr lang="cs-CZ" dirty="0"/>
              <a:t> </a:t>
            </a:r>
            <a:r>
              <a:rPr lang="cs-CZ" i="1" dirty="0" err="1"/>
              <a:t>uo</a:t>
            </a:r>
            <a:r>
              <a:rPr lang="cs-CZ" i="1" dirty="0"/>
              <a:t>, </a:t>
            </a:r>
            <a:r>
              <a:rPr lang="cs-CZ" i="1" dirty="0" err="1"/>
              <a:t>ie</a:t>
            </a:r>
            <a:r>
              <a:rPr lang="cs-CZ" i="1" dirty="0"/>
              <a:t>, </a:t>
            </a:r>
            <a:r>
              <a:rPr lang="cs-CZ" i="1" dirty="0" err="1"/>
              <a:t>yö</a:t>
            </a:r>
            <a:r>
              <a:rPr lang="cs-CZ" i="1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kehittyneet</a:t>
            </a:r>
            <a:r>
              <a:rPr lang="cs-CZ" dirty="0"/>
              <a:t> </a:t>
            </a:r>
            <a:r>
              <a:rPr lang="cs-CZ" dirty="0" err="1"/>
              <a:t>pitkistä</a:t>
            </a:r>
            <a:r>
              <a:rPr lang="cs-CZ" dirty="0"/>
              <a:t> </a:t>
            </a:r>
            <a:r>
              <a:rPr lang="cs-CZ" dirty="0" err="1" smtClean="0"/>
              <a:t>vokaaleista</a:t>
            </a:r>
            <a:r>
              <a:rPr lang="cs-CZ" dirty="0" smtClean="0"/>
              <a:t>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*</a:t>
            </a:r>
            <a:r>
              <a:rPr lang="cs-CZ" dirty="0" err="1"/>
              <a:t>oo</a:t>
            </a:r>
            <a:r>
              <a:rPr lang="cs-CZ" dirty="0"/>
              <a:t>, *</a:t>
            </a:r>
            <a:r>
              <a:rPr lang="cs-CZ" dirty="0" err="1"/>
              <a:t>ee</a:t>
            </a:r>
            <a:r>
              <a:rPr lang="cs-CZ" dirty="0"/>
              <a:t>, *</a:t>
            </a:r>
            <a:r>
              <a:rPr lang="cs-CZ" dirty="0" err="1"/>
              <a:t>öö</a:t>
            </a:r>
            <a:r>
              <a:rPr lang="cs-CZ" dirty="0"/>
              <a:t>. Vrt. </a:t>
            </a:r>
            <a:r>
              <a:rPr lang="cs-CZ" dirty="0" err="1"/>
              <a:t>viron</a:t>
            </a:r>
            <a:r>
              <a:rPr lang="cs-CZ" dirty="0"/>
              <a:t> </a:t>
            </a:r>
            <a:r>
              <a:rPr lang="cs-CZ" i="1" dirty="0" err="1"/>
              <a:t>too</a:t>
            </a:r>
            <a:r>
              <a:rPr lang="cs-CZ" i="1" dirty="0"/>
              <a:t> '</a:t>
            </a:r>
            <a:r>
              <a:rPr lang="cs-CZ" i="1" dirty="0" err="1"/>
              <a:t>tuo</a:t>
            </a:r>
            <a:r>
              <a:rPr lang="cs-CZ" i="1" dirty="0"/>
              <a:t>', </a:t>
            </a:r>
            <a:r>
              <a:rPr lang="cs-CZ" i="1" dirty="0" err="1"/>
              <a:t>tee</a:t>
            </a:r>
            <a:r>
              <a:rPr lang="cs-CZ" i="1" dirty="0"/>
              <a:t> ´</a:t>
            </a:r>
            <a:r>
              <a:rPr lang="cs-CZ" i="1" dirty="0" err="1"/>
              <a:t>tie</a:t>
            </a:r>
            <a:r>
              <a:rPr lang="cs-CZ" i="1" dirty="0"/>
              <a:t>´,</a:t>
            </a:r>
            <a:r>
              <a:rPr lang="cs-CZ" dirty="0"/>
              <a:t> </a:t>
            </a:r>
            <a:r>
              <a:rPr lang="cs-CZ" i="1" dirty="0" err="1"/>
              <a:t>töö</a:t>
            </a:r>
            <a:r>
              <a:rPr lang="cs-CZ" i="1" dirty="0"/>
              <a:t> '</a:t>
            </a:r>
            <a:r>
              <a:rPr lang="cs-CZ" i="1" dirty="0" err="1"/>
              <a:t>työ</a:t>
            </a:r>
            <a:r>
              <a:rPr lang="cs-CZ" i="1" dirty="0"/>
              <a:t>'</a:t>
            </a:r>
            <a:r>
              <a:rPr lang="cs-CZ" dirty="0"/>
              <a:t> </a:t>
            </a:r>
            <a:r>
              <a:rPr lang="cs-CZ" dirty="0" err="1"/>
              <a:t>jne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755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MUUT VOKAALIVAIHTELUT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Vaihtelu</a:t>
            </a:r>
            <a:r>
              <a:rPr lang="cs-CZ" dirty="0"/>
              <a:t>  e : i</a:t>
            </a:r>
          </a:p>
          <a:p>
            <a:pPr marL="0" indent="0">
              <a:buNone/>
            </a:pPr>
            <a:r>
              <a:rPr lang="cs-CZ" dirty="0" err="1"/>
              <a:t>Vaihtelu</a:t>
            </a:r>
            <a:r>
              <a:rPr lang="cs-CZ" dirty="0"/>
              <a:t>  A : i</a:t>
            </a:r>
          </a:p>
          <a:p>
            <a:pPr marL="0" indent="0">
              <a:buNone/>
            </a:pPr>
            <a:r>
              <a:rPr lang="cs-CZ" dirty="0" err="1"/>
              <a:t>Vaihtelu</a:t>
            </a:r>
            <a:r>
              <a:rPr lang="cs-CZ" dirty="0"/>
              <a:t>  A : 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994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VAIHTELU e:i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980728"/>
            <a:ext cx="7931224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a)  2-tav. </a:t>
            </a:r>
            <a:r>
              <a:rPr lang="fi-FI" b="1" dirty="0"/>
              <a:t>e-vartaloiden</a:t>
            </a:r>
            <a:r>
              <a:rPr lang="fi-FI" dirty="0"/>
              <a:t> yks. nominatiivissa on </a:t>
            </a:r>
            <a:r>
              <a:rPr lang="fi-FI" i="1" dirty="0"/>
              <a:t>i</a:t>
            </a:r>
            <a:r>
              <a:rPr lang="fi-FI" dirty="0"/>
              <a:t>, myös monikossa </a:t>
            </a:r>
            <a:r>
              <a:rPr lang="fi-FI" dirty="0" smtClean="0"/>
              <a:t>on </a:t>
            </a:r>
            <a:r>
              <a:rPr lang="fi-FI" i="1" dirty="0"/>
              <a:t>i</a:t>
            </a:r>
            <a:r>
              <a:rPr lang="fi-FI" dirty="0"/>
              <a:t>, paitsi monikon </a:t>
            </a:r>
            <a:r>
              <a:rPr lang="fi-FI" dirty="0" smtClean="0"/>
              <a:t>nominatiivissa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</a:t>
            </a:r>
            <a:r>
              <a:rPr lang="fi-FI" i="1" dirty="0"/>
              <a:t>pieni  : piene-n   : piene-t   : pien-i-ssä</a:t>
            </a:r>
          </a:p>
          <a:p>
            <a:pPr marL="0" indent="0">
              <a:buNone/>
            </a:pPr>
            <a:r>
              <a:rPr lang="fi-FI" i="1" dirty="0"/>
              <a:t>      kuusi : kuude-n  : kuude-t  : kuus-i-ssa  </a:t>
            </a:r>
            <a:r>
              <a:rPr lang="fi-FI" dirty="0"/>
              <a:t>(6)</a:t>
            </a:r>
          </a:p>
          <a:p>
            <a:pPr marL="0" indent="0">
              <a:buNone/>
            </a:pPr>
            <a:r>
              <a:rPr lang="fi-FI" dirty="0"/>
              <a:t>      </a:t>
            </a:r>
            <a:r>
              <a:rPr lang="fi-FI" i="1" dirty="0"/>
              <a:t>kuusi : kuuse-n  : kuuse-t   : kuus-i-ssa  </a:t>
            </a:r>
            <a:r>
              <a:rPr lang="fi-FI" dirty="0"/>
              <a:t>(smrk)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b)  </a:t>
            </a:r>
            <a:r>
              <a:rPr lang="fi-FI" b="1" dirty="0"/>
              <a:t>Translatiivin</a:t>
            </a:r>
            <a:r>
              <a:rPr lang="fi-FI" dirty="0"/>
              <a:t> päätteessä on </a:t>
            </a:r>
            <a:r>
              <a:rPr lang="fi-FI" i="1" dirty="0" smtClean="0"/>
              <a:t>e:i </a:t>
            </a:r>
            <a:r>
              <a:rPr lang="fi-FI" dirty="0"/>
              <a:t>-vaihtelu; sanan lopussa on </a:t>
            </a:r>
            <a:r>
              <a:rPr lang="fi-FI" i="1" dirty="0" smtClean="0"/>
              <a:t>i</a:t>
            </a:r>
            <a:r>
              <a:rPr lang="fi-FI" dirty="0"/>
              <a:t>; sanan sisässä on </a:t>
            </a:r>
            <a:r>
              <a:rPr lang="fi-FI" i="1" dirty="0"/>
              <a:t>e</a:t>
            </a:r>
            <a:r>
              <a:rPr lang="fi-FI" dirty="0"/>
              <a:t> (omistusliitteen edellä)</a:t>
            </a:r>
          </a:p>
          <a:p>
            <a:pPr marL="0" indent="0">
              <a:buNone/>
            </a:pPr>
            <a:r>
              <a:rPr lang="fi-FI" i="1" dirty="0"/>
              <a:t>      kirja : kirjaksi : kirjakse-si </a:t>
            </a:r>
            <a:r>
              <a:rPr lang="fi-FI" dirty="0"/>
              <a:t>           ei -e! : </a:t>
            </a:r>
            <a:r>
              <a:rPr lang="fi-FI" i="1" dirty="0"/>
              <a:t>kirjaksi-ko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c)  Verbeistä johdetuissa </a:t>
            </a:r>
            <a:r>
              <a:rPr lang="fi-FI" b="1" dirty="0"/>
              <a:t>tekijännimissä</a:t>
            </a:r>
            <a:r>
              <a:rPr lang="fi-FI" dirty="0"/>
              <a:t> on loppu-</a:t>
            </a:r>
            <a:r>
              <a:rPr lang="fi-FI" i="1" dirty="0"/>
              <a:t>e</a:t>
            </a:r>
            <a:r>
              <a:rPr lang="fi-FI" dirty="0"/>
              <a:t>:n tilalla </a:t>
            </a:r>
            <a:r>
              <a:rPr lang="fi-FI" i="1" dirty="0"/>
              <a:t>j</a:t>
            </a:r>
            <a:r>
              <a:rPr lang="fi-FI" dirty="0"/>
              <a:t>:n </a:t>
            </a:r>
            <a:r>
              <a:rPr lang="fi-FI" dirty="0" smtClean="0"/>
              <a:t>edellä</a:t>
            </a:r>
            <a:r>
              <a:rPr lang="fi-FI" i="1" dirty="0" smtClean="0"/>
              <a:t> </a:t>
            </a:r>
            <a:r>
              <a:rPr lang="fi-FI" i="1" dirty="0"/>
              <a:t>i</a:t>
            </a:r>
          </a:p>
          <a:p>
            <a:pPr marL="0" indent="0">
              <a:buNone/>
            </a:pPr>
            <a:r>
              <a:rPr lang="fi-FI" i="1" dirty="0"/>
              <a:t>      tuntea     : tunte-      : (asian)tuntija</a:t>
            </a:r>
          </a:p>
          <a:p>
            <a:pPr marL="0" indent="0">
              <a:buNone/>
            </a:pPr>
            <a:r>
              <a:rPr lang="fi-FI" i="1" dirty="0"/>
              <a:t>      mennä    : mene-     : menijä</a:t>
            </a:r>
          </a:p>
          <a:p>
            <a:pPr marL="0" indent="0">
              <a:buNone/>
            </a:pPr>
            <a:r>
              <a:rPr lang="fi-FI" i="1" dirty="0"/>
              <a:t>      olla         : ole-         : olija</a:t>
            </a:r>
          </a:p>
          <a:p>
            <a:pPr marL="0" indent="0">
              <a:buNone/>
            </a:pPr>
            <a:r>
              <a:rPr lang="fi-FI" i="1" dirty="0"/>
              <a:t>      katkaista : katkaise- : katkaisi-ja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d)  </a:t>
            </a:r>
            <a:r>
              <a:rPr lang="cs-CZ" b="1" dirty="0" smtClean="0"/>
              <a:t>E-</a:t>
            </a:r>
            <a:r>
              <a:rPr lang="fi-FI" b="1" dirty="0" smtClean="0"/>
              <a:t>infinitiivissä </a:t>
            </a:r>
            <a:r>
              <a:rPr lang="fi-FI" dirty="0"/>
              <a:t>on </a:t>
            </a:r>
            <a:r>
              <a:rPr lang="fi-FI" i="1" dirty="0"/>
              <a:t>e : i </a:t>
            </a:r>
            <a:r>
              <a:rPr lang="fi-FI" dirty="0" smtClean="0"/>
              <a:t>–vaihtelu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</a:t>
            </a:r>
            <a:r>
              <a:rPr lang="fi-FI" i="1" dirty="0"/>
              <a:t>hakea  : </a:t>
            </a:r>
            <a:r>
              <a:rPr lang="fi-FI" i="1" dirty="0" smtClean="0"/>
              <a:t>haki+e+ssa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8922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VAIHTELU A:i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Komparatiivin</a:t>
            </a:r>
            <a:r>
              <a:rPr lang="fi-FI" dirty="0"/>
              <a:t> loppu-</a:t>
            </a:r>
            <a:r>
              <a:rPr lang="fi-FI" i="1" dirty="0"/>
              <a:t>A</a:t>
            </a:r>
            <a:r>
              <a:rPr lang="fi-FI" dirty="0"/>
              <a:t>:ta vastaa yksikön nominatiivissa </a:t>
            </a:r>
            <a:r>
              <a:rPr lang="fi-FI" i="1" dirty="0"/>
              <a:t>i</a:t>
            </a:r>
          </a:p>
          <a:p>
            <a:pPr marL="0" indent="0">
              <a:buNone/>
            </a:pPr>
            <a:r>
              <a:rPr lang="fi-FI" dirty="0"/>
              <a:t>      </a:t>
            </a:r>
            <a:r>
              <a:rPr lang="fi-FI" i="1" dirty="0"/>
              <a:t>tyly  :  tylympi  :  tylymmä-n  :  tylympä-ä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35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r>
              <a:rPr lang="cs-CZ" dirty="0" smtClean="0"/>
              <a:t>VAIHTELU  A:e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340768"/>
            <a:ext cx="8003232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a) </a:t>
            </a:r>
            <a:r>
              <a:rPr lang="fi-FI" b="1" dirty="0"/>
              <a:t>Kaksitavuisten adjektiivien </a:t>
            </a:r>
            <a:r>
              <a:rPr lang="fi-FI" dirty="0"/>
              <a:t>loppu-</a:t>
            </a:r>
            <a:r>
              <a:rPr lang="fi-FI" i="1" dirty="0"/>
              <a:t>A</a:t>
            </a:r>
            <a:r>
              <a:rPr lang="fi-FI" dirty="0"/>
              <a:t>:ta vastaa </a:t>
            </a:r>
            <a:r>
              <a:rPr lang="fi-FI" dirty="0" smtClean="0"/>
              <a:t>komparatiivin</a:t>
            </a:r>
            <a:r>
              <a:rPr lang="cs-CZ" dirty="0" smtClean="0"/>
              <a:t> </a:t>
            </a:r>
            <a:r>
              <a:rPr lang="fi-FI" dirty="0" smtClean="0"/>
              <a:t>tunnuksen </a:t>
            </a:r>
            <a:r>
              <a:rPr lang="fi-FI" dirty="0"/>
              <a:t>edellä </a:t>
            </a:r>
            <a:r>
              <a:rPr lang="fi-FI" i="1" dirty="0" smtClean="0"/>
              <a:t>e</a:t>
            </a:r>
            <a:r>
              <a:rPr lang="cs-CZ" i="1" dirty="0" smtClean="0"/>
              <a:t>: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      kova   :  kove-mpi   : kove-mma-n    : kovempa-a</a:t>
            </a:r>
          </a:p>
          <a:p>
            <a:pPr marL="0" indent="0">
              <a:buNone/>
            </a:pPr>
            <a:r>
              <a:rPr lang="fi-FI" i="1" dirty="0"/>
              <a:t>      paha   :  pahe-mpi    : pahe-mma-ssa : pahempa-a</a:t>
            </a:r>
          </a:p>
          <a:p>
            <a:pPr marL="0" indent="0">
              <a:buNone/>
            </a:pPr>
            <a:r>
              <a:rPr lang="fi-FI" i="1" dirty="0"/>
              <a:t>      kylmä :  kylme-mpi : kylme/mmä/n  : kylmempä-ä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dirty="0"/>
              <a:t>Mutta:  </a:t>
            </a:r>
            <a:r>
              <a:rPr lang="fi-FI" i="1" dirty="0"/>
              <a:t>matala-mpi, avara-mpi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b) </a:t>
            </a:r>
            <a:r>
              <a:rPr lang="fi-FI" b="1" dirty="0"/>
              <a:t>Verbivartalon</a:t>
            </a:r>
            <a:r>
              <a:rPr lang="fi-FI" dirty="0"/>
              <a:t> loppu-</a:t>
            </a:r>
            <a:r>
              <a:rPr lang="fi-FI" i="1" dirty="0"/>
              <a:t>A</a:t>
            </a:r>
            <a:r>
              <a:rPr lang="fi-FI" dirty="0"/>
              <a:t>:ta vastaa </a:t>
            </a:r>
            <a:r>
              <a:rPr lang="fi-FI" b="1" dirty="0"/>
              <a:t>passiivin</a:t>
            </a:r>
            <a:r>
              <a:rPr lang="fi-FI" dirty="0"/>
              <a:t> tunnuksen edellä </a:t>
            </a:r>
            <a:r>
              <a:rPr lang="fi-FI" i="1" dirty="0" smtClean="0"/>
              <a:t>e</a:t>
            </a:r>
            <a:r>
              <a:rPr lang="cs-CZ" i="1" dirty="0" smtClean="0"/>
              <a:t>: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      antaa       : anna-n      :  anne-taan</a:t>
            </a:r>
          </a:p>
          <a:p>
            <a:pPr marL="0" indent="0">
              <a:buNone/>
            </a:pPr>
            <a:r>
              <a:rPr lang="fi-FI" i="1" dirty="0"/>
              <a:t>      kylvää     : kylvä-n    :  kylve-tään</a:t>
            </a:r>
          </a:p>
          <a:p>
            <a:pPr marL="0" indent="0">
              <a:buNone/>
            </a:pPr>
            <a:r>
              <a:rPr lang="fi-FI" i="1" dirty="0"/>
              <a:t>      kirjoittaa : kirjoita-t   :  kirjoite-taan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997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KONSONANTTIVAIHTELUT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vaihtelu</a:t>
            </a:r>
            <a:r>
              <a:rPr lang="cs-CZ" dirty="0" smtClean="0"/>
              <a:t> </a:t>
            </a:r>
            <a:r>
              <a:rPr lang="cs-CZ" i="1" dirty="0"/>
              <a:t>t : </a:t>
            </a:r>
            <a:r>
              <a:rPr lang="cs-CZ" i="1" dirty="0" smtClean="0"/>
              <a:t>s</a:t>
            </a:r>
          </a:p>
          <a:p>
            <a:r>
              <a:rPr lang="cs-CZ" dirty="0" err="1"/>
              <a:t>m</a:t>
            </a:r>
            <a:r>
              <a:rPr lang="cs-CZ" dirty="0" err="1" smtClean="0"/>
              <a:t>uut</a:t>
            </a:r>
            <a:r>
              <a:rPr lang="cs-CZ" dirty="0" smtClean="0"/>
              <a:t> </a:t>
            </a:r>
            <a:r>
              <a:rPr lang="cs-CZ" dirty="0" err="1" smtClean="0"/>
              <a:t>konsonanttivaihtelut</a:t>
            </a:r>
            <a:endParaRPr lang="cs-CZ" dirty="0" smtClean="0"/>
          </a:p>
          <a:p>
            <a:r>
              <a:rPr lang="cs-CZ" dirty="0" err="1"/>
              <a:t>a</a:t>
            </a:r>
            <a:r>
              <a:rPr lang="cs-CZ" dirty="0" err="1" smtClean="0"/>
              <a:t>stevaihtelu</a:t>
            </a:r>
            <a:r>
              <a:rPr lang="cs-CZ" dirty="0" smtClean="0"/>
              <a:t> (ks. </a:t>
            </a:r>
            <a:r>
              <a:rPr lang="cs-CZ" dirty="0" err="1" smtClean="0"/>
              <a:t>erilliset</a:t>
            </a:r>
            <a:r>
              <a:rPr lang="cs-CZ" dirty="0" smtClean="0"/>
              <a:t> </a:t>
            </a:r>
            <a:r>
              <a:rPr lang="cs-CZ" dirty="0" err="1" smtClean="0"/>
              <a:t>diat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20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VAIHTELUT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Vaihtelu riippuu </a:t>
            </a:r>
            <a:r>
              <a:rPr lang="fi-FI" b="1" dirty="0"/>
              <a:t>äänne- ja </a:t>
            </a:r>
            <a:r>
              <a:rPr lang="fi-FI" b="1" dirty="0" smtClean="0"/>
              <a:t>muotoympärist</a:t>
            </a:r>
            <a:r>
              <a:rPr lang="cs-CZ" b="1" dirty="0" smtClean="0"/>
              <a:t>ö</a:t>
            </a:r>
            <a:r>
              <a:rPr lang="fi-FI" b="1" dirty="0" smtClean="0"/>
              <a:t>stä</a:t>
            </a:r>
            <a:r>
              <a:rPr lang="cs-CZ" dirty="0" smtClean="0"/>
              <a:t>, se </a:t>
            </a:r>
            <a:r>
              <a:rPr lang="cs-CZ" dirty="0" err="1" smtClean="0"/>
              <a:t>voi</a:t>
            </a:r>
            <a:r>
              <a:rPr lang="cs-CZ" dirty="0" smtClean="0"/>
              <a:t> </a:t>
            </a:r>
            <a:r>
              <a:rPr lang="cs-CZ" dirty="0" err="1" smtClean="0"/>
              <a:t>koskea</a:t>
            </a:r>
            <a:r>
              <a:rPr lang="cs-CZ" dirty="0" smtClean="0"/>
              <a:t> </a:t>
            </a:r>
            <a:r>
              <a:rPr lang="cs-CZ" dirty="0" err="1" smtClean="0"/>
              <a:t>vokaaleja</a:t>
            </a:r>
            <a:r>
              <a:rPr lang="cs-CZ" dirty="0" smtClean="0"/>
              <a:t> </a:t>
            </a:r>
            <a:r>
              <a:rPr lang="cs-CZ" dirty="0" err="1" smtClean="0"/>
              <a:t>sekä</a:t>
            </a:r>
            <a:r>
              <a:rPr lang="cs-CZ" dirty="0" smtClean="0"/>
              <a:t> </a:t>
            </a:r>
            <a:r>
              <a:rPr lang="cs-CZ" dirty="0" err="1" smtClean="0"/>
              <a:t>konsonantteja</a:t>
            </a:r>
            <a:r>
              <a:rPr lang="cs-CZ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fi-FI" i="1" dirty="0" smtClean="0"/>
              <a:t>i </a:t>
            </a:r>
            <a:r>
              <a:rPr lang="fi-FI" i="1" dirty="0"/>
              <a:t>- e  saari    : saare-n    : saare-ssa </a:t>
            </a:r>
          </a:p>
          <a:p>
            <a:pPr marL="0" indent="0">
              <a:buNone/>
            </a:pPr>
            <a:r>
              <a:rPr lang="fi-FI" i="1" dirty="0"/>
              <a:t>t - s  pyytää : pyytä-vät : pyysi-vät  : </a:t>
            </a:r>
            <a:r>
              <a:rPr lang="fi-FI" i="1" dirty="0" smtClean="0"/>
              <a:t>pyytä-isin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27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VAIHTELU </a:t>
            </a:r>
            <a:r>
              <a:rPr lang="cs-CZ" i="1" dirty="0" smtClean="0"/>
              <a:t>t : 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147248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dirty="0" err="1" smtClean="0"/>
              <a:t>Kantasuomen</a:t>
            </a:r>
            <a:r>
              <a:rPr lang="cs-CZ" dirty="0" smtClean="0"/>
              <a:t> </a:t>
            </a:r>
            <a:r>
              <a:rPr lang="cs-CZ" b="1" dirty="0"/>
              <a:t>-</a:t>
            </a:r>
            <a:r>
              <a:rPr lang="cs-CZ" b="1" i="1" dirty="0"/>
              <a:t>ti</a:t>
            </a:r>
            <a:r>
              <a:rPr lang="cs-CZ" b="1" dirty="0"/>
              <a:t> &gt; -</a:t>
            </a:r>
            <a:r>
              <a:rPr lang="cs-CZ" b="1" i="1" dirty="0"/>
              <a:t>si</a:t>
            </a:r>
            <a:r>
              <a:rPr lang="cs-CZ" b="1" dirty="0"/>
              <a:t> </a:t>
            </a:r>
            <a:r>
              <a:rPr lang="cs-CZ" b="1" dirty="0" err="1"/>
              <a:t>muutos</a:t>
            </a:r>
            <a:r>
              <a:rPr lang="cs-CZ" dirty="0"/>
              <a:t>:</a:t>
            </a:r>
          </a:p>
          <a:p>
            <a:r>
              <a:rPr lang="cs-CZ" dirty="0" err="1"/>
              <a:t>Muutokseen</a:t>
            </a:r>
            <a:r>
              <a:rPr lang="cs-CZ" dirty="0"/>
              <a:t> </a:t>
            </a:r>
            <a:r>
              <a:rPr lang="cs-CZ" dirty="0" err="1"/>
              <a:t>osallistuivat</a:t>
            </a:r>
            <a:r>
              <a:rPr lang="cs-CZ" dirty="0"/>
              <a:t> </a:t>
            </a:r>
            <a:r>
              <a:rPr lang="cs-CZ" dirty="0" err="1"/>
              <a:t>balttilaiset</a:t>
            </a:r>
            <a:r>
              <a:rPr lang="cs-CZ" dirty="0"/>
              <a:t> </a:t>
            </a:r>
            <a:r>
              <a:rPr lang="cs-CZ" dirty="0" err="1"/>
              <a:t>lainasanat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 smtClean="0"/>
              <a:t>eräät</a:t>
            </a:r>
            <a:r>
              <a:rPr lang="cs-CZ" dirty="0"/>
              <a:t> </a:t>
            </a:r>
            <a:r>
              <a:rPr lang="cs-CZ" dirty="0" err="1" smtClean="0"/>
              <a:t>germaaniset</a:t>
            </a:r>
            <a:r>
              <a:rPr lang="cs-CZ" dirty="0" smtClean="0"/>
              <a:t> </a:t>
            </a:r>
            <a:r>
              <a:rPr lang="cs-CZ" dirty="0" err="1"/>
              <a:t>lainat</a:t>
            </a:r>
            <a:r>
              <a:rPr lang="cs-CZ" dirty="0"/>
              <a:t>.  </a:t>
            </a:r>
            <a:endParaRPr lang="cs-CZ" dirty="0" smtClean="0"/>
          </a:p>
          <a:p>
            <a:r>
              <a:rPr lang="cs-CZ" dirty="0" err="1" smtClean="0"/>
              <a:t>Muutos</a:t>
            </a:r>
            <a:r>
              <a:rPr lang="cs-CZ" dirty="0" smtClean="0"/>
              <a:t> </a:t>
            </a:r>
            <a:r>
              <a:rPr lang="cs-CZ" dirty="0" err="1"/>
              <a:t>lakkasi</a:t>
            </a:r>
            <a:r>
              <a:rPr lang="cs-CZ" dirty="0"/>
              <a:t> </a:t>
            </a:r>
            <a:r>
              <a:rPr lang="cs-CZ" dirty="0" err="1"/>
              <a:t>vaikuttamasta</a:t>
            </a:r>
            <a:r>
              <a:rPr lang="cs-CZ" dirty="0"/>
              <a:t> </a:t>
            </a:r>
            <a:r>
              <a:rPr lang="cs-CZ" dirty="0" err="1"/>
              <a:t>ennen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useimpien</a:t>
            </a:r>
            <a:r>
              <a:rPr lang="cs-CZ" dirty="0" smtClean="0"/>
              <a:t> </a:t>
            </a:r>
            <a:r>
              <a:rPr lang="cs-CZ" dirty="0" err="1"/>
              <a:t>germaanisten</a:t>
            </a:r>
            <a:r>
              <a:rPr lang="cs-CZ" dirty="0"/>
              <a:t> </a:t>
            </a:r>
            <a:r>
              <a:rPr lang="cs-CZ" dirty="0" err="1"/>
              <a:t>lainasanojen</a:t>
            </a:r>
            <a:r>
              <a:rPr lang="cs-CZ" dirty="0"/>
              <a:t> </a:t>
            </a:r>
            <a:r>
              <a:rPr lang="cs-CZ" dirty="0" err="1" smtClean="0"/>
              <a:t>tuloa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i="1" dirty="0" err="1"/>
              <a:t>äiti</a:t>
            </a:r>
            <a:r>
              <a:rPr lang="cs-CZ" dirty="0"/>
              <a:t>, </a:t>
            </a:r>
            <a:r>
              <a:rPr lang="cs-CZ" i="1" dirty="0" err="1"/>
              <a:t>tauti</a:t>
            </a:r>
            <a:r>
              <a:rPr lang="cs-CZ" dirty="0"/>
              <a:t>.</a:t>
            </a:r>
          </a:p>
          <a:p>
            <a:r>
              <a:rPr lang="cs-CZ" dirty="0" err="1"/>
              <a:t>Muutos</a:t>
            </a:r>
            <a:r>
              <a:rPr lang="cs-CZ" dirty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enää</a:t>
            </a:r>
            <a:r>
              <a:rPr lang="cs-CZ" dirty="0"/>
              <a:t> </a:t>
            </a:r>
            <a:r>
              <a:rPr lang="cs-CZ" dirty="0" err="1"/>
              <a:t>koskenut</a:t>
            </a:r>
            <a:r>
              <a:rPr lang="cs-CZ" dirty="0"/>
              <a:t> </a:t>
            </a:r>
            <a:r>
              <a:rPr lang="cs-CZ" dirty="0" err="1"/>
              <a:t>slaavilaisia</a:t>
            </a:r>
            <a:r>
              <a:rPr lang="cs-CZ" dirty="0"/>
              <a:t> </a:t>
            </a:r>
            <a:r>
              <a:rPr lang="cs-CZ" dirty="0" err="1" smtClean="0"/>
              <a:t>lainasanoja</a:t>
            </a:r>
            <a:r>
              <a:rPr lang="cs-CZ" dirty="0" smtClean="0"/>
              <a:t>: </a:t>
            </a:r>
            <a:r>
              <a:rPr lang="cs-CZ" i="1" dirty="0" err="1" smtClean="0"/>
              <a:t>katiska</a:t>
            </a:r>
            <a:r>
              <a:rPr lang="cs-CZ" dirty="0" smtClean="0"/>
              <a:t>, </a:t>
            </a:r>
            <a:r>
              <a:rPr lang="cs-CZ" i="1" dirty="0" err="1" smtClean="0"/>
              <a:t>kaatiot</a:t>
            </a:r>
            <a:r>
              <a:rPr lang="cs-CZ" dirty="0"/>
              <a:t>, </a:t>
            </a:r>
            <a:r>
              <a:rPr lang="cs-CZ" i="1" dirty="0" err="1"/>
              <a:t>laatia</a:t>
            </a:r>
            <a:r>
              <a:rPr lang="cs-CZ" dirty="0"/>
              <a:t>.  </a:t>
            </a:r>
            <a:endParaRPr lang="cs-CZ" dirty="0" smtClean="0"/>
          </a:p>
          <a:p>
            <a:r>
              <a:rPr lang="cs-CZ" dirty="0" err="1" smtClean="0"/>
              <a:t>Muutos</a:t>
            </a:r>
            <a:r>
              <a:rPr lang="cs-CZ" dirty="0" smtClean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tapahtunut</a:t>
            </a:r>
            <a:r>
              <a:rPr lang="cs-CZ" dirty="0"/>
              <a:t> </a:t>
            </a:r>
            <a:r>
              <a:rPr lang="cs-CZ" dirty="0" err="1"/>
              <a:t>johdonmukaisesti</a:t>
            </a:r>
            <a:r>
              <a:rPr lang="cs-CZ" dirty="0"/>
              <a:t>, </a:t>
            </a:r>
            <a:r>
              <a:rPr lang="cs-CZ" dirty="0" err="1" smtClean="0"/>
              <a:t>joten</a:t>
            </a:r>
            <a:r>
              <a:rPr lang="cs-CZ" dirty="0"/>
              <a:t> </a:t>
            </a:r>
            <a:r>
              <a:rPr lang="cs-CZ" dirty="0" err="1" smtClean="0"/>
              <a:t>kielessä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i="1" dirty="0"/>
              <a:t>ti</a:t>
            </a:r>
            <a:r>
              <a:rPr lang="cs-CZ" dirty="0"/>
              <a:t>-</a:t>
            </a:r>
            <a:r>
              <a:rPr lang="cs-CZ" dirty="0" err="1"/>
              <a:t>jonoja</a:t>
            </a:r>
            <a:r>
              <a:rPr lang="cs-CZ" dirty="0"/>
              <a:t>, </a:t>
            </a:r>
            <a:r>
              <a:rPr lang="cs-CZ" dirty="0" err="1"/>
              <a:t>myös</a:t>
            </a:r>
            <a:r>
              <a:rPr lang="cs-CZ" dirty="0"/>
              <a:t>  </a:t>
            </a:r>
            <a:r>
              <a:rPr lang="cs-CZ" dirty="0" err="1"/>
              <a:t>rinnakkaismuotoja</a:t>
            </a:r>
            <a:r>
              <a:rPr lang="cs-CZ" dirty="0"/>
              <a:t> </a:t>
            </a:r>
            <a:r>
              <a:rPr lang="cs-CZ" dirty="0" err="1"/>
              <a:t>esiintyy</a:t>
            </a:r>
            <a:r>
              <a:rPr lang="cs-CZ" dirty="0"/>
              <a:t>. </a:t>
            </a:r>
          </a:p>
          <a:p>
            <a:r>
              <a:rPr lang="cs-CZ" dirty="0" err="1"/>
              <a:t>Muutosta</a:t>
            </a:r>
            <a:r>
              <a:rPr lang="cs-CZ" dirty="0"/>
              <a:t> 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tapahtunut</a:t>
            </a:r>
            <a:r>
              <a:rPr lang="cs-CZ" dirty="0"/>
              <a:t>, </a:t>
            </a:r>
            <a:r>
              <a:rPr lang="cs-CZ" dirty="0" err="1"/>
              <a:t>jos</a:t>
            </a:r>
            <a:r>
              <a:rPr lang="cs-CZ" dirty="0"/>
              <a:t> </a:t>
            </a:r>
            <a:r>
              <a:rPr lang="cs-CZ" i="1" dirty="0"/>
              <a:t>t</a:t>
            </a:r>
            <a:r>
              <a:rPr lang="cs-CZ" dirty="0"/>
              <a:t>:n </a:t>
            </a:r>
            <a:r>
              <a:rPr lang="cs-CZ" dirty="0" err="1"/>
              <a:t>edellä</a:t>
            </a:r>
            <a:r>
              <a:rPr lang="cs-CZ" dirty="0"/>
              <a:t> </a:t>
            </a:r>
            <a:r>
              <a:rPr lang="cs-CZ" dirty="0" err="1"/>
              <a:t>oli</a:t>
            </a:r>
            <a:r>
              <a:rPr lang="cs-CZ" dirty="0"/>
              <a:t> </a:t>
            </a:r>
            <a:r>
              <a:rPr lang="cs-CZ" i="1" dirty="0"/>
              <a:t>s, h, t</a:t>
            </a:r>
            <a:r>
              <a:rPr lang="cs-CZ" dirty="0"/>
              <a:t>, </a:t>
            </a:r>
            <a:r>
              <a:rPr lang="cs-CZ" dirty="0" err="1" smtClean="0"/>
              <a:t>esim</a:t>
            </a:r>
            <a:r>
              <a:rPr lang="cs-CZ" dirty="0" smtClean="0"/>
              <a:t>. </a:t>
            </a:r>
            <a:r>
              <a:rPr lang="cs-CZ" i="1" dirty="0" err="1" smtClean="0"/>
              <a:t>paisti</a:t>
            </a:r>
            <a:r>
              <a:rPr lang="cs-CZ" dirty="0"/>
              <a:t>, </a:t>
            </a:r>
            <a:r>
              <a:rPr lang="cs-CZ" i="1" dirty="0" err="1"/>
              <a:t>voitti</a:t>
            </a:r>
            <a:r>
              <a:rPr lang="cs-CZ" dirty="0"/>
              <a:t> (</a:t>
            </a:r>
            <a:r>
              <a:rPr lang="cs-CZ" dirty="0" err="1"/>
              <a:t>impf</a:t>
            </a:r>
            <a:r>
              <a:rPr lang="cs-CZ" dirty="0"/>
              <a:t>.-</a:t>
            </a:r>
            <a:r>
              <a:rPr lang="cs-CZ" i="1" dirty="0"/>
              <a:t>i</a:t>
            </a:r>
            <a:r>
              <a:rPr lang="cs-CZ" dirty="0"/>
              <a:t>- </a:t>
            </a:r>
            <a:r>
              <a:rPr lang="cs-CZ" dirty="0" err="1"/>
              <a:t>tapaukset</a:t>
            </a:r>
            <a:r>
              <a:rPr lang="cs-CZ" dirty="0"/>
              <a:t>), 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i="1" dirty="0" err="1"/>
              <a:t>iäti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alati</a:t>
            </a:r>
            <a:r>
              <a:rPr lang="cs-CZ" dirty="0"/>
              <a:t> </a:t>
            </a:r>
            <a:r>
              <a:rPr lang="cs-CZ" dirty="0" err="1"/>
              <a:t>jne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674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NYKYSUOMEN t:s -VAIHTELUT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933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 err="1"/>
              <a:t>Vaihtelu</a:t>
            </a:r>
            <a:r>
              <a:rPr lang="cs-CZ" b="1" dirty="0"/>
              <a:t> s : t : d :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 </a:t>
            </a:r>
            <a:r>
              <a:rPr lang="cs-CZ" b="1" dirty="0"/>
              <a:t>2-tav. -</a:t>
            </a:r>
            <a:r>
              <a:rPr lang="cs-CZ" b="1" dirty="0" err="1"/>
              <a:t>te</a:t>
            </a:r>
            <a:r>
              <a:rPr lang="cs-CZ" b="1" dirty="0"/>
              <a:t> -</a:t>
            </a:r>
            <a:r>
              <a:rPr lang="cs-CZ" b="1" dirty="0" err="1"/>
              <a:t>vartaloiset</a:t>
            </a:r>
            <a:r>
              <a:rPr lang="cs-CZ" dirty="0"/>
              <a:t> </a:t>
            </a:r>
            <a:r>
              <a:rPr lang="cs-CZ" dirty="0" err="1"/>
              <a:t>nominit</a:t>
            </a:r>
            <a:r>
              <a:rPr lang="cs-CZ" dirty="0"/>
              <a:t> </a:t>
            </a:r>
            <a:r>
              <a:rPr lang="cs-CZ" dirty="0" err="1"/>
              <a:t>tyyppiä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i="1" dirty="0" err="1"/>
              <a:t>vesi</a:t>
            </a:r>
            <a:r>
              <a:rPr lang="cs-CZ" i="1" dirty="0"/>
              <a:t> : </a:t>
            </a:r>
            <a:r>
              <a:rPr lang="cs-CZ" i="1" dirty="0" err="1"/>
              <a:t>vete</a:t>
            </a:r>
            <a:r>
              <a:rPr lang="cs-CZ" i="1" dirty="0"/>
              <a:t>-en : vede-n : </a:t>
            </a:r>
            <a:r>
              <a:rPr lang="cs-CZ" i="1" dirty="0" err="1"/>
              <a:t>vesi</a:t>
            </a:r>
            <a:r>
              <a:rPr lang="cs-CZ" i="1" dirty="0"/>
              <a:t>-ä</a:t>
            </a:r>
          </a:p>
          <a:p>
            <a:pPr marL="0" indent="0">
              <a:buNone/>
            </a:pPr>
            <a:r>
              <a:rPr lang="cs-CZ" dirty="0"/>
              <a:t>      </a:t>
            </a:r>
          </a:p>
          <a:p>
            <a:pPr marL="0" indent="0">
              <a:buNone/>
            </a:pPr>
            <a:r>
              <a:rPr lang="cs-CZ" b="1" dirty="0" err="1"/>
              <a:t>Huom</a:t>
            </a:r>
            <a:r>
              <a:rPr lang="cs-CZ" b="1" dirty="0"/>
              <a:t>!</a:t>
            </a:r>
            <a:r>
              <a:rPr lang="cs-CZ" dirty="0"/>
              <a:t> -</a:t>
            </a:r>
            <a:r>
              <a:rPr lang="cs-CZ" i="1" dirty="0" err="1"/>
              <a:t>te</a:t>
            </a:r>
            <a:r>
              <a:rPr lang="cs-CZ" dirty="0"/>
              <a:t>- </a:t>
            </a:r>
            <a:r>
              <a:rPr lang="cs-CZ" dirty="0" err="1"/>
              <a:t>vartaloisten</a:t>
            </a:r>
            <a:r>
              <a:rPr lang="cs-CZ" dirty="0"/>
              <a:t> </a:t>
            </a:r>
            <a:r>
              <a:rPr lang="cs-CZ" b="1" dirty="0" err="1"/>
              <a:t>verbien</a:t>
            </a:r>
            <a:r>
              <a:rPr lang="cs-CZ" b="1" dirty="0"/>
              <a:t> </a:t>
            </a:r>
            <a:r>
              <a:rPr lang="cs-CZ" b="1" i="1" dirty="0"/>
              <a:t>t</a:t>
            </a:r>
            <a:r>
              <a:rPr lang="cs-CZ" b="1" dirty="0"/>
              <a:t> </a:t>
            </a:r>
            <a:r>
              <a:rPr lang="cs-CZ" b="1" dirty="0" err="1"/>
              <a:t>säilyy</a:t>
            </a:r>
            <a:r>
              <a:rPr lang="cs-CZ" dirty="0"/>
              <a:t>: </a:t>
            </a:r>
            <a:r>
              <a:rPr lang="cs-CZ" i="1" dirty="0" err="1"/>
              <a:t>päteä</a:t>
            </a:r>
            <a:r>
              <a:rPr lang="cs-CZ" i="1" dirty="0"/>
              <a:t> : </a:t>
            </a:r>
            <a:r>
              <a:rPr lang="cs-CZ" i="1" dirty="0" err="1" smtClean="0"/>
              <a:t>päti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b)  </a:t>
            </a:r>
            <a:r>
              <a:rPr lang="cs-CZ" b="1" dirty="0"/>
              <a:t>-</a:t>
            </a:r>
            <a:r>
              <a:rPr lang="cs-CZ" b="1" dirty="0" err="1"/>
              <a:t>Ute</a:t>
            </a:r>
            <a:r>
              <a:rPr lang="cs-CZ" b="1" dirty="0"/>
              <a:t>- </a:t>
            </a:r>
            <a:r>
              <a:rPr lang="cs-CZ" b="1" dirty="0" err="1"/>
              <a:t>vartaloiset</a:t>
            </a:r>
            <a:r>
              <a:rPr lang="cs-CZ" b="1" dirty="0"/>
              <a:t> </a:t>
            </a:r>
            <a:r>
              <a:rPr lang="cs-CZ" b="1" dirty="0" err="1"/>
              <a:t>ominaisuudennimet</a:t>
            </a:r>
            <a:r>
              <a:rPr lang="cs-CZ" dirty="0"/>
              <a:t> </a:t>
            </a:r>
            <a:r>
              <a:rPr lang="cs-CZ" dirty="0" err="1"/>
              <a:t>tyyppiä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i="1" dirty="0" err="1"/>
              <a:t>kalleus</a:t>
            </a:r>
            <a:r>
              <a:rPr lang="cs-CZ" i="1" dirty="0"/>
              <a:t> : </a:t>
            </a:r>
            <a:r>
              <a:rPr lang="cs-CZ" i="1" dirty="0" err="1"/>
              <a:t>kalleute</a:t>
            </a:r>
            <a:r>
              <a:rPr lang="cs-CZ" i="1" dirty="0"/>
              <a:t>-na : </a:t>
            </a:r>
            <a:r>
              <a:rPr lang="cs-CZ" i="1" dirty="0" err="1"/>
              <a:t>kalleude</a:t>
            </a:r>
            <a:r>
              <a:rPr lang="cs-CZ" i="1" dirty="0"/>
              <a:t>-n : </a:t>
            </a:r>
            <a:r>
              <a:rPr lang="cs-CZ" i="1" dirty="0" err="1"/>
              <a:t>kalleuksi</a:t>
            </a:r>
            <a:r>
              <a:rPr lang="cs-CZ" i="1" dirty="0"/>
              <a:t>-a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560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NYKYSUOMEN t:s -VAIHTELUT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861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dirty="0" err="1"/>
              <a:t>Vaihtelu</a:t>
            </a:r>
            <a:r>
              <a:rPr lang="cs-CZ" dirty="0"/>
              <a:t> </a:t>
            </a:r>
            <a:r>
              <a:rPr lang="cs-CZ" i="1" dirty="0"/>
              <a:t>s : </a:t>
            </a:r>
            <a:r>
              <a:rPr lang="cs-CZ" i="1" dirty="0" err="1"/>
              <a:t>nt</a:t>
            </a:r>
            <a:r>
              <a:rPr lang="cs-CZ" i="1" dirty="0"/>
              <a:t> : </a:t>
            </a:r>
            <a:r>
              <a:rPr lang="cs-CZ" i="1" dirty="0" err="1"/>
              <a:t>nn</a:t>
            </a:r>
            <a:r>
              <a:rPr lang="cs-CZ" i="1" dirty="0"/>
              <a:t> : </a:t>
            </a:r>
            <a:r>
              <a:rPr lang="cs-CZ" i="1" dirty="0" err="1"/>
              <a:t>ns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a)  -</a:t>
            </a:r>
            <a:r>
              <a:rPr lang="cs-CZ" i="1" dirty="0" err="1"/>
              <a:t>nte</a:t>
            </a:r>
            <a:r>
              <a:rPr lang="cs-CZ" dirty="0"/>
              <a:t> -</a:t>
            </a:r>
            <a:r>
              <a:rPr lang="cs-CZ" dirty="0" err="1"/>
              <a:t>vartaloiset</a:t>
            </a:r>
            <a:r>
              <a:rPr lang="cs-CZ" dirty="0"/>
              <a:t> </a:t>
            </a:r>
            <a:r>
              <a:rPr lang="cs-CZ" b="1" dirty="0" err="1"/>
              <a:t>ordinaalit</a:t>
            </a:r>
            <a:r>
              <a:rPr lang="cs-CZ" dirty="0"/>
              <a:t> </a:t>
            </a:r>
            <a:r>
              <a:rPr lang="cs-CZ" dirty="0" err="1"/>
              <a:t>tyyppiä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neljäs</a:t>
            </a:r>
            <a:r>
              <a:rPr lang="cs-CZ" i="1" dirty="0"/>
              <a:t> : </a:t>
            </a:r>
            <a:r>
              <a:rPr lang="cs-CZ" i="1" dirty="0" err="1"/>
              <a:t>neljänte-nä</a:t>
            </a:r>
            <a:r>
              <a:rPr lang="cs-CZ" i="1" dirty="0"/>
              <a:t> : </a:t>
            </a:r>
            <a:r>
              <a:rPr lang="cs-CZ" i="1" dirty="0" err="1"/>
              <a:t>neljänne</a:t>
            </a:r>
            <a:r>
              <a:rPr lang="cs-CZ" i="1" dirty="0"/>
              <a:t>-n : </a:t>
            </a:r>
            <a:r>
              <a:rPr lang="cs-CZ" i="1" dirty="0" err="1"/>
              <a:t>neljänsi</a:t>
            </a:r>
            <a:r>
              <a:rPr lang="cs-CZ" i="1" dirty="0"/>
              <a:t>-ä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HUOM! 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tuhat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tuhante</a:t>
            </a:r>
            <a:r>
              <a:rPr lang="cs-CZ" i="1" dirty="0"/>
              <a:t>-na : </a:t>
            </a:r>
            <a:r>
              <a:rPr lang="cs-CZ" i="1" dirty="0" err="1"/>
              <a:t>tuhanne</a:t>
            </a:r>
            <a:r>
              <a:rPr lang="cs-CZ" i="1" dirty="0"/>
              <a:t>-n : </a:t>
            </a:r>
            <a:r>
              <a:rPr lang="cs-CZ" i="1" dirty="0" err="1"/>
              <a:t>tuhansi</a:t>
            </a:r>
            <a:r>
              <a:rPr lang="cs-CZ" i="1" dirty="0"/>
              <a:t>-a</a:t>
            </a:r>
          </a:p>
          <a:p>
            <a:pPr marL="0" indent="0">
              <a:buNone/>
            </a:pPr>
            <a:r>
              <a:rPr lang="cs-CZ" i="1" dirty="0" err="1" smtClean="0"/>
              <a:t>tuhannes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tuhannente</a:t>
            </a:r>
            <a:r>
              <a:rPr lang="cs-CZ" i="1" dirty="0"/>
              <a:t>-na : </a:t>
            </a:r>
            <a:r>
              <a:rPr lang="cs-CZ" i="1" dirty="0" err="1"/>
              <a:t>tuhannenne</a:t>
            </a:r>
            <a:r>
              <a:rPr lang="cs-CZ" i="1" dirty="0"/>
              <a:t>-n : </a:t>
            </a:r>
            <a:r>
              <a:rPr lang="cs-CZ" i="1" dirty="0" err="1"/>
              <a:t>tuhannensi</a:t>
            </a:r>
            <a:r>
              <a:rPr lang="cs-CZ" i="1" dirty="0"/>
              <a:t>-a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 -</a:t>
            </a:r>
            <a:r>
              <a:rPr lang="cs-CZ" i="1" dirty="0" err="1"/>
              <a:t>ns</a:t>
            </a:r>
            <a:r>
              <a:rPr lang="cs-CZ" i="1" dirty="0"/>
              <a:t>-, -</a:t>
            </a:r>
            <a:r>
              <a:rPr lang="cs-CZ" i="1" dirty="0" err="1"/>
              <a:t>rs</a:t>
            </a:r>
            <a:r>
              <a:rPr lang="cs-CZ" i="1" dirty="0"/>
              <a:t>-, -</a:t>
            </a:r>
            <a:r>
              <a:rPr lang="cs-CZ" i="1" dirty="0" err="1"/>
              <a:t>ls</a:t>
            </a:r>
            <a:r>
              <a:rPr lang="cs-CZ" i="1" dirty="0"/>
              <a:t>- </a:t>
            </a:r>
            <a:r>
              <a:rPr lang="cs-CZ" b="1" dirty="0" err="1"/>
              <a:t>nominit</a:t>
            </a:r>
            <a:r>
              <a:rPr lang="cs-CZ" dirty="0"/>
              <a:t> </a:t>
            </a:r>
            <a:r>
              <a:rPr lang="cs-CZ" dirty="0" err="1"/>
              <a:t>tyyppiä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err="1"/>
              <a:t>kansi</a:t>
            </a:r>
            <a:r>
              <a:rPr lang="cs-CZ" i="1" dirty="0"/>
              <a:t> : kante-na : </a:t>
            </a:r>
            <a:r>
              <a:rPr lang="cs-CZ" i="1" dirty="0" err="1"/>
              <a:t>kanne</a:t>
            </a:r>
            <a:r>
              <a:rPr lang="cs-CZ" i="1" dirty="0"/>
              <a:t>-n : </a:t>
            </a:r>
            <a:r>
              <a:rPr lang="cs-CZ" i="1" dirty="0" err="1"/>
              <a:t>kansi</a:t>
            </a:r>
            <a:r>
              <a:rPr lang="cs-CZ" i="1" dirty="0"/>
              <a:t>-a</a:t>
            </a:r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err="1"/>
              <a:t>hirsi</a:t>
            </a:r>
            <a:r>
              <a:rPr lang="cs-CZ" i="1" dirty="0"/>
              <a:t> : </a:t>
            </a:r>
            <a:r>
              <a:rPr lang="cs-CZ" i="1" dirty="0" err="1"/>
              <a:t>hirte-nä</a:t>
            </a:r>
            <a:r>
              <a:rPr lang="cs-CZ" i="1" dirty="0"/>
              <a:t> : </a:t>
            </a:r>
            <a:r>
              <a:rPr lang="cs-CZ" i="1" dirty="0" err="1"/>
              <a:t>hirre</a:t>
            </a:r>
            <a:r>
              <a:rPr lang="cs-CZ" i="1" dirty="0"/>
              <a:t>-n : </a:t>
            </a:r>
            <a:r>
              <a:rPr lang="cs-CZ" i="1" dirty="0" err="1"/>
              <a:t>hirsi</a:t>
            </a:r>
            <a:r>
              <a:rPr lang="cs-CZ" i="1" dirty="0"/>
              <a:t>-ä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489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NYKYSUOMEN t:s -VAIHTELUT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05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3) -</a:t>
            </a:r>
            <a:r>
              <a:rPr lang="fi-FI" i="1" dirty="0"/>
              <a:t>tAA</a:t>
            </a:r>
            <a:r>
              <a:rPr lang="fi-FI" dirty="0"/>
              <a:t> -loppuiset verbit (tyyppiä </a:t>
            </a:r>
            <a:r>
              <a:rPr lang="fi-FI" i="1" dirty="0"/>
              <a:t>-ltAA, -ntAA, -rtAA</a:t>
            </a:r>
            <a:r>
              <a:rPr lang="fi-FI" dirty="0"/>
              <a:t>), joissa</a:t>
            </a:r>
          </a:p>
          <a:p>
            <a:pPr marL="0" indent="0">
              <a:buNone/>
            </a:pPr>
            <a:r>
              <a:rPr lang="fi-FI" dirty="0"/>
              <a:t>on muutos A + i &gt; i:</a:t>
            </a:r>
          </a:p>
          <a:p>
            <a:pPr marL="0" indent="0">
              <a:buNone/>
            </a:pPr>
            <a:r>
              <a:rPr lang="fi-FI" dirty="0"/>
              <a:t>      </a:t>
            </a:r>
            <a:r>
              <a:rPr lang="fi-FI" i="1" dirty="0"/>
              <a:t>kieltää  : kielsi  : kiellän</a:t>
            </a:r>
          </a:p>
          <a:p>
            <a:pPr marL="0" indent="0">
              <a:buNone/>
            </a:pPr>
            <a:r>
              <a:rPr lang="fi-FI" i="1" dirty="0"/>
              <a:t>      rakentaa : rakensi : rakennan</a:t>
            </a:r>
          </a:p>
          <a:p>
            <a:pPr marL="0" indent="0">
              <a:buNone/>
            </a:pPr>
            <a:r>
              <a:rPr lang="fi-FI" dirty="0"/>
              <a:t>      </a:t>
            </a:r>
          </a:p>
          <a:p>
            <a:pPr marL="0" indent="0">
              <a:buNone/>
            </a:pPr>
            <a:r>
              <a:rPr lang="fi-FI" dirty="0" smtClean="0"/>
              <a:t>Huom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fi-FI" dirty="0" smtClean="0"/>
              <a:t>1</a:t>
            </a:r>
            <a:r>
              <a:rPr lang="fi-FI" dirty="0"/>
              <a:t>) aina lyhyen vokaalin jäljessä </a:t>
            </a:r>
            <a:r>
              <a:rPr lang="fi-FI" i="1" dirty="0"/>
              <a:t>t</a:t>
            </a:r>
            <a:r>
              <a:rPr lang="fi-FI" dirty="0"/>
              <a:t>: </a:t>
            </a:r>
            <a:r>
              <a:rPr lang="fi-FI" i="1" dirty="0"/>
              <a:t>pitää :piti </a:t>
            </a:r>
            <a:r>
              <a:rPr lang="fi-FI" dirty="0"/>
              <a:t>(</a:t>
            </a:r>
            <a:r>
              <a:rPr lang="fi-FI" dirty="0" smtClean="0"/>
              <a:t>ks</a:t>
            </a:r>
            <a:r>
              <a:rPr lang="fi-FI" dirty="0"/>
              <a:t>. 1a)</a:t>
            </a:r>
          </a:p>
          <a:p>
            <a:pPr marL="0" indent="0">
              <a:buNone/>
            </a:pPr>
            <a:r>
              <a:rPr lang="fi-FI" dirty="0" smtClean="0"/>
              <a:t>2</a:t>
            </a:r>
            <a:r>
              <a:rPr lang="fi-FI" dirty="0"/>
              <a:t>) usein myös pitkän vokaalin tai diftongin jäljessä: </a:t>
            </a:r>
          </a:p>
          <a:p>
            <a:pPr marL="0" indent="0">
              <a:buNone/>
            </a:pPr>
            <a:r>
              <a:rPr lang="fi-FI" i="1" dirty="0"/>
              <a:t>           häätää: hääti, noutaa : </a:t>
            </a:r>
            <a:r>
              <a:rPr lang="fi-FI" i="1" dirty="0" smtClean="0"/>
              <a:t>nouti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3</a:t>
            </a:r>
            <a:r>
              <a:rPr lang="fi-FI" dirty="0"/>
              <a:t>) </a:t>
            </a:r>
            <a:r>
              <a:rPr lang="fi-FI" i="1" dirty="0"/>
              <a:t>r</a:t>
            </a:r>
            <a:r>
              <a:rPr lang="fi-FI" i="1" dirty="0" smtClean="0"/>
              <a:t>,</a:t>
            </a:r>
            <a:r>
              <a:rPr lang="cs-CZ" i="1" dirty="0" smtClean="0"/>
              <a:t> </a:t>
            </a:r>
            <a:r>
              <a:rPr lang="fi-FI" i="1" dirty="0" smtClean="0"/>
              <a:t>l</a:t>
            </a:r>
            <a:r>
              <a:rPr lang="fi-FI" dirty="0" smtClean="0"/>
              <a:t>:n </a:t>
            </a:r>
            <a:r>
              <a:rPr lang="fi-FI" dirty="0"/>
              <a:t>jäljessä: </a:t>
            </a:r>
            <a:r>
              <a:rPr lang="fi-FI" i="1" dirty="0"/>
              <a:t>sortaa :sorti, suoltaa :suolti/ suolsi</a:t>
            </a:r>
          </a:p>
          <a:p>
            <a:pPr marL="0" indent="0">
              <a:buNone/>
            </a:pPr>
            <a:r>
              <a:rPr lang="fi-FI" dirty="0"/>
              <a:t>MUTTA! </a:t>
            </a:r>
            <a:r>
              <a:rPr lang="fi-FI" i="1" dirty="0"/>
              <a:t>löytää : löysi, huutaa : huusi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322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NYKYSUOMEN t:s -VAIHTELUT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</a:t>
            </a:r>
            <a:r>
              <a:rPr lang="fi-FI" dirty="0" smtClean="0"/>
              <a:t>)  </a:t>
            </a:r>
            <a:r>
              <a:rPr lang="fi-FI" b="1" dirty="0"/>
              <a:t>Supistumaverbien</a:t>
            </a:r>
            <a:r>
              <a:rPr lang="fi-FI" dirty="0"/>
              <a:t> vaihtelu: </a:t>
            </a:r>
            <a:r>
              <a:rPr lang="fi-FI" b="1" i="1" dirty="0"/>
              <a:t>t : ø : s</a:t>
            </a:r>
          </a:p>
          <a:p>
            <a:pPr marL="0" indent="0">
              <a:buNone/>
            </a:pPr>
            <a:r>
              <a:rPr lang="fi-FI" dirty="0"/>
              <a:t>       </a:t>
            </a:r>
            <a:r>
              <a:rPr lang="fi-FI" i="1" dirty="0"/>
              <a:t>vastata : vastaa-n : vastat-kaa : vastasi  </a:t>
            </a:r>
          </a:p>
          <a:p>
            <a:pPr marL="0" indent="0">
              <a:buNone/>
            </a:pPr>
            <a:r>
              <a:rPr lang="fi-FI" dirty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  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Ei </a:t>
            </a:r>
            <a:r>
              <a:rPr lang="fi-FI" b="1" dirty="0" smtClean="0"/>
              <a:t>vaihtelua</a:t>
            </a:r>
            <a:r>
              <a:rPr lang="cs-CZ" b="1" dirty="0" smtClean="0"/>
              <a:t>!</a:t>
            </a:r>
            <a:endParaRPr lang="fi-FI" b="1" dirty="0"/>
          </a:p>
          <a:p>
            <a:pPr marL="0" indent="0">
              <a:buNone/>
            </a:pPr>
            <a:r>
              <a:rPr lang="fi-FI" dirty="0"/>
              <a:t>1) </a:t>
            </a:r>
            <a:r>
              <a:rPr lang="fi-FI" i="1" dirty="0"/>
              <a:t>vesi</a:t>
            </a:r>
            <a:r>
              <a:rPr lang="fi-FI" dirty="0"/>
              <a:t>-tyypin -</a:t>
            </a:r>
            <a:r>
              <a:rPr lang="fi-FI" i="1" dirty="0"/>
              <a:t>inen</a:t>
            </a:r>
            <a:r>
              <a:rPr lang="fi-FI" dirty="0"/>
              <a:t> </a:t>
            </a:r>
            <a:r>
              <a:rPr lang="fi-FI" dirty="0" smtClean="0"/>
              <a:t>–johdoksissa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vetinen</a:t>
            </a:r>
            <a:r>
              <a:rPr lang="fi-FI" dirty="0"/>
              <a:t>, </a:t>
            </a:r>
            <a:r>
              <a:rPr lang="fi-FI" i="1" dirty="0"/>
              <a:t>totinen</a:t>
            </a:r>
            <a:r>
              <a:rPr lang="fi-FI" dirty="0"/>
              <a:t>, </a:t>
            </a:r>
            <a:r>
              <a:rPr lang="fi-FI" i="1" dirty="0"/>
              <a:t>vasenkätinen</a:t>
            </a:r>
            <a:r>
              <a:rPr lang="fi-FI" dirty="0"/>
              <a:t>, </a:t>
            </a:r>
            <a:r>
              <a:rPr lang="fi-FI" i="1" dirty="0"/>
              <a:t>läntinen</a:t>
            </a:r>
          </a:p>
          <a:p>
            <a:pPr marL="0" indent="0">
              <a:buNone/>
            </a:pPr>
            <a:r>
              <a:rPr lang="fi-FI" dirty="0"/>
              <a:t>2) </a:t>
            </a:r>
            <a:r>
              <a:rPr lang="fi-FI" i="1" dirty="0"/>
              <a:t>tuntea</a:t>
            </a:r>
            <a:r>
              <a:rPr lang="fi-FI" dirty="0"/>
              <a:t> -verbi: </a:t>
            </a:r>
            <a:r>
              <a:rPr lang="fi-FI" i="1" dirty="0"/>
              <a:t>tuntea : tunsi : tuntisi // tuntija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431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KAKSIVARTALOISTEN SANOJEN VAIHTELUJA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86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1)  </a:t>
            </a:r>
            <a:r>
              <a:rPr lang="fi-FI" b="1" i="1" dirty="0"/>
              <a:t>ks : s        </a:t>
            </a:r>
            <a:r>
              <a:rPr lang="fi-FI" i="1" dirty="0"/>
              <a:t>varis   : varikse-n : varis-ta </a:t>
            </a:r>
          </a:p>
          <a:p>
            <a:pPr marL="0" indent="0">
              <a:buNone/>
            </a:pPr>
            <a:r>
              <a:rPr lang="fi-FI" i="1" dirty="0"/>
              <a:t>                     juos-ta : juokse-n  : </a:t>
            </a:r>
            <a:r>
              <a:rPr lang="fi-FI" i="1" dirty="0" smtClean="0"/>
              <a:t>juos-kaa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    </a:t>
            </a:r>
            <a:r>
              <a:rPr lang="fi-FI" b="1" i="1" dirty="0"/>
              <a:t>ps : s        </a:t>
            </a:r>
            <a:r>
              <a:rPr lang="fi-FI" i="1" dirty="0"/>
              <a:t>lapsi   : lapse-n   : las-ta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Vokaalienväliset </a:t>
            </a:r>
            <a:r>
              <a:rPr lang="fi-FI" i="1" dirty="0"/>
              <a:t>ks</a:t>
            </a:r>
            <a:r>
              <a:rPr lang="fi-FI" dirty="0"/>
              <a:t> ja </a:t>
            </a:r>
            <a:r>
              <a:rPr lang="fi-FI" i="1" dirty="0"/>
              <a:t>ps</a:t>
            </a:r>
            <a:r>
              <a:rPr lang="fi-FI" dirty="0"/>
              <a:t> vaihtelevat  tavunloppuisen </a:t>
            </a:r>
            <a:r>
              <a:rPr lang="fi-FI" i="1" dirty="0"/>
              <a:t>s</a:t>
            </a:r>
            <a:r>
              <a:rPr lang="fi-FI" dirty="0"/>
              <a:t>:n kanssa.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N  </a:t>
            </a:r>
            <a:r>
              <a:rPr lang="fi-FI" b="1" i="1" dirty="0"/>
              <a:t>ts : s         </a:t>
            </a:r>
            <a:r>
              <a:rPr lang="fi-FI" i="1" dirty="0"/>
              <a:t>veitsi : veitse-n  : veis-tä  </a:t>
            </a:r>
            <a:r>
              <a:rPr lang="fi-FI" dirty="0"/>
              <a:t>(</a:t>
            </a:r>
            <a:r>
              <a:rPr lang="fi-FI" i="1" dirty="0"/>
              <a:t>s</a:t>
            </a:r>
            <a:r>
              <a:rPr lang="fi-FI" dirty="0"/>
              <a:t> tavunloppuinen)</a:t>
            </a:r>
          </a:p>
          <a:p>
            <a:pPr marL="0" indent="0">
              <a:buNone/>
            </a:pPr>
            <a:r>
              <a:rPr lang="fi-FI" dirty="0" smtClean="0"/>
              <a:t>V  </a:t>
            </a:r>
            <a:r>
              <a:rPr lang="fi-FI" b="1" i="1" dirty="0"/>
              <a:t>ts : t(:n)   </a:t>
            </a:r>
            <a:r>
              <a:rPr lang="fi-FI" i="1" dirty="0"/>
              <a:t>valita : valitse-n : valit-kaa : valin-nut </a:t>
            </a:r>
          </a:p>
          <a:p>
            <a:pPr marL="0" indent="0">
              <a:buNone/>
            </a:pPr>
            <a:endParaRPr lang="fi-FI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509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2)  </a:t>
            </a:r>
            <a:r>
              <a:rPr lang="cs-CZ" b="1" i="1" dirty="0" err="1"/>
              <a:t>ht</a:t>
            </a:r>
            <a:r>
              <a:rPr lang="cs-CZ" b="1" i="1" dirty="0"/>
              <a:t> : h</a:t>
            </a:r>
            <a:r>
              <a:rPr lang="cs-CZ" i="1" dirty="0"/>
              <a:t>        </a:t>
            </a:r>
            <a:r>
              <a:rPr lang="cs-CZ" i="1" dirty="0" err="1"/>
              <a:t>yksi</a:t>
            </a:r>
            <a:r>
              <a:rPr lang="cs-CZ" i="1" dirty="0"/>
              <a:t>  : </a:t>
            </a:r>
            <a:r>
              <a:rPr lang="cs-CZ" i="1" dirty="0" err="1"/>
              <a:t>yhte-nä</a:t>
            </a:r>
            <a:r>
              <a:rPr lang="cs-CZ" i="1" dirty="0"/>
              <a:t>  : </a:t>
            </a:r>
            <a:r>
              <a:rPr lang="cs-CZ" i="1" dirty="0" err="1"/>
              <a:t>yh-tä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</a:t>
            </a:r>
            <a:r>
              <a:rPr lang="cs-CZ" i="1" dirty="0" err="1"/>
              <a:t>lahti</a:t>
            </a:r>
            <a:r>
              <a:rPr lang="cs-CZ" i="1" dirty="0"/>
              <a:t> : </a:t>
            </a:r>
            <a:r>
              <a:rPr lang="cs-CZ" i="1" dirty="0" err="1"/>
              <a:t>lahte</a:t>
            </a:r>
            <a:r>
              <a:rPr lang="cs-CZ" i="1" dirty="0"/>
              <a:t>-na : </a:t>
            </a:r>
            <a:r>
              <a:rPr lang="cs-CZ" i="1" dirty="0" err="1"/>
              <a:t>lah-tea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(</a:t>
            </a:r>
            <a:r>
              <a:rPr lang="cs-CZ" i="1" dirty="0" err="1"/>
              <a:t>laksi</a:t>
            </a:r>
            <a:r>
              <a:rPr lang="cs-CZ" i="1" dirty="0"/>
              <a:t> : </a:t>
            </a:r>
            <a:r>
              <a:rPr lang="cs-CZ" i="1" dirty="0" err="1"/>
              <a:t>lahtena</a:t>
            </a:r>
            <a:r>
              <a:rPr lang="cs-CZ" i="1" dirty="0"/>
              <a:t>  : </a:t>
            </a:r>
            <a:r>
              <a:rPr lang="cs-CZ" i="1" dirty="0" err="1"/>
              <a:t>lahta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i="1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34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5005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3)  </a:t>
            </a:r>
            <a:r>
              <a:rPr lang="fi-FI" b="1" i="1" dirty="0"/>
              <a:t>m : n   </a:t>
            </a:r>
            <a:r>
              <a:rPr lang="cs-CZ" i="1" dirty="0" smtClean="0"/>
              <a:t>	</a:t>
            </a:r>
            <a:r>
              <a:rPr lang="fi-FI" i="1" dirty="0" smtClean="0"/>
              <a:t>lumi    </a:t>
            </a:r>
            <a:r>
              <a:rPr lang="fi-FI" i="1" dirty="0"/>
              <a:t>: </a:t>
            </a:r>
            <a:r>
              <a:rPr lang="cs-CZ" i="1" dirty="0" smtClean="0"/>
              <a:t>	</a:t>
            </a:r>
            <a:r>
              <a:rPr lang="fi-FI" i="1" dirty="0" smtClean="0"/>
              <a:t>lume-n         </a:t>
            </a:r>
            <a:r>
              <a:rPr lang="fi-FI" i="1" dirty="0"/>
              <a:t>: </a:t>
            </a:r>
            <a:r>
              <a:rPr lang="fi-FI" i="1" dirty="0" smtClean="0"/>
              <a:t>lun-ta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                </a:t>
            </a:r>
            <a:r>
              <a:rPr lang="cs-CZ" i="1" dirty="0"/>
              <a:t>	</a:t>
            </a:r>
            <a:r>
              <a:rPr lang="fi-FI" i="1" dirty="0" smtClean="0"/>
              <a:t>sydän   </a:t>
            </a:r>
            <a:r>
              <a:rPr lang="fi-FI" i="1" dirty="0"/>
              <a:t>: </a:t>
            </a:r>
            <a:r>
              <a:rPr lang="cs-CZ" i="1" dirty="0" smtClean="0"/>
              <a:t>	</a:t>
            </a:r>
            <a:r>
              <a:rPr lang="fi-FI" i="1" dirty="0" smtClean="0"/>
              <a:t>sydäme-n     :sydän-tä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              </a:t>
            </a:r>
            <a:r>
              <a:rPr lang="cs-CZ" i="1" dirty="0" smtClean="0"/>
              <a:t>	</a:t>
            </a:r>
            <a:r>
              <a:rPr lang="fi-FI" i="1" dirty="0" smtClean="0"/>
              <a:t>onneton </a:t>
            </a:r>
            <a:r>
              <a:rPr lang="fi-FI" i="1" dirty="0"/>
              <a:t>: </a:t>
            </a:r>
            <a:r>
              <a:rPr lang="cs-CZ" i="1" dirty="0" smtClean="0"/>
              <a:t>	</a:t>
            </a:r>
            <a:r>
              <a:rPr lang="fi-FI" i="1" dirty="0" smtClean="0"/>
              <a:t>onnettoma-n</a:t>
            </a:r>
            <a:r>
              <a:rPr lang="cs-CZ" i="1" dirty="0" smtClean="0"/>
              <a:t> </a:t>
            </a:r>
            <a:r>
              <a:rPr lang="fi-FI" i="1" dirty="0" smtClean="0"/>
              <a:t>:onneton-ta</a:t>
            </a:r>
            <a:endParaRPr lang="fi-FI" i="1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Vokaalienvälistä </a:t>
            </a:r>
            <a:r>
              <a:rPr lang="fi-FI" i="1" dirty="0"/>
              <a:t>m</a:t>
            </a:r>
            <a:r>
              <a:rPr lang="fi-FI" dirty="0"/>
              <a:t>:ää vastaa tavun tai sananlopussa </a:t>
            </a:r>
            <a:r>
              <a:rPr lang="fi-FI" i="1" dirty="0"/>
              <a:t>n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Huom</a:t>
            </a:r>
            <a:r>
              <a:rPr lang="fi-FI" dirty="0"/>
              <a:t>! </a:t>
            </a:r>
            <a:r>
              <a:rPr lang="fi-FI" b="1" dirty="0"/>
              <a:t>ei vaihtelua</a:t>
            </a:r>
            <a:r>
              <a:rPr lang="fi-FI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ahven </a:t>
            </a:r>
            <a:r>
              <a:rPr lang="fi-FI" i="1" dirty="0"/>
              <a:t>: ahvene-n, kämmen : </a:t>
            </a:r>
            <a:r>
              <a:rPr lang="fi-FI" i="1" dirty="0" smtClean="0"/>
              <a:t>kämmene-n,</a:t>
            </a:r>
            <a:r>
              <a:rPr lang="cs-CZ" i="1" dirty="0" smtClean="0"/>
              <a:t> </a:t>
            </a:r>
            <a:r>
              <a:rPr lang="fi-FI" i="1" dirty="0" smtClean="0"/>
              <a:t>suoni </a:t>
            </a:r>
            <a:r>
              <a:rPr lang="fi-FI" i="1" dirty="0"/>
              <a:t>: suon-ta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Muista</a:t>
            </a:r>
            <a:r>
              <a:rPr lang="fi-FI" dirty="0"/>
              <a:t>! </a:t>
            </a:r>
            <a:r>
              <a:rPr lang="cs-CZ" b="1" dirty="0" smtClean="0"/>
              <a:t>s</a:t>
            </a:r>
            <a:r>
              <a:rPr lang="fi-FI" b="1" dirty="0" smtClean="0"/>
              <a:t>uperlatiivissa</a:t>
            </a:r>
            <a:r>
              <a:rPr lang="fi-FI" dirty="0"/>
              <a:t>: </a:t>
            </a:r>
            <a:r>
              <a:rPr lang="fi-FI" i="1" dirty="0"/>
              <a:t>vanhin : vanhimma-n : vanhimpa-a</a:t>
            </a:r>
          </a:p>
          <a:p>
            <a:pPr marL="0" indent="0">
              <a:buNone/>
            </a:pPr>
            <a:r>
              <a:rPr lang="fi-FI" dirty="0"/>
              <a:t>Myös!  </a:t>
            </a:r>
            <a:r>
              <a:rPr lang="fi-FI" i="1" dirty="0"/>
              <a:t>vasen : vasemma-n : vasempa-a </a:t>
            </a:r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4) </a:t>
            </a:r>
            <a:r>
              <a:rPr lang="fi-FI" b="1" i="1" dirty="0"/>
              <a:t>nt (: nn) : t   </a:t>
            </a:r>
            <a:r>
              <a:rPr lang="fi-FI" i="1" dirty="0"/>
              <a:t>kolmante-  (: kolmanne-)  :  kolmat- </a:t>
            </a:r>
          </a:p>
          <a:p>
            <a:pPr marL="0" indent="0">
              <a:buNone/>
            </a:pPr>
            <a:r>
              <a:rPr lang="fi-FI" i="1" dirty="0"/>
              <a:t>                         </a:t>
            </a:r>
            <a:r>
              <a:rPr lang="fi-FI" i="1" dirty="0" smtClean="0"/>
              <a:t>tuhante-     </a:t>
            </a:r>
            <a:r>
              <a:rPr lang="fi-FI" i="1" dirty="0"/>
              <a:t>(: tuhanne-)     :  tuhat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5) </a:t>
            </a:r>
            <a:r>
              <a:rPr lang="fi-FI" b="1" i="1" dirty="0"/>
              <a:t>s : h          </a:t>
            </a:r>
            <a:r>
              <a:rPr lang="fi-FI" i="1" dirty="0"/>
              <a:t>mies   : miehe-t  : mies-tä</a:t>
            </a:r>
          </a:p>
          <a:p>
            <a:pPr marL="0" indent="0">
              <a:buNone/>
            </a:pPr>
            <a:r>
              <a:rPr lang="fi-FI" i="1" dirty="0"/>
              <a:t>    </a:t>
            </a:r>
            <a:r>
              <a:rPr lang="fi-FI" b="1" i="1" dirty="0"/>
              <a:t>s :ø (&lt;*h)  </a:t>
            </a:r>
            <a:r>
              <a:rPr lang="fi-FI" i="1" dirty="0"/>
              <a:t>kirves : </a:t>
            </a:r>
            <a:r>
              <a:rPr lang="fi-FI" i="1" dirty="0" smtClean="0"/>
              <a:t>kirvee-n </a:t>
            </a:r>
            <a:r>
              <a:rPr lang="fi-FI" i="1" dirty="0"/>
              <a:t>: kirves-tä  </a:t>
            </a:r>
          </a:p>
          <a:p>
            <a:pPr marL="0" indent="0">
              <a:buNone/>
            </a:pPr>
            <a:r>
              <a:rPr lang="fi-FI" i="1" dirty="0"/>
              <a:t>                     </a:t>
            </a:r>
            <a:r>
              <a:rPr lang="cs-CZ" i="1" dirty="0" smtClean="0"/>
              <a:t>	</a:t>
            </a:r>
            <a:r>
              <a:rPr lang="fi-FI" i="1" dirty="0" smtClean="0"/>
              <a:t>vieras </a:t>
            </a:r>
            <a:r>
              <a:rPr lang="fi-FI" i="1" dirty="0"/>
              <a:t>: </a:t>
            </a:r>
            <a:r>
              <a:rPr lang="fi-FI" i="1" dirty="0" smtClean="0"/>
              <a:t>vieraa-n </a:t>
            </a:r>
            <a:r>
              <a:rPr lang="fi-FI" i="1" dirty="0"/>
              <a:t>: vieras-ta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    </a:t>
            </a:r>
            <a:r>
              <a:rPr lang="fi-FI" b="1" i="1" dirty="0"/>
              <a:t>t : ø        </a:t>
            </a:r>
            <a:r>
              <a:rPr lang="cs-CZ" b="1" i="1" dirty="0" smtClean="0"/>
              <a:t>	</a:t>
            </a:r>
            <a:r>
              <a:rPr lang="fi-FI" i="1" dirty="0" smtClean="0"/>
              <a:t>kevät </a:t>
            </a:r>
            <a:r>
              <a:rPr lang="fi-FI" i="1" dirty="0"/>
              <a:t>:  kevää-n  : kevät-tä</a:t>
            </a:r>
          </a:p>
          <a:p>
            <a:pPr marL="0" indent="0">
              <a:buNone/>
            </a:pPr>
            <a:r>
              <a:rPr lang="fi-FI" i="1" dirty="0"/>
              <a:t>                    </a:t>
            </a:r>
            <a:r>
              <a:rPr lang="cs-CZ" i="1" dirty="0" smtClean="0"/>
              <a:t>	</a:t>
            </a:r>
            <a:r>
              <a:rPr lang="fi-FI" i="1" dirty="0" smtClean="0"/>
              <a:t>olut  </a:t>
            </a:r>
            <a:r>
              <a:rPr lang="fi-FI" i="1" dirty="0"/>
              <a:t>:  olue-n    : olut-ta</a:t>
            </a:r>
          </a:p>
          <a:p>
            <a:pPr marL="0" indent="0">
              <a:buNone/>
            </a:pPr>
            <a:r>
              <a:rPr lang="fi-FI" i="1" dirty="0"/>
              <a:t>                   </a:t>
            </a:r>
            <a:r>
              <a:rPr lang="cs-CZ" i="1" dirty="0" smtClean="0"/>
              <a:t>	</a:t>
            </a:r>
            <a:r>
              <a:rPr lang="fi-FI" i="1" dirty="0" smtClean="0"/>
              <a:t>lyhyt </a:t>
            </a:r>
            <a:r>
              <a:rPr lang="fi-FI" i="1" dirty="0"/>
              <a:t>:  lyhye-n  : lyhyt-tä</a:t>
            </a:r>
          </a:p>
          <a:p>
            <a:pPr marL="0" indent="0">
              <a:buNone/>
            </a:pPr>
            <a:r>
              <a:rPr lang="fi-FI" dirty="0"/>
              <a:t>Myös! V     </a:t>
            </a:r>
            <a:r>
              <a:rPr lang="cs-CZ" dirty="0" smtClean="0"/>
              <a:t>	</a:t>
            </a:r>
            <a:r>
              <a:rPr lang="fi-FI" i="1" dirty="0" smtClean="0"/>
              <a:t>vienyt  </a:t>
            </a:r>
            <a:r>
              <a:rPr lang="fi-FI" i="1" dirty="0"/>
              <a:t>: vienee-t</a:t>
            </a:r>
          </a:p>
          <a:p>
            <a:pPr marL="0" indent="0">
              <a:buNone/>
            </a:pPr>
            <a:r>
              <a:rPr lang="fi-FI" i="1" dirty="0"/>
              <a:t>                   </a:t>
            </a:r>
            <a:r>
              <a:rPr lang="cs-CZ" i="1" dirty="0" smtClean="0"/>
              <a:t>	</a:t>
            </a:r>
            <a:r>
              <a:rPr lang="fi-FI" i="1" dirty="0" smtClean="0"/>
              <a:t>ottanut </a:t>
            </a:r>
            <a:r>
              <a:rPr lang="fi-FI" i="1" dirty="0"/>
              <a:t>: ottanee-t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0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6)  </a:t>
            </a:r>
            <a:r>
              <a:rPr lang="cs-CZ" b="1" i="1" dirty="0" smtClean="0"/>
              <a:t>´: ø : t   </a:t>
            </a:r>
            <a:r>
              <a:rPr lang="cs-CZ" i="1" dirty="0" err="1" smtClean="0"/>
              <a:t>herne</a:t>
            </a:r>
            <a:r>
              <a:rPr lang="cs-CZ" i="1" dirty="0" smtClean="0"/>
              <a:t>´ :  </a:t>
            </a:r>
            <a:r>
              <a:rPr lang="cs-CZ" i="1" dirty="0" err="1" smtClean="0"/>
              <a:t>hernee</a:t>
            </a:r>
            <a:r>
              <a:rPr lang="cs-CZ" i="1" dirty="0" smtClean="0"/>
              <a:t>-n : </a:t>
            </a:r>
            <a:r>
              <a:rPr lang="cs-CZ" i="1" dirty="0" err="1" smtClean="0"/>
              <a:t>hernet-tä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                  </a:t>
            </a:r>
            <a:r>
              <a:rPr lang="cs-CZ" i="1" dirty="0" err="1" smtClean="0"/>
              <a:t>kaste</a:t>
            </a:r>
            <a:r>
              <a:rPr lang="cs-CZ" i="1" dirty="0" smtClean="0"/>
              <a:t>´ :  </a:t>
            </a:r>
            <a:r>
              <a:rPr lang="cs-CZ" i="1" dirty="0" err="1" smtClean="0"/>
              <a:t>kastee</a:t>
            </a:r>
            <a:r>
              <a:rPr lang="cs-CZ" i="1" dirty="0" smtClean="0"/>
              <a:t>-n : </a:t>
            </a:r>
            <a:r>
              <a:rPr lang="cs-CZ" i="1" dirty="0" err="1" smtClean="0"/>
              <a:t>kastet</a:t>
            </a:r>
            <a:r>
              <a:rPr lang="cs-CZ" i="1" dirty="0" smtClean="0"/>
              <a:t>-ta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7)  </a:t>
            </a:r>
            <a:r>
              <a:rPr lang="cs-CZ" b="1" i="1" dirty="0" smtClean="0"/>
              <a:t>n : t   ne</a:t>
            </a:r>
            <a:r>
              <a:rPr lang="cs-CZ" b="1" dirty="0" smtClean="0"/>
              <a:t>-</a:t>
            </a:r>
            <a:r>
              <a:rPr lang="cs-CZ" b="1" dirty="0" err="1" smtClean="0"/>
              <a:t>vartaloiset</a:t>
            </a:r>
            <a:r>
              <a:rPr lang="cs-CZ" b="1" dirty="0" smtClean="0"/>
              <a:t> </a:t>
            </a:r>
            <a:r>
              <a:rPr lang="cs-CZ" b="1" dirty="0" err="1" smtClean="0"/>
              <a:t>verbit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i="1" dirty="0" err="1" smtClean="0"/>
              <a:t>vaieta</a:t>
            </a:r>
            <a:r>
              <a:rPr lang="cs-CZ" i="1" dirty="0" smtClean="0"/>
              <a:t>  :  </a:t>
            </a:r>
            <a:r>
              <a:rPr lang="cs-CZ" i="1" dirty="0" err="1" smtClean="0"/>
              <a:t>vaikene</a:t>
            </a:r>
            <a:r>
              <a:rPr lang="cs-CZ" i="1" dirty="0" smtClean="0"/>
              <a:t>-n  :  </a:t>
            </a:r>
            <a:r>
              <a:rPr lang="cs-CZ" i="1" dirty="0" err="1" smtClean="0"/>
              <a:t>vaiet-kaa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         </a:t>
            </a:r>
            <a:r>
              <a:rPr lang="cs-CZ" i="1" dirty="0" err="1" smtClean="0"/>
              <a:t>kalveta</a:t>
            </a:r>
            <a:r>
              <a:rPr lang="cs-CZ" i="1" dirty="0" smtClean="0"/>
              <a:t> :  </a:t>
            </a:r>
            <a:r>
              <a:rPr lang="cs-CZ" i="1" dirty="0" err="1" smtClean="0"/>
              <a:t>kalpene</a:t>
            </a:r>
            <a:r>
              <a:rPr lang="cs-CZ" i="1" dirty="0" smtClean="0"/>
              <a:t>-t  :  </a:t>
            </a:r>
            <a:r>
              <a:rPr lang="cs-CZ" i="1" dirty="0" err="1" smtClean="0"/>
              <a:t>kalvet-kaa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        	</a:t>
            </a:r>
            <a:r>
              <a:rPr lang="cs-CZ" i="1" dirty="0" err="1" smtClean="0"/>
              <a:t>aleta</a:t>
            </a:r>
            <a:r>
              <a:rPr lang="cs-CZ" i="1" dirty="0" smtClean="0"/>
              <a:t>   :  </a:t>
            </a:r>
            <a:r>
              <a:rPr lang="cs-CZ" i="1" dirty="0" err="1" smtClean="0"/>
              <a:t>alene</a:t>
            </a:r>
            <a:r>
              <a:rPr lang="cs-CZ" i="1" dirty="0" smtClean="0"/>
              <a:t>-e     :  </a:t>
            </a:r>
            <a:r>
              <a:rPr lang="cs-CZ" i="1" dirty="0" err="1" smtClean="0"/>
              <a:t>alet-kaa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         </a:t>
            </a:r>
            <a:r>
              <a:rPr lang="cs-CZ" i="1" dirty="0" err="1" smtClean="0"/>
              <a:t>pimetä</a:t>
            </a:r>
            <a:r>
              <a:rPr lang="cs-CZ" i="1" dirty="0" smtClean="0"/>
              <a:t>  :  </a:t>
            </a:r>
            <a:r>
              <a:rPr lang="cs-CZ" i="1" dirty="0" err="1" smtClean="0"/>
              <a:t>pimene</a:t>
            </a:r>
            <a:r>
              <a:rPr lang="cs-CZ" i="1" dirty="0" smtClean="0"/>
              <a:t>-e  :  </a:t>
            </a:r>
            <a:r>
              <a:rPr lang="cs-CZ" i="1" dirty="0" err="1" smtClean="0"/>
              <a:t>pimet-köön</a:t>
            </a:r>
            <a:endParaRPr lang="cs-CZ" i="1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4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VOKAALIVAIHTELUT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 err="1"/>
              <a:t>s</a:t>
            </a:r>
            <a:r>
              <a:rPr lang="cs-CZ" dirty="0" err="1" smtClean="0"/>
              <a:t>uffiksin</a:t>
            </a:r>
            <a:r>
              <a:rPr lang="cs-CZ" dirty="0" smtClean="0"/>
              <a:t> </a:t>
            </a:r>
            <a:r>
              <a:rPr lang="cs-CZ" i="1" dirty="0"/>
              <a:t>i</a:t>
            </a:r>
            <a:r>
              <a:rPr lang="cs-CZ" dirty="0"/>
              <a:t>:stä </a:t>
            </a:r>
            <a:r>
              <a:rPr lang="cs-CZ" dirty="0" err="1"/>
              <a:t>riippuvat</a:t>
            </a:r>
            <a:r>
              <a:rPr lang="cs-CZ" dirty="0"/>
              <a:t> </a:t>
            </a:r>
            <a:r>
              <a:rPr lang="cs-CZ" dirty="0" err="1"/>
              <a:t>vaihtelut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 err="1"/>
              <a:t>m</a:t>
            </a:r>
            <a:r>
              <a:rPr lang="cs-CZ" dirty="0" err="1" smtClean="0"/>
              <a:t>uut</a:t>
            </a:r>
            <a:r>
              <a:rPr lang="cs-CZ" dirty="0" smtClean="0"/>
              <a:t> </a:t>
            </a:r>
            <a:r>
              <a:rPr lang="cs-CZ" dirty="0" err="1" smtClean="0"/>
              <a:t>vokaalivaihtelut</a:t>
            </a:r>
            <a:r>
              <a:rPr lang="cs-CZ" dirty="0" smtClean="0"/>
              <a:t>: </a:t>
            </a:r>
            <a:endParaRPr lang="cs-CZ" dirty="0"/>
          </a:p>
          <a:p>
            <a:pPr marL="617220" lvl="1" indent="-342900"/>
            <a:r>
              <a:rPr lang="cs-CZ" dirty="0" err="1" smtClean="0"/>
              <a:t>vaihtelu</a:t>
            </a:r>
            <a:r>
              <a:rPr lang="cs-CZ" dirty="0" smtClean="0"/>
              <a:t>  </a:t>
            </a:r>
            <a:r>
              <a:rPr lang="cs-CZ" i="1" dirty="0"/>
              <a:t>e : </a:t>
            </a:r>
            <a:r>
              <a:rPr lang="cs-CZ" i="1" dirty="0" smtClean="0"/>
              <a:t>i</a:t>
            </a:r>
          </a:p>
          <a:p>
            <a:pPr marL="617220" lvl="1" indent="-342900"/>
            <a:r>
              <a:rPr lang="cs-CZ" dirty="0" err="1"/>
              <a:t>v</a:t>
            </a:r>
            <a:r>
              <a:rPr lang="cs-CZ" dirty="0" err="1" smtClean="0"/>
              <a:t>aihtelu</a:t>
            </a:r>
            <a:r>
              <a:rPr lang="cs-CZ" dirty="0" smtClean="0"/>
              <a:t>  </a:t>
            </a:r>
            <a:r>
              <a:rPr lang="cs-CZ" i="1" dirty="0"/>
              <a:t>A : i</a:t>
            </a:r>
          </a:p>
          <a:p>
            <a:pPr marL="617220" lvl="1" indent="-342900"/>
            <a:r>
              <a:rPr lang="cs-CZ" dirty="0" err="1"/>
              <a:t>v</a:t>
            </a:r>
            <a:r>
              <a:rPr lang="cs-CZ" dirty="0" err="1" smtClean="0"/>
              <a:t>aihtelu</a:t>
            </a:r>
            <a:r>
              <a:rPr lang="cs-CZ" dirty="0" smtClean="0"/>
              <a:t>  </a:t>
            </a:r>
            <a:r>
              <a:rPr lang="cs-CZ" i="1" dirty="0"/>
              <a:t>A : e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1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I:STÄ RIIPPUVAT VAIHTELUT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147248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i:llisiä </a:t>
            </a:r>
            <a:r>
              <a:rPr lang="cs-CZ" b="1" dirty="0" err="1"/>
              <a:t>suffikseja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mm.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b="1" dirty="0" err="1"/>
              <a:t>monikon</a:t>
            </a:r>
            <a:r>
              <a:rPr lang="cs-CZ" b="1" dirty="0"/>
              <a:t> </a:t>
            </a:r>
            <a:r>
              <a:rPr lang="cs-CZ" b="1" dirty="0" err="1"/>
              <a:t>tunnus</a:t>
            </a:r>
            <a:r>
              <a:rPr lang="cs-CZ" dirty="0"/>
              <a:t> (</a:t>
            </a:r>
            <a:r>
              <a:rPr lang="cs-CZ" dirty="0" err="1"/>
              <a:t>j:llä</a:t>
            </a:r>
            <a:r>
              <a:rPr lang="cs-CZ" dirty="0"/>
              <a:t> on </a:t>
            </a:r>
            <a:r>
              <a:rPr lang="cs-CZ" dirty="0" smtClean="0"/>
              <a:t>sama </a:t>
            </a:r>
            <a:r>
              <a:rPr lang="cs-CZ" dirty="0" err="1" smtClean="0"/>
              <a:t>vaikutus</a:t>
            </a:r>
            <a:r>
              <a:rPr lang="cs-CZ" dirty="0" smtClean="0"/>
              <a:t> </a:t>
            </a:r>
            <a:r>
              <a:rPr lang="cs-CZ" dirty="0" err="1"/>
              <a:t>kuin</a:t>
            </a:r>
            <a:r>
              <a:rPr lang="cs-CZ" dirty="0"/>
              <a:t> i:llä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b="1" dirty="0" err="1"/>
              <a:t>imperfektin</a:t>
            </a:r>
            <a:r>
              <a:rPr lang="cs-CZ" b="1" dirty="0"/>
              <a:t> </a:t>
            </a:r>
            <a:r>
              <a:rPr lang="cs-CZ" b="1" dirty="0" err="1"/>
              <a:t>tunnus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) </a:t>
            </a:r>
            <a:r>
              <a:rPr lang="cs-CZ" b="1" dirty="0" err="1" smtClean="0"/>
              <a:t>superlatiivin</a:t>
            </a:r>
            <a:r>
              <a:rPr lang="cs-CZ" dirty="0"/>
              <a:t> </a:t>
            </a:r>
            <a:r>
              <a:rPr lang="cs-CZ" b="1" dirty="0" err="1" smtClean="0"/>
              <a:t>tunnus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i-</a:t>
            </a:r>
            <a:r>
              <a:rPr lang="cs-CZ" b="1" dirty="0" err="1"/>
              <a:t>alkuisia</a:t>
            </a:r>
            <a:r>
              <a:rPr lang="cs-CZ" b="1" dirty="0"/>
              <a:t> </a:t>
            </a:r>
            <a:r>
              <a:rPr lang="cs-CZ" b="1" dirty="0" err="1"/>
              <a:t>suffikseja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myös</a:t>
            </a:r>
            <a:r>
              <a:rPr lang="cs-CZ" dirty="0"/>
              <a:t> mm. </a:t>
            </a:r>
            <a:r>
              <a:rPr lang="cs-CZ" b="1" dirty="0" err="1"/>
              <a:t>konditionaalin</a:t>
            </a:r>
            <a:r>
              <a:rPr lang="cs-CZ" b="1" dirty="0"/>
              <a:t> </a:t>
            </a:r>
            <a:r>
              <a:rPr lang="cs-CZ" b="1" dirty="0" err="1"/>
              <a:t>tunnus</a:t>
            </a:r>
            <a:r>
              <a:rPr lang="cs-CZ" b="1" dirty="0"/>
              <a:t> -</a:t>
            </a:r>
            <a:r>
              <a:rPr lang="cs-CZ" b="1" i="1" dirty="0" err="1" smtClean="0"/>
              <a:t>isi</a:t>
            </a:r>
            <a:r>
              <a:rPr lang="cs-CZ" dirty="0" smtClean="0"/>
              <a:t>-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b="1" dirty="0" err="1"/>
              <a:t>nomininjohdin</a:t>
            </a:r>
            <a:r>
              <a:rPr lang="cs-CZ" b="1" dirty="0"/>
              <a:t> -</a:t>
            </a:r>
            <a:r>
              <a:rPr lang="cs-CZ" b="1" i="1" dirty="0" err="1"/>
              <a:t>inen</a:t>
            </a:r>
            <a:r>
              <a:rPr lang="cs-CZ" dirty="0"/>
              <a:t>. </a:t>
            </a:r>
            <a:r>
              <a:rPr lang="cs-CZ" b="1" dirty="0">
                <a:solidFill>
                  <a:srgbClr val="FF0000"/>
                </a:solidFill>
              </a:rPr>
              <a:t>Ne </a:t>
            </a:r>
            <a:r>
              <a:rPr lang="cs-CZ" b="1" dirty="0" err="1">
                <a:solidFill>
                  <a:srgbClr val="FF0000"/>
                </a:solidFill>
              </a:rPr>
              <a:t>eivät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aiheuta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samanlaisia</a:t>
            </a:r>
            <a:r>
              <a:rPr lang="cs-CZ" dirty="0"/>
              <a:t> </a:t>
            </a:r>
            <a:r>
              <a:rPr lang="cs-CZ" b="1" dirty="0" err="1" smtClean="0"/>
              <a:t>muutoksia</a:t>
            </a:r>
            <a:r>
              <a:rPr lang="cs-CZ" dirty="0"/>
              <a:t> </a:t>
            </a:r>
            <a:r>
              <a:rPr lang="cs-CZ" dirty="0" err="1" smtClean="0"/>
              <a:t>kuin</a:t>
            </a:r>
            <a:r>
              <a:rPr lang="cs-CZ" dirty="0" smtClean="0"/>
              <a:t> </a:t>
            </a:r>
            <a:r>
              <a:rPr lang="cs-CZ" dirty="0" err="1" smtClean="0"/>
              <a:t>edellä</a:t>
            </a:r>
            <a:r>
              <a:rPr lang="cs-CZ" dirty="0" smtClean="0"/>
              <a:t> </a:t>
            </a:r>
            <a:r>
              <a:rPr lang="cs-CZ" dirty="0" err="1" smtClean="0"/>
              <a:t>mainitut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Kaikki</a:t>
            </a:r>
            <a:r>
              <a:rPr lang="cs-CZ" dirty="0" smtClean="0"/>
              <a:t> </a:t>
            </a:r>
            <a:r>
              <a:rPr lang="cs-CZ" b="1" i="1" dirty="0"/>
              <a:t>i</a:t>
            </a:r>
            <a:r>
              <a:rPr lang="cs-CZ" b="1" dirty="0"/>
              <a:t>:lliset </a:t>
            </a:r>
            <a:r>
              <a:rPr lang="cs-CZ" b="1" dirty="0" err="1"/>
              <a:t>suffiksit</a:t>
            </a:r>
            <a:r>
              <a:rPr lang="cs-CZ" b="1" dirty="0"/>
              <a:t> </a:t>
            </a:r>
            <a:r>
              <a:rPr lang="cs-CZ" b="1" dirty="0" err="1"/>
              <a:t>liittyvät</a:t>
            </a:r>
            <a:r>
              <a:rPr lang="cs-CZ" b="1" dirty="0"/>
              <a:t> </a:t>
            </a:r>
            <a:r>
              <a:rPr lang="cs-CZ" b="1" dirty="0" err="1"/>
              <a:t>vokaalivartaloon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Suffiksin</a:t>
            </a:r>
            <a:r>
              <a:rPr lang="cs-CZ" dirty="0" smtClean="0"/>
              <a:t> </a:t>
            </a:r>
            <a:r>
              <a:rPr lang="cs-CZ" i="1" dirty="0"/>
              <a:t>i</a:t>
            </a:r>
            <a:r>
              <a:rPr lang="cs-CZ" dirty="0"/>
              <a:t>:n  </a:t>
            </a:r>
            <a:r>
              <a:rPr lang="cs-CZ" dirty="0" err="1"/>
              <a:t>aiheuttamiin</a:t>
            </a:r>
            <a:r>
              <a:rPr lang="cs-CZ" dirty="0"/>
              <a:t> </a:t>
            </a:r>
            <a:r>
              <a:rPr lang="cs-CZ" dirty="0" err="1"/>
              <a:t>vokaalivaihteluihin</a:t>
            </a:r>
            <a:r>
              <a:rPr lang="cs-CZ" dirty="0"/>
              <a:t> </a:t>
            </a:r>
            <a:r>
              <a:rPr lang="cs-CZ" dirty="0" err="1"/>
              <a:t>vaikuttavat</a:t>
            </a:r>
            <a:r>
              <a:rPr lang="cs-CZ" dirty="0"/>
              <a:t> </a:t>
            </a:r>
            <a:r>
              <a:rPr lang="cs-CZ" dirty="0" smtClean="0">
                <a:solidFill>
                  <a:srgbClr val="0070C0"/>
                </a:solidFill>
              </a:rPr>
              <a:t>monet </a:t>
            </a:r>
            <a:r>
              <a:rPr lang="cs-CZ" dirty="0" err="1" smtClean="0">
                <a:solidFill>
                  <a:srgbClr val="0070C0"/>
                </a:solidFill>
              </a:rPr>
              <a:t>seikat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 err="1"/>
              <a:t>sanavartalon</a:t>
            </a:r>
            <a:r>
              <a:rPr lang="cs-CZ" b="1" dirty="0"/>
              <a:t> </a:t>
            </a:r>
            <a:r>
              <a:rPr lang="cs-CZ" b="1" dirty="0" err="1"/>
              <a:t>loppuvokaalin</a:t>
            </a:r>
            <a:r>
              <a:rPr lang="cs-CZ" b="1" dirty="0"/>
              <a:t> </a:t>
            </a:r>
            <a:r>
              <a:rPr lang="cs-CZ" b="1" dirty="0" err="1"/>
              <a:t>laatu</a:t>
            </a:r>
            <a:r>
              <a:rPr lang="cs-CZ" dirty="0"/>
              <a:t> (</a:t>
            </a:r>
            <a:r>
              <a:rPr lang="cs-CZ" dirty="0" err="1"/>
              <a:t>illabiaali</a:t>
            </a:r>
            <a:r>
              <a:rPr lang="cs-CZ" dirty="0"/>
              <a:t>/</a:t>
            </a:r>
            <a:r>
              <a:rPr lang="cs-CZ" dirty="0" err="1"/>
              <a:t>labiaali</a:t>
            </a:r>
            <a:r>
              <a:rPr lang="cs-CZ" dirty="0" smtClean="0"/>
              <a:t>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 err="1"/>
              <a:t>sanavartalon</a:t>
            </a:r>
            <a:r>
              <a:rPr lang="cs-CZ" b="1" dirty="0"/>
              <a:t> </a:t>
            </a:r>
            <a:r>
              <a:rPr lang="cs-CZ" b="1" dirty="0" err="1"/>
              <a:t>pituus</a:t>
            </a:r>
            <a:r>
              <a:rPr lang="cs-CZ" dirty="0"/>
              <a:t> (</a:t>
            </a:r>
            <a:r>
              <a:rPr lang="cs-CZ" dirty="0" smtClean="0"/>
              <a:t>2-tavuinen/</a:t>
            </a:r>
            <a:r>
              <a:rPr lang="cs-CZ" dirty="0" err="1" smtClean="0"/>
              <a:t>monitavuinen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</a:t>
            </a:r>
            <a:r>
              <a:rPr lang="cs-CZ" b="1" dirty="0"/>
              <a:t>) </a:t>
            </a:r>
            <a:r>
              <a:rPr lang="cs-CZ" b="1" dirty="0" err="1"/>
              <a:t>vartalon</a:t>
            </a:r>
            <a:r>
              <a:rPr lang="cs-CZ" b="1" dirty="0"/>
              <a:t> </a:t>
            </a:r>
            <a:r>
              <a:rPr lang="cs-CZ" b="1" dirty="0" err="1"/>
              <a:t>ensimmäinen</a:t>
            </a:r>
            <a:r>
              <a:rPr lang="cs-CZ" b="1" dirty="0"/>
              <a:t> </a:t>
            </a:r>
            <a:r>
              <a:rPr lang="cs-CZ" b="1" dirty="0" err="1"/>
              <a:t>vokaali</a:t>
            </a:r>
            <a:r>
              <a:rPr lang="cs-CZ" dirty="0"/>
              <a:t> (</a:t>
            </a:r>
            <a:r>
              <a:rPr lang="cs-CZ" dirty="0" err="1"/>
              <a:t>illabiaali</a:t>
            </a:r>
            <a:r>
              <a:rPr lang="cs-CZ" dirty="0"/>
              <a:t> </a:t>
            </a:r>
            <a:r>
              <a:rPr lang="cs-CZ" i="1" dirty="0" err="1"/>
              <a:t>a,e,i</a:t>
            </a:r>
            <a:r>
              <a:rPr lang="cs-CZ" dirty="0"/>
              <a:t>/</a:t>
            </a:r>
            <a:r>
              <a:rPr lang="cs-CZ" dirty="0" err="1"/>
              <a:t>labiaali</a:t>
            </a:r>
            <a:r>
              <a:rPr lang="cs-CZ" dirty="0"/>
              <a:t> </a:t>
            </a:r>
            <a:r>
              <a:rPr lang="cs-CZ" i="1" dirty="0" err="1"/>
              <a:t>o,u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 </a:t>
            </a:r>
            <a:r>
              <a:rPr lang="cs-CZ" b="1" dirty="0" err="1"/>
              <a:t>sanaluokka</a:t>
            </a:r>
            <a:r>
              <a:rPr lang="cs-CZ" dirty="0"/>
              <a:t> (</a:t>
            </a:r>
            <a:r>
              <a:rPr lang="cs-CZ" dirty="0" err="1"/>
              <a:t>nomini</a:t>
            </a:r>
            <a:r>
              <a:rPr lang="cs-CZ" dirty="0"/>
              <a:t>/verbi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5) </a:t>
            </a:r>
            <a:r>
              <a:rPr lang="cs-CZ" b="1" i="1" dirty="0"/>
              <a:t>i</a:t>
            </a:r>
            <a:r>
              <a:rPr lang="cs-CZ" b="1" dirty="0"/>
              <a:t>-</a:t>
            </a:r>
            <a:r>
              <a:rPr lang="cs-CZ" b="1" dirty="0" err="1"/>
              <a:t>morfeemin</a:t>
            </a:r>
            <a:r>
              <a:rPr lang="cs-CZ" b="1" dirty="0"/>
              <a:t> </a:t>
            </a:r>
            <a:r>
              <a:rPr lang="cs-CZ" b="1" dirty="0" err="1"/>
              <a:t>laatu</a:t>
            </a:r>
            <a:r>
              <a:rPr lang="cs-CZ" dirty="0"/>
              <a:t> (</a:t>
            </a:r>
            <a:r>
              <a:rPr lang="cs-CZ" dirty="0" err="1"/>
              <a:t>pl</a:t>
            </a:r>
            <a:r>
              <a:rPr lang="cs-CZ" dirty="0" smtClean="0"/>
              <a:t>,,</a:t>
            </a:r>
            <a:r>
              <a:rPr lang="cs-CZ" dirty="0" err="1" smtClean="0"/>
              <a:t>impf</a:t>
            </a:r>
            <a:r>
              <a:rPr lang="cs-CZ" dirty="0" smtClean="0"/>
              <a:t>/</a:t>
            </a:r>
            <a:r>
              <a:rPr lang="cs-CZ" dirty="0" err="1" smtClean="0"/>
              <a:t>kond</a:t>
            </a:r>
            <a:r>
              <a:rPr lang="cs-CZ" dirty="0"/>
              <a:t>.,</a:t>
            </a:r>
            <a:r>
              <a:rPr lang="cs-CZ" dirty="0" err="1"/>
              <a:t>superl</a:t>
            </a:r>
            <a:r>
              <a:rPr lang="cs-CZ" dirty="0"/>
              <a:t>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61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1.  </a:t>
            </a:r>
            <a:r>
              <a:rPr lang="cs-CZ" b="1" dirty="0"/>
              <a:t>Sana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verbeillä</a:t>
            </a:r>
            <a:r>
              <a:rPr lang="cs-CZ" dirty="0"/>
              <a:t> </a:t>
            </a:r>
            <a:r>
              <a:rPr lang="cs-CZ" b="1" dirty="0" err="1"/>
              <a:t>sanavartalo</a:t>
            </a:r>
            <a:r>
              <a:rPr lang="cs-CZ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</a:t>
            </a:r>
            <a:r>
              <a:rPr lang="cs-CZ" b="1" dirty="0" err="1"/>
              <a:t>lyhyihin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labiaalivokaaleihin</a:t>
            </a:r>
            <a:r>
              <a:rPr lang="cs-CZ" b="1" dirty="0"/>
              <a:t> </a:t>
            </a:r>
            <a:r>
              <a:rPr lang="cs-CZ" b="1" i="1" dirty="0"/>
              <a:t>u, y, o, ö</a:t>
            </a:r>
            <a:r>
              <a:rPr lang="cs-CZ" dirty="0"/>
              <a:t>.  </a:t>
            </a:r>
            <a:r>
              <a:rPr lang="cs-CZ" b="1" dirty="0" err="1"/>
              <a:t>Ei</a:t>
            </a:r>
            <a:r>
              <a:rPr lang="cs-CZ" b="1" dirty="0"/>
              <a:t> </a:t>
            </a:r>
            <a:r>
              <a:rPr lang="cs-CZ" b="1" dirty="0" err="1"/>
              <a:t>vaihtelua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N   </a:t>
            </a:r>
            <a:r>
              <a:rPr lang="cs-CZ" i="1" dirty="0" err="1"/>
              <a:t>talo</a:t>
            </a:r>
            <a:r>
              <a:rPr lang="cs-CZ" i="1" dirty="0"/>
              <a:t>    : </a:t>
            </a:r>
            <a:r>
              <a:rPr lang="cs-CZ" i="1" dirty="0" err="1"/>
              <a:t>talo</a:t>
            </a:r>
            <a:r>
              <a:rPr lang="cs-CZ" i="1" dirty="0"/>
              <a:t>-na   : </a:t>
            </a:r>
            <a:r>
              <a:rPr lang="cs-CZ" i="1" dirty="0" err="1"/>
              <a:t>talo</a:t>
            </a:r>
            <a:r>
              <a:rPr lang="cs-CZ" i="1" dirty="0"/>
              <a:t>-i-na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suru</a:t>
            </a:r>
            <a:r>
              <a:rPr lang="cs-CZ" i="1" dirty="0"/>
              <a:t>   : </a:t>
            </a:r>
            <a:r>
              <a:rPr lang="cs-CZ" i="1" dirty="0" err="1"/>
              <a:t>suru</a:t>
            </a:r>
            <a:r>
              <a:rPr lang="cs-CZ" i="1" dirty="0"/>
              <a:t>-na  : </a:t>
            </a:r>
            <a:r>
              <a:rPr lang="cs-CZ" i="1" dirty="0" err="1"/>
              <a:t>suru</a:t>
            </a:r>
            <a:r>
              <a:rPr lang="cs-CZ" i="1" dirty="0"/>
              <a:t>-i-na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 V   </a:t>
            </a:r>
            <a:r>
              <a:rPr lang="cs-CZ" i="1" dirty="0"/>
              <a:t>k</a:t>
            </a:r>
            <a:r>
              <a:rPr lang="fi-FI" i="1" dirty="0"/>
              <a:t>ysyä</a:t>
            </a:r>
            <a:r>
              <a:rPr lang="cs-CZ" i="1" dirty="0"/>
              <a:t> : </a:t>
            </a:r>
            <a:r>
              <a:rPr lang="cs-CZ" i="1" dirty="0" err="1"/>
              <a:t>kysy</a:t>
            </a:r>
            <a:r>
              <a:rPr lang="cs-CZ" i="1" dirty="0"/>
              <a:t>-n   : </a:t>
            </a:r>
            <a:r>
              <a:rPr lang="cs-CZ" i="1" dirty="0" err="1"/>
              <a:t>kysy</a:t>
            </a:r>
            <a:r>
              <a:rPr lang="cs-CZ" i="1" dirty="0"/>
              <a:t>-i-n  : </a:t>
            </a:r>
            <a:r>
              <a:rPr lang="cs-CZ" i="1" dirty="0" err="1"/>
              <a:t>kysy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säilöä</a:t>
            </a:r>
            <a:r>
              <a:rPr lang="cs-CZ" i="1" dirty="0"/>
              <a:t> : </a:t>
            </a:r>
            <a:r>
              <a:rPr lang="cs-CZ" i="1" dirty="0" err="1"/>
              <a:t>säilö</a:t>
            </a:r>
            <a:r>
              <a:rPr lang="cs-CZ" i="1" dirty="0"/>
              <a:t>-n   : </a:t>
            </a:r>
            <a:r>
              <a:rPr lang="cs-CZ" i="1" dirty="0" err="1"/>
              <a:t>säilö</a:t>
            </a:r>
            <a:r>
              <a:rPr lang="cs-CZ" i="1" dirty="0"/>
              <a:t>-i-n  : </a:t>
            </a:r>
            <a:r>
              <a:rPr lang="cs-CZ" i="1" dirty="0" err="1"/>
              <a:t>säilö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A  </a:t>
            </a:r>
            <a:r>
              <a:rPr lang="cs-CZ" i="1" dirty="0" err="1"/>
              <a:t>kesy</a:t>
            </a:r>
            <a:r>
              <a:rPr lang="cs-CZ" i="1" dirty="0"/>
              <a:t> : </a:t>
            </a:r>
            <a:r>
              <a:rPr lang="cs-CZ" i="1" dirty="0" err="1"/>
              <a:t>kesy-nä</a:t>
            </a:r>
            <a:r>
              <a:rPr lang="cs-CZ" i="1" dirty="0"/>
              <a:t> : </a:t>
            </a:r>
            <a:r>
              <a:rPr lang="cs-CZ" i="1" dirty="0" err="1"/>
              <a:t>kesy</a:t>
            </a:r>
            <a:r>
              <a:rPr lang="cs-CZ" i="1" dirty="0"/>
              <a:t>-i-</a:t>
            </a:r>
            <a:r>
              <a:rPr lang="cs-CZ" i="1" dirty="0" err="1"/>
              <a:t>nä</a:t>
            </a:r>
            <a:r>
              <a:rPr lang="cs-CZ" i="1" dirty="0"/>
              <a:t> : </a:t>
            </a:r>
            <a:r>
              <a:rPr lang="cs-CZ" i="1" dirty="0" err="1"/>
              <a:t>kesy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52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994122"/>
          </a:xfrm>
        </p:spPr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5149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2.   </a:t>
            </a:r>
            <a:r>
              <a:rPr lang="cs-CZ" b="1" dirty="0"/>
              <a:t>Sana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b="1" dirty="0" err="1"/>
              <a:t>verbivartalo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</a:t>
            </a:r>
            <a:r>
              <a:rPr lang="cs-CZ" b="1" dirty="0" err="1"/>
              <a:t>lyhyeen</a:t>
            </a:r>
            <a:r>
              <a:rPr lang="cs-CZ" b="1" dirty="0"/>
              <a:t> </a:t>
            </a:r>
            <a:r>
              <a:rPr lang="cs-CZ" b="1" i="1" dirty="0"/>
              <a:t>i</a:t>
            </a:r>
            <a:r>
              <a:rPr lang="cs-CZ" b="1" dirty="0"/>
              <a:t>:hin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  </a:t>
            </a:r>
            <a:r>
              <a:rPr lang="cs-CZ" b="1" i="1" dirty="0"/>
              <a:t>i</a:t>
            </a:r>
            <a:r>
              <a:rPr lang="cs-CZ" b="1" dirty="0"/>
              <a:t>-</a:t>
            </a:r>
            <a:r>
              <a:rPr lang="cs-CZ" b="1" dirty="0" err="1"/>
              <a:t>vartalot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/>
              <a:t>Vaihtelut</a:t>
            </a:r>
            <a:r>
              <a:rPr lang="cs-CZ" dirty="0"/>
              <a:t>: </a:t>
            </a:r>
            <a:r>
              <a:rPr lang="cs-CZ" dirty="0" err="1"/>
              <a:t>Nominit</a:t>
            </a:r>
            <a:r>
              <a:rPr lang="cs-CZ" b="1" dirty="0"/>
              <a:t>: </a:t>
            </a:r>
            <a:r>
              <a:rPr lang="cs-CZ" b="1" dirty="0" smtClean="0"/>
              <a:t>	i </a:t>
            </a:r>
            <a:r>
              <a:rPr lang="cs-CZ" b="1" dirty="0"/>
              <a:t>&gt; e</a:t>
            </a:r>
            <a:r>
              <a:rPr lang="cs-CZ" dirty="0"/>
              <a:t>  </a:t>
            </a:r>
            <a:r>
              <a:rPr lang="cs-CZ" b="1" dirty="0" err="1"/>
              <a:t>monikon</a:t>
            </a:r>
            <a:r>
              <a:rPr lang="cs-CZ" b="1" dirty="0"/>
              <a:t>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/>
              <a:t>superlatiivin</a:t>
            </a:r>
            <a:r>
              <a:rPr lang="cs-CZ" b="1" dirty="0"/>
              <a:t> i:n </a:t>
            </a:r>
            <a:r>
              <a:rPr lang="cs-CZ" b="1" dirty="0" err="1"/>
              <a:t>edellä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</a:t>
            </a:r>
            <a:r>
              <a:rPr lang="cs-CZ" dirty="0" err="1"/>
              <a:t>Verbit</a:t>
            </a:r>
            <a:r>
              <a:rPr lang="cs-CZ" dirty="0"/>
              <a:t>:     </a:t>
            </a:r>
            <a:r>
              <a:rPr lang="cs-CZ" dirty="0" smtClean="0"/>
              <a:t>	</a:t>
            </a:r>
            <a:r>
              <a:rPr lang="cs-CZ" b="1" dirty="0" smtClean="0"/>
              <a:t>i </a:t>
            </a:r>
            <a:r>
              <a:rPr lang="cs-CZ" b="1" dirty="0"/>
              <a:t>&gt; ø </a:t>
            </a:r>
            <a:r>
              <a:rPr lang="cs-CZ" dirty="0"/>
              <a:t> </a:t>
            </a:r>
            <a:r>
              <a:rPr lang="cs-CZ" b="1" dirty="0" err="1"/>
              <a:t>impf:n</a:t>
            </a:r>
            <a:r>
              <a:rPr lang="cs-CZ" b="1" dirty="0"/>
              <a:t>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/>
              <a:t>kondit:n</a:t>
            </a:r>
            <a:r>
              <a:rPr lang="cs-CZ" b="1" dirty="0"/>
              <a:t> i:n </a:t>
            </a:r>
            <a:r>
              <a:rPr lang="cs-CZ" b="1" dirty="0" err="1"/>
              <a:t>edellä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   	</a:t>
            </a:r>
            <a:r>
              <a:rPr lang="cs-CZ" i="1" dirty="0" err="1" smtClean="0"/>
              <a:t>lasi</a:t>
            </a:r>
            <a:r>
              <a:rPr lang="cs-CZ" i="1" dirty="0" smtClean="0"/>
              <a:t>     </a:t>
            </a:r>
            <a:r>
              <a:rPr lang="cs-CZ" i="1" dirty="0"/>
              <a:t>: </a:t>
            </a:r>
            <a:r>
              <a:rPr lang="cs-CZ" i="1" dirty="0" err="1"/>
              <a:t>lasi</a:t>
            </a:r>
            <a:r>
              <a:rPr lang="cs-CZ" i="1" dirty="0"/>
              <a:t>-na  : lase-i-na   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</a:t>
            </a:r>
            <a:r>
              <a:rPr lang="cs-CZ" i="1" dirty="0" smtClean="0"/>
              <a:t>	</a:t>
            </a:r>
            <a:r>
              <a:rPr lang="cs-CZ" i="1" dirty="0" err="1" smtClean="0"/>
              <a:t>aasi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err="1"/>
              <a:t>aasi-lla</a:t>
            </a:r>
            <a:r>
              <a:rPr lang="cs-CZ" i="1" dirty="0"/>
              <a:t>  : </a:t>
            </a:r>
            <a:r>
              <a:rPr lang="cs-CZ" i="1" dirty="0" err="1"/>
              <a:t>aase</a:t>
            </a:r>
            <a:r>
              <a:rPr lang="cs-CZ" i="1" dirty="0"/>
              <a:t>-i-</a:t>
            </a:r>
            <a:r>
              <a:rPr lang="cs-CZ" i="1" dirty="0" err="1"/>
              <a:t>lla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   	</a:t>
            </a:r>
            <a:r>
              <a:rPr lang="cs-CZ" i="1" dirty="0" err="1" smtClean="0"/>
              <a:t>villi</a:t>
            </a:r>
            <a:r>
              <a:rPr lang="cs-CZ" i="1" dirty="0" smtClean="0"/>
              <a:t>     </a:t>
            </a:r>
            <a:r>
              <a:rPr lang="cs-CZ" i="1" dirty="0"/>
              <a:t>: </a:t>
            </a:r>
            <a:r>
              <a:rPr lang="cs-CZ" i="1" dirty="0" err="1"/>
              <a:t>villi-nä</a:t>
            </a:r>
            <a:r>
              <a:rPr lang="cs-CZ" i="1" dirty="0"/>
              <a:t> : </a:t>
            </a:r>
            <a:r>
              <a:rPr lang="cs-CZ" i="1" dirty="0" err="1"/>
              <a:t>ville</a:t>
            </a:r>
            <a:r>
              <a:rPr lang="cs-CZ" i="1" dirty="0"/>
              <a:t>-i-</a:t>
            </a:r>
            <a:r>
              <a:rPr lang="cs-CZ" i="1" dirty="0" err="1"/>
              <a:t>nä</a:t>
            </a:r>
            <a:r>
              <a:rPr lang="cs-CZ" i="1" dirty="0"/>
              <a:t>  : </a:t>
            </a:r>
            <a:r>
              <a:rPr lang="cs-CZ" i="1" dirty="0" err="1"/>
              <a:t>ville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smtClean="0"/>
              <a:t>	</a:t>
            </a:r>
            <a:r>
              <a:rPr lang="cs-CZ" i="1" dirty="0" err="1" smtClean="0"/>
              <a:t>kiltti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err="1"/>
              <a:t>kiltti</a:t>
            </a:r>
            <a:r>
              <a:rPr lang="cs-CZ" i="1" dirty="0"/>
              <a:t>-ä  : </a:t>
            </a:r>
            <a:r>
              <a:rPr lang="cs-CZ" i="1" dirty="0" err="1"/>
              <a:t>kiltte</a:t>
            </a:r>
            <a:r>
              <a:rPr lang="cs-CZ" i="1" dirty="0"/>
              <a:t>-j-ä   : kilte-in  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  	</a:t>
            </a:r>
            <a:r>
              <a:rPr lang="cs-CZ" i="1" dirty="0" err="1" smtClean="0"/>
              <a:t>oppia</a:t>
            </a:r>
            <a:r>
              <a:rPr lang="cs-CZ" i="1" dirty="0" smtClean="0"/>
              <a:t>  </a:t>
            </a:r>
            <a:r>
              <a:rPr lang="cs-CZ" i="1" dirty="0"/>
              <a:t>: opi-n     : op-i-n</a:t>
            </a:r>
            <a:r>
              <a:rPr lang="cs-CZ" dirty="0"/>
              <a:t> (</a:t>
            </a:r>
            <a:r>
              <a:rPr lang="cs-CZ" dirty="0" err="1"/>
              <a:t>impf</a:t>
            </a:r>
            <a:r>
              <a:rPr lang="cs-CZ" dirty="0"/>
              <a:t>): </a:t>
            </a:r>
            <a:r>
              <a:rPr lang="cs-CZ" i="1" dirty="0" err="1"/>
              <a:t>opp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dirty="0"/>
              <a:t>b)</a:t>
            </a:r>
            <a:r>
              <a:rPr lang="cs-CZ" b="1" dirty="0"/>
              <a:t> </a:t>
            </a:r>
            <a:r>
              <a:rPr lang="cs-CZ" b="1" i="1" dirty="0"/>
              <a:t>e</a:t>
            </a:r>
            <a:r>
              <a:rPr lang="cs-CZ" b="1" dirty="0"/>
              <a:t>-</a:t>
            </a:r>
            <a:r>
              <a:rPr lang="cs-CZ" b="1" dirty="0" err="1"/>
              <a:t>vartalot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N    </a:t>
            </a:r>
            <a:r>
              <a:rPr lang="cs-CZ" i="1" dirty="0"/>
              <a:t>nimi   : </a:t>
            </a:r>
            <a:r>
              <a:rPr lang="cs-CZ" i="1" dirty="0" err="1"/>
              <a:t>nime</a:t>
            </a:r>
            <a:r>
              <a:rPr lang="cs-CZ" i="1" dirty="0"/>
              <a:t>-ä   : nim-i-ä    : nim-</a:t>
            </a:r>
            <a:r>
              <a:rPr lang="cs-CZ" i="1" dirty="0" err="1"/>
              <a:t>inen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kivi    : </a:t>
            </a:r>
            <a:r>
              <a:rPr lang="cs-CZ" i="1" dirty="0" err="1"/>
              <a:t>kive</a:t>
            </a:r>
            <a:r>
              <a:rPr lang="cs-CZ" i="1" dirty="0"/>
              <a:t>-ä    : kiv-i-en   : kiv-</a:t>
            </a:r>
            <a:r>
              <a:rPr lang="cs-CZ" i="1" dirty="0" err="1"/>
              <a:t>inen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A    </a:t>
            </a:r>
            <a:r>
              <a:rPr lang="cs-CZ" i="1" dirty="0" err="1"/>
              <a:t>suuri</a:t>
            </a:r>
            <a:r>
              <a:rPr lang="cs-CZ" i="1" dirty="0"/>
              <a:t> : </a:t>
            </a:r>
            <a:r>
              <a:rPr lang="cs-CZ" i="1" dirty="0" err="1"/>
              <a:t>suure</a:t>
            </a:r>
            <a:r>
              <a:rPr lang="cs-CZ" i="1" dirty="0"/>
              <a:t>-na : </a:t>
            </a:r>
            <a:r>
              <a:rPr lang="cs-CZ" i="1" dirty="0" err="1"/>
              <a:t>suur</a:t>
            </a:r>
            <a:r>
              <a:rPr lang="cs-CZ" i="1" dirty="0"/>
              <a:t>-i-</a:t>
            </a:r>
            <a:r>
              <a:rPr lang="cs-CZ" i="1" dirty="0" err="1"/>
              <a:t>lla</a:t>
            </a:r>
            <a:r>
              <a:rPr lang="cs-CZ" i="1" dirty="0"/>
              <a:t> : </a:t>
            </a:r>
            <a:r>
              <a:rPr lang="cs-CZ" i="1" dirty="0" err="1"/>
              <a:t>suur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94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3.   </a:t>
            </a:r>
            <a:r>
              <a:rPr lang="cs-CZ" b="1" dirty="0"/>
              <a:t>Sana </a:t>
            </a:r>
            <a:r>
              <a:rPr lang="cs-CZ" b="1" dirty="0" err="1"/>
              <a:t>tai</a:t>
            </a:r>
            <a:r>
              <a:rPr lang="cs-CZ" b="1" dirty="0"/>
              <a:t> </a:t>
            </a:r>
            <a:r>
              <a:rPr lang="cs-CZ" b="1" dirty="0" err="1"/>
              <a:t>sanavartalo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</a:t>
            </a:r>
            <a:r>
              <a:rPr lang="cs-CZ" b="1" dirty="0" err="1"/>
              <a:t>lyhyeen</a:t>
            </a:r>
            <a:r>
              <a:rPr lang="cs-CZ" b="1" dirty="0"/>
              <a:t> </a:t>
            </a:r>
            <a:r>
              <a:rPr lang="cs-CZ" b="1" i="1" dirty="0" smtClean="0"/>
              <a:t>e</a:t>
            </a:r>
            <a:r>
              <a:rPr lang="cs-CZ" b="1" dirty="0" smtClean="0"/>
              <a:t>:hen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a)  </a:t>
            </a:r>
            <a:r>
              <a:rPr lang="cs-CZ" b="1" i="1" dirty="0" err="1"/>
              <a:t>nalle</a:t>
            </a:r>
            <a:r>
              <a:rPr lang="cs-CZ" b="1" dirty="0" err="1"/>
              <a:t>-tyyppi</a:t>
            </a:r>
            <a:r>
              <a:rPr lang="cs-CZ" dirty="0"/>
              <a:t> - </a:t>
            </a:r>
            <a:r>
              <a:rPr lang="cs-CZ" b="1" dirty="0" err="1"/>
              <a:t>ei</a:t>
            </a:r>
            <a:r>
              <a:rPr lang="cs-CZ" b="1" dirty="0"/>
              <a:t> </a:t>
            </a:r>
            <a:r>
              <a:rPr lang="cs-CZ" b="1" dirty="0" err="1"/>
              <a:t>vaihtelua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/>
              <a:t>N   </a:t>
            </a:r>
            <a:r>
              <a:rPr lang="cs-CZ" i="1" dirty="0" err="1"/>
              <a:t>nalle</a:t>
            </a:r>
            <a:r>
              <a:rPr lang="cs-CZ" i="1" dirty="0"/>
              <a:t>  : </a:t>
            </a:r>
            <a:r>
              <a:rPr lang="cs-CZ" i="1" dirty="0" err="1"/>
              <a:t>nalle</a:t>
            </a:r>
            <a:r>
              <a:rPr lang="cs-CZ" i="1" dirty="0"/>
              <a:t>-n  : </a:t>
            </a:r>
            <a:r>
              <a:rPr lang="cs-CZ" i="1" dirty="0" err="1"/>
              <a:t>nalle</a:t>
            </a:r>
            <a:r>
              <a:rPr lang="cs-CZ" i="1" dirty="0"/>
              <a:t>-i-</a:t>
            </a:r>
            <a:r>
              <a:rPr lang="cs-CZ" i="1" dirty="0" err="1"/>
              <a:t>lla</a:t>
            </a: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 b)  </a:t>
            </a:r>
            <a:r>
              <a:rPr lang="cs-CZ" b="1" i="1" dirty="0" err="1"/>
              <a:t>huone</a:t>
            </a:r>
            <a:r>
              <a:rPr lang="cs-CZ" b="1" dirty="0" err="1"/>
              <a:t>-tyyppi</a:t>
            </a:r>
            <a:r>
              <a:rPr lang="cs-CZ" b="1" dirty="0"/>
              <a:t>; </a:t>
            </a:r>
            <a:r>
              <a:rPr lang="cs-CZ" b="1" dirty="0" err="1"/>
              <a:t>vaihtelu</a:t>
            </a:r>
            <a:r>
              <a:rPr lang="cs-CZ" b="1" dirty="0"/>
              <a:t> VV &gt; </a:t>
            </a:r>
            <a:r>
              <a:rPr lang="cs-CZ" b="1" dirty="0" err="1"/>
              <a:t>V+i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N   </a:t>
            </a:r>
            <a:r>
              <a:rPr lang="cs-CZ" i="1" dirty="0" err="1"/>
              <a:t>huone</a:t>
            </a:r>
            <a:r>
              <a:rPr lang="cs-CZ" i="1" dirty="0"/>
              <a:t>  : </a:t>
            </a:r>
            <a:r>
              <a:rPr lang="cs-CZ" i="1" dirty="0" err="1"/>
              <a:t>huonee</a:t>
            </a:r>
            <a:r>
              <a:rPr lang="cs-CZ" i="1" dirty="0"/>
              <a:t>-n : </a:t>
            </a:r>
            <a:r>
              <a:rPr lang="cs-CZ" i="1" dirty="0" err="1"/>
              <a:t>huone</a:t>
            </a:r>
            <a:r>
              <a:rPr lang="cs-CZ" i="1" dirty="0"/>
              <a:t>-i-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A    </a:t>
            </a:r>
            <a:r>
              <a:rPr lang="cs-CZ" i="1" dirty="0" err="1"/>
              <a:t>ahne</a:t>
            </a:r>
            <a:r>
              <a:rPr lang="cs-CZ" i="1" dirty="0"/>
              <a:t>  : </a:t>
            </a:r>
            <a:r>
              <a:rPr lang="cs-CZ" i="1" dirty="0" err="1"/>
              <a:t>ahnee</a:t>
            </a:r>
            <a:r>
              <a:rPr lang="cs-CZ" i="1" dirty="0"/>
              <a:t>-n   : </a:t>
            </a:r>
            <a:r>
              <a:rPr lang="cs-CZ" i="1" dirty="0" err="1"/>
              <a:t>ahne</a:t>
            </a:r>
            <a:r>
              <a:rPr lang="cs-CZ" i="1" dirty="0"/>
              <a:t>-i-den : </a:t>
            </a:r>
            <a:r>
              <a:rPr lang="cs-CZ" i="1" dirty="0" err="1"/>
              <a:t>ahne</a:t>
            </a:r>
            <a:r>
              <a:rPr lang="cs-CZ" i="1" dirty="0"/>
              <a:t>-in</a:t>
            </a: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 c)  </a:t>
            </a:r>
            <a:r>
              <a:rPr lang="cs-CZ" b="1" i="1" dirty="0"/>
              <a:t>e</a:t>
            </a:r>
            <a:r>
              <a:rPr lang="cs-CZ" b="1" dirty="0"/>
              <a:t>-</a:t>
            </a:r>
            <a:r>
              <a:rPr lang="cs-CZ" b="1" dirty="0" err="1"/>
              <a:t>loppuiset</a:t>
            </a:r>
            <a:r>
              <a:rPr lang="cs-CZ" b="1" dirty="0"/>
              <a:t> </a:t>
            </a:r>
            <a:r>
              <a:rPr lang="cs-CZ" b="1" dirty="0" err="1"/>
              <a:t>verbivartalot</a:t>
            </a:r>
            <a:r>
              <a:rPr lang="cs-CZ" dirty="0"/>
              <a:t>; </a:t>
            </a:r>
            <a:r>
              <a:rPr lang="cs-CZ" b="1" dirty="0" err="1"/>
              <a:t>vaihtelu</a:t>
            </a:r>
            <a:r>
              <a:rPr lang="cs-CZ" b="1" dirty="0"/>
              <a:t> e &gt; ø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V   </a:t>
            </a:r>
            <a:r>
              <a:rPr lang="cs-CZ" i="1" dirty="0" err="1"/>
              <a:t>mennä</a:t>
            </a:r>
            <a:r>
              <a:rPr lang="cs-CZ" i="1" dirty="0"/>
              <a:t>  : mene-n   : </a:t>
            </a:r>
            <a:r>
              <a:rPr lang="cs-CZ" i="1" dirty="0" err="1"/>
              <a:t>men</a:t>
            </a:r>
            <a:r>
              <a:rPr lang="cs-CZ" i="1" dirty="0"/>
              <a:t>-i-n    : </a:t>
            </a:r>
            <a:r>
              <a:rPr lang="cs-CZ" i="1" dirty="0" err="1"/>
              <a:t>men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</a:t>
            </a:r>
            <a:r>
              <a:rPr lang="cs-CZ" i="1" dirty="0" err="1"/>
              <a:t>madella</a:t>
            </a:r>
            <a:r>
              <a:rPr lang="cs-CZ" i="1" dirty="0"/>
              <a:t> : </a:t>
            </a:r>
            <a:r>
              <a:rPr lang="cs-CZ" i="1" dirty="0" err="1"/>
              <a:t>matele</a:t>
            </a:r>
            <a:r>
              <a:rPr lang="cs-CZ" i="1" dirty="0"/>
              <a:t>-n : </a:t>
            </a:r>
            <a:r>
              <a:rPr lang="cs-CZ" i="1" dirty="0" err="1"/>
              <a:t>matel</a:t>
            </a:r>
            <a:r>
              <a:rPr lang="cs-CZ" i="1" dirty="0"/>
              <a:t>-i-n : </a:t>
            </a:r>
            <a:r>
              <a:rPr lang="cs-CZ" i="1" dirty="0" err="1"/>
              <a:t>matel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1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496944" cy="46085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4.   </a:t>
            </a:r>
            <a:r>
              <a:rPr lang="cs-CZ" b="1" i="1" dirty="0" smtClean="0"/>
              <a:t>ä</a:t>
            </a:r>
            <a:r>
              <a:rPr lang="cs-CZ" b="1" dirty="0" smtClean="0"/>
              <a:t>-</a:t>
            </a:r>
            <a:r>
              <a:rPr lang="cs-CZ" b="1" dirty="0" err="1" smtClean="0"/>
              <a:t>vartalot</a:t>
            </a:r>
            <a:r>
              <a:rPr lang="cs-CZ" dirty="0"/>
              <a:t>; </a:t>
            </a:r>
            <a:r>
              <a:rPr lang="cs-CZ" b="1" dirty="0" err="1"/>
              <a:t>vaihtelu</a:t>
            </a:r>
            <a:r>
              <a:rPr lang="cs-CZ" b="1" dirty="0"/>
              <a:t> </a:t>
            </a:r>
            <a:r>
              <a:rPr lang="cs-CZ" b="1" i="1" dirty="0"/>
              <a:t>ä</a:t>
            </a:r>
            <a:r>
              <a:rPr lang="cs-CZ" b="1" dirty="0"/>
              <a:t> &gt; </a:t>
            </a:r>
            <a:r>
              <a:rPr lang="cs-CZ" b="1" dirty="0" smtClean="0"/>
              <a:t>ø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	</a:t>
            </a:r>
            <a:r>
              <a:rPr lang="cs-CZ" i="1" dirty="0" err="1" smtClean="0"/>
              <a:t>päivä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err="1"/>
              <a:t>päivä</a:t>
            </a:r>
            <a:r>
              <a:rPr lang="cs-CZ" i="1" dirty="0"/>
              <a:t>-ä   : </a:t>
            </a:r>
            <a:r>
              <a:rPr lang="cs-CZ" i="1" dirty="0" err="1"/>
              <a:t>päiv</a:t>
            </a:r>
            <a:r>
              <a:rPr lang="cs-CZ" i="1" dirty="0"/>
              <a:t>-i-ä</a:t>
            </a:r>
            <a:r>
              <a:rPr lang="cs-CZ" dirty="0"/>
              <a:t>    : (</a:t>
            </a:r>
            <a:r>
              <a:rPr lang="cs-CZ" i="1" dirty="0" err="1" smtClean="0"/>
              <a:t>joka</a:t>
            </a:r>
            <a:r>
              <a:rPr lang="cs-CZ" dirty="0" smtClean="0"/>
              <a:t>)</a:t>
            </a:r>
            <a:r>
              <a:rPr lang="cs-CZ" i="1" dirty="0" err="1" smtClean="0"/>
              <a:t>päiväinen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   	</a:t>
            </a:r>
            <a:r>
              <a:rPr lang="cs-CZ" i="1" dirty="0" err="1" smtClean="0"/>
              <a:t>köyhä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köyhä</a:t>
            </a:r>
            <a:r>
              <a:rPr lang="cs-CZ" i="1" dirty="0"/>
              <a:t>-ä : </a:t>
            </a:r>
            <a:r>
              <a:rPr lang="cs-CZ" i="1" dirty="0" err="1"/>
              <a:t>köyh</a:t>
            </a:r>
            <a:r>
              <a:rPr lang="cs-CZ" i="1" dirty="0"/>
              <a:t>-i-</a:t>
            </a:r>
            <a:r>
              <a:rPr lang="cs-CZ" i="1" dirty="0" err="1"/>
              <a:t>nä</a:t>
            </a:r>
            <a:r>
              <a:rPr lang="cs-CZ" i="1" dirty="0"/>
              <a:t>  : </a:t>
            </a:r>
            <a:r>
              <a:rPr lang="cs-CZ" i="1" dirty="0" err="1"/>
              <a:t>köyh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   	</a:t>
            </a:r>
            <a:r>
              <a:rPr lang="cs-CZ" i="1" dirty="0" err="1" smtClean="0"/>
              <a:t>jättää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err="1"/>
              <a:t>jätä</a:t>
            </a:r>
            <a:r>
              <a:rPr lang="cs-CZ" i="1" dirty="0"/>
              <a:t>-n   : </a:t>
            </a:r>
            <a:r>
              <a:rPr lang="cs-CZ" i="1" dirty="0" err="1"/>
              <a:t>jät</a:t>
            </a:r>
            <a:r>
              <a:rPr lang="cs-CZ" i="1" dirty="0"/>
              <a:t>-i-n   : </a:t>
            </a:r>
            <a:r>
              <a:rPr lang="cs-CZ" i="1" dirty="0" err="1"/>
              <a:t>jättä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r>
              <a:rPr lang="cs-CZ" dirty="0"/>
              <a:t> (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muutosta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33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I:STÄ RIIPPUVAT VAIHTELUT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5.  </a:t>
            </a:r>
            <a:r>
              <a:rPr lang="cs-CZ" b="1" dirty="0" err="1"/>
              <a:t>Kaksitavuiset</a:t>
            </a:r>
            <a:r>
              <a:rPr lang="cs-CZ" b="1" dirty="0"/>
              <a:t> a-</a:t>
            </a:r>
            <a:r>
              <a:rPr lang="cs-CZ" b="1" dirty="0" err="1"/>
              <a:t>vartalot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</a:t>
            </a:r>
            <a:r>
              <a:rPr lang="cs-CZ" b="1" dirty="0" err="1"/>
              <a:t>vaihtelu</a:t>
            </a:r>
            <a:r>
              <a:rPr lang="cs-CZ" b="1" dirty="0"/>
              <a:t> </a:t>
            </a:r>
            <a:r>
              <a:rPr lang="cs-CZ" b="1" i="1" dirty="0"/>
              <a:t>a</a:t>
            </a:r>
            <a:r>
              <a:rPr lang="cs-CZ" b="1" dirty="0"/>
              <a:t> &gt; </a:t>
            </a:r>
            <a:r>
              <a:rPr lang="cs-CZ" b="1" i="1" dirty="0"/>
              <a:t>o</a:t>
            </a:r>
            <a:r>
              <a:rPr lang="cs-CZ" dirty="0"/>
              <a:t> / </a:t>
            </a:r>
            <a:r>
              <a:rPr lang="cs-CZ" b="1" dirty="0" err="1"/>
              <a:t>sanan</a:t>
            </a:r>
            <a:r>
              <a:rPr lang="cs-CZ" b="1" dirty="0"/>
              <a:t> </a:t>
            </a:r>
            <a:r>
              <a:rPr lang="cs-CZ" b="1" dirty="0" err="1"/>
              <a:t>ensimmäinen</a:t>
            </a:r>
            <a:r>
              <a:rPr lang="cs-CZ" b="1" dirty="0"/>
              <a:t> </a:t>
            </a:r>
            <a:r>
              <a:rPr lang="cs-CZ" b="1" dirty="0" err="1"/>
              <a:t>vokaali</a:t>
            </a:r>
            <a:r>
              <a:rPr lang="cs-CZ" b="1" dirty="0"/>
              <a:t> on </a:t>
            </a:r>
            <a:r>
              <a:rPr lang="cs-CZ" b="1" i="1" dirty="0" smtClean="0"/>
              <a:t>a, </a:t>
            </a:r>
            <a:r>
              <a:rPr lang="cs-CZ" b="1" i="1" dirty="0"/>
              <a:t>e, i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N  </a:t>
            </a:r>
            <a:r>
              <a:rPr lang="cs-CZ" i="1" dirty="0" err="1"/>
              <a:t>sana</a:t>
            </a:r>
            <a:r>
              <a:rPr lang="cs-CZ" i="1" dirty="0"/>
              <a:t>     : </a:t>
            </a:r>
            <a:r>
              <a:rPr lang="cs-CZ" i="1" dirty="0" err="1"/>
              <a:t>sana</a:t>
            </a:r>
            <a:r>
              <a:rPr lang="cs-CZ" i="1" dirty="0"/>
              <a:t>-n   : </a:t>
            </a:r>
            <a:r>
              <a:rPr lang="cs-CZ" i="1" dirty="0" err="1"/>
              <a:t>sano</a:t>
            </a:r>
            <a:r>
              <a:rPr lang="cs-CZ" i="1" dirty="0"/>
              <a:t>-j-en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</a:t>
            </a:r>
            <a:r>
              <a:rPr lang="cs-CZ" i="1" dirty="0" err="1"/>
              <a:t>velka</a:t>
            </a:r>
            <a:r>
              <a:rPr lang="cs-CZ" i="1" dirty="0"/>
              <a:t>    : </a:t>
            </a:r>
            <a:r>
              <a:rPr lang="cs-CZ" i="1" dirty="0" err="1"/>
              <a:t>velka</a:t>
            </a:r>
            <a:r>
              <a:rPr lang="cs-CZ" i="1" dirty="0"/>
              <a:t>-a  : velko-i-na  : </a:t>
            </a:r>
            <a:r>
              <a:rPr lang="cs-CZ" i="1" dirty="0" err="1"/>
              <a:t>velka-inen</a:t>
            </a:r>
            <a:r>
              <a:rPr lang="cs-CZ" dirty="0"/>
              <a:t> (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muutosta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i="1" dirty="0"/>
              <a:t>     pila       : pila-a     : pilo-j-a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 </a:t>
            </a:r>
            <a:r>
              <a:rPr lang="cs-CZ" i="1" dirty="0" err="1"/>
              <a:t>paha</a:t>
            </a:r>
            <a:r>
              <a:rPr lang="cs-CZ" i="1" dirty="0"/>
              <a:t>   : </a:t>
            </a:r>
            <a:r>
              <a:rPr lang="cs-CZ" i="1" dirty="0" err="1"/>
              <a:t>paha</a:t>
            </a:r>
            <a:r>
              <a:rPr lang="cs-CZ" i="1" dirty="0"/>
              <a:t>-n  : </a:t>
            </a:r>
            <a:r>
              <a:rPr lang="cs-CZ" i="1" dirty="0" err="1"/>
              <a:t>paho</a:t>
            </a:r>
            <a:r>
              <a:rPr lang="cs-CZ" i="1" dirty="0"/>
              <a:t>-j-en  : </a:t>
            </a:r>
            <a:r>
              <a:rPr lang="cs-CZ" i="1" dirty="0" err="1"/>
              <a:t>pah</a:t>
            </a:r>
            <a:r>
              <a:rPr lang="cs-CZ" i="1" dirty="0"/>
              <a:t>-in</a:t>
            </a:r>
            <a:r>
              <a:rPr lang="cs-CZ" dirty="0"/>
              <a:t> (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muutosta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V  </a:t>
            </a:r>
            <a:r>
              <a:rPr lang="cs-CZ" i="1" dirty="0" err="1"/>
              <a:t>kastaa</a:t>
            </a:r>
            <a:r>
              <a:rPr lang="cs-CZ" i="1" dirty="0"/>
              <a:t>   : kasta-n  : kasto-i-n   : kasta-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r>
              <a:rPr lang="cs-CZ" dirty="0"/>
              <a:t> (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muutosta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b="1" dirty="0" err="1"/>
              <a:t>vaihtelu</a:t>
            </a:r>
            <a:r>
              <a:rPr lang="cs-CZ" b="1" dirty="0"/>
              <a:t>  </a:t>
            </a:r>
            <a:r>
              <a:rPr lang="cs-CZ" b="1" i="1" dirty="0"/>
              <a:t>a</a:t>
            </a:r>
            <a:r>
              <a:rPr lang="cs-CZ" b="1" dirty="0"/>
              <a:t> &gt; ø</a:t>
            </a:r>
            <a:r>
              <a:rPr lang="cs-CZ" dirty="0"/>
              <a:t> / </a:t>
            </a:r>
            <a:r>
              <a:rPr lang="cs-CZ" b="1" dirty="0" err="1"/>
              <a:t>sanan</a:t>
            </a:r>
            <a:r>
              <a:rPr lang="cs-CZ" b="1" dirty="0"/>
              <a:t> </a:t>
            </a:r>
            <a:r>
              <a:rPr lang="cs-CZ" b="1" dirty="0" err="1"/>
              <a:t>ensimmäinen</a:t>
            </a:r>
            <a:r>
              <a:rPr lang="cs-CZ" b="1" dirty="0"/>
              <a:t> </a:t>
            </a:r>
            <a:r>
              <a:rPr lang="cs-CZ" b="1" dirty="0" err="1"/>
              <a:t>vokaali</a:t>
            </a:r>
            <a:r>
              <a:rPr lang="cs-CZ" b="1" dirty="0"/>
              <a:t> on </a:t>
            </a:r>
            <a:r>
              <a:rPr lang="cs-CZ" b="1" i="1" dirty="0"/>
              <a:t>o, u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N  </a:t>
            </a:r>
            <a:r>
              <a:rPr lang="cs-CZ" i="1" dirty="0" err="1"/>
              <a:t>loma</a:t>
            </a:r>
            <a:r>
              <a:rPr lang="cs-CZ" i="1" dirty="0"/>
              <a:t>     : </a:t>
            </a:r>
            <a:r>
              <a:rPr lang="cs-CZ" i="1" dirty="0" err="1"/>
              <a:t>loma</a:t>
            </a:r>
            <a:r>
              <a:rPr lang="cs-CZ" i="1" dirty="0"/>
              <a:t>-na : lom-i-</a:t>
            </a:r>
            <a:r>
              <a:rPr lang="cs-CZ" i="1" dirty="0" err="1"/>
              <a:t>lla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muna    : muna-a  : mun-i-a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 </a:t>
            </a:r>
            <a:r>
              <a:rPr lang="cs-CZ" i="1" dirty="0" err="1"/>
              <a:t>kova</a:t>
            </a:r>
            <a:r>
              <a:rPr lang="cs-CZ" dirty="0"/>
              <a:t>   </a:t>
            </a:r>
            <a:r>
              <a:rPr lang="cs-CZ" i="1" dirty="0"/>
              <a:t>: </a:t>
            </a:r>
            <a:r>
              <a:rPr lang="cs-CZ" i="1" dirty="0" err="1"/>
              <a:t>kova</a:t>
            </a:r>
            <a:r>
              <a:rPr lang="cs-CZ" i="1" dirty="0"/>
              <a:t>-na : kov-i-na   : kov-in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V  </a:t>
            </a:r>
            <a:r>
              <a:rPr lang="cs-CZ" i="1" dirty="0" err="1"/>
              <a:t>ostaa</a:t>
            </a:r>
            <a:r>
              <a:rPr lang="cs-CZ" i="1" dirty="0"/>
              <a:t>    : </a:t>
            </a:r>
            <a:r>
              <a:rPr lang="cs-CZ" i="1" dirty="0" err="1"/>
              <a:t>osta</a:t>
            </a:r>
            <a:r>
              <a:rPr lang="cs-CZ" i="1" dirty="0"/>
              <a:t>-n   : </a:t>
            </a:r>
            <a:r>
              <a:rPr lang="cs-CZ" i="1" dirty="0" err="1"/>
              <a:t>ost</a:t>
            </a:r>
            <a:r>
              <a:rPr lang="cs-CZ" i="1" dirty="0"/>
              <a:t>-i-n    : </a:t>
            </a:r>
            <a:r>
              <a:rPr lang="cs-CZ" i="1" dirty="0" err="1"/>
              <a:t>osta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</a:t>
            </a:r>
            <a:r>
              <a:rPr lang="cs-CZ" dirty="0"/>
              <a:t> (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muutosta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i="1" dirty="0" err="1"/>
              <a:t>luistaa</a:t>
            </a:r>
            <a:r>
              <a:rPr lang="cs-CZ" i="1" dirty="0"/>
              <a:t>  : </a:t>
            </a:r>
            <a:r>
              <a:rPr lang="cs-CZ" i="1" dirty="0" err="1"/>
              <a:t>luista</a:t>
            </a:r>
            <a:r>
              <a:rPr lang="cs-CZ" i="1" dirty="0"/>
              <a:t>-a  : </a:t>
            </a:r>
            <a:r>
              <a:rPr lang="cs-CZ" i="1" dirty="0" err="1"/>
              <a:t>luist</a:t>
            </a:r>
            <a:r>
              <a:rPr lang="cs-CZ" i="1" dirty="0"/>
              <a:t>-i    : </a:t>
            </a:r>
            <a:r>
              <a:rPr lang="cs-CZ" i="1" dirty="0" err="1"/>
              <a:t>luista-isi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201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661</TotalTime>
  <Words>1164</Words>
  <Application>Microsoft Office PowerPoint</Application>
  <PresentationFormat>Předvádění na obrazovce (4:3)</PresentationFormat>
  <Paragraphs>294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Jmění</vt:lpstr>
      <vt:lpstr>MORFOLOGIA</vt:lpstr>
      <vt:lpstr>VAIHTELUT</vt:lpstr>
      <vt:lpstr>VOKAALIVAIHTELUT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I:STÄ RIIPPUVAT VAIHTELUT</vt:lpstr>
      <vt:lpstr>MUUT VOKAALIVAIHTELUT</vt:lpstr>
      <vt:lpstr>VAIHTELU e:i</vt:lpstr>
      <vt:lpstr>VAIHTELU A:i</vt:lpstr>
      <vt:lpstr>VAIHTELU  A:e</vt:lpstr>
      <vt:lpstr>KONSONANTTIVAIHTELUT</vt:lpstr>
      <vt:lpstr>VAIHTELU t : s</vt:lpstr>
      <vt:lpstr>NYKYSUOMEN t:s -VAIHTELUT</vt:lpstr>
      <vt:lpstr>NYKYSUOMEN t:s -VAIHTELUT</vt:lpstr>
      <vt:lpstr>NYKYSUOMEN t:s -VAIHTELUT</vt:lpstr>
      <vt:lpstr>NYKYSUOMEN t:s -VAIHTELUT</vt:lpstr>
      <vt:lpstr>KAKSIVARTALOISTEN SANOJEN VAIHTELUJA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17</cp:revision>
  <dcterms:created xsi:type="dcterms:W3CDTF">2020-10-31T15:54:22Z</dcterms:created>
  <dcterms:modified xsi:type="dcterms:W3CDTF">2020-11-04T13:14:57Z</dcterms:modified>
</cp:coreProperties>
</file>