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5" r:id="rId7"/>
    <p:sldId id="262" r:id="rId8"/>
    <p:sldId id="280" r:id="rId9"/>
    <p:sldId id="273" r:id="rId10"/>
    <p:sldId id="275" r:id="rId11"/>
    <p:sldId id="274" r:id="rId12"/>
    <p:sldId id="272" r:id="rId13"/>
    <p:sldId id="259" r:id="rId14"/>
    <p:sldId id="271" r:id="rId15"/>
    <p:sldId id="269" r:id="rId16"/>
    <p:sldId id="270" r:id="rId17"/>
    <p:sldId id="267" r:id="rId18"/>
    <p:sldId id="268" r:id="rId19"/>
    <p:sldId id="276" r:id="rId20"/>
    <p:sldId id="277" r:id="rId21"/>
    <p:sldId id="278" r:id="rId22"/>
    <p:sldId id="282" r:id="rId23"/>
    <p:sldId id="283" r:id="rId24"/>
    <p:sldId id="281" r:id="rId25"/>
    <p:sldId id="279" r:id="rId26"/>
    <p:sldId id="263" r:id="rId27"/>
    <p:sldId id="264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96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F0B-A9A7-4B2B-AD79-11F48DFC0B56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7709-AA65-4E90-8BA8-A4315433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74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F0B-A9A7-4B2B-AD79-11F48DFC0B56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7709-AA65-4E90-8BA8-A4315433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26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F0B-A9A7-4B2B-AD79-11F48DFC0B56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7709-AA65-4E90-8BA8-A4315433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07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F0B-A9A7-4B2B-AD79-11F48DFC0B56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7709-AA65-4E90-8BA8-A4315433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724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F0B-A9A7-4B2B-AD79-11F48DFC0B56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7709-AA65-4E90-8BA8-A4315433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07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F0B-A9A7-4B2B-AD79-11F48DFC0B56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7709-AA65-4E90-8BA8-A4315433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77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F0B-A9A7-4B2B-AD79-11F48DFC0B56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7709-AA65-4E90-8BA8-A4315433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47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F0B-A9A7-4B2B-AD79-11F48DFC0B56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7709-AA65-4E90-8BA8-A4315433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76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F0B-A9A7-4B2B-AD79-11F48DFC0B56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7709-AA65-4E90-8BA8-A4315433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3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F0B-A9A7-4B2B-AD79-11F48DFC0B56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7709-AA65-4E90-8BA8-A4315433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69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CF0B-A9A7-4B2B-AD79-11F48DFC0B56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7709-AA65-4E90-8BA8-A4315433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06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0CF0B-A9A7-4B2B-AD79-11F48DFC0B56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87709-AA65-4E90-8BA8-A4315433C2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61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9931" y="863570"/>
            <a:ext cx="10465737" cy="2738468"/>
          </a:xfrm>
        </p:spPr>
        <p:txBody>
          <a:bodyPr>
            <a:normAutofit fontScale="90000"/>
          </a:bodyPr>
          <a:lstStyle/>
          <a:p>
            <a:r>
              <a:rPr lang="cs-CZ" sz="8000" b="1" i="1" dirty="0">
                <a:solidFill>
                  <a:schemeClr val="accent1">
                    <a:lumMod val="75000"/>
                  </a:schemeClr>
                </a:solidFill>
              </a:rPr>
              <a:t>Sběr a hodnocení prací studentů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Projekt ESF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Zora Mašatová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602038"/>
            <a:ext cx="10051668" cy="223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2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Úprava rubriky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44" r="8998"/>
          <a:stretch/>
        </p:blipFill>
        <p:spPr>
          <a:xfrm>
            <a:off x="5191933" y="365125"/>
            <a:ext cx="6803756" cy="567124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r="19630"/>
          <a:stretch/>
        </p:blipFill>
        <p:spPr>
          <a:xfrm>
            <a:off x="527427" y="1933575"/>
            <a:ext cx="4463028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04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Nadefinování rubriky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76602" y="1540042"/>
            <a:ext cx="5823344" cy="4143166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267326" y="1690688"/>
            <a:ext cx="4106779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700" dirty="0"/>
          </a:p>
          <a:p>
            <a:r>
              <a:rPr lang="cs-CZ" dirty="0" smtClean="0"/>
              <a:t>Rubrika připravena k použití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18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Hodnocení pomocí rubriky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 vybere podle popisu kritérií to, </a:t>
            </a:r>
          </a:p>
          <a:p>
            <a:pPr marL="0" indent="0">
              <a:buNone/>
            </a:pPr>
            <a:r>
              <a:rPr lang="cs-CZ" dirty="0" smtClean="0"/>
              <a:t>   které nejvíce koresponduje s odevzdanou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prací.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Učitel může při hodnocení vkládat do textu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komentáře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3051" y="5072063"/>
            <a:ext cx="4000500" cy="11049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551" y="1081088"/>
            <a:ext cx="4410075" cy="5095875"/>
          </a:xfrm>
          <a:prstGeom prst="rect">
            <a:avLst/>
          </a:prstGeom>
        </p:spPr>
      </p:pic>
      <p:cxnSp>
        <p:nvCxnSpPr>
          <p:cNvPr id="7" name="Přímá spojnice se šipkou 6"/>
          <p:cNvCxnSpPr/>
          <p:nvPr/>
        </p:nvCxnSpPr>
        <p:spPr>
          <a:xfrm>
            <a:off x="2791326" y="4539916"/>
            <a:ext cx="1090863" cy="5321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2550695" y="3224463"/>
            <a:ext cx="6096000" cy="16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27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0946"/>
          </a:xfrm>
        </p:spPr>
        <p:txBody>
          <a:bodyPr>
            <a:normAutofit/>
          </a:bodyPr>
          <a:lstStyle/>
          <a:p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Činnost Workshop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506072"/>
            <a:ext cx="10515600" cy="4961963"/>
          </a:xfrm>
        </p:spPr>
        <p:txBody>
          <a:bodyPr>
            <a:normAutofit/>
          </a:bodyPr>
          <a:lstStyle/>
          <a:p>
            <a:r>
              <a:rPr lang="cs-CZ" sz="3000" dirty="0" smtClean="0"/>
              <a:t>Modul workshop umožňuje vzájemné hodnocení prací studentů. Práce se mohou odevzdávat ve stejném formátu jako u modulu Úkol.</a:t>
            </a:r>
          </a:p>
          <a:p>
            <a:r>
              <a:rPr lang="cs-CZ" sz="3000" dirty="0"/>
              <a:t>Odevzdaná řešení jsou hodnocena pomocí formuláře pro vícekriteriální hodnocení. Podobu těchto hodnotících formulářů nastavuje učitel. </a:t>
            </a:r>
            <a:r>
              <a:rPr lang="cs-CZ" sz="3000" dirty="0" smtClean="0"/>
              <a:t>Studenti hodnotí </a:t>
            </a:r>
            <a:r>
              <a:rPr lang="cs-CZ" sz="3000" dirty="0"/>
              <a:t>jednu nebo více přidělených prací. Odevzdaná řešení i jejich hodnocení mohou být v případě potřeby anonymní</a:t>
            </a:r>
            <a:r>
              <a:rPr lang="cs-CZ" sz="3000" dirty="0" smtClean="0"/>
              <a:t>.</a:t>
            </a:r>
          </a:p>
          <a:p>
            <a:r>
              <a:rPr lang="cs-CZ" sz="3000" dirty="0"/>
              <a:t>Studenti získají v modulu Workshop dvě známky - jednu za své vlastní řešení, druhou za hodnocení přidělených prací. Obě známky jsou zapsány v klasifikaci.</a:t>
            </a:r>
          </a:p>
        </p:txBody>
      </p:sp>
    </p:spTree>
    <p:extLst>
      <p:ext uri="{BB962C8B-B14F-4D97-AF65-F5344CB8AC3E}">
        <p14:creationId xmlns:p14="http://schemas.microsoft.com/office/powerpoint/2010/main" val="265969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Nastavení W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orkshopu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42877"/>
          </a:xfrm>
        </p:spPr>
        <p:txBody>
          <a:bodyPr>
            <a:normAutofit fontScale="92500" lnSpcReduction="20000"/>
          </a:bodyPr>
          <a:lstStyle/>
          <a:p>
            <a:r>
              <a:rPr lang="cs-CZ" b="1" u="sng" dirty="0" smtClean="0"/>
              <a:t>Nastavení </a:t>
            </a:r>
            <a:r>
              <a:rPr lang="cs-CZ" dirty="0" smtClean="0"/>
              <a:t>-  </a:t>
            </a:r>
            <a:r>
              <a:rPr lang="cs-CZ" dirty="0"/>
              <a:t>studentům nepřístupno, učitel má čas na promyšlení, zadání, hodnocení a termínů </a:t>
            </a:r>
          </a:p>
          <a:p>
            <a:r>
              <a:rPr lang="cs-CZ" b="1" u="sng" dirty="0"/>
              <a:t>Odevzdání</a:t>
            </a:r>
            <a:r>
              <a:rPr lang="cs-CZ" dirty="0"/>
              <a:t> – aktivní účast studentů, studenti musí v daném termínu zadanou úlohu vypracovat a odevzdat. Opět je povolen soubor nebo množství souborů, textový nebo </a:t>
            </a:r>
            <a:r>
              <a:rPr lang="cs-CZ" dirty="0" smtClean="0"/>
              <a:t>multimediální</a:t>
            </a:r>
            <a:endParaRPr lang="cs-CZ" dirty="0"/>
          </a:p>
          <a:p>
            <a:r>
              <a:rPr lang="cs-CZ" b="1" u="sng" dirty="0"/>
              <a:t>Hodnocení</a:t>
            </a:r>
            <a:r>
              <a:rPr lang="cs-CZ" dirty="0"/>
              <a:t> – fáze, které se účastní i studenti. I jejich hodnocení je hodnoceno. Studenti hodnotí ve stanoveném termínu určitý počet prací svých spolužáků. Přechod do této fáze je automatický, řízený systémem.</a:t>
            </a:r>
          </a:p>
          <a:p>
            <a:r>
              <a:rPr lang="cs-CZ" b="1" u="sng" dirty="0"/>
              <a:t>Evaluace</a:t>
            </a:r>
            <a:r>
              <a:rPr lang="cs-CZ" dirty="0"/>
              <a:t> – další fáze bez aktivní účasti studentů. Studenti obdrží dvě známky.  Jednu za odevzdanou práci a druhou za své hodnocení prací spolužáků. ( V této fázi může učitel označit vydařené práce studentů, které chce zpřístupnit ostatním). </a:t>
            </a:r>
          </a:p>
          <a:p>
            <a:r>
              <a:rPr lang="cs-CZ" b="1" u="sng" dirty="0"/>
              <a:t>Uzavření</a:t>
            </a:r>
            <a:r>
              <a:rPr lang="cs-CZ" dirty="0"/>
              <a:t> – fáze, kdy se studentovi připíší body do známek v kurzu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260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Workshop - nastavení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500607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Název, popis</a:t>
            </a:r>
          </a:p>
          <a:p>
            <a:pPr marL="0" indent="0">
              <a:buNone/>
            </a:pPr>
            <a:r>
              <a:rPr lang="cs-CZ" dirty="0" smtClean="0"/>
              <a:t>Metody známkování (akumulační, komentáře, počet chyb, rubrika)</a:t>
            </a:r>
          </a:p>
          <a:p>
            <a:pPr marL="0" indent="0">
              <a:buNone/>
            </a:pPr>
            <a:r>
              <a:rPr lang="cs-CZ" dirty="0" smtClean="0"/>
              <a:t>Nastavení poměru váhy vlastní práce a hodnocení práce spolužáků</a:t>
            </a:r>
          </a:p>
          <a:p>
            <a:pPr marL="0" indent="0">
              <a:buNone/>
            </a:pPr>
            <a:r>
              <a:rPr lang="cs-CZ" dirty="0" smtClean="0"/>
              <a:t>Nastavení odevzdání – zadaní úkolu</a:t>
            </a:r>
          </a:p>
          <a:p>
            <a:pPr marL="0" indent="0">
              <a:buNone/>
            </a:pPr>
            <a:r>
              <a:rPr lang="cs-CZ" dirty="0" smtClean="0"/>
              <a:t>Nastavení konce a začátku odevzdání a hodnocení – je třeba nastavit, jinak se z toho stane úkol</a:t>
            </a:r>
          </a:p>
          <a:p>
            <a:pPr marL="0" indent="0">
              <a:buNone/>
            </a:pPr>
            <a:r>
              <a:rPr lang="cs-CZ" dirty="0" smtClean="0"/>
              <a:t>Podrobnosti hodnocení – pokyny , jak mají studenti práce ostatních hodnotit</a:t>
            </a:r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81482" y="1930489"/>
            <a:ext cx="3776943" cy="3428117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>
            <a:off x="2929180" y="1930489"/>
            <a:ext cx="3673098" cy="735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5377912" y="2665708"/>
            <a:ext cx="1224366" cy="619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5773119" y="4001294"/>
            <a:ext cx="829159" cy="19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619427" y="4564032"/>
            <a:ext cx="953145" cy="534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44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Workshop - nastavení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Je vhodné umožnit studentům ukázkové hodnocení</a:t>
            </a:r>
          </a:p>
          <a:p>
            <a:r>
              <a:rPr lang="cs-CZ" dirty="0" smtClean="0"/>
              <a:t>Zbylá nastavení jsou obdobná jako u ostatních </a:t>
            </a:r>
            <a:r>
              <a:rPr lang="cs-CZ" dirty="0" smtClean="0"/>
              <a:t>modulů</a:t>
            </a:r>
          </a:p>
          <a:p>
            <a:r>
              <a:rPr lang="cs-CZ" dirty="0" smtClean="0"/>
              <a:t>Ve workshopu lze zvolit </a:t>
            </a:r>
            <a:r>
              <a:rPr lang="cs-CZ" b="1" u="sng" dirty="0" smtClean="0"/>
              <a:t>anonymní</a:t>
            </a:r>
            <a:r>
              <a:rPr lang="cs-CZ" dirty="0" smtClean="0"/>
              <a:t> hodnocení prací.</a:t>
            </a:r>
          </a:p>
          <a:p>
            <a:r>
              <a:rPr lang="cs-CZ" dirty="0" smtClean="0"/>
              <a:t>V ozubením kolečku, klikneme na tlačítko oprávnění a odebereme roli student z možnosti vidět jména autorů odevzdaných prací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48524" y="2463006"/>
            <a:ext cx="3267075" cy="368973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525" y="2005806"/>
            <a:ext cx="302895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2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Workshop ve fází nastavení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199" y="4015200"/>
            <a:ext cx="10515601" cy="1331715"/>
          </a:xfrm>
        </p:spPr>
        <p:txBody>
          <a:bodyPr/>
          <a:lstStyle/>
          <a:p>
            <a:r>
              <a:rPr lang="cs-CZ" dirty="0" smtClean="0"/>
              <a:t>Po nastavení popisu, zadání pokynů k odevzdání, a nastavení hodnocení je workshop připraven pro přepnutí do další fáze =&gt;klikneme na tlačítko „přepnout do další fáze“</a:t>
            </a:r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b="39105"/>
          <a:stretch/>
        </p:blipFill>
        <p:spPr>
          <a:xfrm>
            <a:off x="838199" y="1314657"/>
            <a:ext cx="8708757" cy="248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03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Workshop ve fázi odevzdávání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4477031"/>
            <a:ext cx="10782299" cy="2214749"/>
          </a:xfrm>
        </p:spPr>
        <p:txBody>
          <a:bodyPr/>
          <a:lstStyle/>
          <a:p>
            <a:r>
              <a:rPr lang="cs-CZ" dirty="0" smtClean="0"/>
              <a:t>Z předchozí fáze je nastaveno zadání a způsob hodnocení</a:t>
            </a:r>
          </a:p>
          <a:p>
            <a:r>
              <a:rPr lang="cs-CZ" dirty="0" smtClean="0"/>
              <a:t>Před přepnutím do další fáze je nutné nastavit způsob přidělování prací studentům k vzájemnému hodnocení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8200" y="1448641"/>
            <a:ext cx="906780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97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Workshop ve fázi odevzdávání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/>
              <a:t>této fázi by měli být práce odevzdány a přiděleny k ohodnocení některým ze zvolených způsobů. Pozdě odevzdanou práci je možné přidělit k ohodnocení některým z definovaných způsobů. </a:t>
            </a:r>
          </a:p>
          <a:p>
            <a:r>
              <a:rPr lang="cs-CZ" dirty="0"/>
              <a:t>Hodnocení prací probíhá podle zvoleného hodnotícího formuláře. Student i učitel se po zobrazení formuláře snaží odhadnout míru splnění jednotlivých hledisek, tvrzení a kritérií. </a:t>
            </a:r>
          </a:p>
          <a:p>
            <a:r>
              <a:rPr lang="cs-CZ" dirty="0"/>
              <a:t>Studentovi se po </a:t>
            </a:r>
            <a:r>
              <a:rPr lang="cs-CZ" dirty="0" smtClean="0"/>
              <a:t>zahájení </a:t>
            </a:r>
            <a:r>
              <a:rPr lang="cs-CZ" dirty="0"/>
              <a:t>hodnocení zobrazí hodnotící formulář. Učitel na rozdíl od studenta vidí pod tabulkou přehled známek. </a:t>
            </a:r>
          </a:p>
          <a:p>
            <a:r>
              <a:rPr lang="cs-CZ" dirty="0" smtClean="0"/>
              <a:t>Rozdělení </a:t>
            </a:r>
            <a:r>
              <a:rPr lang="cs-CZ" dirty="0"/>
              <a:t>práci k hodnocení má učitel dole ve spodní části stránky. </a:t>
            </a:r>
          </a:p>
          <a:p>
            <a:r>
              <a:rPr lang="cs-CZ" dirty="0"/>
              <a:t>Pokud učitel chce, může zařídit, aby hodnocení prací bylo anonymní.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63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Nástroje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Moodlu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na sběr a hodnocení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Ke sběru prací studentů primárně slouží činnosti Úkol a Workshop. Každá z nich má nepatrně odlišná specifika.</a:t>
            </a:r>
          </a:p>
          <a:p>
            <a:r>
              <a:rPr lang="cs-CZ" dirty="0" smtClean="0"/>
              <a:t>Úkol je výhodnější pro individuální práci, workshop umožňuje sdílení prací a vzájemné hodnocení studenta studentem.</a:t>
            </a:r>
          </a:p>
          <a:p>
            <a:r>
              <a:rPr lang="cs-CZ" dirty="0" smtClean="0"/>
              <a:t>Ke sběru a hodnocení studentských prací můžeme  alternativně využít i například: </a:t>
            </a:r>
          </a:p>
          <a:p>
            <a:pPr lvl="8">
              <a:buFont typeface="Wingdings" panose="05000000000000000000" pitchFamily="2" charset="2"/>
              <a:buChar char="ü"/>
            </a:pPr>
            <a:r>
              <a:rPr lang="cs-CZ" sz="2800" dirty="0" smtClean="0"/>
              <a:t>Databázi nebo Slovník</a:t>
            </a:r>
          </a:p>
          <a:p>
            <a:pPr lvl="8">
              <a:buFont typeface="Wingdings" panose="05000000000000000000" pitchFamily="2" charset="2"/>
              <a:buChar char="ü"/>
            </a:pPr>
            <a:r>
              <a:rPr lang="cs-CZ" sz="2800" dirty="0" smtClean="0"/>
              <a:t>Fórum</a:t>
            </a:r>
          </a:p>
          <a:p>
            <a:pPr lvl="8">
              <a:buFont typeface="Wingdings" panose="05000000000000000000" pitchFamily="2" charset="2"/>
              <a:buChar char="ü"/>
            </a:pPr>
            <a:r>
              <a:rPr lang="cs-CZ" sz="2800" dirty="0" smtClean="0"/>
              <a:t>Test (vkládání dlouhých odpovědí)</a:t>
            </a:r>
          </a:p>
          <a:p>
            <a:pPr lvl="8">
              <a:buFont typeface="Wingdings" panose="05000000000000000000" pitchFamily="2" charset="2"/>
              <a:buChar char="ü"/>
            </a:pPr>
            <a:endParaRPr lang="cs-CZ" dirty="0" smtClean="0"/>
          </a:p>
          <a:p>
            <a:pPr lvl="8">
              <a:buFont typeface="Wingdings" panose="05000000000000000000" pitchFamily="2" charset="2"/>
              <a:buChar char="ü"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95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Workshop ve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fázi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 této fázi by měli být práce odevzdány a přiděleny k ohodnocení některým ze zvolených způsobů. Pozdě odevzdanou práci je možné přidělit k ohodnocení některým z definovaných způsobů. </a:t>
            </a:r>
          </a:p>
          <a:p>
            <a:r>
              <a:rPr lang="cs-CZ" dirty="0"/>
              <a:t>Hodnocení prací probíhá podle zvoleného hodnotícího formuláře. Student i učitel se po zobrazení formuláře snaží odhadnout míru splnění jednotlivých hledisek, tvrzení a kritérií. </a:t>
            </a:r>
          </a:p>
          <a:p>
            <a:r>
              <a:rPr lang="cs-CZ" dirty="0"/>
              <a:t>Studentovi se po </a:t>
            </a:r>
            <a:r>
              <a:rPr lang="cs-CZ" dirty="0" smtClean="0"/>
              <a:t>zahájení </a:t>
            </a:r>
            <a:r>
              <a:rPr lang="cs-CZ" dirty="0"/>
              <a:t>hodnocení zobrazí hodnotící formulář. Učitel na rozdíl od studenta vidí pod tabulkou přehled známek. </a:t>
            </a:r>
          </a:p>
          <a:p>
            <a:r>
              <a:rPr lang="cs-CZ" dirty="0"/>
              <a:t>Přidělené práci k hodnocení má učitel dole ve spodní části stránky. </a:t>
            </a:r>
          </a:p>
          <a:p>
            <a:r>
              <a:rPr lang="cs-CZ" dirty="0"/>
              <a:t>Pokud učitel chce, může zařídit, aby hodnocení prací bylo anonymní</a:t>
            </a:r>
            <a:r>
              <a:rPr lang="cs-CZ" b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292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Workshop ve fázi 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hodnocení je skončeno, studentům jsou vypočítány známky za odevzdanou práci i za hodnocení prací spolužáků. </a:t>
            </a:r>
          </a:p>
          <a:p>
            <a:r>
              <a:rPr lang="cs-CZ" sz="3200" dirty="0"/>
              <a:t>Jak posuzovat rozdíly ve studentském hodnocení? </a:t>
            </a:r>
          </a:p>
          <a:p>
            <a:r>
              <a:rPr lang="cs-CZ" sz="3200" dirty="0"/>
              <a:t>Metoda srovnání s nejvyšším hodnocením je zatím jediné metoda evaluace hodnocení. Hodnocení práce se porovnává s průměrným hodnocením této práce. V nastavení evaluace můžeme nastavit potřebnou míru shody. Pokud učitel chce vydařené práce studentů publikovat, musí je ve fázi evaluace označit.</a:t>
            </a:r>
          </a:p>
        </p:txBody>
      </p:sp>
    </p:spTree>
    <p:extLst>
      <p:ext uri="{BB962C8B-B14F-4D97-AF65-F5344CB8AC3E}">
        <p14:creationId xmlns:p14="http://schemas.microsoft.com/office/powerpoint/2010/main" val="32997849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Workshop ve fázi 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713" t="30" r="-713" b="21762"/>
          <a:stretch/>
        </p:blipFill>
        <p:spPr>
          <a:xfrm>
            <a:off x="838200" y="1825625"/>
            <a:ext cx="10401300" cy="457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356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Přehled odevzdaných prací z pohledu učitele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5337" y="2252869"/>
            <a:ext cx="10515600" cy="4351338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Práce označeny modře budou zpřístupněny po uzavření workshopu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-118" t="1321" r="118" b="2719"/>
          <a:stretch/>
        </p:blipFill>
        <p:spPr>
          <a:xfrm>
            <a:off x="825843" y="1505178"/>
            <a:ext cx="10429875" cy="4487849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1649624" y="2929452"/>
            <a:ext cx="593125" cy="210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1649623" y="3330451"/>
            <a:ext cx="593125" cy="210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717589" y="2501850"/>
            <a:ext cx="593125" cy="210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1624909" y="2100851"/>
            <a:ext cx="593125" cy="210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1618726" y="3677143"/>
            <a:ext cx="593125" cy="210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1686696" y="4034229"/>
            <a:ext cx="593125" cy="210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1655805" y="4391315"/>
            <a:ext cx="654909" cy="2733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1655800" y="4817620"/>
            <a:ext cx="593125" cy="2395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1643440" y="5148402"/>
            <a:ext cx="593125" cy="2100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1612546" y="5505488"/>
            <a:ext cx="654911" cy="3092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7426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Zveřejnění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výborné práce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Možnost zpřístupnění zdařilých prací v rámci workshopu po jeho uzavření, </a:t>
            </a:r>
          </a:p>
          <a:p>
            <a:r>
              <a:rPr lang="cs-CZ" dirty="0" smtClean="0"/>
              <a:t>Učitel zobrazí odevzdanou práci </a:t>
            </a:r>
          </a:p>
          <a:p>
            <a:pPr marL="0" indent="0">
              <a:buNone/>
            </a:pPr>
            <a:r>
              <a:rPr lang="cs-CZ" dirty="0" smtClean="0"/>
              <a:t>   a zaškrtne možnost zveřejnit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Učitel může hodnotit práce studentů i ve fázi evaluace, případně přepisovat hodnocení studentů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2529" y="2377924"/>
            <a:ext cx="5553075" cy="2628900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>
            <a:off x="5301049" y="2903838"/>
            <a:ext cx="311801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46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Workshop ve fázi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uzavření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Pokud chce učitel zpřístupnit některé povedené práce studentů v kurzu musí je označit před uzavřením workshopu.</a:t>
            </a:r>
          </a:p>
          <a:p>
            <a:r>
              <a:rPr lang="cs-CZ" sz="3200" dirty="0"/>
              <a:t>D</a:t>
            </a:r>
            <a:r>
              <a:rPr lang="cs-CZ" sz="3200" dirty="0" smtClean="0"/>
              <a:t>o </a:t>
            </a:r>
            <a:r>
              <a:rPr lang="cs-CZ" sz="3200" dirty="0"/>
              <a:t>této fáze se dostaneme manuálním přepnutím v plánu workshopu. Obě hodnocení se zapíší do Známek kurzu. 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140886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9881"/>
            <a:ext cx="10515600" cy="465708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Modul úkol se dá dobře využít pro sběr rozsáhlejších studentských prací, které studenti odevzdají do systému a učitel je následně ohodnotí</a:t>
            </a:r>
          </a:p>
          <a:p>
            <a:r>
              <a:rPr lang="cs-CZ" dirty="0" smtClean="0"/>
              <a:t>Hodnocení studenta za úkol se automaticky započítává do celkového hodnocení</a:t>
            </a:r>
          </a:p>
          <a:p>
            <a:r>
              <a:rPr lang="cs-CZ" dirty="0" smtClean="0"/>
              <a:t>Úkol má mnoho možností nastavení a je možné ho hodnotit několika způsoby</a:t>
            </a:r>
          </a:p>
          <a:p>
            <a:r>
              <a:rPr lang="cs-CZ" dirty="0" smtClean="0"/>
              <a:t>Modul Workshop umožňuje vzájemné hodnocení práce studentů mezi sebou. Učiteli tak odpadá povinnost hodnotit vybrané práce.</a:t>
            </a:r>
          </a:p>
          <a:p>
            <a:r>
              <a:rPr lang="cs-CZ" dirty="0" smtClean="0"/>
              <a:t>Známka za workshop má dvě složky, za odevzdanou práci a za hodnocení práce spolužáka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508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7056" y="25766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7200" b="1" i="1" dirty="0">
                <a:solidFill>
                  <a:schemeClr val="accent1">
                    <a:lumMod val="75000"/>
                  </a:schemeClr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64424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4006" y="300255"/>
            <a:ext cx="10515600" cy="1325563"/>
          </a:xfrm>
        </p:spPr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Činnost 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Úkoly umožňují učiteli zadat úkoly, hodnotit odevzdané řešení </a:t>
            </a:r>
            <a:r>
              <a:rPr lang="cs-CZ" dirty="0" smtClean="0"/>
              <a:t>                             a </a:t>
            </a:r>
            <a:r>
              <a:rPr lang="cs-CZ" dirty="0"/>
              <a:t>komentovat je.</a:t>
            </a:r>
          </a:p>
          <a:p>
            <a:r>
              <a:rPr lang="cs-CZ" dirty="0"/>
              <a:t>Studenti mohou odevzdat libovolný soubor, jako </a:t>
            </a:r>
            <a:r>
              <a:rPr lang="cs-CZ" dirty="0" smtClean="0"/>
              <a:t>textové dokumenty, </a:t>
            </a:r>
            <a:r>
              <a:rPr lang="cs-CZ" dirty="0"/>
              <a:t>tabulky, </a:t>
            </a:r>
            <a:r>
              <a:rPr lang="cs-CZ" dirty="0" smtClean="0"/>
              <a:t>obrázky, audio, video. Alternativně mohou psát do textového pole.</a:t>
            </a:r>
          </a:p>
          <a:p>
            <a:r>
              <a:rPr lang="cs-CZ" dirty="0" smtClean="0"/>
              <a:t> Úkol </a:t>
            </a:r>
            <a:r>
              <a:rPr lang="cs-CZ" dirty="0"/>
              <a:t>může být použit také pro připomenutí jiných povinností studentů, které neprobíhají přímo v </a:t>
            </a:r>
            <a:r>
              <a:rPr lang="cs-CZ" dirty="0" err="1"/>
              <a:t>Moodle</a:t>
            </a:r>
            <a:r>
              <a:rPr lang="cs-CZ" dirty="0"/>
              <a:t> - např. odevzdání výkresu.</a:t>
            </a:r>
          </a:p>
          <a:p>
            <a:r>
              <a:rPr lang="cs-CZ" dirty="0"/>
              <a:t>Učitel může zobrazit odevzdané úkoly, připojit zpětnou vazbu a soubor, komentáře nebo nahrát audio odpověď.</a:t>
            </a:r>
          </a:p>
          <a:p>
            <a:r>
              <a:rPr lang="cs-CZ" dirty="0"/>
              <a:t>Úkoly mohou být hodnoceny jednoduchým přímým hodnocením, </a:t>
            </a:r>
            <a:r>
              <a:rPr lang="cs-CZ" dirty="0" smtClean="0"/>
              <a:t>rubrikou, případně </a:t>
            </a:r>
            <a:r>
              <a:rPr lang="cs-CZ" dirty="0"/>
              <a:t>pokročilou metodou. Výsledná známka je zapsána do klasifikace.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40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Vytvoření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Úkolu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Úkol vytvoříme pomocí ozubeného kolečka pravém horním rohu, kde zapneme „režim úprav“. </a:t>
            </a:r>
          </a:p>
          <a:p>
            <a:r>
              <a:rPr lang="cs-CZ" dirty="0" smtClean="0"/>
              <a:t>Vybereme příslušnou kapitolu, kde chceme úkol založit a stiskneme „přidat studijní materiál nebo činnost“.</a:t>
            </a:r>
          </a:p>
          <a:p>
            <a:r>
              <a:rPr lang="cs-CZ" dirty="0" smtClean="0"/>
              <a:t>V okně, které se poté otevře nejdeme v oddíle činnosti Úkol, vybereme a sjedeme dolu a klikneme na tlačítko „přidat“.</a:t>
            </a:r>
          </a:p>
          <a:p>
            <a:r>
              <a:rPr lang="cs-CZ" dirty="0" smtClean="0"/>
              <a:t>Ve formuláři „Nastavení úkolu“ vybereme požadovaná specifika úkolu tak, aby vyhovovala našim pedagogickým záměrům.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87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astavení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úkolu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86714" y="1575286"/>
            <a:ext cx="5853222" cy="485201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Obecná nastavení- název a popis úkolu – povinná pole</a:t>
            </a:r>
          </a:p>
          <a:p>
            <a:r>
              <a:rPr lang="cs-CZ" dirty="0" smtClean="0"/>
              <a:t>Popis –zadání úkolu: výstižné, jasné, stručné, strukturované</a:t>
            </a:r>
          </a:p>
          <a:p>
            <a:r>
              <a:rPr lang="cs-CZ" dirty="0" smtClean="0"/>
              <a:t> Zde lze vytvořit termín začátku          a konce odevzdání, ukončení               a připomenutí známkování</a:t>
            </a:r>
          </a:p>
          <a:p>
            <a:r>
              <a:rPr lang="cs-CZ" dirty="0" smtClean="0"/>
              <a:t> Typ souboru, počet souborů</a:t>
            </a:r>
          </a:p>
          <a:p>
            <a:r>
              <a:rPr lang="cs-CZ" dirty="0" smtClean="0"/>
              <a:t>Umožňuje zpětnou vazbu </a:t>
            </a:r>
          </a:p>
          <a:p>
            <a:r>
              <a:rPr lang="cs-CZ" dirty="0" smtClean="0"/>
              <a:t>Tlačítko odeslat, souhlas                       s předloženým prohlášením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2"/>
          <a:srcRect l="2557" t="3696" r="20896"/>
          <a:stretch/>
        </p:blipFill>
        <p:spPr>
          <a:xfrm>
            <a:off x="6226364" y="1643064"/>
            <a:ext cx="5002386" cy="4078347"/>
          </a:xfrm>
          <a:prstGeom prst="rect">
            <a:avLst/>
          </a:prstGeom>
        </p:spPr>
      </p:pic>
      <p:cxnSp>
        <p:nvCxnSpPr>
          <p:cNvPr id="10" name="Přímá spojnice se šipkou 9"/>
          <p:cNvCxnSpPr/>
          <p:nvPr/>
        </p:nvCxnSpPr>
        <p:spPr>
          <a:xfrm>
            <a:off x="5471140" y="1877826"/>
            <a:ext cx="868796" cy="1016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4593291" y="3519329"/>
            <a:ext cx="1746997" cy="544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4986670" y="4162243"/>
            <a:ext cx="1353266" cy="291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4593291" y="4814870"/>
            <a:ext cx="1633073" cy="197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V="1">
            <a:off x="4631391" y="5531449"/>
            <a:ext cx="1464609" cy="633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052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astavení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úkolu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Pro práci ve skupinách</a:t>
            </a:r>
          </a:p>
          <a:p>
            <a:r>
              <a:rPr lang="cs-CZ" dirty="0" smtClean="0"/>
              <a:t>Oznámení – o odevzdání úkolu,  o pozdním odevzdání úkolu, studentům o známce</a:t>
            </a:r>
          </a:p>
          <a:p>
            <a:r>
              <a:rPr lang="cs-CZ" dirty="0" smtClean="0"/>
              <a:t>Typ známky, metoda známkování (přímé známkování, průvodce hodnocením, rubrika)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/>
          <a:srcRect r="14715"/>
          <a:stretch/>
        </p:blipFill>
        <p:spPr>
          <a:xfrm>
            <a:off x="6096000" y="1825625"/>
            <a:ext cx="4890247" cy="4000500"/>
          </a:xfrm>
          <a:prstGeom prst="rect">
            <a:avLst/>
          </a:prstGeom>
        </p:spPr>
      </p:pic>
      <p:cxnSp>
        <p:nvCxnSpPr>
          <p:cNvPr id="7" name="Přímá spojnice se šipkou 6"/>
          <p:cNvCxnSpPr/>
          <p:nvPr/>
        </p:nvCxnSpPr>
        <p:spPr>
          <a:xfrm flipV="1">
            <a:off x="4661234" y="2096732"/>
            <a:ext cx="1415716" cy="32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V="1">
            <a:off x="4642184" y="2566945"/>
            <a:ext cx="1491916" cy="681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4527884" y="3025691"/>
            <a:ext cx="1644316" cy="1626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106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Úkol: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Co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vidí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student (před odevzdáním)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46813" y="1624160"/>
            <a:ext cx="4839586" cy="435133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Zadání úkolu</a:t>
            </a:r>
          </a:p>
          <a:p>
            <a:endParaRPr lang="cs-CZ" sz="800" dirty="0" smtClean="0"/>
          </a:p>
          <a:p>
            <a:r>
              <a:rPr lang="cs-CZ" sz="2000" dirty="0"/>
              <a:t>Stav odevzdání úkolu</a:t>
            </a:r>
          </a:p>
          <a:p>
            <a:pPr marL="0" indent="0">
              <a:buNone/>
            </a:pPr>
            <a:r>
              <a:rPr lang="cs-CZ" sz="2000" dirty="0" smtClean="0"/>
              <a:t>    číslo pokusu, odevzdáno či nikoliv</a:t>
            </a:r>
            <a:endParaRPr lang="cs-CZ" sz="2000" dirty="0"/>
          </a:p>
          <a:p>
            <a:r>
              <a:rPr lang="cs-CZ" sz="2000" dirty="0"/>
              <a:t>Kritéria hodnocení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tento úkol bude hodnocen rubrikou, která</a:t>
            </a:r>
          </a:p>
          <a:p>
            <a:pPr marL="0" indent="0">
              <a:buNone/>
            </a:pPr>
            <a:r>
              <a:rPr lang="cs-CZ" sz="2000" dirty="0" smtClean="0"/>
              <a:t>    přesně udává kritéria hodnocení</a:t>
            </a:r>
          </a:p>
          <a:p>
            <a:r>
              <a:rPr lang="cs-CZ" sz="2000" dirty="0"/>
              <a:t>Student může ke svému řešení úkolu připojit komentář</a:t>
            </a:r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819"/>
          <a:stretch/>
        </p:blipFill>
        <p:spPr>
          <a:xfrm>
            <a:off x="5486399" y="1488558"/>
            <a:ext cx="6436721" cy="4688405"/>
          </a:xfrm>
          <a:prstGeom prst="rect">
            <a:avLst/>
          </a:prstGeom>
        </p:spPr>
      </p:pic>
      <p:cxnSp>
        <p:nvCxnSpPr>
          <p:cNvPr id="7" name="Přímá spojnice se šipkou 6"/>
          <p:cNvCxnSpPr/>
          <p:nvPr/>
        </p:nvCxnSpPr>
        <p:spPr>
          <a:xfrm>
            <a:off x="2562447" y="1826290"/>
            <a:ext cx="2806995" cy="161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66606" y="3247323"/>
            <a:ext cx="4493143" cy="686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2870791" y="4810956"/>
            <a:ext cx="2615608" cy="1068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1410" y="309967"/>
            <a:ext cx="3750590" cy="3119034"/>
          </a:xfrm>
        </p:spPr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Co vidí student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(po odevzdání a ohodnocení úkolu)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02098" y="1067207"/>
            <a:ext cx="7040451" cy="537322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821410" y="3320512"/>
            <a:ext cx="35491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Úkol je odevzdán a ohodnocen.</a:t>
            </a:r>
          </a:p>
          <a:p>
            <a:r>
              <a:rPr lang="cs-CZ" dirty="0" smtClean="0"/>
              <a:t>V nastavení úkolu je povoleno opakované odevzdání (Upravit řešení úkolu) online text a komentář studenta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58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Vytvoření rubriky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565330"/>
            <a:ext cx="10515601" cy="4611634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 uložení nastavení úkolu, nadefinujeme rubriku podle které budeme odevzdané úkoly hodnotit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8" y="1565330"/>
            <a:ext cx="7065936" cy="3332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7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960</Words>
  <Application>Microsoft Office PowerPoint</Application>
  <PresentationFormat>Širokoúhlá obrazovka</PresentationFormat>
  <Paragraphs>144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Motiv Office</vt:lpstr>
      <vt:lpstr>Sběr a hodnocení prací studentů Projekt ESF</vt:lpstr>
      <vt:lpstr>Nástroje Moodlu na sběr a hodnocení prací</vt:lpstr>
      <vt:lpstr>Činnost Úkol</vt:lpstr>
      <vt:lpstr>Vytvoření Úkolu</vt:lpstr>
      <vt:lpstr>Nastavení úkolu</vt:lpstr>
      <vt:lpstr>Nastavení úkolu</vt:lpstr>
      <vt:lpstr>Úkol: Co vidí student (před odevzdáním)</vt:lpstr>
      <vt:lpstr>Co vidí student (po odevzdání a ohodnocení úkolu)</vt:lpstr>
      <vt:lpstr>Vytvoření rubriky</vt:lpstr>
      <vt:lpstr>Úprava rubriky</vt:lpstr>
      <vt:lpstr>Nadefinování rubriky</vt:lpstr>
      <vt:lpstr>Hodnocení pomocí rubriky</vt:lpstr>
      <vt:lpstr>Činnost Workshop</vt:lpstr>
      <vt:lpstr>Nastavení Workshopu</vt:lpstr>
      <vt:lpstr>Workshop - nastavení</vt:lpstr>
      <vt:lpstr>Workshop - nastavení</vt:lpstr>
      <vt:lpstr>Workshop ve fází nastavení</vt:lpstr>
      <vt:lpstr>Workshop ve fázi odevzdávání</vt:lpstr>
      <vt:lpstr>Workshop ve fázi odevzdávání</vt:lpstr>
      <vt:lpstr>Workshop ve fázi hodnocení</vt:lpstr>
      <vt:lpstr>Workshop ve fázi evaluace</vt:lpstr>
      <vt:lpstr>Workshop ve fázi evaluace</vt:lpstr>
      <vt:lpstr>Přehled odevzdaných prací z pohledu učitele</vt:lpstr>
      <vt:lpstr>Zveřejnění výborné práce</vt:lpstr>
      <vt:lpstr>Workshop ve fázi uzavření</vt:lpstr>
      <vt:lpstr>Shrnutí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Mašatová Zora</dc:creator>
  <cp:lastModifiedBy>Mašatová Zora</cp:lastModifiedBy>
  <cp:revision>42</cp:revision>
  <dcterms:created xsi:type="dcterms:W3CDTF">2018-09-04T12:41:34Z</dcterms:created>
  <dcterms:modified xsi:type="dcterms:W3CDTF">2018-10-17T15:24:48Z</dcterms:modified>
</cp:coreProperties>
</file>