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6" r:id="rId5"/>
    <p:sldId id="268" r:id="rId6"/>
    <p:sldId id="272" r:id="rId7"/>
    <p:sldId id="269" r:id="rId8"/>
    <p:sldId id="270" r:id="rId9"/>
    <p:sldId id="271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9004FD-9057-4F13-A47D-E6A8B56CF058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CA3-1D09-43A7-98E0-C506BAD72A5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87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04FD-9057-4F13-A47D-E6A8B56CF058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CA3-1D09-43A7-98E0-C506BAD72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07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04FD-9057-4F13-A47D-E6A8B56CF058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CA3-1D09-43A7-98E0-C506BAD72A54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0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04FD-9057-4F13-A47D-E6A8B56CF058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CA3-1D09-43A7-98E0-C506BAD72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44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04FD-9057-4F13-A47D-E6A8B56CF058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CA3-1D09-43A7-98E0-C506BAD72A5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23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04FD-9057-4F13-A47D-E6A8B56CF058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CA3-1D09-43A7-98E0-C506BAD72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01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04FD-9057-4F13-A47D-E6A8B56CF058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CA3-1D09-43A7-98E0-C506BAD72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30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04FD-9057-4F13-A47D-E6A8B56CF058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CA3-1D09-43A7-98E0-C506BAD72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36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04FD-9057-4F13-A47D-E6A8B56CF058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CA3-1D09-43A7-98E0-C506BAD72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53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04FD-9057-4F13-A47D-E6A8B56CF058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CA3-1D09-43A7-98E0-C506BAD72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09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04FD-9057-4F13-A47D-E6A8B56CF058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CA3-1D09-43A7-98E0-C506BAD72A5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56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9004FD-9057-4F13-A47D-E6A8B56CF058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C54CA3-1D09-43A7-98E0-C506BAD72A54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30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Eigenname#Morphologie_und_Wortbildung" TargetMode="External"/><Relationship Id="rId2" Type="http://schemas.openxmlformats.org/officeDocument/2006/relationships/hyperlink" Target="https://cotelangues.com/de/wie-dekliniert-man-eigennam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file.net/preview/4533361/page:4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FF6FB-CCFF-4F43-9072-04C657B54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EIGENNAMEN UND IHRE DEKLINATION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505501-003B-4083-8D9C-D6DF2BF794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Marie Ďoubalíková</a:t>
            </a:r>
          </a:p>
        </p:txBody>
      </p:sp>
    </p:spTree>
    <p:extLst>
      <p:ext uri="{BB962C8B-B14F-4D97-AF65-F5344CB8AC3E}">
        <p14:creationId xmlns:p14="http://schemas.microsoft.com/office/powerpoint/2010/main" val="63649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2619E3-9A23-4FFD-A46B-5043F76B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909"/>
            <a:ext cx="10515600" cy="5438054"/>
          </a:xfrm>
        </p:spPr>
        <p:txBody>
          <a:bodyPr>
            <a:normAutofit/>
          </a:bodyPr>
          <a:lstStyle/>
          <a:p>
            <a:r>
              <a:rPr lang="cs-CZ" sz="2400" dirty="0"/>
              <a:t>G</a:t>
            </a:r>
            <a:r>
              <a:rPr lang="de-DE" sz="2400" dirty="0" err="1"/>
              <a:t>eografische</a:t>
            </a:r>
            <a:r>
              <a:rPr lang="de-DE" sz="2400" dirty="0"/>
              <a:t> Namen </a:t>
            </a:r>
            <a:r>
              <a:rPr lang="de-DE" sz="2400" b="1" dirty="0"/>
              <a:t>mit</a:t>
            </a:r>
            <a:r>
              <a:rPr lang="de-DE" sz="2400" dirty="0"/>
              <a:t> </a:t>
            </a:r>
            <a:r>
              <a:rPr lang="de-DE" sz="2400" b="1" dirty="0"/>
              <a:t>bestimmtem Artikel</a:t>
            </a:r>
            <a:r>
              <a:rPr lang="cs-CZ" sz="2400" b="1" dirty="0"/>
              <a:t> 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Genitiv</a:t>
            </a:r>
            <a:r>
              <a:rPr lang="cs-CZ" sz="2400" dirty="0"/>
              <a:t> </a:t>
            </a:r>
            <a:r>
              <a:rPr lang="de-DE" sz="2400" dirty="0"/>
              <a:t>–s</a:t>
            </a:r>
          </a:p>
          <a:p>
            <a:pPr lvl="1"/>
            <a:r>
              <a:rPr lang="de-DE" sz="2400" dirty="0"/>
              <a:t>die Ufer des Mains, die Überquerung des Pazifiks, der Gipfel des </a:t>
            </a:r>
            <a:r>
              <a:rPr lang="cs-CZ" sz="2400" dirty="0" err="1"/>
              <a:t>Tragels</a:t>
            </a:r>
            <a:endParaRPr lang="de-DE" sz="2400" dirty="0"/>
          </a:p>
          <a:p>
            <a:pPr marL="0" indent="0" algn="l">
              <a:buNone/>
            </a:pPr>
            <a:r>
              <a:rPr lang="de-DE" sz="2000" b="1" dirty="0">
                <a:solidFill>
                  <a:srgbClr val="FF0000"/>
                </a:solidFill>
              </a:rPr>
              <a:t>Feminina</a:t>
            </a:r>
            <a:r>
              <a:rPr lang="cs-CZ" sz="2000" b="1" dirty="0">
                <a:solidFill>
                  <a:srgbClr val="FF0000"/>
                </a:solidFill>
              </a:rPr>
              <a:t>:</a:t>
            </a:r>
            <a:endParaRPr lang="de-DE" sz="2000" b="1" dirty="0">
              <a:solidFill>
                <a:srgbClr val="FF0000"/>
              </a:solidFill>
            </a:endParaRPr>
          </a:p>
          <a:p>
            <a:pPr algn="l"/>
            <a:r>
              <a:rPr lang="cs-CZ" sz="2400" dirty="0"/>
              <a:t>G</a:t>
            </a:r>
            <a:r>
              <a:rPr lang="de-DE" sz="2400" dirty="0" err="1"/>
              <a:t>eografische</a:t>
            </a:r>
            <a:r>
              <a:rPr lang="de-DE" sz="2400" dirty="0"/>
              <a:t> Namen </a:t>
            </a:r>
            <a:r>
              <a:rPr lang="cs-CZ" sz="2400" b="1" dirty="0" err="1"/>
              <a:t>mit</a:t>
            </a:r>
            <a:r>
              <a:rPr lang="cs-CZ" sz="2400" b="1" dirty="0"/>
              <a:t> dem </a:t>
            </a:r>
            <a:r>
              <a:rPr lang="cs-CZ" sz="2400" b="1" dirty="0" err="1"/>
              <a:t>bestimmten</a:t>
            </a:r>
            <a:r>
              <a:rPr lang="cs-CZ" sz="2400" b="1" dirty="0"/>
              <a:t> </a:t>
            </a:r>
            <a:r>
              <a:rPr lang="cs-CZ" sz="2400" b="1" dirty="0" err="1"/>
              <a:t>Artikel</a:t>
            </a:r>
            <a:r>
              <a:rPr lang="cs-CZ" sz="2400" b="1" dirty="0"/>
              <a:t> 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dirty="0" err="1">
                <a:sym typeface="Wingdings" panose="05000000000000000000" pitchFamily="2" charset="2"/>
              </a:rPr>
              <a:t>keine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Endungen</a:t>
            </a:r>
            <a:r>
              <a:rPr lang="cs-CZ" sz="2400" dirty="0">
                <a:sym typeface="Wingdings" panose="05000000000000000000" pitchFamily="2" charset="2"/>
              </a:rPr>
              <a:t> (Typ 3)</a:t>
            </a:r>
          </a:p>
          <a:p>
            <a:pPr lvl="1"/>
            <a:r>
              <a:rPr lang="de-DE" sz="2400" dirty="0"/>
              <a:t>die Fische </a:t>
            </a:r>
            <a:r>
              <a:rPr lang="de-DE" sz="2400" b="1" dirty="0"/>
              <a:t>der</a:t>
            </a:r>
            <a:r>
              <a:rPr lang="de-DE" sz="2400" dirty="0"/>
              <a:t> Donau, die Steppen der Mongolei</a:t>
            </a:r>
            <a:r>
              <a:rPr lang="cs-CZ" sz="2400" dirty="0"/>
              <a:t>, </a:t>
            </a:r>
            <a:r>
              <a:rPr lang="cs-CZ" sz="2400" dirty="0" err="1"/>
              <a:t>die</a:t>
            </a:r>
            <a:r>
              <a:rPr lang="cs-CZ" sz="2400" dirty="0"/>
              <a:t> </a:t>
            </a:r>
            <a:r>
              <a:rPr lang="cs-CZ" sz="2400" dirty="0" err="1"/>
              <a:t>Ufer</a:t>
            </a:r>
            <a:r>
              <a:rPr lang="cs-CZ" sz="2400" dirty="0"/>
              <a:t> der </a:t>
            </a:r>
            <a:r>
              <a:rPr lang="cs-CZ" sz="2400" dirty="0" err="1"/>
              <a:t>Moldau</a:t>
            </a:r>
            <a:endParaRPr lang="de-DE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87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E9250-E49F-44B4-8FBE-32CF0BB3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/>
              <a:t>die</a:t>
            </a:r>
            <a:r>
              <a:rPr lang="cs-CZ" sz="6000" dirty="0"/>
              <a:t> </a:t>
            </a:r>
            <a:r>
              <a:rPr lang="cs-CZ" sz="6000" dirty="0" err="1"/>
              <a:t>Quellen</a:t>
            </a:r>
            <a:endParaRPr lang="cs-CZ" sz="6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AFB56B-CA3C-4439-8977-C9DEB6D38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Cote Langues: WIE DEKLINIERT MAN EIGENNAMEN? [online]. [</a:t>
            </a:r>
            <a:r>
              <a:rPr lang="de-DE" sz="2400" dirty="0" err="1"/>
              <a:t>cit</a:t>
            </a:r>
            <a:r>
              <a:rPr lang="de-DE" sz="2400" dirty="0"/>
              <a:t>. 2022-03-19]. </a:t>
            </a:r>
            <a:r>
              <a:rPr lang="de-DE" sz="2400" dirty="0" err="1"/>
              <a:t>Dostupné</a:t>
            </a:r>
            <a:r>
              <a:rPr lang="de-DE" sz="2400" dirty="0"/>
              <a:t> z: </a:t>
            </a:r>
            <a:r>
              <a:rPr lang="de-DE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https://cotelangues.com/de/</a:t>
            </a:r>
            <a:r>
              <a:rPr lang="de-DE" sz="24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wie-dekliniert-man-eigennamen/</a:t>
            </a:r>
            <a:endParaRPr lang="cs-CZ" sz="2400" b="0" i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 dirty="0" err="1">
                <a:effectLst/>
              </a:rPr>
              <a:t>Eigennamen</a:t>
            </a:r>
            <a:r>
              <a:rPr lang="cs-CZ" sz="2400" b="0" i="0" dirty="0">
                <a:effectLst/>
              </a:rPr>
              <a:t>. </a:t>
            </a:r>
            <a:r>
              <a:rPr lang="cs-CZ" sz="2400" b="0" i="1" dirty="0">
                <a:effectLst/>
              </a:rPr>
              <a:t>Wikipedia: </a:t>
            </a:r>
            <a:r>
              <a:rPr lang="cs-CZ" sz="2400" b="0" i="1" dirty="0" err="1">
                <a:effectLst/>
              </a:rPr>
              <a:t>the</a:t>
            </a:r>
            <a:r>
              <a:rPr lang="cs-CZ" sz="2400" b="0" i="1" dirty="0">
                <a:effectLst/>
              </a:rPr>
              <a:t> free </a:t>
            </a:r>
            <a:r>
              <a:rPr lang="cs-CZ" sz="2400" b="0" i="1" dirty="0" err="1">
                <a:effectLst/>
              </a:rPr>
              <a:t>encyclopedia</a:t>
            </a:r>
            <a:r>
              <a:rPr lang="cs-CZ" sz="2400" b="0" i="0" dirty="0">
                <a:effectLst/>
              </a:rPr>
              <a:t> [online]. San Francisco (CA): </a:t>
            </a:r>
            <a:r>
              <a:rPr lang="cs-CZ" sz="2400" b="0" i="0" dirty="0" err="1">
                <a:effectLst/>
              </a:rPr>
              <a:t>Wikimedia</a:t>
            </a:r>
            <a:r>
              <a:rPr lang="cs-CZ" sz="2400" b="0" i="0" dirty="0">
                <a:effectLst/>
              </a:rPr>
              <a:t> </a:t>
            </a:r>
            <a:r>
              <a:rPr lang="cs-CZ" sz="2400" b="0" i="0" dirty="0" err="1">
                <a:effectLst/>
              </a:rPr>
              <a:t>Foundation</a:t>
            </a:r>
            <a:r>
              <a:rPr lang="cs-CZ" sz="2400" b="0" i="0" dirty="0">
                <a:effectLst/>
              </a:rPr>
              <a:t>, 2001- [cit. 2022-03-19]. Dostupné z: </a:t>
            </a:r>
            <a:r>
              <a:rPr lang="cs-CZ" sz="24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https://de.wikipedia.org/wiki/Eigenname#Morphologie_und_Wortbildung</a:t>
            </a:r>
            <a:endParaRPr lang="cs-CZ" sz="24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err="1"/>
              <a:t>StudFiles</a:t>
            </a:r>
            <a:r>
              <a:rPr lang="cs-CZ" sz="2400" dirty="0"/>
              <a:t>: </a:t>
            </a:r>
            <a:r>
              <a:rPr lang="cs-CZ" sz="2400" dirty="0" err="1"/>
              <a:t>Deklination</a:t>
            </a:r>
            <a:r>
              <a:rPr lang="cs-CZ" sz="2400" dirty="0"/>
              <a:t> der </a:t>
            </a:r>
            <a:r>
              <a:rPr lang="cs-CZ" sz="2400" dirty="0" err="1"/>
              <a:t>eigennamen</a:t>
            </a:r>
            <a:r>
              <a:rPr lang="cs-CZ" sz="2400" dirty="0"/>
              <a:t> [online]. [cit. 2022-03-20]. Dostupné z: </a:t>
            </a:r>
            <a:r>
              <a:rPr lang="cs-CZ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https://studfile.net/preview/4533361/page:4/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80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EE851-CDE4-4170-AE29-7E780694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/>
              <a:t>Inhalt</a:t>
            </a:r>
            <a:endParaRPr lang="cs-CZ" sz="6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03A2C0-7DF9-473E-A763-98050318A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800" dirty="0" err="1"/>
              <a:t>Was</a:t>
            </a:r>
            <a:r>
              <a:rPr lang="cs-CZ" sz="2800" dirty="0"/>
              <a:t> </a:t>
            </a:r>
            <a:r>
              <a:rPr lang="cs-CZ" sz="2800" dirty="0" err="1"/>
              <a:t>sind</a:t>
            </a:r>
            <a:r>
              <a:rPr lang="cs-CZ" sz="2800" dirty="0"/>
              <a:t> </a:t>
            </a:r>
            <a:r>
              <a:rPr lang="cs-CZ" sz="2800" dirty="0" err="1"/>
              <a:t>Eigennamen</a:t>
            </a:r>
            <a:r>
              <a:rPr lang="cs-CZ" sz="28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3 </a:t>
            </a:r>
            <a:r>
              <a:rPr lang="cs-CZ" sz="2800" dirty="0" err="1"/>
              <a:t>Typen</a:t>
            </a:r>
            <a:r>
              <a:rPr lang="cs-CZ" sz="2800" dirty="0"/>
              <a:t> der </a:t>
            </a:r>
            <a:r>
              <a:rPr lang="cs-CZ" sz="2800" dirty="0" err="1"/>
              <a:t>Deklination</a:t>
            </a:r>
            <a:endParaRPr lang="cs-CZ" sz="2800" dirty="0"/>
          </a:p>
          <a:p>
            <a:pPr lvl="2"/>
            <a:r>
              <a:rPr lang="cs-CZ" sz="2000" dirty="0" err="1"/>
              <a:t>Starke</a:t>
            </a:r>
            <a:endParaRPr lang="cs-CZ" sz="2000" dirty="0"/>
          </a:p>
          <a:p>
            <a:pPr lvl="2"/>
            <a:r>
              <a:rPr lang="cs-CZ" sz="2000" dirty="0" err="1"/>
              <a:t>Schwache</a:t>
            </a:r>
            <a:endParaRPr lang="cs-CZ" sz="2000" dirty="0"/>
          </a:p>
          <a:p>
            <a:pPr lvl="2"/>
            <a:r>
              <a:rPr lang="cs-CZ" sz="2000" dirty="0" err="1"/>
              <a:t>Gemischte</a:t>
            </a:r>
            <a:endParaRPr lang="cs-CZ" sz="2000" dirty="0"/>
          </a:p>
          <a:p>
            <a:pPr lvl="2"/>
            <a:r>
              <a:rPr lang="cs-CZ" sz="2000" dirty="0"/>
              <a:t>+ Feminina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err="1"/>
              <a:t>Eigennamen</a:t>
            </a:r>
            <a:r>
              <a:rPr lang="cs-CZ" sz="2800" dirty="0"/>
              <a:t> </a:t>
            </a:r>
            <a:r>
              <a:rPr lang="cs-CZ" sz="2800" dirty="0" err="1"/>
              <a:t>im</a:t>
            </a:r>
            <a:r>
              <a:rPr lang="cs-CZ" sz="2800" dirty="0"/>
              <a:t> Genitiv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Quellen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0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72969-CFA9-4463-8C74-D82717AA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/>
              <a:t>Was</a:t>
            </a:r>
            <a:r>
              <a:rPr lang="cs-CZ" sz="6000" dirty="0"/>
              <a:t> </a:t>
            </a:r>
            <a:r>
              <a:rPr lang="cs-CZ" sz="6000" dirty="0" err="1"/>
              <a:t>sind</a:t>
            </a:r>
            <a:r>
              <a:rPr lang="cs-CZ" sz="6000" dirty="0"/>
              <a:t> </a:t>
            </a:r>
            <a:r>
              <a:rPr lang="cs-CZ" sz="6000" dirty="0" err="1"/>
              <a:t>Eigennamen</a:t>
            </a:r>
            <a:r>
              <a:rPr lang="cs-CZ" sz="6000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013515-160D-4AE4-97E6-37CF8DC4C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err="1"/>
              <a:t>Wie</a:t>
            </a:r>
            <a:r>
              <a:rPr lang="cs-CZ" sz="2400" dirty="0"/>
              <a:t> man </a:t>
            </a:r>
            <a:r>
              <a:rPr lang="cs-CZ" sz="2400" dirty="0" err="1"/>
              <a:t>Dinge</a:t>
            </a:r>
            <a:r>
              <a:rPr lang="cs-CZ" sz="2400" dirty="0"/>
              <a:t> oder </a:t>
            </a:r>
            <a:r>
              <a:rPr lang="cs-CZ" sz="2400" dirty="0" err="1"/>
              <a:t>Wesen</a:t>
            </a:r>
            <a:r>
              <a:rPr lang="cs-CZ" sz="2400" dirty="0"/>
              <a:t> </a:t>
            </a:r>
            <a:r>
              <a:rPr lang="cs-CZ" sz="2400" dirty="0" err="1"/>
              <a:t>nennt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Man </a:t>
            </a:r>
            <a:r>
              <a:rPr lang="cs-CZ" sz="2400" dirty="0" err="1"/>
              <a:t>braucht</a:t>
            </a:r>
            <a:r>
              <a:rPr lang="cs-CZ" sz="2400" dirty="0"/>
              <a:t> den </a:t>
            </a:r>
            <a:r>
              <a:rPr lang="cs-CZ" sz="2400" dirty="0" err="1"/>
              <a:t>Großbuchstaben</a:t>
            </a:r>
            <a:r>
              <a:rPr lang="cs-CZ" sz="2400" dirty="0"/>
              <a:t> </a:t>
            </a:r>
            <a:r>
              <a:rPr lang="cs-CZ" sz="2400" dirty="0" err="1"/>
              <a:t>an</a:t>
            </a:r>
            <a:r>
              <a:rPr lang="cs-CZ" sz="2400" dirty="0"/>
              <a:t> dem </a:t>
            </a:r>
            <a:r>
              <a:rPr lang="cs-CZ" sz="2400" dirty="0" err="1"/>
              <a:t>Anfang</a:t>
            </a:r>
            <a:r>
              <a:rPr lang="cs-CZ" sz="2400" dirty="0"/>
              <a:t> des </a:t>
            </a:r>
            <a:r>
              <a:rPr lang="cs-CZ" sz="2400" dirty="0" err="1"/>
              <a:t>Wortes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0349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4DDE4-52A3-4704-93D3-D5D756B8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Die </a:t>
            </a:r>
            <a:r>
              <a:rPr lang="cs-CZ" sz="6000" dirty="0" err="1"/>
              <a:t>drei</a:t>
            </a:r>
            <a:r>
              <a:rPr lang="cs-CZ" sz="6000" dirty="0"/>
              <a:t> </a:t>
            </a:r>
            <a:r>
              <a:rPr lang="cs-CZ" sz="6000" dirty="0" err="1"/>
              <a:t>Deklinationstypen</a:t>
            </a:r>
            <a:endParaRPr lang="cs-CZ" sz="6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2ED09-3BB1-4707-9274-959496A8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47273"/>
            <a:ext cx="9720073" cy="4462087"/>
          </a:xfrm>
        </p:spPr>
        <p:txBody>
          <a:bodyPr>
            <a:normAutofit/>
          </a:bodyPr>
          <a:lstStyle/>
          <a:p>
            <a:r>
              <a:rPr lang="cs-CZ" sz="3200" dirty="0" err="1"/>
              <a:t>Substantive</a:t>
            </a:r>
            <a:r>
              <a:rPr lang="cs-CZ" sz="3200" dirty="0"/>
              <a:t> </a:t>
            </a:r>
            <a:r>
              <a:rPr lang="cs-CZ" sz="3200" dirty="0" err="1"/>
              <a:t>im</a:t>
            </a:r>
            <a:r>
              <a:rPr lang="cs-CZ" sz="3200" dirty="0"/>
              <a:t> </a:t>
            </a:r>
            <a:r>
              <a:rPr lang="cs-CZ" sz="3200" dirty="0" err="1"/>
              <a:t>Singular</a:t>
            </a:r>
            <a:endParaRPr lang="cs-CZ" sz="3200" dirty="0"/>
          </a:p>
          <a:p>
            <a:r>
              <a:rPr lang="cs-CZ" sz="3200" dirty="0"/>
              <a:t>Typ 1: der </a:t>
            </a:r>
            <a:r>
              <a:rPr lang="cs-CZ" sz="3200" dirty="0" err="1"/>
              <a:t>Meister</a:t>
            </a:r>
            <a:r>
              <a:rPr lang="cs-CZ" sz="3200" dirty="0"/>
              <a:t>, </a:t>
            </a:r>
            <a:r>
              <a:rPr lang="cs-CZ" sz="3200" dirty="0" err="1"/>
              <a:t>das</a:t>
            </a:r>
            <a:r>
              <a:rPr lang="cs-CZ" sz="3200" dirty="0"/>
              <a:t> </a:t>
            </a:r>
            <a:r>
              <a:rPr lang="cs-CZ" sz="3200" dirty="0" err="1"/>
              <a:t>Fenster</a:t>
            </a:r>
            <a:r>
              <a:rPr lang="cs-CZ" sz="3200" dirty="0"/>
              <a:t> </a:t>
            </a:r>
            <a:r>
              <a:rPr lang="cs-CZ" sz="3200" dirty="0">
                <a:sym typeface="Wingdings" panose="05000000000000000000" pitchFamily="2" charset="2"/>
              </a:rPr>
              <a:t> </a:t>
            </a:r>
            <a:r>
              <a:rPr lang="cs-CZ" sz="3200" dirty="0" err="1">
                <a:sym typeface="Wingdings" panose="05000000000000000000" pitchFamily="2" charset="2"/>
              </a:rPr>
              <a:t>maskulinen</a:t>
            </a:r>
            <a:r>
              <a:rPr lang="cs-CZ" sz="3200" dirty="0">
                <a:sym typeface="Wingdings" panose="05000000000000000000" pitchFamily="2" charset="2"/>
              </a:rPr>
              <a:t> </a:t>
            </a:r>
            <a:r>
              <a:rPr lang="cs-CZ" sz="3200" dirty="0" err="1">
                <a:sym typeface="Wingdings" panose="05000000000000000000" pitchFamily="2" charset="2"/>
              </a:rPr>
              <a:t>und</a:t>
            </a:r>
            <a:r>
              <a:rPr lang="cs-CZ" sz="3200" dirty="0">
                <a:sym typeface="Wingdings" panose="05000000000000000000" pitchFamily="2" charset="2"/>
              </a:rPr>
              <a:t> neutra (</a:t>
            </a:r>
            <a:r>
              <a:rPr lang="cs-CZ" sz="3200" dirty="0" err="1">
                <a:sym typeface="Wingdings" panose="05000000000000000000" pitchFamily="2" charset="2"/>
              </a:rPr>
              <a:t>außer</a:t>
            </a:r>
            <a:r>
              <a:rPr lang="cs-CZ" sz="3200" dirty="0">
                <a:sym typeface="Wingdings" panose="05000000000000000000" pitchFamily="2" charset="2"/>
              </a:rPr>
              <a:t> Herz)</a:t>
            </a:r>
          </a:p>
          <a:p>
            <a:pPr lvl="2"/>
            <a:r>
              <a:rPr lang="cs-CZ" sz="2000" dirty="0" err="1">
                <a:sym typeface="Wingdings" panose="05000000000000000000" pitchFamily="2" charset="2"/>
              </a:rPr>
              <a:t>im</a:t>
            </a:r>
            <a:r>
              <a:rPr lang="cs-CZ" sz="2000" dirty="0">
                <a:sym typeface="Wingdings" panose="05000000000000000000" pitchFamily="2" charset="2"/>
              </a:rPr>
              <a:t> genitiv –s / -es</a:t>
            </a:r>
          </a:p>
          <a:p>
            <a:pPr lvl="2"/>
            <a:r>
              <a:rPr lang="cs-CZ" sz="2000" dirty="0" err="1">
                <a:sym typeface="Wingdings" panose="05000000000000000000" pitchFamily="2" charset="2"/>
              </a:rPr>
              <a:t>plural</a:t>
            </a:r>
            <a:r>
              <a:rPr lang="cs-CZ" sz="2000" dirty="0">
                <a:sym typeface="Wingdings" panose="05000000000000000000" pitchFamily="2" charset="2"/>
              </a:rPr>
              <a:t> </a:t>
            </a:r>
            <a:r>
              <a:rPr lang="cs-CZ" sz="2000" dirty="0" err="1">
                <a:sym typeface="Wingdings" panose="05000000000000000000" pitchFamily="2" charset="2"/>
              </a:rPr>
              <a:t>verschieden</a:t>
            </a:r>
            <a:endParaRPr lang="cs-CZ" sz="1200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81DD756C-9FC9-44F7-93C9-A3A38B146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00" t="57134" r="48401" b="25331"/>
          <a:stretch/>
        </p:blipFill>
        <p:spPr>
          <a:xfrm>
            <a:off x="2108055" y="4167677"/>
            <a:ext cx="7975889" cy="191885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70363E3-5847-4106-90B7-2FF59205F209}"/>
              </a:ext>
            </a:extLst>
          </p:cNvPr>
          <p:cNvSpPr/>
          <p:nvPr/>
        </p:nvSpPr>
        <p:spPr>
          <a:xfrm>
            <a:off x="1781632" y="4119186"/>
            <a:ext cx="618836" cy="1967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1.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2.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3.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DF1C84A-D301-4E2E-9A52-636CC57B76BA}"/>
              </a:ext>
            </a:extLst>
          </p:cNvPr>
          <p:cNvSpPr txBox="1"/>
          <p:nvPr/>
        </p:nvSpPr>
        <p:spPr>
          <a:xfrm>
            <a:off x="10150764" y="81321"/>
            <a:ext cx="2041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sz="3600" dirty="0" err="1"/>
              <a:t>Starke</a:t>
            </a:r>
            <a:endParaRPr lang="cs-CZ" sz="36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511A2B7-A23B-4AED-9226-8D9CC01F5A75}"/>
              </a:ext>
            </a:extLst>
          </p:cNvPr>
          <p:cNvSpPr/>
          <p:nvPr/>
        </p:nvSpPr>
        <p:spPr>
          <a:xfrm>
            <a:off x="4341691" y="4674522"/>
            <a:ext cx="2583764" cy="452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86A034D-26A0-4BC1-8095-60EC361FD615}"/>
              </a:ext>
            </a:extLst>
          </p:cNvPr>
          <p:cNvSpPr/>
          <p:nvPr/>
        </p:nvSpPr>
        <p:spPr>
          <a:xfrm>
            <a:off x="7380454" y="4636884"/>
            <a:ext cx="2583764" cy="452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76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60242-7B8B-4644-8950-2C889891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1364" y="-262947"/>
            <a:ext cx="2320636" cy="1325563"/>
          </a:xfrm>
        </p:spPr>
        <p:txBody>
          <a:bodyPr>
            <a:normAutofit/>
          </a:bodyPr>
          <a:lstStyle/>
          <a:p>
            <a:pPr lvl="1"/>
            <a:r>
              <a:rPr lang="cs-CZ" sz="3600" dirty="0" err="1">
                <a:latin typeface="+mn-lt"/>
              </a:rPr>
              <a:t>Schwache</a:t>
            </a:r>
            <a:endParaRPr lang="cs-CZ" sz="36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F2944-1B57-4D8A-B6CD-1420B7E9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073"/>
            <a:ext cx="10515600" cy="5548890"/>
          </a:xfrm>
        </p:spPr>
        <p:txBody>
          <a:bodyPr/>
          <a:lstStyle/>
          <a:p>
            <a:r>
              <a:rPr lang="cs-CZ" sz="2800" dirty="0"/>
              <a:t>Typ 2: Hase, </a:t>
            </a:r>
            <a:r>
              <a:rPr lang="cs-CZ" sz="2800" dirty="0" err="1"/>
              <a:t>Löwe</a:t>
            </a:r>
            <a:r>
              <a:rPr lang="cs-CZ" sz="2800" dirty="0"/>
              <a:t>, </a:t>
            </a:r>
            <a:r>
              <a:rPr lang="cs-CZ" sz="2800" dirty="0" err="1"/>
              <a:t>Junge</a:t>
            </a:r>
            <a:r>
              <a:rPr lang="cs-CZ" sz="2800" dirty="0"/>
              <a:t>, </a:t>
            </a:r>
            <a:r>
              <a:rPr lang="cs-CZ" sz="2800" dirty="0" err="1"/>
              <a:t>Kollege</a:t>
            </a:r>
            <a:r>
              <a:rPr lang="cs-CZ" sz="2800" dirty="0"/>
              <a:t>, </a:t>
            </a:r>
            <a:r>
              <a:rPr lang="cs-CZ" sz="2800" dirty="0" err="1"/>
              <a:t>Laie</a:t>
            </a:r>
            <a:r>
              <a:rPr lang="cs-CZ" sz="2800" dirty="0"/>
              <a:t>, </a:t>
            </a:r>
            <a:r>
              <a:rPr lang="cs-CZ" sz="2800" dirty="0" err="1"/>
              <a:t>Zeuge</a:t>
            </a:r>
            <a:r>
              <a:rPr lang="cs-CZ" sz="2800" dirty="0"/>
              <a:t>, </a:t>
            </a:r>
            <a:r>
              <a:rPr lang="cs-CZ" sz="2800" dirty="0" err="1"/>
              <a:t>Kunde</a:t>
            </a:r>
            <a:r>
              <a:rPr lang="cs-CZ" sz="2800" dirty="0"/>
              <a:t>, </a:t>
            </a:r>
            <a:r>
              <a:rPr lang="cs-CZ" sz="2800" dirty="0" err="1"/>
              <a:t>Franzose</a:t>
            </a:r>
            <a:r>
              <a:rPr lang="cs-CZ" sz="2800" dirty="0"/>
              <a:t>, </a:t>
            </a:r>
            <a:r>
              <a:rPr lang="cs-CZ" sz="2800" dirty="0" err="1"/>
              <a:t>Biologe</a:t>
            </a:r>
            <a:r>
              <a:rPr lang="cs-CZ" sz="2800" dirty="0"/>
              <a:t>…</a:t>
            </a:r>
          </a:p>
          <a:p>
            <a:r>
              <a:rPr lang="cs-CZ" sz="2800" dirty="0"/>
              <a:t>-en </a:t>
            </a:r>
            <a:r>
              <a:rPr lang="cs-CZ" sz="2800" dirty="0" err="1"/>
              <a:t>auch</a:t>
            </a:r>
            <a:r>
              <a:rPr lang="cs-CZ" sz="2800" dirty="0"/>
              <a:t> </a:t>
            </a:r>
            <a:r>
              <a:rPr lang="cs-CZ" sz="2800" dirty="0" err="1"/>
              <a:t>plural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3396FE-7237-4EB1-9FAF-DBC17EC5F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5" t="23704" r="63637" b="58922"/>
          <a:stretch/>
        </p:blipFill>
        <p:spPr>
          <a:xfrm>
            <a:off x="3045573" y="3130116"/>
            <a:ext cx="5163331" cy="20307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67FAF12-E1EF-4340-9729-3BF2FADA1A4E}"/>
              </a:ext>
            </a:extLst>
          </p:cNvPr>
          <p:cNvSpPr/>
          <p:nvPr/>
        </p:nvSpPr>
        <p:spPr>
          <a:xfrm>
            <a:off x="2512003" y="3007736"/>
            <a:ext cx="792335" cy="227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1.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2.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3.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D29E143-D1DC-4A40-BB59-0BA6418A6D50}"/>
              </a:ext>
            </a:extLst>
          </p:cNvPr>
          <p:cNvSpPr/>
          <p:nvPr/>
        </p:nvSpPr>
        <p:spPr>
          <a:xfrm>
            <a:off x="5477763" y="3700459"/>
            <a:ext cx="2583764" cy="1460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64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90D36F-F059-48FC-A0E5-6EBC24B88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886691"/>
            <a:ext cx="9720073" cy="54226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err="1"/>
              <a:t>Einige</a:t>
            </a:r>
            <a:r>
              <a:rPr lang="cs-CZ" sz="2400" dirty="0"/>
              <a:t> Maskulina </a:t>
            </a:r>
            <a:r>
              <a:rPr lang="cs-CZ" sz="2400" dirty="0">
                <a:sym typeface="Wingdings" panose="05000000000000000000" pitchFamily="2" charset="2"/>
              </a:rPr>
              <a:t>(Typ 1 </a:t>
            </a:r>
            <a:r>
              <a:rPr lang="cs-CZ" sz="2400" dirty="0" err="1">
                <a:sym typeface="Wingdings" panose="05000000000000000000" pitchFamily="2" charset="2"/>
              </a:rPr>
              <a:t>und</a:t>
            </a:r>
            <a:r>
              <a:rPr lang="cs-CZ" sz="2400" dirty="0">
                <a:sym typeface="Wingdings" panose="05000000000000000000" pitchFamily="2" charset="2"/>
              </a:rPr>
              <a:t> 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sym typeface="Wingdings" panose="05000000000000000000" pitchFamily="2" charset="2"/>
              </a:rPr>
              <a:t>der </a:t>
            </a:r>
            <a:r>
              <a:rPr lang="cs-CZ" sz="2000" dirty="0" err="1">
                <a:sym typeface="Wingdings" panose="05000000000000000000" pitchFamily="2" charset="2"/>
              </a:rPr>
              <a:t>Schmerz</a:t>
            </a:r>
            <a:r>
              <a:rPr lang="cs-CZ" sz="2000" dirty="0">
                <a:sym typeface="Wingdings" panose="05000000000000000000" pitchFamily="2" charset="2"/>
              </a:rPr>
              <a:t>, der </a:t>
            </a:r>
            <a:r>
              <a:rPr lang="cs-CZ" sz="2000" dirty="0" err="1">
                <a:sym typeface="Wingdings" panose="05000000000000000000" pitchFamily="2" charset="2"/>
              </a:rPr>
              <a:t>Staat</a:t>
            </a:r>
            <a:r>
              <a:rPr lang="cs-CZ" sz="2000" dirty="0">
                <a:sym typeface="Wingdings" panose="05000000000000000000" pitchFamily="2" charset="2"/>
              </a:rPr>
              <a:t>, der </a:t>
            </a:r>
            <a:r>
              <a:rPr lang="cs-CZ" sz="2000" dirty="0" err="1">
                <a:sym typeface="Wingdings" panose="05000000000000000000" pitchFamily="2" charset="2"/>
              </a:rPr>
              <a:t>See</a:t>
            </a:r>
            <a:endParaRPr lang="cs-CZ" sz="2000" dirty="0">
              <a:sym typeface="Wingdings" panose="05000000000000000000" pitchFamily="2" charset="2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8B3101C-86A7-42D8-9133-1DB6FF89407F}"/>
              </a:ext>
            </a:extLst>
          </p:cNvPr>
          <p:cNvSpPr txBox="1">
            <a:spLocks/>
          </p:cNvSpPr>
          <p:nvPr/>
        </p:nvSpPr>
        <p:spPr>
          <a:xfrm>
            <a:off x="9705109" y="-189057"/>
            <a:ext cx="24868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914400"/>
            <a:br>
              <a:rPr lang="cs-CZ" kern="0" dirty="0">
                <a:solidFill>
                  <a:sysClr val="windowText" lastClr="000000"/>
                </a:solidFill>
              </a:rPr>
            </a:br>
            <a:r>
              <a:rPr lang="cs-CZ" sz="3600" kern="0" dirty="0" err="1">
                <a:solidFill>
                  <a:sysClr val="windowText" lastClr="000000"/>
                </a:solidFill>
              </a:rPr>
              <a:t>Gemischte</a:t>
            </a:r>
            <a:br>
              <a:rPr lang="cs-CZ" sz="3600" kern="0" dirty="0">
                <a:solidFill>
                  <a:sysClr val="windowText" lastClr="000000"/>
                </a:solidFill>
              </a:rPr>
            </a:br>
            <a:endParaRPr lang="cs-CZ" kern="0" dirty="0">
              <a:solidFill>
                <a:sysClr val="windowText" lastClr="00000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A061152-6A55-4C2E-B20B-2178A4AF8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t="47004" r="55455" b="35555"/>
          <a:stretch/>
        </p:blipFill>
        <p:spPr>
          <a:xfrm>
            <a:off x="1874983" y="2290618"/>
            <a:ext cx="6592945" cy="2276763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B106ED10-BAFC-4B73-B4BB-E75E8E752373}"/>
              </a:ext>
            </a:extLst>
          </p:cNvPr>
          <p:cNvSpPr/>
          <p:nvPr/>
        </p:nvSpPr>
        <p:spPr>
          <a:xfrm>
            <a:off x="1447799" y="2725189"/>
            <a:ext cx="489816" cy="174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1.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2.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3.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5961007-99C2-4860-92ED-86F8CF6BFA10}"/>
              </a:ext>
            </a:extLst>
          </p:cNvPr>
          <p:cNvSpPr/>
          <p:nvPr/>
        </p:nvSpPr>
        <p:spPr>
          <a:xfrm>
            <a:off x="5884164" y="2890982"/>
            <a:ext cx="2583764" cy="1579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B1A6DF5-5AFC-4464-8FC0-88F3E62E0676}"/>
              </a:ext>
            </a:extLst>
          </p:cNvPr>
          <p:cNvSpPr/>
          <p:nvPr/>
        </p:nvSpPr>
        <p:spPr>
          <a:xfrm>
            <a:off x="3142781" y="3281217"/>
            <a:ext cx="2741383" cy="37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22C2EEA-3990-474A-87DE-5613DF3D42A2}"/>
              </a:ext>
            </a:extLst>
          </p:cNvPr>
          <p:cNvSpPr txBox="1">
            <a:spLocks/>
          </p:cNvSpPr>
          <p:nvPr/>
        </p:nvSpPr>
        <p:spPr>
          <a:xfrm>
            <a:off x="6056008" y="1782473"/>
            <a:ext cx="1101928" cy="559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914400"/>
            <a:br>
              <a:rPr lang="cs-CZ" kern="0" dirty="0">
                <a:solidFill>
                  <a:sysClr val="windowText" lastClr="000000"/>
                </a:solidFill>
              </a:rPr>
            </a:br>
            <a:r>
              <a:rPr lang="cs-CZ" kern="0" dirty="0" err="1">
                <a:solidFill>
                  <a:sysClr val="windowText" lastClr="000000"/>
                </a:solidFill>
              </a:rPr>
              <a:t>Schwach</a:t>
            </a:r>
            <a:endParaRPr lang="cs-CZ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1A43FC8-1A78-411C-BB7B-6D6CF5B44055}"/>
              </a:ext>
            </a:extLst>
          </p:cNvPr>
          <p:cNvSpPr txBox="1">
            <a:spLocks/>
          </p:cNvSpPr>
          <p:nvPr/>
        </p:nvSpPr>
        <p:spPr>
          <a:xfrm>
            <a:off x="3582554" y="1565418"/>
            <a:ext cx="1091046" cy="776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914400"/>
            <a:br>
              <a:rPr lang="cs-CZ" kern="0" dirty="0">
                <a:solidFill>
                  <a:sysClr val="windowText" lastClr="000000"/>
                </a:solidFill>
              </a:rPr>
            </a:br>
            <a:r>
              <a:rPr lang="cs-CZ" kern="0" dirty="0">
                <a:solidFill>
                  <a:sysClr val="windowText" lastClr="000000"/>
                </a:solidFill>
              </a:rPr>
              <a:t>Stark</a:t>
            </a:r>
          </a:p>
        </p:txBody>
      </p:sp>
    </p:spTree>
    <p:extLst>
      <p:ext uri="{BB962C8B-B14F-4D97-AF65-F5344CB8AC3E}">
        <p14:creationId xmlns:p14="http://schemas.microsoft.com/office/powerpoint/2010/main" val="58107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F2944-1B57-4D8A-B6CD-1420B7E9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7600"/>
            <a:ext cx="10515600" cy="5569363"/>
          </a:xfrm>
        </p:spPr>
        <p:txBody>
          <a:bodyPr>
            <a:normAutofit/>
          </a:bodyPr>
          <a:lstStyle/>
          <a:p>
            <a:r>
              <a:rPr lang="cs-CZ" sz="2800" dirty="0"/>
              <a:t>Typ 3: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Tasse</a:t>
            </a:r>
            <a:endParaRPr lang="cs-CZ" sz="2800" dirty="0"/>
          </a:p>
          <a:p>
            <a:pPr lvl="1"/>
            <a:r>
              <a:rPr lang="cs-CZ" sz="2400" dirty="0" err="1"/>
              <a:t>alle</a:t>
            </a:r>
            <a:r>
              <a:rPr lang="cs-CZ" sz="2400" dirty="0"/>
              <a:t> Feminina</a:t>
            </a:r>
          </a:p>
          <a:p>
            <a:pPr lvl="1"/>
            <a:r>
              <a:rPr lang="cs-CZ" sz="2400" dirty="0" err="1"/>
              <a:t>keine</a:t>
            </a:r>
            <a:r>
              <a:rPr lang="cs-CZ" sz="2400" dirty="0"/>
              <a:t> </a:t>
            </a:r>
            <a:r>
              <a:rPr lang="cs-CZ" sz="2400" dirty="0" err="1"/>
              <a:t>Deklinationsendungen</a:t>
            </a:r>
            <a:r>
              <a:rPr lang="cs-CZ" sz="2400" dirty="0"/>
              <a:t> (</a:t>
            </a:r>
            <a:r>
              <a:rPr lang="cs-CZ" sz="2400" dirty="0" err="1"/>
              <a:t>nur</a:t>
            </a:r>
            <a:r>
              <a:rPr lang="cs-CZ" sz="2400" dirty="0"/>
              <a:t> </a:t>
            </a:r>
            <a:r>
              <a:rPr lang="cs-CZ" sz="2400" dirty="0" err="1"/>
              <a:t>Singular</a:t>
            </a:r>
            <a:r>
              <a:rPr lang="cs-CZ" sz="2400" dirty="0"/>
              <a:t>)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128016" lvl="1" indent="0">
              <a:buNone/>
            </a:pPr>
            <a:endParaRPr lang="cs-CZ" sz="2400" dirty="0"/>
          </a:p>
          <a:p>
            <a:pPr marL="128016" lvl="1" indent="0">
              <a:buNone/>
            </a:pPr>
            <a:endParaRPr lang="cs-CZ" sz="2400" dirty="0"/>
          </a:p>
          <a:p>
            <a:pPr marL="128016" lvl="1" indent="0">
              <a:buNone/>
            </a:pPr>
            <a:endParaRPr lang="cs-CZ" sz="2400" dirty="0"/>
          </a:p>
          <a:p>
            <a:pPr marL="128016" lvl="1" indent="0">
              <a:buNone/>
            </a:pPr>
            <a:endParaRPr lang="cs-CZ" sz="2400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2D5387-C401-45D7-A491-6461E62E5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5" t="45328" r="67538" b="37837"/>
          <a:stretch/>
        </p:blipFill>
        <p:spPr>
          <a:xfrm>
            <a:off x="3713018" y="2273630"/>
            <a:ext cx="4036289" cy="1824724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543622B-840A-4108-8B3E-BA85A030C05E}"/>
              </a:ext>
            </a:extLst>
          </p:cNvPr>
          <p:cNvSpPr/>
          <p:nvPr/>
        </p:nvSpPr>
        <p:spPr>
          <a:xfrm>
            <a:off x="3232729" y="2132371"/>
            <a:ext cx="692726" cy="2107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1.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2.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3.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ED2C908-1CD2-41EA-A97A-2EB6FFD11B76}"/>
              </a:ext>
            </a:extLst>
          </p:cNvPr>
          <p:cNvSpPr txBox="1">
            <a:spLocks/>
          </p:cNvSpPr>
          <p:nvPr/>
        </p:nvSpPr>
        <p:spPr>
          <a:xfrm>
            <a:off x="9705109" y="-189057"/>
            <a:ext cx="24868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914400"/>
            <a:br>
              <a:rPr lang="cs-CZ" kern="0" dirty="0">
                <a:solidFill>
                  <a:sysClr val="windowText" lastClr="000000"/>
                </a:solidFill>
              </a:rPr>
            </a:br>
            <a:r>
              <a:rPr lang="cs-CZ" sz="3600" kern="0" dirty="0">
                <a:solidFill>
                  <a:sysClr val="windowText" lastClr="000000"/>
                </a:solidFill>
              </a:rPr>
              <a:t>Feminina</a:t>
            </a:r>
            <a:endParaRPr lang="cs-CZ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35DBA53-A887-49A5-BB13-CF5169574C30}"/>
              </a:ext>
            </a:extLst>
          </p:cNvPr>
          <p:cNvSpPr/>
          <p:nvPr/>
        </p:nvSpPr>
        <p:spPr>
          <a:xfrm>
            <a:off x="5645832" y="2733410"/>
            <a:ext cx="2583764" cy="1432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13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3D86C-86B2-4D9D-BF35-FF9770DE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892" y="224998"/>
            <a:ext cx="9720072" cy="1499616"/>
          </a:xfrm>
        </p:spPr>
        <p:txBody>
          <a:bodyPr>
            <a:normAutofit/>
          </a:bodyPr>
          <a:lstStyle/>
          <a:p>
            <a:r>
              <a:rPr lang="cs-CZ" sz="6000" dirty="0" err="1"/>
              <a:t>Eigennamen</a:t>
            </a:r>
            <a:r>
              <a:rPr lang="cs-CZ" sz="6000" dirty="0"/>
              <a:t> </a:t>
            </a:r>
            <a:r>
              <a:rPr lang="cs-CZ" sz="6000" dirty="0" err="1"/>
              <a:t>im</a:t>
            </a:r>
            <a:r>
              <a:rPr lang="cs-CZ" sz="6000" dirty="0"/>
              <a:t> Genitiv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C2EFC-AC75-4E6F-A728-897479047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09"/>
            <a:ext cx="10910456" cy="5116946"/>
          </a:xfrm>
        </p:spPr>
        <p:txBody>
          <a:bodyPr>
            <a:normAutofit/>
          </a:bodyPr>
          <a:lstStyle/>
          <a:p>
            <a:r>
              <a:rPr lang="cs-CZ" sz="2800" b="1" dirty="0" err="1">
                <a:highlight>
                  <a:srgbClr val="FFFF00"/>
                </a:highlight>
              </a:rPr>
              <a:t>Eigennamen</a:t>
            </a:r>
            <a:r>
              <a:rPr lang="cs-CZ" sz="2800" b="1" dirty="0">
                <a:highlight>
                  <a:srgbClr val="FFFF00"/>
                </a:highlight>
              </a:rPr>
              <a:t> der </a:t>
            </a:r>
            <a:r>
              <a:rPr lang="cs-CZ" sz="2800" b="1" dirty="0" err="1">
                <a:highlight>
                  <a:srgbClr val="FFFF00"/>
                </a:highlight>
              </a:rPr>
              <a:t>Personen</a:t>
            </a:r>
            <a:endParaRPr lang="cs-CZ" sz="2800" b="1" dirty="0">
              <a:highlight>
                <a:srgbClr val="FFFF00"/>
              </a:highlight>
            </a:endParaRPr>
          </a:p>
          <a:p>
            <a:r>
              <a:rPr lang="cs-CZ" sz="2400" dirty="0" err="1"/>
              <a:t>Personennamen</a:t>
            </a:r>
            <a:r>
              <a:rPr lang="cs-CZ" sz="2400" dirty="0"/>
              <a:t> stehen in der </a:t>
            </a:r>
            <a:r>
              <a:rPr lang="cs-CZ" sz="2400" dirty="0" err="1"/>
              <a:t>Regel</a:t>
            </a:r>
            <a:r>
              <a:rPr lang="cs-CZ" sz="2400" dirty="0"/>
              <a:t> </a:t>
            </a:r>
            <a:r>
              <a:rPr lang="cs-CZ" sz="2400" dirty="0" err="1"/>
              <a:t>mit</a:t>
            </a:r>
            <a:r>
              <a:rPr lang="cs-CZ" sz="2400" dirty="0"/>
              <a:t> </a:t>
            </a:r>
            <a:r>
              <a:rPr lang="cs-CZ" sz="2400" dirty="0" err="1"/>
              <a:t>Nullartikel</a:t>
            </a:r>
            <a:r>
              <a:rPr lang="cs-CZ" sz="2400" dirty="0"/>
              <a:t> </a:t>
            </a:r>
            <a:r>
              <a:rPr lang="cs-CZ" sz="2400" dirty="0">
                <a:sym typeface="Wingdings" panose="05000000000000000000" pitchFamily="2" charset="2"/>
              </a:rPr>
              <a:t> genitiv </a:t>
            </a:r>
            <a:r>
              <a:rPr lang="cs-CZ" sz="2400" dirty="0" err="1">
                <a:sym typeface="Wingdings" panose="05000000000000000000" pitchFamily="2" charset="2"/>
              </a:rPr>
              <a:t>ist</a:t>
            </a:r>
            <a:r>
              <a:rPr lang="cs-CZ" sz="2400" dirty="0">
                <a:sym typeface="Wingdings" panose="05000000000000000000" pitchFamily="2" charset="2"/>
              </a:rPr>
              <a:t> durch </a:t>
            </a:r>
            <a:r>
              <a:rPr lang="cs-CZ" sz="2400" dirty="0" err="1">
                <a:sym typeface="Wingdings" panose="05000000000000000000" pitchFamily="2" charset="2"/>
              </a:rPr>
              <a:t>ein</a:t>
            </a:r>
            <a:r>
              <a:rPr lang="cs-CZ" sz="2400" dirty="0">
                <a:sym typeface="Wingdings" panose="05000000000000000000" pitchFamily="2" charset="2"/>
              </a:rPr>
              <a:t> –s </a:t>
            </a:r>
            <a:r>
              <a:rPr lang="cs-CZ" sz="2400" dirty="0" err="1">
                <a:sym typeface="Wingdings" panose="05000000000000000000" pitchFamily="2" charset="2"/>
              </a:rPr>
              <a:t>gekennzeichnet</a:t>
            </a:r>
            <a:endParaRPr lang="cs-CZ" sz="2400" dirty="0">
              <a:sym typeface="Wingdings" panose="05000000000000000000" pitchFamily="2" charset="2"/>
            </a:endParaRPr>
          </a:p>
          <a:p>
            <a:pPr lvl="1"/>
            <a:r>
              <a:rPr lang="cs-CZ" sz="2400" dirty="0" err="1">
                <a:sym typeface="Wingdings" panose="05000000000000000000" pitchFamily="2" charset="2"/>
              </a:rPr>
              <a:t>die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Gedichte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Bachmanns</a:t>
            </a:r>
            <a:r>
              <a:rPr lang="cs-CZ" sz="2400" dirty="0">
                <a:sym typeface="Wingdings" panose="05000000000000000000" pitchFamily="2" charset="2"/>
              </a:rPr>
              <a:t>, </a:t>
            </a:r>
            <a:r>
              <a:rPr lang="cs-CZ" sz="2400" dirty="0" err="1">
                <a:sym typeface="Wingdings" panose="05000000000000000000" pitchFamily="2" charset="2"/>
              </a:rPr>
              <a:t>Ottos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Geburtstag</a:t>
            </a:r>
            <a:r>
              <a:rPr lang="cs-CZ" sz="2400" dirty="0">
                <a:sym typeface="Wingdings" panose="05000000000000000000" pitchFamily="2" charset="2"/>
              </a:rPr>
              <a:t>, </a:t>
            </a:r>
            <a:r>
              <a:rPr lang="cs-CZ" sz="2400" dirty="0" err="1">
                <a:sym typeface="Wingdings" panose="05000000000000000000" pitchFamily="2" charset="2"/>
              </a:rPr>
              <a:t>die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Schauspielkunst</a:t>
            </a:r>
            <a:r>
              <a:rPr lang="cs-CZ" sz="2400" dirty="0">
                <a:sym typeface="Wingdings" panose="05000000000000000000" pitchFamily="2" charset="2"/>
              </a:rPr>
              <a:t> Hans </a:t>
            </a:r>
            <a:r>
              <a:rPr lang="cs-CZ" sz="2400" dirty="0" err="1">
                <a:sym typeface="Wingdings" panose="05000000000000000000" pitchFamily="2" charset="2"/>
              </a:rPr>
              <a:t>Hirschmüllers</a:t>
            </a:r>
            <a:endParaRPr lang="cs-CZ" sz="3600" dirty="0">
              <a:sym typeface="Wingdings" panose="05000000000000000000" pitchFamily="2" charset="2"/>
            </a:endParaRPr>
          </a:p>
          <a:p>
            <a:r>
              <a:rPr lang="cs-CZ" sz="2400" dirty="0" err="1"/>
              <a:t>Selten</a:t>
            </a:r>
            <a:r>
              <a:rPr lang="cs-CZ" sz="2400" dirty="0"/>
              <a:t> </a:t>
            </a:r>
            <a:r>
              <a:rPr lang="cs-CZ" sz="2400" dirty="0">
                <a:sym typeface="Wingdings" panose="05000000000000000000" pitchFamily="2" charset="2"/>
              </a:rPr>
              <a:t> von </a:t>
            </a:r>
            <a:r>
              <a:rPr lang="cs-CZ" sz="2400" dirty="0" err="1">
                <a:sym typeface="Wingdings" panose="05000000000000000000" pitchFamily="2" charset="2"/>
              </a:rPr>
              <a:t>Artikel</a:t>
            </a:r>
            <a:r>
              <a:rPr lang="cs-CZ" sz="2400" dirty="0">
                <a:sym typeface="Wingdings" panose="05000000000000000000" pitchFamily="2" charset="2"/>
              </a:rPr>
              <a:t> oder Pronomen </a:t>
            </a:r>
            <a:r>
              <a:rPr lang="cs-CZ" sz="2400" dirty="0" err="1">
                <a:sym typeface="Wingdings" panose="05000000000000000000" pitchFamily="2" charset="2"/>
              </a:rPr>
              <a:t>begleitet</a:t>
            </a:r>
            <a:r>
              <a:rPr lang="cs-CZ" sz="2400" dirty="0">
                <a:sym typeface="Wingdings" panose="05000000000000000000" pitchFamily="2" charset="2"/>
              </a:rPr>
              <a:t>  </a:t>
            </a:r>
            <a:r>
              <a:rPr lang="cs-CZ" sz="2400" dirty="0" err="1">
                <a:sym typeface="Wingdings" panose="05000000000000000000" pitchFamily="2" charset="2"/>
              </a:rPr>
              <a:t>kein</a:t>
            </a:r>
            <a:r>
              <a:rPr lang="cs-CZ" sz="2400" dirty="0">
                <a:sym typeface="Wingdings" panose="05000000000000000000" pitchFamily="2" charset="2"/>
              </a:rPr>
              <a:t> –s</a:t>
            </a:r>
          </a:p>
          <a:p>
            <a:pPr lvl="1"/>
            <a:r>
              <a:rPr lang="cs-CZ" sz="2400" dirty="0" err="1">
                <a:sym typeface="Wingdings" panose="05000000000000000000" pitchFamily="2" charset="2"/>
              </a:rPr>
              <a:t>die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Gedichte</a:t>
            </a:r>
            <a:r>
              <a:rPr lang="cs-CZ" sz="2400" dirty="0">
                <a:sym typeface="Wingdings" panose="05000000000000000000" pitchFamily="2" charset="2"/>
              </a:rPr>
              <a:t> der </a:t>
            </a:r>
            <a:r>
              <a:rPr lang="cs-CZ" sz="2400" dirty="0" err="1">
                <a:sym typeface="Wingdings" panose="05000000000000000000" pitchFamily="2" charset="2"/>
              </a:rPr>
              <a:t>Bachmann</a:t>
            </a:r>
            <a:r>
              <a:rPr lang="cs-CZ" sz="2400" dirty="0">
                <a:sym typeface="Wingdings" panose="05000000000000000000" pitchFamily="2" charset="2"/>
              </a:rPr>
              <a:t>, der </a:t>
            </a:r>
            <a:r>
              <a:rPr lang="cs-CZ" sz="2400" dirty="0" err="1">
                <a:sym typeface="Wingdings" panose="05000000000000000000" pitchFamily="2" charset="2"/>
              </a:rPr>
              <a:t>Geburtstag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unseres</a:t>
            </a:r>
            <a:r>
              <a:rPr lang="cs-CZ" sz="2400" dirty="0">
                <a:sym typeface="Wingdings" panose="05000000000000000000" pitchFamily="2" charset="2"/>
              </a:rPr>
              <a:t> Otto, </a:t>
            </a:r>
            <a:r>
              <a:rPr lang="cs-CZ" sz="2400" dirty="0" err="1">
                <a:sym typeface="Wingdings" panose="05000000000000000000" pitchFamily="2" charset="2"/>
              </a:rPr>
              <a:t>die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Schauspielkunst</a:t>
            </a:r>
            <a:r>
              <a:rPr lang="cs-CZ" sz="2400" dirty="0">
                <a:sym typeface="Wingdings" panose="05000000000000000000" pitchFamily="2" charset="2"/>
              </a:rPr>
              <a:t> des Hans </a:t>
            </a:r>
            <a:r>
              <a:rPr lang="cs-CZ" sz="2400" dirty="0" err="1">
                <a:sym typeface="Wingdings" panose="05000000000000000000" pitchFamily="2" charset="2"/>
              </a:rPr>
              <a:t>Hirschmüller</a:t>
            </a:r>
            <a:endParaRPr lang="cs-CZ" sz="2400" dirty="0">
              <a:sym typeface="Wingdings" panose="05000000000000000000" pitchFamily="2" charset="2"/>
            </a:endParaRPr>
          </a:p>
          <a:p>
            <a:r>
              <a:rPr lang="cs-CZ" sz="2400" dirty="0" err="1">
                <a:sym typeface="Wingdings" panose="05000000000000000000" pitchFamily="2" charset="2"/>
              </a:rPr>
              <a:t>Endung</a:t>
            </a:r>
            <a:r>
              <a:rPr lang="cs-CZ" sz="2400" dirty="0">
                <a:sym typeface="Wingdings" panose="05000000000000000000" pitchFamily="2" charset="2"/>
              </a:rPr>
              <a:t> –s, -ß, -z, -x  </a:t>
            </a:r>
            <a:r>
              <a:rPr lang="cs-CZ" sz="2400" dirty="0" err="1">
                <a:sym typeface="Wingdings" panose="05000000000000000000" pitchFamily="2" charset="2"/>
              </a:rPr>
              <a:t>Apostroph</a:t>
            </a:r>
            <a:r>
              <a:rPr lang="cs-CZ" sz="2400" dirty="0">
                <a:sym typeface="Wingdings" panose="05000000000000000000" pitchFamily="2" charset="2"/>
              </a:rPr>
              <a:t> 	(-ens  </a:t>
            </a:r>
            <a:r>
              <a:rPr lang="cs-CZ" sz="2400" dirty="0" err="1">
                <a:sym typeface="Wingdings" panose="05000000000000000000" pitchFamily="2" charset="2"/>
              </a:rPr>
              <a:t>Mariens</a:t>
            </a:r>
            <a:r>
              <a:rPr lang="cs-CZ" sz="24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cs-CZ" sz="2400" dirty="0">
                <a:sym typeface="Wingdings" panose="05000000000000000000" pitchFamily="2" charset="2"/>
              </a:rPr>
              <a:t>Fritz‘ </a:t>
            </a:r>
            <a:r>
              <a:rPr lang="cs-CZ" sz="2400" dirty="0" err="1">
                <a:sym typeface="Wingdings" panose="05000000000000000000" pitchFamily="2" charset="2"/>
              </a:rPr>
              <a:t>Geburtstag</a:t>
            </a:r>
            <a:r>
              <a:rPr lang="cs-CZ" sz="2400" dirty="0">
                <a:sym typeface="Wingdings" panose="05000000000000000000" pitchFamily="2" charset="2"/>
              </a:rPr>
              <a:t>, Max‘ </a:t>
            </a:r>
            <a:r>
              <a:rPr lang="cs-CZ" sz="2400" dirty="0" err="1">
                <a:sym typeface="Wingdings" panose="05000000000000000000" pitchFamily="2" charset="2"/>
              </a:rPr>
              <a:t>Wohnung</a:t>
            </a:r>
            <a:r>
              <a:rPr lang="cs-CZ" sz="2400" dirty="0">
                <a:sym typeface="Wingdings" panose="05000000000000000000" pitchFamily="2" charset="2"/>
              </a:rPr>
              <a:t> 			/von + Dativ (der G. von Fritz)</a:t>
            </a:r>
          </a:p>
          <a:p>
            <a:r>
              <a:rPr lang="cs-CZ" sz="2400" dirty="0" err="1">
                <a:sym typeface="Wingdings" panose="05000000000000000000" pitchFamily="2" charset="2"/>
              </a:rPr>
              <a:t>Titel</a:t>
            </a:r>
            <a:r>
              <a:rPr lang="cs-CZ" sz="2400" dirty="0">
                <a:sym typeface="Wingdings" panose="05000000000000000000" pitchFamily="2" charset="2"/>
              </a:rPr>
              <a:t>, </a:t>
            </a:r>
            <a:r>
              <a:rPr lang="cs-CZ" sz="2400" b="1" dirty="0" err="1">
                <a:sym typeface="Wingdings" panose="05000000000000000000" pitchFamily="2" charset="2"/>
              </a:rPr>
              <a:t>Berufsbezeichnung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mit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Artikel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voraus</a:t>
            </a:r>
            <a:r>
              <a:rPr lang="cs-CZ" sz="2400" dirty="0">
                <a:sym typeface="Wingdings" panose="05000000000000000000" pitchFamily="2" charset="2"/>
              </a:rPr>
              <a:t>  </a:t>
            </a:r>
            <a:r>
              <a:rPr lang="cs-CZ" sz="2400" dirty="0" err="1">
                <a:sym typeface="Wingdings" panose="05000000000000000000" pitchFamily="2" charset="2"/>
              </a:rPr>
              <a:t>Eigenname</a:t>
            </a:r>
            <a:r>
              <a:rPr lang="cs-CZ" sz="2400" dirty="0">
                <a:sym typeface="Wingdings" panose="05000000000000000000" pitchFamily="2" charset="2"/>
              </a:rPr>
              <a:t> genitiv </a:t>
            </a:r>
            <a:r>
              <a:rPr lang="cs-CZ" sz="2400" dirty="0" err="1">
                <a:sym typeface="Wingdings" panose="05000000000000000000" pitchFamily="2" charset="2"/>
              </a:rPr>
              <a:t>kein</a:t>
            </a:r>
            <a:r>
              <a:rPr lang="cs-CZ" sz="2400" dirty="0">
                <a:sym typeface="Wingdings" panose="05000000000000000000" pitchFamily="2" charset="2"/>
              </a:rPr>
              <a:t> –s </a:t>
            </a:r>
          </a:p>
          <a:p>
            <a:pPr lvl="1"/>
            <a:r>
              <a:rPr lang="cs-CZ" sz="2400" dirty="0" err="1">
                <a:sym typeface="Wingdings" panose="05000000000000000000" pitchFamily="2" charset="2"/>
              </a:rPr>
              <a:t>die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Rede</a:t>
            </a:r>
            <a:r>
              <a:rPr lang="cs-CZ" sz="2400" dirty="0">
                <a:sym typeface="Wingdings" panose="05000000000000000000" pitchFamily="2" charset="2"/>
              </a:rPr>
              <a:t> des </a:t>
            </a:r>
            <a:r>
              <a:rPr lang="cs-CZ" sz="2400" dirty="0" err="1">
                <a:sym typeface="Wingdings" panose="05000000000000000000" pitchFamily="2" charset="2"/>
              </a:rPr>
              <a:t>Professors</a:t>
            </a:r>
            <a:r>
              <a:rPr lang="cs-CZ" sz="2400" dirty="0">
                <a:sym typeface="Wingdings" panose="05000000000000000000" pitchFamily="2" charset="2"/>
              </a:rPr>
              <a:t>, </a:t>
            </a:r>
            <a:r>
              <a:rPr lang="cs-CZ" sz="2400" dirty="0" err="1">
                <a:sym typeface="Wingdings" panose="05000000000000000000" pitchFamily="2" charset="2"/>
              </a:rPr>
              <a:t>die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Ansprache</a:t>
            </a:r>
            <a:r>
              <a:rPr lang="cs-CZ" sz="2400" dirty="0">
                <a:sym typeface="Wingdings" panose="05000000000000000000" pitchFamily="2" charset="2"/>
              </a:rPr>
              <a:t> des </a:t>
            </a:r>
            <a:r>
              <a:rPr lang="cs-CZ" sz="2400" dirty="0" err="1">
                <a:sym typeface="Wingdings" panose="05000000000000000000" pitchFamily="2" charset="2"/>
              </a:rPr>
              <a:t>Oberstudiendirektors</a:t>
            </a:r>
            <a:r>
              <a:rPr lang="cs-CZ" sz="2400" dirty="0">
                <a:sym typeface="Wingdings" panose="05000000000000000000" pitchFamily="2" charset="2"/>
              </a:rPr>
              <a:t> Müller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9968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FB4C3D-1598-45E5-8144-DFA279B0A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637309"/>
            <a:ext cx="11194472" cy="5689600"/>
          </a:xfrm>
        </p:spPr>
        <p:txBody>
          <a:bodyPr>
            <a:normAutofit/>
          </a:bodyPr>
          <a:lstStyle/>
          <a:p>
            <a:pPr algn="l"/>
            <a:r>
              <a:rPr lang="cs-CZ" sz="2400" dirty="0"/>
              <a:t>   M</a:t>
            </a:r>
            <a:r>
              <a:rPr lang="de-DE" sz="2400" dirty="0" err="1"/>
              <a:t>ehrere</a:t>
            </a:r>
            <a:r>
              <a:rPr lang="de-DE" sz="2400" dirty="0"/>
              <a:t> Teile </a:t>
            </a:r>
            <a:r>
              <a:rPr lang="cs-CZ" sz="2400" dirty="0"/>
              <a:t>des </a:t>
            </a:r>
            <a:r>
              <a:rPr lang="cs-CZ" sz="2400" dirty="0" err="1"/>
              <a:t>Namens</a:t>
            </a:r>
            <a:r>
              <a:rPr lang="cs-CZ" sz="2400" dirty="0"/>
              <a:t> </a:t>
            </a:r>
            <a:r>
              <a:rPr lang="de-DE" sz="2400" dirty="0"/>
              <a:t>(z. B. Vornamen und Nachname)</a:t>
            </a:r>
            <a:r>
              <a:rPr lang="cs-CZ" sz="2400" dirty="0"/>
              <a:t> </a:t>
            </a:r>
            <a:r>
              <a:rPr lang="cs-CZ" sz="2000" dirty="0">
                <a:sym typeface="Wingdings" panose="05000000000000000000" pitchFamily="2" charset="2"/>
              </a:rPr>
              <a:t> </a:t>
            </a:r>
            <a:r>
              <a:rPr lang="cs-CZ" sz="2400" b="1" dirty="0">
                <a:sym typeface="Wingdings" panose="05000000000000000000" pitchFamily="2" charset="2"/>
              </a:rPr>
              <a:t>n</a:t>
            </a:r>
            <a:r>
              <a:rPr lang="de-DE" sz="2400" b="1" dirty="0" err="1"/>
              <a:t>ur</a:t>
            </a:r>
            <a:r>
              <a:rPr lang="de-DE" sz="2400" b="1" dirty="0"/>
              <a:t> der letzte Teil</a:t>
            </a:r>
            <a:r>
              <a:rPr lang="cs-CZ" sz="2400" b="1" dirty="0"/>
              <a:t>:</a:t>
            </a:r>
            <a:r>
              <a:rPr lang="de-DE" sz="2400" b="1" dirty="0"/>
              <a:t> Genitiv</a:t>
            </a:r>
            <a:r>
              <a:rPr lang="cs-CZ" sz="2400" b="1" dirty="0"/>
              <a:t> –s </a:t>
            </a:r>
            <a:endParaRPr lang="de-DE" sz="2800" b="1" dirty="0"/>
          </a:p>
          <a:p>
            <a:pPr lvl="2"/>
            <a:r>
              <a:rPr lang="de-DE" sz="2000" dirty="0"/>
              <a:t>Richard Wagner</a:t>
            </a:r>
            <a:r>
              <a:rPr lang="de-DE" sz="2000" b="1" dirty="0"/>
              <a:t>s</a:t>
            </a:r>
            <a:r>
              <a:rPr lang="de-DE" sz="2000" dirty="0"/>
              <a:t> Opern, Leutheusser-Schnarrenberger</a:t>
            </a:r>
            <a:r>
              <a:rPr lang="de-DE" sz="2000" b="1" dirty="0"/>
              <a:t>s</a:t>
            </a:r>
            <a:r>
              <a:rPr lang="de-DE" sz="2000" dirty="0"/>
              <a:t> Reden</a:t>
            </a:r>
            <a:endParaRPr lang="cs-CZ" sz="2000" dirty="0"/>
          </a:p>
          <a:p>
            <a:pPr marL="128016" lvl="1" indent="0">
              <a:buNone/>
            </a:pPr>
            <a:endParaRPr lang="cs-CZ" sz="2400" dirty="0"/>
          </a:p>
          <a:p>
            <a:pPr marL="128016" lvl="1" indent="0">
              <a:buNone/>
            </a:pPr>
            <a:r>
              <a:rPr lang="cs-CZ" sz="2800" b="1" dirty="0" err="1">
                <a:highlight>
                  <a:srgbClr val="FFFF00"/>
                </a:highlight>
              </a:rPr>
              <a:t>Eigennamen</a:t>
            </a:r>
            <a:r>
              <a:rPr lang="cs-CZ" sz="2800" b="1" dirty="0">
                <a:highlight>
                  <a:srgbClr val="FFFF00"/>
                </a:highlight>
              </a:rPr>
              <a:t> der </a:t>
            </a:r>
            <a:r>
              <a:rPr lang="cs-CZ" sz="2800" b="1" dirty="0" err="1">
                <a:highlight>
                  <a:srgbClr val="FFFF00"/>
                </a:highlight>
              </a:rPr>
              <a:t>geo</a:t>
            </a:r>
            <a:r>
              <a:rPr lang="de-DE" sz="2800" b="1" dirty="0">
                <a:highlight>
                  <a:srgbClr val="FFFF00"/>
                </a:highlight>
              </a:rPr>
              <a:t>grafische</a:t>
            </a:r>
            <a:r>
              <a:rPr lang="cs-CZ" sz="2800" b="1" dirty="0">
                <a:highlight>
                  <a:srgbClr val="FFFF00"/>
                </a:highlight>
              </a:rPr>
              <a:t>n Objekte</a:t>
            </a:r>
          </a:p>
          <a:p>
            <a:r>
              <a:rPr lang="cs-CZ" sz="2400" dirty="0"/>
              <a:t>G</a:t>
            </a:r>
            <a:r>
              <a:rPr lang="de-DE" sz="2400" dirty="0" err="1"/>
              <a:t>eografische</a:t>
            </a:r>
            <a:r>
              <a:rPr lang="de-DE" sz="2400" dirty="0"/>
              <a:t> Namen</a:t>
            </a:r>
            <a:r>
              <a:rPr lang="cs-CZ" sz="2400" dirty="0"/>
              <a:t> </a:t>
            </a:r>
            <a:r>
              <a:rPr lang="cs-CZ" sz="2400" b="1" dirty="0" err="1"/>
              <a:t>mit</a:t>
            </a:r>
            <a:r>
              <a:rPr lang="cs-CZ" sz="2400" b="1" dirty="0"/>
              <a:t> </a:t>
            </a:r>
            <a:r>
              <a:rPr lang="cs-CZ" sz="2400" b="1" dirty="0" err="1"/>
              <a:t>Nullartikel</a:t>
            </a:r>
            <a:r>
              <a:rPr lang="cs-CZ" sz="2400" b="1" dirty="0"/>
              <a:t> </a:t>
            </a:r>
            <a:r>
              <a:rPr lang="cs-CZ" sz="2000" dirty="0"/>
              <a:t>(</a:t>
            </a:r>
            <a:r>
              <a:rPr lang="de-DE" sz="2000" dirty="0"/>
              <a:t>Maskulina und Neutra</a:t>
            </a:r>
            <a:r>
              <a:rPr lang="cs-CZ" sz="2000" dirty="0"/>
              <a:t>) 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Genitiv</a:t>
            </a:r>
            <a:r>
              <a:rPr lang="cs-CZ" sz="2400" dirty="0"/>
              <a:t> –s </a:t>
            </a:r>
            <a:r>
              <a:rPr lang="de-DE" sz="2400" b="1" dirty="0"/>
              <a:t>obligatorisch</a:t>
            </a:r>
          </a:p>
          <a:p>
            <a:pPr lvl="1"/>
            <a:r>
              <a:rPr lang="de-DE" sz="2400" dirty="0"/>
              <a:t>Frankreichs Flüsse, Hamburgs Hafen, Europas Regierungen</a:t>
            </a:r>
          </a:p>
          <a:p>
            <a:pPr algn="l"/>
            <a:r>
              <a:rPr lang="cs-CZ" sz="2400" b="1" dirty="0" err="1"/>
              <a:t>mit</a:t>
            </a:r>
            <a:r>
              <a:rPr lang="cs-CZ" sz="2400" b="1" dirty="0"/>
              <a:t> Adjektiv</a:t>
            </a:r>
            <a:r>
              <a:rPr lang="cs-CZ" sz="2400" dirty="0"/>
              <a:t> </a:t>
            </a:r>
            <a:r>
              <a:rPr lang="de-DE" sz="2400" dirty="0"/>
              <a:t>vor dem geografischen Namen</a:t>
            </a:r>
            <a:r>
              <a:rPr lang="cs-CZ" sz="2400" dirty="0"/>
              <a:t> 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Genitiv</a:t>
            </a:r>
            <a:r>
              <a:rPr lang="cs-CZ" sz="2400" dirty="0"/>
              <a:t> –s </a:t>
            </a:r>
            <a:r>
              <a:rPr lang="de-DE" sz="2400" b="1" dirty="0"/>
              <a:t>fakultativ</a:t>
            </a:r>
          </a:p>
          <a:p>
            <a:pPr lvl="1"/>
            <a:r>
              <a:rPr lang="de-DE" sz="2400" dirty="0"/>
              <a:t>der Wiederaufbau des zerstörten </a:t>
            </a:r>
            <a:r>
              <a:rPr lang="cs-CZ" sz="2400" dirty="0" err="1"/>
              <a:t>Berlin</a:t>
            </a:r>
            <a:r>
              <a:rPr lang="cs-CZ" sz="2400" dirty="0"/>
              <a:t>/</a:t>
            </a:r>
            <a:r>
              <a:rPr lang="cs-CZ" sz="2400" dirty="0" err="1"/>
              <a:t>Berlins</a:t>
            </a:r>
            <a:endParaRPr lang="de-DE" sz="2400" dirty="0"/>
          </a:p>
          <a:p>
            <a:pPr algn="l"/>
            <a:r>
              <a:rPr lang="cs-CZ" sz="2400" b="1" dirty="0" err="1"/>
              <a:t>Endung</a:t>
            </a:r>
            <a:r>
              <a:rPr lang="cs-CZ" sz="2400" dirty="0"/>
              <a:t> des </a:t>
            </a:r>
            <a:r>
              <a:rPr lang="de-DE" sz="2400" dirty="0"/>
              <a:t>grafischen Namen</a:t>
            </a:r>
            <a:r>
              <a:rPr lang="cs-CZ" sz="2400" dirty="0"/>
              <a:t> </a:t>
            </a:r>
            <a:r>
              <a:rPr lang="de-DE" sz="2400" dirty="0"/>
              <a:t>–s, -ß, -z, -x 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Genitiv 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dirty="0" err="1">
                <a:sym typeface="Wingdings" panose="05000000000000000000" pitchFamily="2" charset="2"/>
              </a:rPr>
              <a:t>Umschreibung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de-DE" sz="2400" b="1" dirty="0"/>
              <a:t>von + Dativ</a:t>
            </a:r>
            <a:endParaRPr lang="cs-CZ" sz="2400" b="1" dirty="0"/>
          </a:p>
          <a:p>
            <a:pPr lvl="1"/>
            <a:r>
              <a:rPr lang="de-DE" sz="2400" dirty="0"/>
              <a:t>die Museen von Paris</a:t>
            </a:r>
          </a:p>
        </p:txBody>
      </p:sp>
    </p:spTree>
    <p:extLst>
      <p:ext uri="{BB962C8B-B14F-4D97-AF65-F5344CB8AC3E}">
        <p14:creationId xmlns:p14="http://schemas.microsoft.com/office/powerpoint/2010/main" val="452771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2933</TotalTime>
  <Words>556</Words>
  <Application>Microsoft Office PowerPoint</Application>
  <PresentationFormat>Širokoúhlá obrazovka</PresentationFormat>
  <Paragraphs>84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Tw Cen MT</vt:lpstr>
      <vt:lpstr>Tw Cen MT Condensed</vt:lpstr>
      <vt:lpstr>Wingdings 3</vt:lpstr>
      <vt:lpstr>Integrál</vt:lpstr>
      <vt:lpstr>EIGENNAMEN UND IHRE DEKLINATION</vt:lpstr>
      <vt:lpstr>Inhalt</vt:lpstr>
      <vt:lpstr>Was sind Eigennamen?</vt:lpstr>
      <vt:lpstr>Die drei Deklinationstypen</vt:lpstr>
      <vt:lpstr>Schwache</vt:lpstr>
      <vt:lpstr>Prezentace aplikace PowerPoint</vt:lpstr>
      <vt:lpstr>Prezentace aplikace PowerPoint</vt:lpstr>
      <vt:lpstr>Eigennamen im Genitiv</vt:lpstr>
      <vt:lpstr>Prezentace aplikace PowerPoint</vt:lpstr>
      <vt:lpstr>Prezentace aplikace PowerPoint</vt:lpstr>
      <vt:lpstr>die 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EIGENNAMEN UND IHRE DEKLINATION</dc:title>
  <dc:creator>mdoubalikova@outlook.cz</dc:creator>
  <cp:lastModifiedBy>mdoubalikova@outlook.cz</cp:lastModifiedBy>
  <cp:revision>39</cp:revision>
  <dcterms:created xsi:type="dcterms:W3CDTF">2022-03-19T22:09:24Z</dcterms:created>
  <dcterms:modified xsi:type="dcterms:W3CDTF">2022-03-22T13:49:11Z</dcterms:modified>
</cp:coreProperties>
</file>