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2" r:id="rId3"/>
    <p:sldId id="260" r:id="rId4"/>
    <p:sldId id="258" r:id="rId5"/>
    <p:sldId id="259" r:id="rId6"/>
    <p:sldId id="261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8E47A-CF30-3778-4E75-78E5BC3A50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/>
              <a:t>ожидания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34326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53ED455-FE2F-969C-EE43-86DD9AE36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2127"/>
            <a:ext cx="7758564" cy="641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2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1551736-22CE-6EC7-B53A-E40D2B170B14}"/>
              </a:ext>
            </a:extLst>
          </p:cNvPr>
          <p:cNvSpPr txBox="1"/>
          <p:nvPr/>
        </p:nvSpPr>
        <p:spPr>
          <a:xfrm>
            <a:off x="3491144" y="68348"/>
            <a:ext cx="44366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dirty="0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  <a:t>Что вы ожидаете от этой жизни?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4AC787C-4401-15DA-C4F5-34E7D28EBC50}"/>
              </a:ext>
            </a:extLst>
          </p:cNvPr>
          <p:cNvSpPr txBox="1"/>
          <p:nvPr/>
        </p:nvSpPr>
        <p:spPr>
          <a:xfrm>
            <a:off x="3156155" y="589785"/>
            <a:ext cx="410764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Душевного спокойствия, семейного счастья с любимым человеком.. . А что еще надо?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C5C2CCD-F82C-ABC7-7984-5068483593D5}"/>
              </a:ext>
            </a:extLst>
          </p:cNvPr>
          <p:cNvSpPr txBox="1"/>
          <p:nvPr/>
        </p:nvSpPr>
        <p:spPr>
          <a:xfrm>
            <a:off x="7432829" y="565471"/>
            <a:ext cx="4303451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</a:rPr>
              <a:t>Я ничего не ожидаю, а собираюсь сделать как можно больше…</a:t>
            </a:r>
            <a:endParaRPr lang="cs-CZ" sz="2000" b="1" dirty="0">
              <a:solidFill>
                <a:srgbClr val="FFC000"/>
              </a:solidFill>
              <a:latin typeface="Avenir Next LT Pro Light" panose="020B0304020202020204" pitchFamily="34" charset="-18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75BBA05-FCC9-3334-8049-DC7CC81A054D}"/>
              </a:ext>
            </a:extLst>
          </p:cNvPr>
          <p:cNvSpPr txBox="1"/>
          <p:nvPr/>
        </p:nvSpPr>
        <p:spPr>
          <a:xfrm>
            <a:off x="741286" y="282443"/>
            <a:ext cx="1358283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Удачи!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3AA6C99-501B-1937-E9AC-C2CFBC93B43C}"/>
              </a:ext>
            </a:extLst>
          </p:cNvPr>
          <p:cNvSpPr txBox="1"/>
          <p:nvPr/>
        </p:nvSpPr>
        <p:spPr>
          <a:xfrm>
            <a:off x="3704208" y="2359935"/>
            <a:ext cx="6094520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2D050"/>
                </a:solidFill>
              </a:rPr>
              <a:t>Развитие технологий решит некоторые большие проблемы в разных сферах — от медицины до транспорта и энергетики. Это позволит достичь качественно нового уровня жизни.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2D7EF27-9F44-1BAD-A056-7C6E51056736}"/>
              </a:ext>
            </a:extLst>
          </p:cNvPr>
          <p:cNvSpPr txBox="1"/>
          <p:nvPr/>
        </p:nvSpPr>
        <p:spPr>
          <a:xfrm>
            <a:off x="1480" y="1713604"/>
            <a:ext cx="609452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Любовь с роботом или искусственным интеллектом сделает счастливыми многих людей.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487C86C-277E-A80F-651E-B7B84D3B6976}"/>
              </a:ext>
            </a:extLst>
          </p:cNvPr>
          <p:cNvSpPr txBox="1"/>
          <p:nvPr/>
        </p:nvSpPr>
        <p:spPr>
          <a:xfrm>
            <a:off x="5709451" y="3642756"/>
            <a:ext cx="6121152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 Скорее всего, навыки, необходимые для работы, будут меняться. Чтобы остаться на плаву, каждому нужно будет проходить повторное обучение.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6853FF6-358B-B720-4F7C-B0E349413DD3}"/>
              </a:ext>
            </a:extLst>
          </p:cNvPr>
          <p:cNvSpPr txBox="1"/>
          <p:nvPr/>
        </p:nvSpPr>
        <p:spPr>
          <a:xfrm>
            <a:off x="290744" y="2557035"/>
            <a:ext cx="3324688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Сокращение рабочих мест из-за внедрения роботов и искусственного интеллекта предсказуемо и неизбежно, поэтому я ожидаю необходимости переквалификации в пожилом возрасте.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90E279F-1AF1-F288-7FC1-5EB5DD899645}"/>
              </a:ext>
            </a:extLst>
          </p:cNvPr>
          <p:cNvSpPr txBox="1"/>
          <p:nvPr/>
        </p:nvSpPr>
        <p:spPr>
          <a:xfrm>
            <a:off x="2338825" y="5226996"/>
            <a:ext cx="631498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Жду телепортации и переноса сознания с мозга на другие носители информации, глобализации, единого всепланетарного государства. Размывания гендера. Новых интересных и разнообразных форм межличностных отношений.</a:t>
            </a: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A6CB647-A47E-6B03-BF0A-36CB316C413B}"/>
              </a:ext>
            </a:extLst>
          </p:cNvPr>
          <p:cNvSpPr txBox="1"/>
          <p:nvPr/>
        </p:nvSpPr>
        <p:spPr>
          <a:xfrm>
            <a:off x="111938" y="4949998"/>
            <a:ext cx="2110667" cy="17543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Верю, что скоро каждый сможет путешествовать, независимо от заработка и политики.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DADFF5D-5CC9-0109-DEB4-C4AB8866621D}"/>
              </a:ext>
            </a:extLst>
          </p:cNvPr>
          <p:cNvSpPr txBox="1"/>
          <p:nvPr/>
        </p:nvSpPr>
        <p:spPr>
          <a:xfrm>
            <a:off x="6314982" y="1661890"/>
            <a:ext cx="5989468" cy="6155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0070C0"/>
                </a:solidFill>
              </a:rPr>
              <a:t>Мое поколение не строит долгосрочных планов и не видит стопроцентных беспроигрышных перспектив.</a:t>
            </a:r>
            <a:endParaRPr lang="cs-CZ" sz="1700" dirty="0">
              <a:solidFill>
                <a:srgbClr val="0070C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7285698-25A0-3512-D4CE-B5FDBF14291C}"/>
              </a:ext>
            </a:extLst>
          </p:cNvPr>
          <p:cNvSpPr txBox="1"/>
          <p:nvPr/>
        </p:nvSpPr>
        <p:spPr>
          <a:xfrm>
            <a:off x="10044451" y="2359935"/>
            <a:ext cx="19747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Более сильных, чем сейчас, эмоций и впечатлений.</a:t>
            </a:r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65F5E4B-1845-6C51-94DF-3C0BD74A29A2}"/>
              </a:ext>
            </a:extLst>
          </p:cNvPr>
          <p:cNvSpPr txBox="1"/>
          <p:nvPr/>
        </p:nvSpPr>
        <p:spPr>
          <a:xfrm>
            <a:off x="44938" y="797968"/>
            <a:ext cx="1056967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Мира.</a:t>
            </a:r>
            <a:endParaRPr lang="cs-CZ" sz="2000" b="1" dirty="0">
              <a:solidFill>
                <a:srgbClr val="7030A0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C1F04FB1-EDA2-1DB1-4E48-A587374554EB}"/>
              </a:ext>
            </a:extLst>
          </p:cNvPr>
          <p:cNvSpPr txBox="1"/>
          <p:nvPr/>
        </p:nvSpPr>
        <p:spPr>
          <a:xfrm>
            <a:off x="1101905" y="1073302"/>
            <a:ext cx="198542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Апокалипсиса.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B32F1C5-E1EC-8F00-A626-687F675873FA}"/>
              </a:ext>
            </a:extLst>
          </p:cNvPr>
          <p:cNvSpPr txBox="1"/>
          <p:nvPr/>
        </p:nvSpPr>
        <p:spPr>
          <a:xfrm>
            <a:off x="8770027" y="4865359"/>
            <a:ext cx="3310035" cy="1923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FF0000"/>
                </a:solidFill>
              </a:rPr>
              <a:t>Перемен к худшему: войны, голода, эпидемий, окончательного упадка нравственности, экономического коллапса, экологической катастрофы, </a:t>
            </a:r>
          </a:p>
          <a:p>
            <a:r>
              <a:rPr lang="ru-RU" sz="1700" dirty="0" err="1">
                <a:solidFill>
                  <a:srgbClr val="FF0000"/>
                </a:solidFill>
              </a:rPr>
              <a:t>чипизации</a:t>
            </a:r>
            <a:r>
              <a:rPr lang="ru-RU" sz="1700" dirty="0">
                <a:solidFill>
                  <a:srgbClr val="FF0000"/>
                </a:solidFill>
              </a:rPr>
              <a:t> населения.</a:t>
            </a:r>
            <a:endParaRPr lang="cs-CZ" sz="1700" dirty="0">
              <a:solidFill>
                <a:srgbClr val="FF0000"/>
              </a:solidFill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F5439952-066B-3FF4-1B33-1738A02CF438}"/>
              </a:ext>
            </a:extLst>
          </p:cNvPr>
          <p:cNvSpPr txBox="1"/>
          <p:nvPr/>
        </p:nvSpPr>
        <p:spPr>
          <a:xfrm>
            <a:off x="3572353" y="3641512"/>
            <a:ext cx="2180177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Будущее делаем мы прямо сейчас, мечтай, исследуй, твори!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BECAAB8D-EE2F-E5B1-A6DD-EE64DCECE682}"/>
              </a:ext>
            </a:extLst>
          </p:cNvPr>
          <p:cNvSpPr txBox="1"/>
          <p:nvPr/>
        </p:nvSpPr>
        <p:spPr>
          <a:xfrm>
            <a:off x="6065113" y="4560172"/>
            <a:ext cx="239233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Мы все станем старше и умрём.</a:t>
            </a: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1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5332B9A-161D-4968-1ED5-0ECB2D1A1BBA}"/>
              </a:ext>
            </a:extLst>
          </p:cNvPr>
          <p:cNvSpPr txBox="1"/>
          <p:nvPr/>
        </p:nvSpPr>
        <p:spPr>
          <a:xfrm>
            <a:off x="432047" y="166568"/>
            <a:ext cx="11097087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dirty="0">
                <a:solidFill>
                  <a:srgbClr val="282828"/>
                </a:solidFill>
                <a:effectLst/>
                <a:latin typeface="OpenSansRegular"/>
              </a:rPr>
              <a:t>В эти дни мы много слышим о том, как полезно позитивное мышление. Постоянно растет количество приложений и платформ социальных сетей, утверждающих, что они делают нас счастливее и оптимистичнее. Отчасти на это повлияли десятилетия исследований, показывающих, что позитивное мышление полезно для физического и психического здоровья. Стимулирование позитива и оптимизма звучит похвально, но вот вопрос — не слишком ли это упрощенно? И как насчет возможных побочных эффектов?</a:t>
            </a:r>
          </a:p>
          <a:p>
            <a:pPr algn="just"/>
            <a:r>
              <a:rPr lang="ru-RU" sz="2000" b="0" dirty="0">
                <a:solidFill>
                  <a:srgbClr val="282828"/>
                </a:solidFill>
                <a:effectLst/>
                <a:latin typeface="OpenSansRegular"/>
              </a:rPr>
              <a:t>Если люди всегда рисуют себе светлое будущее, где достигнуты все цели, не грозит ли это самоуспокоением, при котором они просто сядут, сложа руки, и будут ждать, когда хорошее произойдет само собой? А что, если им не удастся достичь своих целей? Разве они не будут сильно разочарованы из-за таких позитивных ожиданий? </a:t>
            </a:r>
          </a:p>
          <a:p>
            <a:pPr algn="just"/>
            <a:r>
              <a:rPr lang="ru-RU" sz="2000" dirty="0">
                <a:solidFill>
                  <a:srgbClr val="282828"/>
                </a:solidFill>
                <a:latin typeface="OpenSansRegular"/>
              </a:rPr>
              <a:t>Однако, о</a:t>
            </a:r>
            <a:r>
              <a:rPr lang="ru-RU" sz="2000" b="0" dirty="0">
                <a:solidFill>
                  <a:srgbClr val="282828"/>
                </a:solidFill>
                <a:effectLst/>
                <a:latin typeface="OpenSansRegular"/>
              </a:rPr>
              <a:t>птимизм в отношении предстоящих событий удивительно устойчив. Большинство людей сохраняют оптимизм, даже понимая, что у него нет рациональной основы, и даже перед лицом негативной обратной связи или предыдущих неудач. Это не означает, что все всегда настроены оптимистично по отношению ко всему (исключение из этой общей тенденции составляют люди с диагнозом депрессия, чьи ожидания более негативные и реалистичные). Правильнее сказать, что средняя тенденция всех людей и ситуаций — верить в то, что хорошее может случиться.</a:t>
            </a:r>
          </a:p>
          <a:p>
            <a:pPr algn="just"/>
            <a:r>
              <a:rPr lang="ru-RU" sz="2000" b="0" dirty="0">
                <a:solidFill>
                  <a:srgbClr val="282828"/>
                </a:solidFill>
                <a:effectLst/>
                <a:latin typeface="OpenSansRegular"/>
              </a:rPr>
              <a:t>Стабильность этих оптимистично ошибочных ожиданий предполагает, что это особенность человеческого разума, которая дает некоторое эволюционное преимущество. Ведь по мнению эволюционных биологов систематические ошибочные убеждения сохраняются только в том случае, если они приносят некоторую общую выгоду, которая перевешивает затраты.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OpenSansRegular"/>
              </a:rPr>
              <a:t>Как вы думаете, в чем состоят эти преимущества?</a:t>
            </a:r>
            <a:endParaRPr lang="ru-RU" sz="2000" b="1" dirty="0">
              <a:solidFill>
                <a:srgbClr val="C00000"/>
              </a:solidFill>
              <a:effectLst/>
              <a:latin typeface="OpenSansRegular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693D615-5343-C822-0610-C091CBE7B8F8}"/>
              </a:ext>
            </a:extLst>
          </p:cNvPr>
          <p:cNvSpPr txBox="1"/>
          <p:nvPr/>
        </p:nvSpPr>
        <p:spPr>
          <a:xfrm>
            <a:off x="432047" y="-79030"/>
            <a:ext cx="9759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Самосбывающийся</a:t>
            </a:r>
            <a:r>
              <a:rPr lang="ru-RU" b="1" dirty="0">
                <a:solidFill>
                  <a:srgbClr val="C00000"/>
                </a:solidFill>
              </a:rPr>
              <a:t> оптимизм: как завышенные ожидания влияют на успех</a:t>
            </a:r>
            <a:r>
              <a:rPr lang="cs-CZ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762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29B53AB-34D5-3A42-91D9-C3F48570F59B}"/>
              </a:ext>
            </a:extLst>
          </p:cNvPr>
          <p:cNvSpPr txBox="1"/>
          <p:nvPr/>
        </p:nvSpPr>
        <p:spPr>
          <a:xfrm>
            <a:off x="446103" y="947198"/>
            <a:ext cx="109794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Во-первых, оптимистические ожидания мотивируют. Если вы не ждете успеха в достижении целей, вы не будете пытаться, ожидание успеха мотивирует приложить усилия.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Второе возможное преимущество оптимизма связано со стрессом. Позитивные ожидания могут снизить уровень стресса и беспокойства, что снижает потенциальный физический вред от стресса.</a:t>
            </a:r>
          </a:p>
        </p:txBody>
      </p:sp>
    </p:spTree>
    <p:extLst>
      <p:ext uri="{BB962C8B-B14F-4D97-AF65-F5344CB8AC3E}">
        <p14:creationId xmlns:p14="http://schemas.microsoft.com/office/powerpoint/2010/main" val="324425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E5ABD51-0B2A-02B7-1FBA-D1474ECA0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4" t="19613" r="4688" b="20258"/>
          <a:stretch/>
        </p:blipFill>
        <p:spPr>
          <a:xfrm>
            <a:off x="0" y="-2"/>
            <a:ext cx="6334042" cy="282185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B22A18E-F5B4-EED6-5403-210D7AB06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50"/>
          <a:stretch/>
        </p:blipFill>
        <p:spPr>
          <a:xfrm>
            <a:off x="6381750" y="0"/>
            <a:ext cx="5810250" cy="282185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F954B9B-9F7B-43C2-4E2A-C9E8B7DC71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6" t="18068" r="4323" b="19769"/>
          <a:stretch/>
        </p:blipFill>
        <p:spPr>
          <a:xfrm>
            <a:off x="-30419" y="4163962"/>
            <a:ext cx="6902245" cy="269403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9316E10-8F9F-D0D7-C7E5-1BD170DCCA86}"/>
              </a:ext>
            </a:extLst>
          </p:cNvPr>
          <p:cNvSpPr txBox="1"/>
          <p:nvPr/>
        </p:nvSpPr>
        <p:spPr>
          <a:xfrm>
            <a:off x="2526890" y="1939969"/>
            <a:ext cx="924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Дети</a:t>
            </a: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DAD0CCC-2B9D-2206-50B3-815A33D8BD2C}"/>
              </a:ext>
            </a:extLst>
          </p:cNvPr>
          <p:cNvSpPr txBox="1"/>
          <p:nvPr/>
        </p:nvSpPr>
        <p:spPr>
          <a:xfrm>
            <a:off x="2296866" y="6150113"/>
            <a:ext cx="1740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Свободное время</a:t>
            </a:r>
            <a:endParaRPr lang="cs-CZ" sz="20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70E157-AF81-8097-4636-A7D94E31E7A2}"/>
              </a:ext>
            </a:extLst>
          </p:cNvPr>
          <p:cNvSpPr txBox="1"/>
          <p:nvPr/>
        </p:nvSpPr>
        <p:spPr>
          <a:xfrm>
            <a:off x="7757652" y="2325330"/>
            <a:ext cx="1415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Стройка</a:t>
            </a:r>
            <a:endParaRPr lang="cs-CZ" sz="2000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58A8C45-C6E8-D938-17E8-C225F93FED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45"/>
          <a:stretch/>
        </p:blipFill>
        <p:spPr>
          <a:xfrm>
            <a:off x="6902246" y="4582732"/>
            <a:ext cx="5260424" cy="227526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2779D42-9319-8510-FACA-64D45BF779D0}"/>
              </a:ext>
            </a:extLst>
          </p:cNvPr>
          <p:cNvSpPr txBox="1"/>
          <p:nvPr/>
        </p:nvSpPr>
        <p:spPr>
          <a:xfrm>
            <a:off x="8387223" y="4582730"/>
            <a:ext cx="134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Работа из дома</a:t>
            </a:r>
            <a:endParaRPr lang="cs-CZ" sz="2000" b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79874E1-C780-E549-ED10-B76CEC4D13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6883"/>
          <a:stretch/>
        </p:blipFill>
        <p:spPr>
          <a:xfrm>
            <a:off x="7358047" y="2821859"/>
            <a:ext cx="4752389" cy="176087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6BFBDE2-60AB-FAD7-B1FE-CCEF1DC89190}"/>
              </a:ext>
            </a:extLst>
          </p:cNvPr>
          <p:cNvSpPr txBox="1"/>
          <p:nvPr/>
        </p:nvSpPr>
        <p:spPr>
          <a:xfrm>
            <a:off x="8982073" y="2821856"/>
            <a:ext cx="150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Покупка по интернету</a:t>
            </a:r>
            <a:endParaRPr lang="cs-CZ" b="1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6C491D3-45F6-CD80-C41F-77FF8E34EBB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6845" b="14457"/>
          <a:stretch/>
        </p:blipFill>
        <p:spPr>
          <a:xfrm>
            <a:off x="-30419" y="2380453"/>
            <a:ext cx="6038850" cy="178351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C84CBB7E-8F41-2ABA-E72C-102D2E600B2C}"/>
              </a:ext>
            </a:extLst>
          </p:cNvPr>
          <p:cNvSpPr txBox="1"/>
          <p:nvPr/>
        </p:nvSpPr>
        <p:spPr>
          <a:xfrm>
            <a:off x="3918900" y="2380452"/>
            <a:ext cx="65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ВУЗ</a:t>
            </a:r>
            <a:endParaRPr lang="cs-CZ" b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C6A124A-BE06-4007-E3D9-181ED860C34E}"/>
              </a:ext>
            </a:extLst>
          </p:cNvPr>
          <p:cNvSpPr txBox="1"/>
          <p:nvPr/>
        </p:nvSpPr>
        <p:spPr>
          <a:xfrm>
            <a:off x="5968013" y="2918265"/>
            <a:ext cx="1756064" cy="70788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Ожидания и реальность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31823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C2DC151-C3F8-5613-EFBA-8716F93CD7A9}"/>
              </a:ext>
            </a:extLst>
          </p:cNvPr>
          <p:cNvSpPr txBox="1"/>
          <p:nvPr/>
        </p:nvSpPr>
        <p:spPr>
          <a:xfrm>
            <a:off x="363983" y="1007473"/>
            <a:ext cx="1078636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endParaRPr lang="ru-RU" b="0" i="0" dirty="0">
              <a:solidFill>
                <a:srgbClr val="545454"/>
              </a:solidFill>
              <a:effectLst/>
              <a:latin typeface="Georgia" panose="02040502050405020303" pitchFamily="18" charset="0"/>
            </a:endParaRPr>
          </a:p>
          <a:p>
            <a:pPr algn="l" fontAlgn="base"/>
            <a:endParaRPr lang="ru-RU" dirty="0">
              <a:solidFill>
                <a:srgbClr val="545454"/>
              </a:solidFill>
              <a:latin typeface="Georgia" panose="02040502050405020303" pitchFamily="18" charset="0"/>
            </a:endParaRPr>
          </a:p>
          <a:p>
            <a:pPr algn="l" fontAlgn="base"/>
            <a:r>
              <a:rPr lang="ru-RU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Ожидание тесно связано с установкой. Ожидания событий устремлены в будущее и связаны со следующими факторами из прошлого:</a:t>
            </a:r>
          </a:p>
          <a:p>
            <a:pPr algn="l" fontAlgn="base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 прошлом существовали аналогичные события.</a:t>
            </a:r>
          </a:p>
          <a:p>
            <a:pPr algn="l" fontAlgn="base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Существуют причины для развития таких событий.</a:t>
            </a:r>
          </a:p>
          <a:p>
            <a:pPr algn="l" fontAlgn="base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Существует источник таких событий.</a:t>
            </a:r>
          </a:p>
          <a:p>
            <a:pPr algn="l" fontAlgn="base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 прошлом не существовали подобные события, однако их можно смоделировать, учитывая логику процессов.</a:t>
            </a:r>
          </a:p>
          <a:p>
            <a:pPr algn="l" fontAlgn="base"/>
            <a:endParaRPr lang="ru-RU" b="0" i="0" dirty="0">
              <a:solidFill>
                <a:srgbClr val="002060"/>
              </a:solidFill>
              <a:effectLst/>
              <a:latin typeface="Georgia" panose="02040502050405020303" pitchFamily="18" charset="0"/>
            </a:endParaRPr>
          </a:p>
          <a:p>
            <a:pPr algn="l" fontAlgn="base"/>
            <a:r>
              <a:rPr lang="ru-RU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Ожидания предусматривают ответы на такие вопросы: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Какие события будут происходить?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При каких условиях это может произойти?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 какой последовательности это произойдет?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Когда это произойдет?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 кем это будет происходить?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Из каких элементов будут состоять эти события?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 каком месте это произойдет?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Какая связь между событиями?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4FC55B0-B92B-7952-F963-021318AEE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52" t="58110" r="39708" b="28317"/>
          <a:stretch/>
        </p:blipFill>
        <p:spPr>
          <a:xfrm>
            <a:off x="1041648" y="106531"/>
            <a:ext cx="9390523" cy="142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04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1690</TotalTime>
  <Words>692</Words>
  <Application>Microsoft Office PowerPoint</Application>
  <PresentationFormat>Širokoúhlá obrazovka</PresentationFormat>
  <Paragraphs>51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5" baseType="lpstr">
      <vt:lpstr>Arial</vt:lpstr>
      <vt:lpstr>Avenir Next LT Pro Light</vt:lpstr>
      <vt:lpstr>Century Gothic</vt:lpstr>
      <vt:lpstr>Garamond</vt:lpstr>
      <vt:lpstr>Georgia</vt:lpstr>
      <vt:lpstr>Helvetica</vt:lpstr>
      <vt:lpstr>OpenSansRegular</vt:lpstr>
      <vt:lpstr>Savon</vt:lpstr>
      <vt:lpstr>ожидания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ожидания</dc:title>
  <dc:creator>Veronika Stranz-Nikitina</dc:creator>
  <cp:lastModifiedBy>Veronika Stranz-Nikitina</cp:lastModifiedBy>
  <cp:revision>2</cp:revision>
  <dcterms:created xsi:type="dcterms:W3CDTF">2022-07-12T11:38:22Z</dcterms:created>
  <dcterms:modified xsi:type="dcterms:W3CDTF">2022-07-13T15:48:24Z</dcterms:modified>
</cp:coreProperties>
</file>