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2" r:id="rId6"/>
    <p:sldId id="263" r:id="rId7"/>
    <p:sldId id="278" r:id="rId8"/>
    <p:sldId id="279" r:id="rId9"/>
    <p:sldId id="288" r:id="rId10"/>
    <p:sldId id="264" r:id="rId11"/>
    <p:sldId id="277" r:id="rId12"/>
    <p:sldId id="276" r:id="rId13"/>
    <p:sldId id="257" r:id="rId14"/>
    <p:sldId id="266" r:id="rId15"/>
    <p:sldId id="275" r:id="rId16"/>
    <p:sldId id="272" r:id="rId17"/>
    <p:sldId id="273" r:id="rId18"/>
    <p:sldId id="271" r:id="rId19"/>
    <p:sldId id="282" r:id="rId20"/>
    <p:sldId id="283" r:id="rId21"/>
    <p:sldId id="284" r:id="rId22"/>
    <p:sldId id="285" r:id="rId23"/>
    <p:sldId id="286" r:id="rId24"/>
    <p:sldId id="287" r:id="rId25"/>
    <p:sldId id="270" r:id="rId26"/>
    <p:sldId id="268" r:id="rId27"/>
    <p:sldId id="274" r:id="rId28"/>
    <p:sldId id="289" r:id="rId29"/>
    <p:sldId id="280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ED56C"/>
    <a:srgbClr val="CC3399"/>
    <a:srgbClr val="C8B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D39D8-5CFC-44DC-9A9D-E5C8DB4A5AA6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B198F-A96A-407F-93E0-23EE5A73D41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A047-2D53-485C-86E1-236C90DB5C76}" type="datetimeFigureOut">
              <a:rPr lang="cs-CZ" smtClean="0"/>
              <a:pPr/>
              <a:t>13.05.2021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B9D8-9A9D-450F-BA0C-8766945F0D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A047-2D53-485C-86E1-236C90DB5C76}" type="datetimeFigureOut">
              <a:rPr lang="cs-CZ" smtClean="0"/>
              <a:pPr/>
              <a:t>13.05.2021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B9D8-9A9D-450F-BA0C-8766945F0D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A047-2D53-485C-86E1-236C90DB5C76}" type="datetimeFigureOut">
              <a:rPr lang="cs-CZ" smtClean="0"/>
              <a:pPr/>
              <a:t>13.05.2021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B9D8-9A9D-450F-BA0C-8766945F0D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A047-2D53-485C-86E1-236C90DB5C76}" type="datetimeFigureOut">
              <a:rPr lang="cs-CZ" smtClean="0"/>
              <a:pPr/>
              <a:t>13.05.2021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B9D8-9A9D-450F-BA0C-8766945F0D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A047-2D53-485C-86E1-236C90DB5C76}" type="datetimeFigureOut">
              <a:rPr lang="cs-CZ" smtClean="0"/>
              <a:pPr/>
              <a:t>13.05.2021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B9D8-9A9D-450F-BA0C-8766945F0D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A047-2D53-485C-86E1-236C90DB5C76}" type="datetimeFigureOut">
              <a:rPr lang="cs-CZ" smtClean="0"/>
              <a:pPr/>
              <a:t>13.05.2021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B9D8-9A9D-450F-BA0C-8766945F0D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A047-2D53-485C-86E1-236C90DB5C76}" type="datetimeFigureOut">
              <a:rPr lang="cs-CZ" smtClean="0"/>
              <a:pPr/>
              <a:t>13.05.2021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B9D8-9A9D-450F-BA0C-8766945F0D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A047-2D53-485C-86E1-236C90DB5C76}" type="datetimeFigureOut">
              <a:rPr lang="cs-CZ" smtClean="0"/>
              <a:pPr/>
              <a:t>13.05.2021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B9D8-9A9D-450F-BA0C-8766945F0D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A047-2D53-485C-86E1-236C90DB5C76}" type="datetimeFigureOut">
              <a:rPr lang="cs-CZ" smtClean="0"/>
              <a:pPr/>
              <a:t>13.05.2021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B9D8-9A9D-450F-BA0C-8766945F0D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A047-2D53-485C-86E1-236C90DB5C76}" type="datetimeFigureOut">
              <a:rPr lang="cs-CZ" smtClean="0"/>
              <a:pPr/>
              <a:t>13.05.2021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B9D8-9A9D-450F-BA0C-8766945F0D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A047-2D53-485C-86E1-236C90DB5C76}" type="datetimeFigureOut">
              <a:rPr lang="cs-CZ" smtClean="0"/>
              <a:pPr/>
              <a:t>13.05.2021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B9D8-9A9D-450F-BA0C-8766945F0D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2A047-2D53-485C-86E1-236C90DB5C76}" type="datetimeFigureOut">
              <a:rPr lang="cs-CZ" smtClean="0"/>
              <a:pPr/>
              <a:t>13.05.2021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B9D8-9A9D-450F-BA0C-8766945F0D7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foma.ru/gogol-i-belinskiy.html" TargetMode="External"/><Relationship Id="rId7" Type="http://schemas.openxmlformats.org/officeDocument/2006/relationships/hyperlink" Target="https://www.sdamna5.ru/govoryaschie_revizor" TargetMode="External"/><Relationship Id="rId2" Type="http://schemas.openxmlformats.org/officeDocument/2006/relationships/hyperlink" Target="https://ru.wikipedia.org/wi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mgogolya.ru/" TargetMode="External"/><Relationship Id="rId5" Type="http://schemas.openxmlformats.org/officeDocument/2006/relationships/hyperlink" Target="https://ru.wikisource.org/wiki/&#1055;&#1077;&#1088;&#1077;&#1087;&#1080;&#1089;&#1082;&#1072;_&#1053;._&#1042;._&#1043;&#1086;&#1075;&#1086;&#1083;&#1103;_&#1089;_&#1042;._&#1043;._&#1041;&#1077;&#1083;&#1080;&#1085;&#1089;&#1082;&#1080;&#1084;" TargetMode="External"/><Relationship Id="rId4" Type="http://schemas.openxmlformats.org/officeDocument/2006/relationships/hyperlink" Target="http://az.lib.ru/p/pushkin_a_s/text_1836_perepiska_s_gogolem.s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Картинки по запросу гого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9088" y="692696"/>
            <a:ext cx="9793088" cy="5301208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0" y="5805265"/>
            <a:ext cx="914400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Васильевич Гоголь</a:t>
            </a:r>
          </a:p>
          <a:p>
            <a:pPr algn="ctr"/>
            <a:endParaRPr lang="cs-CZ" sz="48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s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32" y="161460"/>
            <a:ext cx="8712968" cy="669654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395536" y="4365105"/>
            <a:ext cx="8280920" cy="138499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cs-CZ" sz="2800" spc="-150" dirty="0"/>
              <a:t>„</a:t>
            </a:r>
            <a:r>
              <a:rPr lang="ru-RU" sz="2800" spc="-150" dirty="0"/>
              <a:t>Проповедник кнута, апостол невежества, поборник обскурантизма и мракобесия, панегирист татарских нравов — что Вы делаете?..</a:t>
            </a:r>
            <a:r>
              <a:rPr lang="cs-CZ" sz="2800" spc="-150" dirty="0"/>
              <a:t>“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716016" cy="980728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Gogol VS </a:t>
            </a:r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Bělinskij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932040" cy="83671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Gogol a </a:t>
            </a:r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Žukovskij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67944" y="1556792"/>
            <a:ext cx="4932040" cy="252028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/>
              <a:t> ruský básník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literární kritik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překladatel poezie a prózy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učitel</a:t>
            </a:r>
          </a:p>
        </p:txBody>
      </p:sp>
      <p:pic>
        <p:nvPicPr>
          <p:cNvPr id="13314" name="Picture 2" descr="Картинки по запросу жуков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497415" cy="439248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79512" y="544522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spc="300" dirty="0" err="1"/>
              <a:t>Vasilij</a:t>
            </a:r>
            <a:r>
              <a:rPr lang="cs-CZ" sz="2400" spc="300" dirty="0"/>
              <a:t> </a:t>
            </a:r>
            <a:r>
              <a:rPr lang="cs-CZ" sz="2400" spc="300" dirty="0" err="1"/>
              <a:t>Andrejevič</a:t>
            </a:r>
            <a:r>
              <a:rPr lang="cs-CZ" sz="2400" spc="300" dirty="0"/>
              <a:t> </a:t>
            </a:r>
            <a:r>
              <a:rPr lang="cs-CZ" sz="2400" spc="300" dirty="0" err="1"/>
              <a:t>Žukovskij</a:t>
            </a:r>
            <a:br>
              <a:rPr lang="cs-CZ" sz="2400" dirty="0"/>
            </a:br>
            <a:r>
              <a:rPr lang="cs-CZ" sz="2400" i="1" dirty="0"/>
              <a:t>(1783 – 1852)</a:t>
            </a:r>
          </a:p>
        </p:txBody>
      </p:sp>
      <p:sp>
        <p:nvSpPr>
          <p:cNvPr id="7" name="Obdélník 6"/>
          <p:cNvSpPr/>
          <p:nvPr/>
        </p:nvSpPr>
        <p:spPr>
          <a:xfrm>
            <a:off x="4211960" y="4869161"/>
            <a:ext cx="4752528" cy="95410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800" dirty="0"/>
              <a:t>Nejvýznačnější představitel raného ruského romantismu.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4008" y="0"/>
            <a:ext cx="4499992" cy="90872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Gogol a </a:t>
            </a:r>
            <a:r>
              <a:rPr lang="cs-CZ" dirty="0" err="1"/>
              <a:t>Puškin</a:t>
            </a:r>
            <a:endParaRPr lang="cs-CZ" dirty="0"/>
          </a:p>
        </p:txBody>
      </p:sp>
      <p:pic>
        <p:nvPicPr>
          <p:cNvPr id="8" name="Picture 4" descr="Картинки по запросу пушкин и гого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66289"/>
            <a:ext cx="2808312" cy="3291711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51520" y="1628800"/>
            <a:ext cx="777686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Gogol přiznává, že když byl ještě školákem, tak pořad myslel na </a:t>
            </a:r>
            <a:r>
              <a:rPr lang="cs-CZ" sz="2400" dirty="0" err="1"/>
              <a:t>Puškina</a:t>
            </a:r>
            <a:r>
              <a:rPr lang="cs-CZ" sz="2400" dirty="0"/>
              <a:t> (podle biografa </a:t>
            </a:r>
            <a:r>
              <a:rPr lang="cs-CZ" sz="2400" dirty="0" err="1"/>
              <a:t>Annenkova</a:t>
            </a:r>
            <a:r>
              <a:rPr lang="cs-CZ" sz="2400" dirty="0"/>
              <a:t>).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347864" y="2924944"/>
            <a:ext cx="4896544" cy="138499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cs-CZ" sz="2800" dirty="0"/>
              <a:t>Nejvýznamnější role </a:t>
            </a:r>
            <a:r>
              <a:rPr lang="cs-CZ" sz="2800" dirty="0" err="1"/>
              <a:t>Puškina</a:t>
            </a:r>
            <a:endParaRPr lang="cs-CZ" sz="2800" dirty="0"/>
          </a:p>
          <a:p>
            <a:pPr>
              <a:buFont typeface="Wingdings" pitchFamily="2" charset="2"/>
              <a:buChar char="q"/>
            </a:pPr>
            <a:r>
              <a:rPr lang="cs-CZ" sz="2800" dirty="0"/>
              <a:t> Revizor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/>
              <a:t> Mrtvé duše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артинки по запросу ревизор гоголь иллю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5688632" cy="8023820"/>
          </a:xfrm>
          <a:prstGeom prst="rect">
            <a:avLst/>
          </a:prstGeom>
          <a:noFill/>
        </p:spPr>
      </p:pic>
      <p:sp>
        <p:nvSpPr>
          <p:cNvPr id="16" name="Nadpis 1"/>
          <p:cNvSpPr txBox="1">
            <a:spLocks/>
          </p:cNvSpPr>
          <p:nvPr/>
        </p:nvSpPr>
        <p:spPr>
          <a:xfrm>
            <a:off x="5076056" y="0"/>
            <a:ext cx="4067944" cy="8367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 Light" pitchFamily="34" charset="0"/>
                <a:ea typeface="+mj-ea"/>
                <a:cs typeface="Calibri Light" pitchFamily="34" charset="0"/>
              </a:rPr>
              <a:t>«РЕВИЗОР»</a:t>
            </a:r>
            <a:endParaRPr kumimoji="0" lang="cs-CZ" sz="540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 Light" pitchFamily="34" charset="0"/>
              <a:ea typeface="+mj-ea"/>
              <a:cs typeface="Calibri Light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547664" y="2780928"/>
            <a:ext cx="820891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3200" spc="-15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Ну и пьеса! Всем досталось, а мне более всех</a:t>
            </a:r>
            <a:endParaRPr lang="cs-CZ" sz="3200" spc="-15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796136" y="4581128"/>
            <a:ext cx="309634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Николай 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cs-CZ" sz="32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788024" cy="76470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Композиция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788024" y="0"/>
            <a:ext cx="4355976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/>
              <a:t>1836</a:t>
            </a:r>
          </a:p>
        </p:txBody>
      </p:sp>
      <p:pic>
        <p:nvPicPr>
          <p:cNvPr id="4" name="Содержимое 9" descr="http://upload.wikimedia.org/wikipedia/commons/c/cf/Nikolai_Gogol_-_Revizor_cover_%281836%29.jpg?uselang=ru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980728"/>
            <a:ext cx="29523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0" y="1268760"/>
            <a:ext cx="514806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Комедия в пяти действиях.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3528" y="5445224"/>
            <a:ext cx="8496944" cy="120032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“В “Ревизоре” я решился собрать в одну кучу все дурное в России... все несправедливости, какие делаются в тех местах... и за одним разом посмеяться над всем”.</a:t>
            </a:r>
            <a:endParaRPr 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0" y="2060848"/>
            <a:ext cx="514806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Кольцевая композиция.</a:t>
            </a:r>
            <a:endParaRPr lang="cs-CZ" sz="2400" dirty="0"/>
          </a:p>
        </p:txBody>
      </p:sp>
      <p:sp>
        <p:nvSpPr>
          <p:cNvPr id="8" name="Obdélník 7"/>
          <p:cNvSpPr/>
          <p:nvPr/>
        </p:nvSpPr>
        <p:spPr>
          <a:xfrm>
            <a:off x="0" y="2852936"/>
            <a:ext cx="514806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Хронологическое развитие сюжета.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3645024"/>
            <a:ext cx="514806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Фарсовые черты.</a:t>
            </a:r>
            <a:endParaRPr lang="cs-CZ" sz="2400" dirty="0"/>
          </a:p>
        </p:txBody>
      </p:sp>
      <p:sp>
        <p:nvSpPr>
          <p:cNvPr id="10" name="Obdélník 9"/>
          <p:cNvSpPr/>
          <p:nvPr/>
        </p:nvSpPr>
        <p:spPr>
          <a:xfrm>
            <a:off x="0" y="4437112"/>
            <a:ext cx="514806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Отсутствие положительных героев.</a:t>
            </a:r>
            <a:endParaRPr lang="cs-CZ" sz="2400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5076056" cy="76470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Переводы на чешский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16832" y="1772816"/>
            <a:ext cx="6959624" cy="676671"/>
          </a:xfrm>
          <a:solidFill>
            <a:schemeClr val="bg1"/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cs-CZ" u="sng" dirty="0"/>
              <a:t>1941</a:t>
            </a:r>
            <a:r>
              <a:rPr lang="cs-CZ" dirty="0"/>
              <a:t> - Bohumil </a:t>
            </a:r>
            <a:r>
              <a:rPr lang="cs-CZ" dirty="0" err="1"/>
              <a:t>Mathesius</a:t>
            </a:r>
            <a:r>
              <a:rPr lang="ru-RU" dirty="0"/>
              <a:t> ( дословный</a:t>
            </a:r>
            <a:r>
              <a:rPr lang="cs-CZ" dirty="0"/>
              <a:t>)</a:t>
            </a:r>
            <a:endParaRPr lang="ru-RU" dirty="0"/>
          </a:p>
        </p:txBody>
      </p:sp>
      <p:sp>
        <p:nvSpPr>
          <p:cNvPr id="5" name="Obdélník 4"/>
          <p:cNvSpPr/>
          <p:nvPr/>
        </p:nvSpPr>
        <p:spPr>
          <a:xfrm>
            <a:off x="539552" y="3140968"/>
            <a:ext cx="5472608" cy="58477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3200" u="sng" dirty="0"/>
              <a:t>1980</a:t>
            </a:r>
            <a:r>
              <a:rPr lang="cs-CZ" sz="3200" dirty="0"/>
              <a:t> - Karel Milota </a:t>
            </a:r>
            <a:r>
              <a:rPr lang="ru-RU" sz="3200" dirty="0"/>
              <a:t>( вольный )</a:t>
            </a:r>
          </a:p>
        </p:txBody>
      </p:sp>
      <p:sp>
        <p:nvSpPr>
          <p:cNvPr id="6" name="Obdélník 5"/>
          <p:cNvSpPr/>
          <p:nvPr/>
        </p:nvSpPr>
        <p:spPr>
          <a:xfrm>
            <a:off x="4427984" y="4725144"/>
            <a:ext cx="4248472" cy="58477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u="sng" dirty="0"/>
              <a:t>1965</a:t>
            </a:r>
            <a:r>
              <a:rPr lang="ru-RU" sz="3200" dirty="0"/>
              <a:t> - </a:t>
            </a:r>
            <a:r>
              <a:rPr lang="cs-CZ" sz="3200" dirty="0"/>
              <a:t>Zdeněk </a:t>
            </a:r>
            <a:r>
              <a:rPr lang="cs-CZ" sz="3200" dirty="0" err="1"/>
              <a:t>Mahler</a:t>
            </a:r>
            <a:endParaRPr lang="ru-RU" sz="3200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4953" y="131886"/>
            <a:ext cx="4879047" cy="6726114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971600" y="1700808"/>
            <a:ext cx="4073936" cy="830997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  <a:prstDash val="lgDashDotDot"/>
          </a:ln>
        </p:spPr>
        <p:txBody>
          <a:bodyPr wrap="none">
            <a:spAutoFit/>
          </a:bodyPr>
          <a:lstStyle/>
          <a:p>
            <a:pPr algn="ctr"/>
            <a:r>
              <a:rPr lang="ru-RU" sz="2400" i="1" dirty="0"/>
              <a:t>7 октября 1835 г. Петербург</a:t>
            </a:r>
            <a:br>
              <a:rPr lang="ru-RU" sz="2400" i="1" dirty="0"/>
            </a:br>
            <a:r>
              <a:rPr lang="cs-CZ" sz="2400" i="1" dirty="0"/>
              <a:t> </a:t>
            </a:r>
            <a:r>
              <a:rPr lang="ru-RU" sz="2400" i="1" dirty="0"/>
              <a:t>Пушкину:</a:t>
            </a:r>
            <a:endParaRPr lang="cs-CZ" sz="2400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0" y="3717032"/>
            <a:ext cx="9144000" cy="1080120"/>
          </a:xfrm>
          <a:solidFill>
            <a:schemeClr val="bg1"/>
          </a:solidFill>
          <a:effectLst>
            <a:softEdge rad="63500"/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ru-RU" spc="-150" dirty="0"/>
              <a:t>«Сделайте милость, дайте сюжет, духом будет комедия из пяти актов, и клянусь, будет смешнее черта.»</a:t>
            </a:r>
            <a:endParaRPr lang="cs-CZ" spc="-150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644008" cy="69269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создания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275856" cy="908720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Критика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93344" y="3861048"/>
            <a:ext cx="196220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Ф.В. Булгарин</a:t>
            </a:r>
            <a:endParaRPr lang="cs-CZ" sz="2400" dirty="0"/>
          </a:p>
        </p:txBody>
      </p:sp>
      <p:sp>
        <p:nvSpPr>
          <p:cNvPr id="12" name="Obdélník 11"/>
          <p:cNvSpPr/>
          <p:nvPr/>
        </p:nvSpPr>
        <p:spPr>
          <a:xfrm>
            <a:off x="1115616" y="5301208"/>
            <a:ext cx="233820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О.И. Сенковский</a:t>
            </a:r>
            <a:endParaRPr lang="cs-CZ" sz="2400" dirty="0"/>
          </a:p>
        </p:txBody>
      </p:sp>
      <p:sp>
        <p:nvSpPr>
          <p:cNvPr id="13" name="Obdélník 12"/>
          <p:cNvSpPr/>
          <p:nvPr/>
        </p:nvSpPr>
        <p:spPr>
          <a:xfrm>
            <a:off x="6012160" y="2780928"/>
            <a:ext cx="177997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К.С. Аксаков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6012160" y="3933056"/>
            <a:ext cx="218681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П.А. Вяземский</a:t>
            </a:r>
            <a:endParaRPr lang="cs-CZ" sz="2400" dirty="0"/>
          </a:p>
        </p:txBody>
      </p:sp>
      <p:sp>
        <p:nvSpPr>
          <p:cNvPr id="15" name="Obdélník 14"/>
          <p:cNvSpPr/>
          <p:nvPr/>
        </p:nvSpPr>
        <p:spPr>
          <a:xfrm>
            <a:off x="6012160" y="5373216"/>
            <a:ext cx="209339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В.Г. Белинский</a:t>
            </a:r>
            <a:endParaRPr lang="cs-CZ" sz="2400" dirty="0"/>
          </a:p>
        </p:txBody>
      </p:sp>
      <p:sp>
        <p:nvSpPr>
          <p:cNvPr id="19" name="Obdélník 18"/>
          <p:cNvSpPr/>
          <p:nvPr/>
        </p:nvSpPr>
        <p:spPr>
          <a:xfrm>
            <a:off x="1547664" y="1268760"/>
            <a:ext cx="6048672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Написание «Ревизора» повлекло за собой широкий общественный резонанс.</a:t>
            </a:r>
            <a:endParaRPr lang="cs-CZ" sz="2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23528" y="270892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Н.А. Полевой</a:t>
            </a:r>
            <a:endParaRPr lang="cs-CZ" sz="2400" dirty="0"/>
          </a:p>
        </p:txBody>
      </p:sp>
      <p:cxnSp>
        <p:nvCxnSpPr>
          <p:cNvPr id="24" name="Přímá spojovací čára 23"/>
          <p:cNvCxnSpPr>
            <a:stCxn id="19" idx="2"/>
          </p:cNvCxnSpPr>
          <p:nvPr/>
        </p:nvCxnSpPr>
        <p:spPr>
          <a:xfrm>
            <a:off x="4572000" y="2132856"/>
            <a:ext cx="72008" cy="4725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788024" cy="850106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Действующие лица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6048672" cy="5760640"/>
          </a:xfrm>
          <a:solidFill>
            <a:schemeClr val="accent3">
              <a:lumMod val="60000"/>
              <a:lumOff val="40000"/>
            </a:schemeClr>
          </a:solidFill>
          <a:effectLst/>
        </p:spPr>
        <p:txBody>
          <a:bodyPr numCol="1" anchor="ctr">
            <a:noAutofit/>
          </a:bodyPr>
          <a:lstStyle/>
          <a:p>
            <a:r>
              <a:rPr lang="ru-RU" sz="2000" spc="-150" dirty="0"/>
              <a:t>Антон Антонович </a:t>
            </a:r>
            <a:r>
              <a:rPr lang="ru-RU" sz="2000" b="1" spc="-150" dirty="0"/>
              <a:t>Сквозник-Дмухановский</a:t>
            </a:r>
            <a:r>
              <a:rPr lang="ru-RU" sz="2000" spc="-150" dirty="0"/>
              <a:t>, </a:t>
            </a:r>
          </a:p>
          <a:p>
            <a:pPr>
              <a:buNone/>
            </a:pPr>
            <a:r>
              <a:rPr lang="ru-RU" sz="2000" spc="-150" dirty="0"/>
              <a:t>городничий.</a:t>
            </a:r>
            <a:endParaRPr lang="ru-RU" sz="2400" spc="-150" dirty="0"/>
          </a:p>
          <a:p>
            <a:r>
              <a:rPr lang="ru-RU" sz="2000" dirty="0"/>
              <a:t>Анна Андреевна, жена его.</a:t>
            </a:r>
          </a:p>
          <a:p>
            <a:r>
              <a:rPr lang="ru-RU" sz="2000" dirty="0"/>
              <a:t>Марья Антоновна, дочь его.</a:t>
            </a:r>
          </a:p>
          <a:p>
            <a:r>
              <a:rPr lang="ru-RU" sz="2000" dirty="0"/>
              <a:t>Лука Лукич </a:t>
            </a:r>
            <a:r>
              <a:rPr lang="ru-RU" sz="2000" b="1" dirty="0"/>
              <a:t>Хлопов</a:t>
            </a:r>
            <a:r>
              <a:rPr lang="ru-RU" sz="2000" dirty="0"/>
              <a:t>, смотритель училищ.</a:t>
            </a:r>
          </a:p>
          <a:p>
            <a:r>
              <a:rPr lang="ru-RU" sz="2000" dirty="0"/>
              <a:t>Аммос Федорович </a:t>
            </a:r>
            <a:r>
              <a:rPr lang="ru-RU" sz="2000" b="1" dirty="0"/>
              <a:t>Ляпкин-Тяпкин</a:t>
            </a:r>
            <a:r>
              <a:rPr lang="ru-RU" sz="2000" dirty="0"/>
              <a:t>, судья.</a:t>
            </a:r>
          </a:p>
          <a:p>
            <a:r>
              <a:rPr lang="ru-RU" sz="2000" dirty="0"/>
              <a:t>Артемий Филиппович </a:t>
            </a:r>
            <a:r>
              <a:rPr lang="ru-RU" sz="2000" b="1" dirty="0"/>
              <a:t>Земляника</a:t>
            </a:r>
            <a:r>
              <a:rPr lang="ru-RU" sz="2000" dirty="0"/>
              <a:t>, </a:t>
            </a:r>
          </a:p>
          <a:p>
            <a:pPr>
              <a:buNone/>
            </a:pPr>
            <a:r>
              <a:rPr lang="ru-RU" sz="2000" dirty="0"/>
              <a:t>попечитель богоугодных заведений. </a:t>
            </a:r>
          </a:p>
          <a:p>
            <a:r>
              <a:rPr lang="ru-RU" sz="2000" dirty="0"/>
              <a:t>Христиан Иванович </a:t>
            </a:r>
            <a:r>
              <a:rPr lang="ru-RU" sz="2000" b="1" dirty="0"/>
              <a:t>Гибнер</a:t>
            </a:r>
            <a:r>
              <a:rPr lang="ru-RU" sz="2000" dirty="0"/>
              <a:t>, уездный врач.</a:t>
            </a:r>
          </a:p>
          <a:p>
            <a:r>
              <a:rPr lang="ru-RU" sz="2000" dirty="0"/>
              <a:t>Почтмейстер.</a:t>
            </a:r>
          </a:p>
          <a:p>
            <a:r>
              <a:rPr lang="ru-RU" sz="2000" dirty="0"/>
              <a:t>Петр Иванович Добчинский.</a:t>
            </a:r>
          </a:p>
          <a:p>
            <a:r>
              <a:rPr lang="ru-RU" sz="2000" dirty="0"/>
              <a:t>Петр Иванович Бобчинский.</a:t>
            </a:r>
          </a:p>
          <a:p>
            <a:r>
              <a:rPr lang="ru-RU" sz="2000" dirty="0"/>
              <a:t>Иван Александрович </a:t>
            </a:r>
            <a:r>
              <a:rPr lang="ru-RU" sz="2000" b="1" dirty="0"/>
              <a:t>Хлестаков</a:t>
            </a:r>
            <a:r>
              <a:rPr lang="ru-RU" sz="2000" dirty="0"/>
              <a:t>, </a:t>
            </a:r>
          </a:p>
          <a:p>
            <a:pPr>
              <a:buNone/>
            </a:pPr>
            <a:r>
              <a:rPr lang="ru-RU" sz="2000" dirty="0"/>
              <a:t>чиновник из Петербурга.</a:t>
            </a:r>
          </a:p>
          <a:p>
            <a:r>
              <a:rPr lang="ru-RU" sz="2000" dirty="0"/>
              <a:t>Осип, слуга. </a:t>
            </a:r>
          </a:p>
          <a:p>
            <a:pPr>
              <a:buNone/>
            </a:pPr>
            <a:r>
              <a:rPr lang="ru-RU" sz="2000" dirty="0"/>
              <a:t>и прочие..</a:t>
            </a:r>
          </a:p>
        </p:txBody>
      </p:sp>
      <p:sp>
        <p:nvSpPr>
          <p:cNvPr id="8" name="Pravá složená závorka 7"/>
          <p:cNvSpPr/>
          <p:nvPr/>
        </p:nvSpPr>
        <p:spPr>
          <a:xfrm>
            <a:off x="3347864" y="4509120"/>
            <a:ext cx="288032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635896" y="450912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городские</a:t>
            </a:r>
          </a:p>
          <a:p>
            <a:r>
              <a:rPr lang="ru-RU" dirty="0"/>
              <a:t>помещики</a:t>
            </a:r>
          </a:p>
        </p:txBody>
      </p:sp>
      <p:pic>
        <p:nvPicPr>
          <p:cNvPr id="5" name="Picture 10" descr="Картинки по запросу городничий ревиз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0021">
            <a:off x="5053882" y="83455"/>
            <a:ext cx="1581150" cy="4267200"/>
          </a:xfrm>
          <a:prstGeom prst="rect">
            <a:avLst/>
          </a:prstGeom>
          <a:noFill/>
        </p:spPr>
      </p:pic>
      <p:pic>
        <p:nvPicPr>
          <p:cNvPr id="6" name="Picture 6" descr="Картинки по запросу анна андреевна ревиз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712" y="0"/>
            <a:ext cx="2592288" cy="3512533"/>
          </a:xfrm>
          <a:prstGeom prst="rect">
            <a:avLst/>
          </a:prstGeom>
          <a:noFill/>
        </p:spPr>
      </p:pic>
      <p:pic>
        <p:nvPicPr>
          <p:cNvPr id="11" name="Picture 4" descr="Картинки по запросу хлеста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51420">
            <a:off x="4710621" y="3622993"/>
            <a:ext cx="2644387" cy="3810000"/>
          </a:xfrm>
          <a:prstGeom prst="rect">
            <a:avLst/>
          </a:prstGeom>
          <a:noFill/>
        </p:spPr>
      </p:pic>
      <p:pic>
        <p:nvPicPr>
          <p:cNvPr id="12" name="Picture 8" descr="Картинки по запросу бобчинский+и добчинский ревизо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71702">
            <a:off x="6844823" y="3225299"/>
            <a:ext cx="2967431" cy="37170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и по запросу н в гоголь ревиз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2175" y="190500"/>
            <a:ext cx="6981825" cy="66675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5122912" cy="850106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r>
              <a:rPr lang="ru-RU" dirty="0"/>
              <a:t>Говорящие фамилии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1988840"/>
            <a:ext cx="8964488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dirty="0"/>
              <a:t>Хлестаков – от «хлестать» – врать, ухлёстывать; «хлёст» – сплетник, хвастун. </a:t>
            </a:r>
          </a:p>
        </p:txBody>
      </p:sp>
      <p:sp>
        <p:nvSpPr>
          <p:cNvPr id="7" name="Obdélník 6"/>
          <p:cNvSpPr/>
          <p:nvPr/>
        </p:nvSpPr>
        <p:spPr>
          <a:xfrm>
            <a:off x="755576" y="2924944"/>
            <a:ext cx="6858000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2000" dirty="0"/>
              <a:t>Ляпкин-Тяпкин – уж если что ляпнет, так худо становится.</a:t>
            </a:r>
          </a:p>
        </p:txBody>
      </p:sp>
      <p:sp>
        <p:nvSpPr>
          <p:cNvPr id="8" name="Obdélník 7"/>
          <p:cNvSpPr/>
          <p:nvPr/>
        </p:nvSpPr>
        <p:spPr>
          <a:xfrm>
            <a:off x="467544" y="3717032"/>
            <a:ext cx="8676456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2000" dirty="0"/>
              <a:t>Земляника – от старорусского «земляница» – высокая степень низости.</a:t>
            </a:r>
          </a:p>
        </p:txBody>
      </p:sp>
      <p:sp>
        <p:nvSpPr>
          <p:cNvPr id="9" name="Obdélník 8"/>
          <p:cNvSpPr/>
          <p:nvPr/>
        </p:nvSpPr>
        <p:spPr>
          <a:xfrm>
            <a:off x="70992" y="5589240"/>
            <a:ext cx="9073008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2000" dirty="0"/>
              <a:t>Почтмейстер Шпекин – от польского «шпек» – шпион -</a:t>
            </a:r>
            <a:r>
              <a:rPr lang="en-US" sz="2000" dirty="0"/>
              <a:t>&gt;</a:t>
            </a:r>
            <a:r>
              <a:rPr lang="ru-RU" sz="2000" dirty="0"/>
              <a:t> чтение писем.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899592" y="4581128"/>
            <a:ext cx="7614592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2000" dirty="0"/>
              <a:t>Гибнер – прекрасно подчеркивает опасность его деятельности.</a:t>
            </a:r>
            <a:endParaRPr lang="cs-CZ" sz="20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ovací čára 5"/>
          <p:cNvCxnSpPr/>
          <p:nvPr/>
        </p:nvCxnSpPr>
        <p:spPr>
          <a:xfrm>
            <a:off x="4067944" y="1484784"/>
            <a:ext cx="0" cy="720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3347864" y="2204864"/>
            <a:ext cx="20162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4355976" y="2204864"/>
            <a:ext cx="0" cy="10801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 flipV="1">
            <a:off x="1331640" y="3212976"/>
            <a:ext cx="0" cy="5760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>
            <a:off x="1331640" y="3212976"/>
            <a:ext cx="66967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>
            <a:off x="8028384" y="3212976"/>
            <a:ext cx="0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>
            <a:off x="2915816" y="3212976"/>
            <a:ext cx="0" cy="720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4355976" y="3212976"/>
            <a:ext cx="0" cy="1728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5652120" y="3212976"/>
            <a:ext cx="0" cy="720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/>
          <p:nvPr/>
        </p:nvCxnSpPr>
        <p:spPr>
          <a:xfrm>
            <a:off x="6876256" y="3212976"/>
            <a:ext cx="0" cy="1728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Obrázek 39" descr="gogol_jan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1944216" cy="2736304"/>
          </a:xfrm>
          <a:prstGeom prst="rect">
            <a:avLst/>
          </a:prstGeom>
        </p:spPr>
      </p:pic>
      <p:pic>
        <p:nvPicPr>
          <p:cNvPr id="41" name="Obrázek 40" descr="goqsmallt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7" y="0"/>
            <a:ext cx="2016224" cy="2664296"/>
          </a:xfrm>
          <a:prstGeom prst="rect">
            <a:avLst/>
          </a:prstGeom>
        </p:spPr>
      </p:pic>
      <p:pic>
        <p:nvPicPr>
          <p:cNvPr id="48" name="Obrázek 47" descr="gog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1008"/>
            <a:ext cx="2483768" cy="2409056"/>
          </a:xfrm>
          <a:prstGeom prst="rect">
            <a:avLst/>
          </a:prstGeom>
        </p:spPr>
      </p:pic>
      <p:sp>
        <p:nvSpPr>
          <p:cNvPr id="56" name="TextovéPole 55"/>
          <p:cNvSpPr txBox="1"/>
          <p:nvPr/>
        </p:nvSpPr>
        <p:spPr>
          <a:xfrm>
            <a:off x="3491880" y="4941168"/>
            <a:ext cx="1872208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Marija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Gogol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-Janovská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4860032" y="3933056"/>
            <a:ext cx="1728192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Anna Gogol-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Janov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ská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6012160" y="4941169"/>
            <a:ext cx="2232248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Elizaveta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Gogol-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Janovsk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á</a:t>
            </a:r>
          </a:p>
        </p:txBody>
      </p:sp>
      <p:sp>
        <p:nvSpPr>
          <p:cNvPr id="61" name="TextovéPole 60"/>
          <p:cNvSpPr txBox="1"/>
          <p:nvPr/>
        </p:nvSpPr>
        <p:spPr>
          <a:xfrm rot="10800000" flipV="1">
            <a:off x="7380312" y="3573016"/>
            <a:ext cx="1475656" cy="729952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Olga Gogol-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Janovsk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á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0" y="5473005"/>
            <a:ext cx="2987824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Nikolaj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Vasiljevič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Gogol-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Janovsk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ý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(1809-1852)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2195736" y="3933056"/>
            <a:ext cx="180020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Ivan 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Gogol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-Janovský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5868144" y="6150114"/>
            <a:ext cx="3275856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Rodokmen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5292080" y="2132856"/>
            <a:ext cx="3600400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askerville Old Face" pitchFamily="18" charset="0"/>
              </a:rPr>
              <a:t>Marja</a:t>
            </a:r>
            <a:r>
              <a:rPr lang="en-US" sz="2400" dirty="0">
                <a:latin typeface="Baskerville Old Face" pitchFamily="18" charset="0"/>
              </a:rPr>
              <a:t> </a:t>
            </a:r>
            <a:r>
              <a:rPr lang="en-US" sz="2400" dirty="0" err="1">
                <a:latin typeface="Baskerville Old Face" pitchFamily="18" charset="0"/>
              </a:rPr>
              <a:t>Ivanovna</a:t>
            </a:r>
            <a:r>
              <a:rPr lang="en-US" sz="2400" dirty="0">
                <a:latin typeface="Baskerville Old Face" pitchFamily="18" charset="0"/>
              </a:rPr>
              <a:t> </a:t>
            </a:r>
            <a:r>
              <a:rPr lang="en-US" sz="2400" dirty="0" err="1">
                <a:latin typeface="Baskerville Old Face" pitchFamily="18" charset="0"/>
              </a:rPr>
              <a:t>Kosjarovsk</a:t>
            </a:r>
            <a:r>
              <a:rPr lang="cs-CZ" sz="2400" dirty="0">
                <a:latin typeface="Baskerville Old Face" pitchFamily="18" charset="0"/>
              </a:rPr>
              <a:t>á</a:t>
            </a:r>
            <a:br>
              <a:rPr lang="cs-CZ" sz="2400" dirty="0">
                <a:latin typeface="Baskerville Old Face" pitchFamily="18" charset="0"/>
              </a:rPr>
            </a:br>
            <a:r>
              <a:rPr lang="en-US" sz="2400" dirty="0">
                <a:latin typeface="Baskerville Old Face" pitchFamily="18" charset="0"/>
              </a:rPr>
              <a:t>(1791 – 1868)</a:t>
            </a:r>
            <a:endParaRPr lang="cs-CZ" sz="2400" dirty="0">
              <a:latin typeface="Baskerville Old Face" pitchFamily="18" charset="0"/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2339752" y="692696"/>
            <a:ext cx="4248472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Times New Roman" pitchFamily="18" charset="0"/>
              </a:rPr>
              <a:t>Afanas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Times New Roman" pitchFamily="18" charset="0"/>
              </a:rPr>
              <a:t>y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Times New Roman" pitchFamily="18" charset="0"/>
              </a:rPr>
              <a:t>j 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Times New Roman" pitchFamily="18" charset="0"/>
              </a:rPr>
              <a:t>Demjanovič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Times New Roman" pitchFamily="18" charset="0"/>
              </a:rPr>
              <a:t>Gogol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Times New Roman" pitchFamily="18" charset="0"/>
              </a:rPr>
              <a:t>-Janovský</a:t>
            </a:r>
            <a:b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Times New Roman" pitchFamily="18" charset="0"/>
              </a:rPr>
            </a:b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Times New Roman" pitchFamily="18" charset="0"/>
              </a:rPr>
              <a:t>(1738 - 1805)</a:t>
            </a:r>
            <a:endParaRPr lang="cs-CZ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Times New Roman" pitchFamily="18" charset="0"/>
            </a:endParaRPr>
          </a:p>
        </p:txBody>
      </p:sp>
      <p:sp>
        <p:nvSpPr>
          <p:cNvPr id="46" name="Obdélník 45"/>
          <p:cNvSpPr/>
          <p:nvPr/>
        </p:nvSpPr>
        <p:spPr>
          <a:xfrm>
            <a:off x="179512" y="2132856"/>
            <a:ext cx="3240360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Times New Roman" pitchFamily="18" charset="0"/>
              </a:rPr>
              <a:t>Vasilij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Times New Roman" pitchFamily="18" charset="0"/>
              </a:rPr>
              <a:t> Gogol-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Times New Roman" pitchFamily="18" charset="0"/>
              </a:rPr>
              <a:t>Janovsk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Times New Roman" pitchFamily="18" charset="0"/>
              </a:rPr>
              <a:t>ý</a:t>
            </a:r>
            <a:b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Times New Roman" pitchFamily="18" charset="0"/>
              </a:rPr>
            </a:b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Times New Roman" pitchFamily="18" charset="0"/>
              </a:rPr>
              <a:t>(1777 - 1825)</a:t>
            </a:r>
            <a:endParaRPr lang="cs-CZ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563888" cy="148478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Краткое содержание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63888" y="0"/>
            <a:ext cx="57241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dirty="0"/>
              <a:t>1 действие</a:t>
            </a:r>
            <a:endParaRPr lang="cs-CZ" sz="4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63888" y="764704"/>
            <a:ext cx="5724128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dirty="0"/>
              <a:t>Завязка</a:t>
            </a:r>
            <a:endParaRPr lang="cs-CZ" sz="3600" dirty="0"/>
          </a:p>
        </p:txBody>
      </p:sp>
      <p:sp>
        <p:nvSpPr>
          <p:cNvPr id="6" name="Obdélník 5"/>
          <p:cNvSpPr/>
          <p:nvPr/>
        </p:nvSpPr>
        <p:spPr>
          <a:xfrm>
            <a:off x="611560" y="2492896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br>
              <a:rPr lang="ru-RU" sz="2800" dirty="0"/>
            </a:br>
            <a:r>
              <a:rPr lang="ru-RU" sz="2800" dirty="0"/>
              <a:t>Знакомство с главными персонажами, чиновниками.</a:t>
            </a:r>
          </a:p>
          <a:p>
            <a:pPr marL="514350" indent="-514350">
              <a:buFont typeface="+mj-lt"/>
              <a:buAutoNum type="arabicPeriod"/>
            </a:pPr>
            <a:br>
              <a:rPr lang="ru-RU" sz="2800" dirty="0"/>
            </a:br>
            <a:r>
              <a:rPr lang="ru-RU" sz="2800" dirty="0"/>
              <a:t>Тревожное известие Бобчинского и Добчинского.</a:t>
            </a:r>
          </a:p>
          <a:p>
            <a:pPr marL="514350" indent="-514350">
              <a:buFont typeface="+mj-lt"/>
              <a:buAutoNum type="arabicPeriod"/>
            </a:pPr>
            <a:br>
              <a:rPr lang="ru-RU" sz="2800" dirty="0"/>
            </a:br>
            <a:r>
              <a:rPr lang="ru-RU" sz="2800" dirty="0"/>
              <a:t>Городничий раздает всем поручения и спешно отправляется в трактир.</a:t>
            </a:r>
            <a:endParaRPr lang="cs-CZ" sz="2800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676672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>
              <a:buNone/>
            </a:pPr>
            <a:r>
              <a:rPr lang="ru-RU" dirty="0"/>
              <a:t>«К нам едет ревизор»</a:t>
            </a:r>
            <a:endParaRPr lang="cs-CZ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546848" cy="764704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2 действие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51520" y="1844824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/>
              <a:t>Знакомство с Хлестаковым и его слугой Осипом.</a:t>
            </a:r>
            <a:br>
              <a:rPr lang="ru-RU" sz="2800" dirty="0"/>
            </a:b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Голод не тетка и долги Хлестакова.</a:t>
            </a:r>
            <a:br>
              <a:rPr lang="ru-RU" sz="2800" dirty="0"/>
            </a:b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Хлестаков встречает городничего и жалуется на дурной приём.</a:t>
            </a:r>
            <a:br>
              <a:rPr lang="ru-RU" sz="2800" dirty="0"/>
            </a:b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Городничий устраивает Хлестакову полную туристическую программу и приглашает к себе домой.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499992" y="0"/>
            <a:ext cx="464400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+mj-lt"/>
              </a:rPr>
              <a:t>Экспозиция</a:t>
            </a:r>
            <a:endParaRPr lang="cs-CZ" sz="4400" dirty="0">
              <a:latin typeface="+mj-lt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211960" cy="836712"/>
          </a:xfrm>
          <a:solidFill>
            <a:srgbClr val="FFFF66"/>
          </a:solidFill>
        </p:spPr>
        <p:txBody>
          <a:bodyPr/>
          <a:lstStyle/>
          <a:p>
            <a:r>
              <a:rPr lang="ru-RU" dirty="0"/>
              <a:t>3 действие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11960" y="0"/>
            <a:ext cx="4932040" cy="830997"/>
          </a:xfrm>
          <a:prstGeom prst="rect">
            <a:avLst/>
          </a:prstGeom>
          <a:solidFill>
            <a:srgbClr val="EED56C"/>
          </a:solidFill>
        </p:spPr>
        <p:txBody>
          <a:bodyPr wrap="square" rtlCol="0">
            <a:spAutoFit/>
          </a:bodyPr>
          <a:lstStyle/>
          <a:p>
            <a:r>
              <a:rPr lang="ru-RU" sz="4800" dirty="0"/>
              <a:t>Развитие </a:t>
            </a:r>
            <a:endParaRPr lang="cs-CZ" sz="4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484784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/>
              <a:t>Анна Андреевна и Мария Антоновна узнают новости и готовятся к приёму гостя.</a:t>
            </a:r>
            <a:br>
              <a:rPr lang="ru-RU" sz="2400" dirty="0"/>
            </a:b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После поездки по учреждениям герои приезжают в дом городничего.</a:t>
            </a:r>
            <a:br>
              <a:rPr lang="ru-RU" sz="2400" dirty="0"/>
            </a:b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Невероятные рассказы и выдумки Хлестакова за трапезой.</a:t>
            </a:r>
            <a:br>
              <a:rPr lang="ru-RU" sz="2400" dirty="0"/>
            </a:b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Хлестаков отправляется спать, в то время как городничий обхаживает слугу Осипа.</a:t>
            </a:r>
            <a:br>
              <a:rPr lang="ru-RU" sz="2400" dirty="0"/>
            </a:b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Городничий отдаёт приказ офицерам, чтобы «ревизора» никто не смел тревожить.</a:t>
            </a:r>
            <a:endParaRPr lang="cs-CZ" sz="2400" dirty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258816" cy="836712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ru-RU" dirty="0"/>
              <a:t>4 действие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Приятный сюрприз для Хлестакова в виде взятки от каждого чиновника.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Хлестаков пишет письмо знакомому журналисту об этом престранном дне.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Жалобы от купцов, слесарши и унтер-офицерской вдовы.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Заигрывание с дамами, сватовство Хлестакова к Марие и благословение родителей.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Поспешный отъезд Хлестакова в Петербург.</a:t>
            </a:r>
          </a:p>
        </p:txBody>
      </p:sp>
      <p:sp>
        <p:nvSpPr>
          <p:cNvPr id="4" name="Obdélník 3"/>
          <p:cNvSpPr/>
          <p:nvPr/>
        </p:nvSpPr>
        <p:spPr>
          <a:xfrm>
            <a:off x="4211960" y="0"/>
            <a:ext cx="5472608" cy="8367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dirty="0"/>
              <a:t>Кульминация</a:t>
            </a:r>
            <a:endParaRPr lang="cs-CZ" sz="4800" dirty="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283968" cy="8367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/>
              <a:t>5 действие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980728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/>
              <a:t>Семья городничего примеряет на себя статус сливок общества в Петербурге, благодаря завидному зяту.</a:t>
            </a:r>
            <a:br>
              <a:rPr lang="ru-RU" sz="2400" dirty="0"/>
            </a:br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Все потихоньку собираются, чтобы поздравить семью с такой невиданной удачей.</a:t>
            </a:r>
            <a:br>
              <a:rPr lang="ru-RU" sz="2400" dirty="0"/>
            </a:br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Почтмейстер приносит пренеприятнейшее известие, вскрыв письмо Хлестакова и герои выясняют, что никакой он не ревизор.</a:t>
            </a:r>
            <a:br>
              <a:rPr lang="ru-RU" sz="2400" dirty="0"/>
            </a:br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К картине присоединяется жандарм и оповещает, что из Петербурга прибыл чиновник (настоящий ревизор) и требует городничего к себе в гостинницу.</a:t>
            </a:r>
            <a:br>
              <a:rPr lang="ru-RU" sz="2400" dirty="0"/>
            </a:br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Немая сцена Гоголя. Все застывают на сцене в различных позах, в изумлении, страхе и тревоге.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83968" y="0"/>
            <a:ext cx="507605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800" dirty="0"/>
              <a:t>Развязка</a:t>
            </a:r>
            <a:endParaRPr lang="cs-CZ" sz="4800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2120" y="0"/>
            <a:ext cx="3491880" cy="8367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Немая сцена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Картинки по запросу к.брюллов последний день помпе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88632" cy="4149080"/>
          </a:xfrm>
          <a:prstGeom prst="rect">
            <a:avLst/>
          </a:prstGeom>
          <a:noFill/>
        </p:spPr>
      </p:pic>
      <p:pic>
        <p:nvPicPr>
          <p:cNvPr id="4102" name="Picture 6" descr="Картинки по запросу немая сцена ревиз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149080"/>
            <a:ext cx="5715000" cy="270892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868144" y="1628800"/>
            <a:ext cx="3096344" cy="1569660"/>
          </a:xfrm>
          <a:prstGeom prst="rect">
            <a:avLst/>
          </a:prstGeom>
          <a:noFill/>
          <a:ln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 Брюллов </a:t>
            </a:r>
          </a:p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«Последний день Помпеи»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(1833)</a:t>
            </a:r>
            <a:endParaRPr lang="cs-CZ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512" y="4293096"/>
            <a:ext cx="3096344" cy="230832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В постановке 1926 года Мейерхольда в финальной сцене были использованы куклы в натуральную величину.</a:t>
            </a:r>
            <a:endParaRPr lang="cs-CZ" sz="2400" dirty="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203848" cy="76470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Премьеры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203848" y="0"/>
            <a:ext cx="5940153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1836</a:t>
            </a:r>
            <a:endParaRPr lang="cs-CZ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Картинки по запросу гоголь читает ревиз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305049"/>
            <a:ext cx="7086600" cy="4552951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827584" y="6093296"/>
            <a:ext cx="831641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«Гоголь читает «Ревизора» писателям и артистам Малого театра» 1836</a:t>
            </a:r>
            <a:endParaRPr lang="cs-CZ" sz="2000" b="1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161277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Александринский театр, Петербург. Присутствовал сам Николай 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Малый театр, Москва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779912" cy="836712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Экранизации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Постер филь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02612">
            <a:off x="5356696" y="222676"/>
            <a:ext cx="4211960" cy="3080748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51520" y="1628800"/>
            <a:ext cx="4752528" cy="1200329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1952</a:t>
            </a:r>
          </a:p>
          <a:p>
            <a:pPr algn="ctr"/>
            <a:r>
              <a:rPr lang="ru-RU" sz="2400" dirty="0"/>
              <a:t>«Ревизор»</a:t>
            </a:r>
          </a:p>
          <a:p>
            <a:pPr algn="ctr"/>
            <a:r>
              <a:rPr lang="ru-RU" sz="2400" dirty="0"/>
              <a:t>(реж. Владимир Петров)</a:t>
            </a:r>
          </a:p>
        </p:txBody>
      </p:sp>
      <p:pic>
        <p:nvPicPr>
          <p:cNvPr id="2052" name="Picture 4" descr="Картинки по запросу инкогнито из петербур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6012160" cy="3284984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6228184" y="4149080"/>
            <a:ext cx="2915816" cy="193899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1977</a:t>
            </a:r>
          </a:p>
          <a:p>
            <a:pPr algn="ctr"/>
            <a:r>
              <a:rPr lang="ru-RU" sz="2400" dirty="0"/>
              <a:t>«Инкогнито из Петербурга» </a:t>
            </a:r>
          </a:p>
          <a:p>
            <a:pPr algn="ctr"/>
            <a:r>
              <a:rPr lang="ru-RU" sz="2400" dirty="0"/>
              <a:t>(реж. Леонид Гайдай)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и по запросу черт из вечера на хутор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7315200" cy="548640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6992" y="0"/>
            <a:ext cx="5987008" cy="2376264"/>
          </a:xfrm>
          <a:solidFill>
            <a:schemeClr val="bg1"/>
          </a:solidFill>
          <a:effectLst>
            <a:softEdge rad="317500"/>
          </a:effectLst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  <a:endParaRPr lang="cs-CZ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Čtyřcípá hvězda 4"/>
          <p:cNvSpPr/>
          <p:nvPr/>
        </p:nvSpPr>
        <p:spPr>
          <a:xfrm>
            <a:off x="2699792" y="3573016"/>
            <a:ext cx="576064" cy="576064"/>
          </a:xfrm>
          <a:prstGeom prst="star4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375248" y="6237312"/>
            <a:ext cx="676875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400" dirty="0"/>
              <a:t>Фильм «Вечера на хуторе близ Диканьки» (1962)</a:t>
            </a:r>
            <a:endParaRPr lang="cs-CZ" sz="2400" dirty="0"/>
          </a:p>
        </p:txBody>
      </p:sp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834880" cy="850106"/>
          </a:xfrm>
          <a:solidFill>
            <a:schemeClr val="bg1"/>
          </a:solidFill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Wikipedia, </a:t>
            </a:r>
            <a:r>
              <a:rPr lang="ru-RU" dirty="0"/>
              <a:t>Гоголь, Николай Васильевич</a:t>
            </a:r>
            <a:r>
              <a:rPr lang="en-US" dirty="0"/>
              <a:t> [6.11.2019]</a:t>
            </a:r>
            <a:r>
              <a:rPr lang="ru-RU" dirty="0"/>
              <a:t> </a:t>
            </a:r>
            <a:r>
              <a:rPr lang="en-US" dirty="0"/>
              <a:t>[</a:t>
            </a:r>
            <a:r>
              <a:rPr lang="cs-CZ" dirty="0">
                <a:hlinkClick r:id="rId2"/>
              </a:rPr>
              <a:t>https://ru.wikipedia.org/wiki/</a:t>
            </a:r>
            <a:r>
              <a:rPr lang="ru-RU" dirty="0"/>
              <a:t>Гоголь,_Николай_Васильевич</a:t>
            </a:r>
            <a:r>
              <a:rPr lang="en-US" dirty="0"/>
              <a:t>]</a:t>
            </a:r>
            <a:endParaRPr lang="ru-RU" dirty="0"/>
          </a:p>
          <a:p>
            <a:r>
              <a:rPr lang="ru-RU" dirty="0">
                <a:hlinkClick r:id="rId3"/>
              </a:rPr>
              <a:t>Гоголь и Белинский </a:t>
            </a:r>
            <a:r>
              <a:rPr lang="en-US" dirty="0">
                <a:hlinkClick r:id="rId3"/>
              </a:rPr>
              <a:t>[</a:t>
            </a:r>
            <a:r>
              <a:rPr lang="cs-CZ" dirty="0">
                <a:hlinkClick r:id="rId3"/>
              </a:rPr>
              <a:t>https://foma.ru/gogol-i-belinskiy.html</a:t>
            </a:r>
            <a:r>
              <a:rPr lang="en-US" dirty="0"/>
              <a:t>]</a:t>
            </a:r>
            <a:endParaRPr lang="cs-CZ" dirty="0"/>
          </a:p>
          <a:p>
            <a:r>
              <a:rPr lang="ru-RU" dirty="0">
                <a:hlinkClick r:id="rId4"/>
              </a:rPr>
              <a:t>Переписка Пушкина с Гоголем </a:t>
            </a:r>
            <a:r>
              <a:rPr lang="en-US" dirty="0">
                <a:hlinkClick r:id="rId4"/>
              </a:rPr>
              <a:t>[</a:t>
            </a:r>
            <a:r>
              <a:rPr lang="cs-CZ" dirty="0">
                <a:hlinkClick r:id="rId4"/>
              </a:rPr>
              <a:t>http://az.lib.ru/p/pushkin_a_s/text_1836_perepiska_s_gogolem.shtml</a:t>
            </a:r>
            <a:r>
              <a:rPr lang="en-US" dirty="0"/>
              <a:t>]</a:t>
            </a:r>
            <a:endParaRPr lang="cs-CZ" dirty="0"/>
          </a:p>
          <a:p>
            <a:r>
              <a:rPr lang="en-US" dirty="0">
                <a:hlinkClick r:id="rId5"/>
              </a:rPr>
              <a:t>[</a:t>
            </a:r>
            <a:r>
              <a:rPr lang="cs-CZ" dirty="0">
                <a:hlinkClick r:id="rId5"/>
              </a:rPr>
              <a:t>https://ru.wikisource.org/wiki/</a:t>
            </a:r>
            <a:r>
              <a:rPr lang="ru-RU" dirty="0">
                <a:hlinkClick r:id="rId5"/>
              </a:rPr>
              <a:t>Переписка_Н._В._Гоголя_с_В._Г._Белинским</a:t>
            </a:r>
            <a:r>
              <a:rPr lang="en-US" dirty="0"/>
              <a:t>]</a:t>
            </a:r>
            <a:endParaRPr lang="cs-CZ" dirty="0"/>
          </a:p>
          <a:p>
            <a:r>
              <a:rPr lang="ru-RU" dirty="0"/>
              <a:t>«Птица-Гоголь. Документальный фильм.» 2009г.</a:t>
            </a:r>
          </a:p>
          <a:p>
            <a:r>
              <a:rPr lang="en-US" dirty="0">
                <a:hlinkClick r:id="rId6"/>
              </a:rPr>
              <a:t>[</a:t>
            </a:r>
            <a:r>
              <a:rPr lang="cs-CZ" dirty="0">
                <a:hlinkClick r:id="rId6"/>
              </a:rPr>
              <a:t>http://www.</a:t>
            </a:r>
            <a:r>
              <a:rPr lang="cs-CZ" dirty="0" err="1">
                <a:hlinkClick r:id="rId6"/>
              </a:rPr>
              <a:t>domgogolya.ru</a:t>
            </a:r>
            <a:r>
              <a:rPr lang="en-US" dirty="0"/>
              <a:t>]</a:t>
            </a:r>
            <a:endParaRPr lang="ru-RU" dirty="0"/>
          </a:p>
          <a:p>
            <a:r>
              <a:rPr lang="en-US" dirty="0">
                <a:hlinkClick r:id="rId7"/>
              </a:rPr>
              <a:t>[</a:t>
            </a:r>
            <a:r>
              <a:rPr lang="cs-CZ" dirty="0">
                <a:hlinkClick r:id="rId7"/>
              </a:rPr>
              <a:t>https://www.sdamna5.ru/govoryaschie_revizor</a:t>
            </a:r>
            <a:r>
              <a:rPr lang="en-US" dirty="0"/>
              <a:t>]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Gogolewo_Museum_Estate_of_Nikolai_Vasilievich_Gogol_IMG_5533_17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53506" cy="3189447"/>
          </a:xfrm>
          <a:prstGeom prst="rect">
            <a:avLst/>
          </a:prstGeom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4283968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Картинки по запросу памятник гоголю гоголев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969568"/>
            <a:ext cx="4670788" cy="3888432"/>
          </a:xfrm>
          <a:prstGeom prst="rect">
            <a:avLst/>
          </a:prstGeom>
          <a:noFill/>
        </p:spPr>
      </p:pic>
      <p:pic>
        <p:nvPicPr>
          <p:cNvPr id="17" name="Obrázek 16" descr="1405-2_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2924945"/>
            <a:ext cx="6408041" cy="3933056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2555776" y="2708920"/>
            <a:ext cx="4824536" cy="52322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Tady  tráví Gogol svoje dětství 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527376" y="6027003"/>
            <a:ext cx="5616624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Vesnice </a:t>
            </a:r>
            <a:r>
              <a:rPr lang="cs-CZ" sz="2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Vasiljevka</a:t>
            </a:r>
            <a:r>
              <a:rPr lang="cs-CZ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Poltavská gubernie</a:t>
            </a:r>
            <a:br>
              <a:rPr lang="cs-CZ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(nyní </a:t>
            </a:r>
            <a:r>
              <a:rPr lang="cs-CZ" sz="2400" i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Gogoleva</a:t>
            </a:r>
            <a:r>
              <a:rPr lang="cs-CZ" sz="24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vesnice)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5004048" cy="76470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75856" y="1124744"/>
            <a:ext cx="5868144" cy="2520280"/>
          </a:xfrm>
          <a:solidFill>
            <a:schemeClr val="accent1">
              <a:lumMod val="60000"/>
              <a:lumOff val="40000"/>
            </a:schemeClr>
          </a:solidFill>
          <a:effectLst>
            <a:softEdge rad="12700"/>
          </a:effectLst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cs-CZ" dirty="0"/>
              <a:t>1819 – Příprava ke studiu.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1821-1828  – Studuje v</a:t>
            </a:r>
            <a:r>
              <a:rPr lang="ru-RU" dirty="0"/>
              <a:t> </a:t>
            </a:r>
            <a:r>
              <a:rPr lang="cs-CZ" dirty="0"/>
              <a:t>Neženském lyceu.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cs-CZ" dirty="0"/>
              <a:t>Satira</a:t>
            </a:r>
            <a:r>
              <a:rPr lang="ru-RU" dirty="0"/>
              <a:t> «Нечто о Нежине или Дуракам закон не писан»</a:t>
            </a:r>
            <a:endParaRPr lang="cs-CZ" dirty="0"/>
          </a:p>
        </p:txBody>
      </p:sp>
      <p:pic>
        <p:nvPicPr>
          <p:cNvPr id="17410" name="Picture 2" descr="Картинки по запросу гимназия высших наук в нежи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124744"/>
            <a:ext cx="3465576" cy="5544616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7412" name="Picture 4" descr="Картинки по запросу гимназия высших наук в нежи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717032"/>
            <a:ext cx="5868144" cy="2952328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5856" y="0"/>
            <a:ext cx="6717432" cy="836712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Hledání sebe samého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3275856" cy="8367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Petrohrad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Рисунок Екатерины Ват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325" y="1628800"/>
            <a:ext cx="4966675" cy="522920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195736" y="5229200"/>
            <a:ext cx="3528392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úředník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971600" y="3429000"/>
            <a:ext cx="187220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herec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39552" y="5733256"/>
            <a:ext cx="6336704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V roce 1829. Nebylo to úspěšným. </a:t>
            </a:r>
            <a:br>
              <a:rPr lang="cs-CZ" sz="2400" dirty="0"/>
            </a:br>
            <a:r>
              <a:rPr lang="cs-CZ" sz="2400" dirty="0"/>
              <a:t>Posloužilo inspiraci pro„Petrohradské povídky“.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51520" y="3933056"/>
            <a:ext cx="5328592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I když se na to velmi snažil a divadlo miloval, bohužel, herec Gogol nebyl.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979712" y="2276872"/>
            <a:ext cx="5040560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i="1" dirty="0"/>
              <a:t>Hans </a:t>
            </a:r>
            <a:r>
              <a:rPr lang="cs-CZ" sz="2400" i="1" dirty="0" err="1"/>
              <a:t>Küchelgarten</a:t>
            </a:r>
            <a:r>
              <a:rPr lang="cs-CZ" sz="2400" i="1" dirty="0"/>
              <a:t> – neúspěšná poema pod jménem V. </a:t>
            </a:r>
            <a:r>
              <a:rPr lang="cs-CZ" sz="2400" i="1" dirty="0" err="1"/>
              <a:t>Alov</a:t>
            </a:r>
            <a:r>
              <a:rPr lang="cs-CZ" sz="2400" i="1" dirty="0"/>
              <a:t> (1829)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771800" y="1772816"/>
            <a:ext cx="223224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spisovatel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0" y="836713"/>
            <a:ext cx="385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/>
              <a:t>Přestěhoval se v roce 1828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  <p:bldP spid="12" grpId="0" uiExpand="1" build="p" animBg="1"/>
      <p:bldP spid="1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83671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První literární díla</a:t>
            </a:r>
          </a:p>
        </p:txBody>
      </p:sp>
      <p:pic>
        <p:nvPicPr>
          <p:cNvPr id="5" name="Picture 2" descr="Картинки по запросу белин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3240360" cy="4061252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124744"/>
            <a:ext cx="7931224" cy="247687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/>
              <a:t>Večery na samotě u </a:t>
            </a:r>
            <a:r>
              <a:rPr lang="cs-CZ" dirty="0" err="1"/>
              <a:t>Díkaňky</a:t>
            </a:r>
            <a:r>
              <a:rPr lang="cs-CZ" dirty="0"/>
              <a:t> (1831 - 1832)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Arabesky (1835)</a:t>
            </a:r>
          </a:p>
          <a:p>
            <a:pPr>
              <a:buFont typeface="Wingdings" pitchFamily="2" charset="2"/>
              <a:buChar char="§"/>
            </a:pPr>
            <a:r>
              <a:rPr lang="cs-CZ" dirty="0" err="1"/>
              <a:t>Mirgorod</a:t>
            </a:r>
            <a:r>
              <a:rPr lang="cs-CZ" dirty="0"/>
              <a:t> (1835)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Vychází i časopisecky povídka Nos (1836)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247456" y="5517232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Vissarion</a:t>
            </a:r>
            <a:r>
              <a:rPr lang="cs-CZ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Bělinskij</a:t>
            </a:r>
            <a:endParaRPr lang="cs-CZ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555776" y="4149080"/>
            <a:ext cx="6588224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„V Gogolovi má ruská společnost budoucího velkého spisovatele“ 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707904" cy="85010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Gogol cestuje</a:t>
            </a:r>
          </a:p>
        </p:txBody>
      </p:sp>
      <p:pic>
        <p:nvPicPr>
          <p:cNvPr id="34822" name="Picture 6" descr="Картинки по запросу гого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3378416" cy="3861048"/>
          </a:xfrm>
          <a:prstGeom prst="rect">
            <a:avLst/>
          </a:prstGeom>
          <a:noFill/>
        </p:spPr>
      </p:pic>
      <p:sp>
        <p:nvSpPr>
          <p:cNvPr id="7" name="Obláček 6"/>
          <p:cNvSpPr/>
          <p:nvPr/>
        </p:nvSpPr>
        <p:spPr>
          <a:xfrm rot="1695550">
            <a:off x="1922017" y="1808183"/>
            <a:ext cx="2131615" cy="181376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4828" name="Picture 12" descr="Картинки по запросу спагет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96752"/>
            <a:ext cx="2232248" cy="278431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1" name="TextovéPole 10"/>
          <p:cNvSpPr txBox="1"/>
          <p:nvPr/>
        </p:nvSpPr>
        <p:spPr>
          <a:xfrm>
            <a:off x="4572000" y="764704"/>
            <a:ext cx="273630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Německo (1836)</a:t>
            </a:r>
          </a:p>
        </p:txBody>
      </p:sp>
      <p:cxnSp>
        <p:nvCxnSpPr>
          <p:cNvPr id="13" name="Přímá spojovací šipka 12"/>
          <p:cNvCxnSpPr/>
          <p:nvPr/>
        </p:nvCxnSpPr>
        <p:spPr>
          <a:xfrm>
            <a:off x="6012160" y="134076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499992" y="1988840"/>
            <a:ext cx="302433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Švýcarsko</a:t>
            </a:r>
          </a:p>
        </p:txBody>
      </p:sp>
      <p:cxnSp>
        <p:nvCxnSpPr>
          <p:cNvPr id="15" name="Přímá spojovací šipka 14"/>
          <p:cNvCxnSpPr/>
          <p:nvPr/>
        </p:nvCxnSpPr>
        <p:spPr>
          <a:xfrm>
            <a:off x="6012160" y="234888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932040" y="3068960"/>
            <a:ext cx="208823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Paříž (zima 1836)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635896" y="3573017"/>
            <a:ext cx="36004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sz="2400" dirty="0"/>
              <a:t>„Je tady samá politika“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391472" y="4005064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Mrtvé duše „žijí“ – aktivní práce nad knihou.</a:t>
            </a:r>
          </a:p>
        </p:txBody>
      </p:sp>
      <p:cxnSp>
        <p:nvCxnSpPr>
          <p:cNvPr id="24" name="Přímá spojovací šipka 23"/>
          <p:cNvCxnSpPr/>
          <p:nvPr/>
        </p:nvCxnSpPr>
        <p:spPr>
          <a:xfrm>
            <a:off x="5940152" y="436510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3563888" y="4941168"/>
            <a:ext cx="5328592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/>
              <a:t>Řím (1837</a:t>
            </a:r>
            <a:r>
              <a:rPr lang="ru-RU" sz="2000" dirty="0"/>
              <a:t>-1842</a:t>
            </a:r>
            <a:r>
              <a:rPr lang="cs-CZ" sz="2000" dirty="0"/>
              <a:t>)</a:t>
            </a:r>
            <a:br>
              <a:rPr lang="cs-CZ" sz="2000" dirty="0"/>
            </a:br>
            <a:r>
              <a:rPr lang="cs-CZ" sz="2000" dirty="0"/>
              <a:t>ulice Via </a:t>
            </a:r>
            <a:r>
              <a:rPr lang="cs-CZ" sz="2000" dirty="0" err="1"/>
              <a:t>Felice</a:t>
            </a:r>
            <a:r>
              <a:rPr lang="cs-CZ" sz="2000" dirty="0"/>
              <a:t> – poslední adresa v jeho životě.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699792" y="6093296"/>
            <a:ext cx="66247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V roce 1841 už má první první díl Mrtvých duší.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114800" cy="706090"/>
          </a:xfrm>
        </p:spPr>
        <p:txBody>
          <a:bodyPr>
            <a:normAutofit fontScale="90000"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Poslední roky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908720"/>
            <a:ext cx="727280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1848</a:t>
            </a:r>
            <a:r>
              <a:rPr lang="ru-RU" sz="2400" dirty="0"/>
              <a:t> - </a:t>
            </a:r>
            <a:r>
              <a:rPr lang="cs-CZ" sz="2400" dirty="0"/>
              <a:t>návštěva do Jeruzalému</a:t>
            </a:r>
          </a:p>
        </p:txBody>
      </p:sp>
      <p:sp>
        <p:nvSpPr>
          <p:cNvPr id="5" name="Obdélník 4"/>
          <p:cNvSpPr/>
          <p:nvPr/>
        </p:nvSpPr>
        <p:spPr>
          <a:xfrm>
            <a:off x="3563888" y="1484784"/>
            <a:ext cx="1651414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r>
              <a:rPr lang="cs-CZ" sz="2400" dirty="0"/>
              <a:t>12.02.1852 </a:t>
            </a:r>
          </a:p>
        </p:txBody>
      </p:sp>
      <p:sp>
        <p:nvSpPr>
          <p:cNvPr id="6" name="Obdélník 5"/>
          <p:cNvSpPr/>
          <p:nvPr/>
        </p:nvSpPr>
        <p:spPr>
          <a:xfrm>
            <a:off x="2195736" y="1916832"/>
            <a:ext cx="4572000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r>
              <a:rPr lang="cs-CZ" sz="2400" dirty="0"/>
              <a:t>Gogol spálil již dokončený rukopis druhého dílu Mrtvých duší.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511152" y="2996952"/>
            <a:ext cx="763284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Postí se a 18. 02. vůbec přestává jíst.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247456" y="4077072"/>
            <a:ext cx="489654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Lékaři a kamarádi se snaží pomoct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860032" y="5013176"/>
            <a:ext cx="3528392" cy="107721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21.02.1852</a:t>
            </a:r>
          </a:p>
          <a:p>
            <a:pPr algn="ctr"/>
            <a:r>
              <a:rPr lang="cs-CZ" sz="3200" dirty="0"/>
              <a:t>smrt  spisovatele.</a:t>
            </a:r>
          </a:p>
        </p:txBody>
      </p:sp>
      <p:pic>
        <p:nvPicPr>
          <p:cNvPr id="33794" name="Picture 2" descr="Картинки по запросу гоголь смер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89040"/>
            <a:ext cx="4194478" cy="30689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Картинки по запросу могила гого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836"/>
            <a:ext cx="5508104" cy="3733163"/>
          </a:xfrm>
          <a:prstGeom prst="rect">
            <a:avLst/>
          </a:prstGeom>
          <a:noFill/>
        </p:spPr>
      </p:pic>
      <p:pic>
        <p:nvPicPr>
          <p:cNvPr id="46084" name="Picture 4" descr="Картинки по запросу могила гогол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71592" y="1343874"/>
            <a:ext cx="3672408" cy="551412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1412776"/>
            <a:ext cx="5364088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Hrob Gogole na </a:t>
            </a:r>
            <a:r>
              <a:rPr lang="cs-CZ" sz="2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Novoděvičím</a:t>
            </a:r>
            <a:r>
              <a:rPr lang="cs-CZ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hřbitově.</a:t>
            </a:r>
            <a:br>
              <a:rPr lang="cs-CZ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Moskva</a:t>
            </a:r>
            <a:br>
              <a:rPr lang="cs-CZ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(1931)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4788024" cy="7078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Hrob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</TotalTime>
  <Words>1214</Words>
  <Application>Microsoft Office PowerPoint</Application>
  <PresentationFormat>Экран (4:3)</PresentationFormat>
  <Paragraphs>176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Bahnschrift Condensed</vt:lpstr>
      <vt:lpstr>Baskerville Old Face</vt:lpstr>
      <vt:lpstr>Calibri</vt:lpstr>
      <vt:lpstr>Calibri Light</vt:lpstr>
      <vt:lpstr>Wingdings</vt:lpstr>
      <vt:lpstr>Motiv sady Office</vt:lpstr>
      <vt:lpstr>Презентация PowerPoint</vt:lpstr>
      <vt:lpstr>Презентация PowerPoint</vt:lpstr>
      <vt:lpstr>Презентация PowerPoint</vt:lpstr>
      <vt:lpstr>Vzdělávání</vt:lpstr>
      <vt:lpstr>Hledání sebe samého</vt:lpstr>
      <vt:lpstr>První literární díla</vt:lpstr>
      <vt:lpstr>Gogol cestuje</vt:lpstr>
      <vt:lpstr>Poslední roky</vt:lpstr>
      <vt:lpstr>Презентация PowerPoint</vt:lpstr>
      <vt:lpstr>Gogol VS Bělinskij</vt:lpstr>
      <vt:lpstr>Gogol a Žukovskij</vt:lpstr>
      <vt:lpstr>Gogol a Puškin</vt:lpstr>
      <vt:lpstr>Презентация PowerPoint</vt:lpstr>
      <vt:lpstr>Композиция</vt:lpstr>
      <vt:lpstr>Переводы на чешский</vt:lpstr>
      <vt:lpstr>История создания</vt:lpstr>
      <vt:lpstr>Критика</vt:lpstr>
      <vt:lpstr>Действующие лица</vt:lpstr>
      <vt:lpstr>Говорящие фамилии</vt:lpstr>
      <vt:lpstr>Краткое содержание</vt:lpstr>
      <vt:lpstr>2 действие</vt:lpstr>
      <vt:lpstr>3 действие</vt:lpstr>
      <vt:lpstr>4 действие</vt:lpstr>
      <vt:lpstr>5 действие</vt:lpstr>
      <vt:lpstr>Немая сцена</vt:lpstr>
      <vt:lpstr>Премьеры</vt:lpstr>
      <vt:lpstr>Экранизации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HP</dc:creator>
  <cp:lastModifiedBy>Elena Vasilyeva</cp:lastModifiedBy>
  <cp:revision>149</cp:revision>
  <dcterms:created xsi:type="dcterms:W3CDTF">2019-11-03T13:16:33Z</dcterms:created>
  <dcterms:modified xsi:type="dcterms:W3CDTF">2021-05-13T01:32:17Z</dcterms:modified>
</cp:coreProperties>
</file>