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98EB8-11A1-43C0-97BB-94E53AA35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создание активных причастий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DCFE14-5B13-D41A-51E6-6C8E7C339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Gleb</a:t>
            </a:r>
            <a:r>
              <a:rPr lang="cs-CZ" dirty="0"/>
              <a:t> </a:t>
            </a:r>
            <a:r>
              <a:rPr lang="cs-CZ" dirty="0" err="1"/>
              <a:t>Vorobev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60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55C46-21C1-B84D-49D3-C35EA2EC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Ударение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A9CB4-E00F-A496-51CE-97767626B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16417"/>
          </a:xfrm>
        </p:spPr>
        <p:txBody>
          <a:bodyPr>
            <a:normAutofit/>
          </a:bodyPr>
          <a:lstStyle/>
          <a:p>
            <a:r>
              <a:rPr lang="ru-RU" sz="2000" dirty="0"/>
              <a:t>У </a:t>
            </a:r>
            <a:r>
              <a:rPr lang="ru-RU" sz="2000" b="1" dirty="0"/>
              <a:t>причастий настоящего времени действительного залога</a:t>
            </a:r>
            <a:r>
              <a:rPr lang="ru-RU" sz="2000" dirty="0"/>
              <a:t> падение ударения зависит от ударения в форме настоящего времени</a:t>
            </a:r>
            <a:r>
              <a:rPr lang="en-US" sz="2000" dirty="0"/>
              <a:t>:</a:t>
            </a:r>
          </a:p>
          <a:p>
            <a:pPr lvl="1"/>
            <a:r>
              <a:rPr lang="ru-RU" sz="2000" dirty="0"/>
              <a:t>Глаголы 1. спряжения</a:t>
            </a:r>
            <a:r>
              <a:rPr lang="en-US" sz="2000" dirty="0"/>
              <a:t>: </a:t>
            </a:r>
            <a:r>
              <a:rPr lang="ru-RU" sz="2000" dirty="0"/>
              <a:t>на том же месте, что и ударение во втором лице единственного числа (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гуляешь-гуляющий, пишешь-пишущий).</a:t>
            </a:r>
          </a:p>
          <a:p>
            <a:pPr lvl="1"/>
            <a:r>
              <a:rPr lang="ru-RU" sz="2000" dirty="0"/>
              <a:t>Исключение – глагол </a:t>
            </a:r>
            <a:r>
              <a:rPr lang="ru-RU" sz="2000" i="1" dirty="0"/>
              <a:t>мочь</a:t>
            </a:r>
            <a:r>
              <a:rPr lang="en-US" sz="2000" dirty="0"/>
              <a:t>: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мóжешь</a:t>
            </a:r>
            <a:r>
              <a:rPr lang="ru-RU" sz="2000" dirty="0">
                <a:effectLst/>
                <a:ea typeface="Calibri" panose="020F0502020204030204" pitchFamily="34" charset="0"/>
              </a:rPr>
              <a:t>, но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могýщий</a:t>
            </a:r>
            <a:endParaRPr lang="en-US" sz="2000" i="1" dirty="0">
              <a:effectLst/>
              <a:ea typeface="Calibri" panose="020F0502020204030204" pitchFamily="34" charset="0"/>
            </a:endParaRPr>
          </a:p>
          <a:p>
            <a:pPr lvl="1"/>
            <a:r>
              <a:rPr lang="ru-RU" sz="2000" dirty="0"/>
              <a:t>Глаголы 2. спряжения</a:t>
            </a:r>
            <a:r>
              <a:rPr lang="en-US" sz="2000" dirty="0"/>
              <a:t>:</a:t>
            </a:r>
            <a:r>
              <a:rPr lang="ru-RU" sz="2000" dirty="0"/>
              <a:t> согласно инфинитиву, первому лицу единственного числа</a:t>
            </a:r>
            <a:r>
              <a:rPr lang="en-US" sz="2000" dirty="0"/>
              <a:t>: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ходúть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– ходящий,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ловúть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– ловящий,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вéрить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–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вéрящий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892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1F1C8-DB4F-FACC-529A-2C8E5501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Ударение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E0A9F-2E2E-BF36-111D-D414ED8A4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Однако, существует около 15-ти глаголов 2. спряжения, в которых при формировании причастия настоящего времени действительного залога ударение тоже ставится согласно форме второго лица единственного числа. Иногда оба варианта возможны.</a:t>
            </a:r>
          </a:p>
          <a:p>
            <a:endParaRPr lang="ru-RU" sz="2000" dirty="0"/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губúть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гýбящий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дáвящий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/давящий,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дéлящий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/делящий,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душúть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‚</a:t>
            </a:r>
            <a:r>
              <a:rPr lang="en-US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dusit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parf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movat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дýшащий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дышáть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дышащий,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ленúться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лéнящийся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/ленящийся,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лéчащий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любящий,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мочúть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мóчащий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рýбящий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слýжащий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сушúть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сýшащий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терпéть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тéрпящий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тушúть</a:t>
            </a:r>
            <a:r>
              <a:rPr lang="ru-RU" sz="20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тýшащий</a:t>
            </a:r>
            <a:endParaRPr lang="ru-RU" sz="20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9015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3192D-61B6-E012-248C-9176BA38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ru-RU" dirty="0"/>
              <a:t>Причастие будущего времени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8D74B2-3564-C1B9-AAC0-7E369D34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0192"/>
            <a:ext cx="10058400" cy="4939365"/>
          </a:xfrm>
        </p:spPr>
        <p:txBody>
          <a:bodyPr>
            <a:normAutofit/>
          </a:bodyPr>
          <a:lstStyle/>
          <a:p>
            <a:r>
              <a:rPr lang="ru-RU" sz="2000" dirty="0"/>
              <a:t>В беллетристике появляются формы </a:t>
            </a:r>
            <a:r>
              <a:rPr lang="ru-RU" sz="2000" b="1" dirty="0"/>
              <a:t>причастий настоящего времени действительного залога </a:t>
            </a:r>
            <a:r>
              <a:rPr lang="ru-RU" sz="2000" dirty="0"/>
              <a:t>от глаголов </a:t>
            </a:r>
            <a:r>
              <a:rPr lang="ru-RU" sz="2000" b="1" dirty="0"/>
              <a:t>совершенного</a:t>
            </a:r>
            <a:r>
              <a:rPr lang="ru-RU" sz="2000" dirty="0"/>
              <a:t> вида. Такие причастия не отвечают правилам литературного русского языка. </a:t>
            </a:r>
          </a:p>
          <a:p>
            <a:r>
              <a:rPr lang="ru-RU" sz="2000" dirty="0"/>
              <a:t>Такие формы ссылаются на будущее время в соответствии с обычным значением совершенных форм</a:t>
            </a:r>
            <a:r>
              <a:rPr lang="en-US" sz="2000" dirty="0"/>
              <a:t>: </a:t>
            </a:r>
          </a:p>
          <a:p>
            <a:pPr lvl="1"/>
            <a:r>
              <a:rPr lang="ru-RU" sz="2000" dirty="0">
                <a:effectLst/>
                <a:ea typeface="Calibri" panose="020F0502020204030204" pitchFamily="34" charset="0"/>
              </a:rPr>
              <a:t>(…) буде окажется в их губернии какой подозрительный человек, не </a:t>
            </a:r>
            <a:r>
              <a:rPr lang="ru-RU" sz="2000" b="1" dirty="0" err="1">
                <a:effectLst/>
                <a:ea typeface="Calibri" panose="020F0502020204030204" pitchFamily="34" charset="0"/>
              </a:rPr>
              <a:t>предъявящий</a:t>
            </a:r>
            <a:r>
              <a:rPr lang="ru-RU" sz="2000" dirty="0">
                <a:effectLst/>
                <a:ea typeface="Calibri" panose="020F0502020204030204" pitchFamily="34" charset="0"/>
              </a:rPr>
              <a:t> никаких свидетельств и паспортов, то задержать его немедленно (Н. В. Гоголь).</a:t>
            </a:r>
            <a:endParaRPr lang="en-US" sz="2000" dirty="0">
              <a:effectLst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ea typeface="Calibri" panose="020F0502020204030204" pitchFamily="34" charset="0"/>
              </a:rPr>
              <a:t>Утверждается, что в последнее время частота </a:t>
            </a:r>
            <a:r>
              <a:rPr lang="ru-RU" sz="2000" dirty="0">
                <a:ea typeface="Calibri" panose="020F0502020204030204" pitchFamily="34" charset="0"/>
              </a:rPr>
              <a:t>его появления растёт, подчеркивается его системный характер.</a:t>
            </a:r>
          </a:p>
          <a:p>
            <a:pPr lvl="1"/>
            <a:r>
              <a:rPr lang="ru-RU" sz="2000" dirty="0">
                <a:effectLst/>
                <a:ea typeface="Calibri" panose="020F0502020204030204" pitchFamily="34" charset="0"/>
              </a:rPr>
              <a:t>Появлен</a:t>
            </a:r>
            <a:r>
              <a:rPr lang="ru-RU" sz="2000" dirty="0">
                <a:ea typeface="Calibri" panose="020F0502020204030204" pitchFamily="34" charset="0"/>
              </a:rPr>
              <a:t>ие таких форм в текстах в интернете в открытом и постоянном доступе, э</a:t>
            </a:r>
            <a:r>
              <a:rPr lang="ru-RU" sz="2000" dirty="0">
                <a:effectLst/>
                <a:ea typeface="Calibri" panose="020F0502020204030204" pitchFamily="34" charset="0"/>
              </a:rPr>
              <a:t>ти те</a:t>
            </a:r>
            <a:r>
              <a:rPr lang="ru-RU" sz="2000" dirty="0">
                <a:ea typeface="Calibri" panose="020F0502020204030204" pitchFamily="34" charset="0"/>
              </a:rPr>
              <a:t>ксты не подвергаются редакции</a:t>
            </a:r>
          </a:p>
          <a:p>
            <a:pPr lvl="1"/>
            <a:r>
              <a:rPr lang="en-US" sz="2000" dirty="0">
                <a:effectLst/>
                <a:ea typeface="Calibri" panose="020F0502020204030204" pitchFamily="34" charset="0"/>
              </a:rPr>
              <a:t>“</a:t>
            </a:r>
            <a:r>
              <a:rPr lang="ru-RU" sz="2000" dirty="0">
                <a:effectLst/>
                <a:ea typeface="Calibri" panose="020F0502020204030204" pitchFamily="34" charset="0"/>
              </a:rPr>
              <a:t>причастие будущего времени</a:t>
            </a:r>
            <a:r>
              <a:rPr lang="en-US" sz="2000" dirty="0">
                <a:effectLst/>
                <a:ea typeface="Calibri" panose="020F0502020204030204" pitchFamily="34" charset="0"/>
              </a:rPr>
              <a:t>”</a:t>
            </a:r>
            <a:r>
              <a:rPr lang="ru-RU" sz="2000" dirty="0">
                <a:effectLst/>
                <a:ea typeface="Calibri" panose="020F0502020204030204" pitchFamily="34" charset="0"/>
              </a:rPr>
              <a:t> всё ещё ненормативно и находится на </a:t>
            </a:r>
            <a:r>
              <a:rPr lang="en-US" sz="2000" dirty="0">
                <a:ea typeface="Calibri" panose="020F0502020204030204" pitchFamily="34" charset="0"/>
              </a:rPr>
              <a:t>“</a:t>
            </a:r>
            <a:r>
              <a:rPr lang="ru-RU" sz="2000" dirty="0">
                <a:ea typeface="Calibri" panose="020F0502020204030204" pitchFamily="34" charset="0"/>
              </a:rPr>
              <a:t>на периферии грамматической системы – и по частотности, и по степени грамматической приемлемости</a:t>
            </a:r>
            <a:r>
              <a:rPr lang="en-US" sz="2000" dirty="0">
                <a:ea typeface="Calibri" panose="020F0502020204030204" pitchFamily="34" charset="0"/>
              </a:rPr>
              <a:t>” (</a:t>
            </a:r>
            <a:r>
              <a:rPr lang="ru-RU" sz="2000" b="0" i="1" dirty="0">
                <a:solidFill>
                  <a:srgbClr val="000000"/>
                </a:solidFill>
                <a:effectLst/>
              </a:rPr>
              <a:t>С. С. Сай, 2014а</a:t>
            </a:r>
            <a:r>
              <a:rPr lang="en-US" sz="2000" i="1" dirty="0">
                <a:solidFill>
                  <a:srgbClr val="000000"/>
                </a:solidFill>
              </a:rPr>
              <a:t>, 1.3.)</a:t>
            </a:r>
            <a:endParaRPr lang="en-US" sz="2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53777-937B-AC05-1E9E-70B2F30D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Отступление – классификация глаголов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255D9-F0CF-1888-398F-06005C1C9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Классификация, основанная на соотношениях основы настоящего времени и основы инфинитивной</a:t>
            </a:r>
          </a:p>
          <a:p>
            <a:pPr lvl="1"/>
            <a:r>
              <a:rPr lang="ru-RU" sz="2000" dirty="0"/>
              <a:t>Группы, имеющие определённые грамматические и парадигматические свойства</a:t>
            </a:r>
          </a:p>
          <a:p>
            <a:pPr lvl="1"/>
            <a:r>
              <a:rPr lang="ru-RU" sz="2000" dirty="0"/>
              <a:t>Относительно самостоятельно развивающиеся объекты</a:t>
            </a:r>
          </a:p>
          <a:p>
            <a:pPr lvl="1"/>
            <a:r>
              <a:rPr lang="ru-RU" sz="2000" dirty="0"/>
              <a:t>Позволяет разделить глаголы на продуктивные и непродуктивные</a:t>
            </a:r>
            <a:endParaRPr lang="ru-RU" sz="1800" dirty="0"/>
          </a:p>
          <a:p>
            <a:pPr marL="274320" lvl="1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EF489-F597-7421-C9CF-3C5328456EAA}"/>
              </a:ext>
            </a:extLst>
          </p:cNvPr>
          <p:cNvSpPr txBox="1"/>
          <p:nvPr/>
        </p:nvSpPr>
        <p:spPr>
          <a:xfrm>
            <a:off x="7136955" y="5923911"/>
            <a:ext cx="4661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Paradigmatika</a:t>
            </a:r>
            <a:r>
              <a:rPr lang="en-US" sz="2000" dirty="0"/>
              <a:t> </a:t>
            </a:r>
            <a:r>
              <a:rPr lang="en-US" sz="2000" dirty="0" err="1"/>
              <a:t>spisovn</a:t>
            </a:r>
            <a:r>
              <a:rPr lang="cs-CZ" sz="2000" dirty="0"/>
              <a:t>é ruštiny, </a:t>
            </a:r>
            <a:r>
              <a:rPr lang="en-US" sz="2000" dirty="0"/>
              <a:t>6.51., s. 295)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7554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A00CE-8042-FFA6-03D9-876DF0C1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Отступление – классификация глаголов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FEA93-7F8B-7126-76CA-8FC1009DB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68379"/>
            <a:ext cx="10058400" cy="506930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Продуктивные группы</a:t>
            </a:r>
            <a:r>
              <a:rPr lang="en-US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Глаголы 1. спряжения с инфинитивной основой на /-a/, основой настоящего времени на /-</a:t>
            </a:r>
            <a:r>
              <a:rPr lang="ru-RU" b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/, на письме 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ать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аю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ает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-ять, 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яю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яет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пример – глагол 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дéлать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Глаголы 1. спряжения с инфинитивной основой на /-e/, основой настоящего времени на /-</a:t>
            </a:r>
            <a:r>
              <a:rPr lang="ru-RU" b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/, на письме 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еть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-ею, 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еет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пример – глагол 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краснéть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Глаголы 1. спряжения с инфинитивной основой на /-</a:t>
            </a:r>
            <a:r>
              <a:rPr lang="ru-RU" b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ova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/, основой настоящего времени на /-</a:t>
            </a:r>
            <a:r>
              <a:rPr lang="ru-RU" b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/, на письме 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овать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-ую, 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ует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евать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-ую (-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юю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ует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юет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пример – глагол 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рисовáть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Глаголы 1. спряжения с инфинитивной основой на /-</a:t>
            </a:r>
            <a:r>
              <a:rPr lang="ru-RU" b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/, основой настоящего времени на /-n/ – /-n,/, на письме 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нуть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-ну, -нет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пример – глагол 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крúкнуть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Глаголы 2. спряжения с инфинитивной основой на /-i/, основой настоящего времени на парный по мягкости согласный, или /-ž/, /-š/, /-č/, /-j/, на письме 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-ить, -у (-ю), -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</a:t>
            </a:r>
            <a:r>
              <a:rPr lang="ru-RU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пример – глагол </a:t>
            </a:r>
            <a:r>
              <a:rPr lang="ru-RU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ходúть</a:t>
            </a:r>
            <a:r>
              <a:rPr lang="ru-RU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31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9F835-FA1C-41DD-6B00-D48B31A3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Отступление – классификация глаголов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1C696-A648-BED9-27C4-348248FA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4865"/>
            <a:ext cx="10058400" cy="4954555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Непродуктивные группы</a:t>
            </a:r>
            <a:r>
              <a:rPr lang="en-US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Глаголы 1. спряжения с инфинитивной основой на /-a/, основой настоящего времени на согласный (если он парный по мягкости, с твёрдой и мягкой </a:t>
            </a:r>
            <a:r>
              <a:rPr lang="ru-RU" sz="1800" b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алломорфемами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 письме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(-ять), -у (-ю), -ешь,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пример – глагол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писáть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Глаголы 2. спряжения с инфинитивной основой на /-a/, основой настоящего времени на /-ž/, /-š/, /-č/, /-j/ или на мягкий (парный) согласный (только два глагола –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гнать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 письме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(-ять), -у (-ю),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пример – глагол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держáть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Глаголы 2. спряжения с инфинитивной основой на /-e/, основой настоящего времени на мягкий парный согласный, на письме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-у (-ю),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пример – глагол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вúдеть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группа: Глаголы 1. спряжения с инфинитивом на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стú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зтú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(инфинитивную основу не всегда можно однозначно отделить), основой настоящего времени на /-k/, /-g/, возможно и на /-s/ – /-s,/, /-z/ – /-z,/, /-d/ – /-d,/, /-t/ – /-t,/, /-b/ – /-b,/, /-n/ – /-n,/, с основой прошедшего времени, отличающейся от основы настоящего времени только в случае основы наст. </a:t>
            </a:r>
            <a:r>
              <a:rPr lang="ru-RU" sz="1800" b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/-d/ – /-d,/ и /-t/ – /-t,/, возможно и в изолированных глаголах (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сесть, лечь,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растú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пример – глаголы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печь,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нестú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вестú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46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602E6-6FAB-EE79-0DD6-F2FB63FA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Отступление – классификация глаголов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3DDB19-2870-C786-737B-BFCBF447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32857"/>
            <a:ext cx="10058400" cy="5075853"/>
          </a:xfrm>
        </p:spPr>
        <p:txBody>
          <a:bodyPr>
            <a:normAutofit fontScale="77500" lnSpcReduction="20000"/>
          </a:bodyPr>
          <a:lstStyle/>
          <a:p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Непродуктивные группы</a:t>
            </a:r>
            <a:r>
              <a:rPr lang="en-US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давáть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инфинитивная основа на /-a</a:t>
            </a:r>
            <a:r>
              <a:rPr lang="ru-RU" sz="1800" b="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va/, основа настоящего времени на /-a</a:t>
            </a:r>
            <a:r>
              <a:rPr lang="ru-RU" sz="1800" b="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j/, пример: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давáть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даю, даёт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инфинитивная основа на /-(n,)a/, основа настоящего времени на /-m/ – /-m,/, на письме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-ять, -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-мет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пример: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примý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прúмет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инфинитивная основа на /-a/, основа настоящего времени на /-n/ – /-n,/, /-m/ – /-m,/, пример: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жать,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жмý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жмёт; жать,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жнý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жнёт.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терéть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инфинитивная основа на /-r</a:t>
            </a:r>
            <a:r>
              <a:rPr lang="ru-RU" sz="1800" b="0" kern="1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e/, основа настоящего времени на /-r/ – /-r,/, пример: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терéть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тру, трёт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колóть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инфинитивная основа на /-о/, основа настоящего времени на /-l,/ или /-r,/, пример: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колóть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колю,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кóлет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борóться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борюсь,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бóрется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инфинитивная основа на /-i/ (после мягкого согласного), основа настоящего времени на /-j/, пример: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бить, бью, бьёт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инфинитивная основа на /-i/ (после твёрдого согласного), основа настоящего времени на /-</a:t>
            </a:r>
            <a:r>
              <a:rPr lang="ru-RU" sz="1800" b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oj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/, пример: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крыть,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крóю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крóет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инфинитивная основа на /-i/ (после твёрдого согласного), основа настоящего времени на /-v/ – /-v,/, пример: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жить,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живý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живёт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дуть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инфинитивная основа на /-u/, основа настоящего времени на /-j/, пример: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дýть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дýю</a:t>
            </a:r>
            <a:r>
              <a:rPr lang="ru-RU" sz="1800" b="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дýет</a:t>
            </a:r>
            <a:r>
              <a:rPr lang="ru-RU" sz="1800" b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98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9B1D4-0D4D-7205-F9B7-85479B988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91512A-1D57-2792-0BC9-B56A83C9A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814" y="155980"/>
            <a:ext cx="8238372" cy="65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36672-37E2-BDE6-2E20-2E555FD3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прошедшего времени действительного залога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A17D6-039D-6BCA-D032-D73E9238C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00376"/>
          </a:xfrm>
        </p:spPr>
        <p:txBody>
          <a:bodyPr>
            <a:normAutofit/>
          </a:bodyPr>
          <a:lstStyle/>
          <a:p>
            <a:r>
              <a:rPr lang="ru-RU" sz="2000" dirty="0"/>
              <a:t>Формируется без ограничений почти ото всех глаголов (не имеет ограничения по виду)</a:t>
            </a:r>
          </a:p>
          <a:p>
            <a:pPr lvl="1"/>
            <a:r>
              <a:rPr lang="ru-RU" sz="2000" dirty="0"/>
              <a:t>Однако, как и для причастий настоящего времени активного залога, глагол, из которого оно формируется, должен иметь возможность появляться в предложении с субъектом в именительном падеже.</a:t>
            </a:r>
          </a:p>
          <a:p>
            <a:r>
              <a:rPr lang="ru-RU" sz="2000" dirty="0"/>
              <a:t>Начальной формой для создания этого причастия у абсолютного большинства глаголов является инфинитивная основа</a:t>
            </a:r>
          </a:p>
          <a:p>
            <a:pPr lvl="1"/>
            <a:r>
              <a:rPr lang="ru-RU" sz="2000" dirty="0"/>
              <a:t>У глаголов 9. (частично), 10. групп, в группе по образцу </a:t>
            </a:r>
            <a:r>
              <a:rPr lang="ru-RU" sz="2000" i="1" dirty="0"/>
              <a:t>тереть, </a:t>
            </a:r>
            <a:r>
              <a:rPr lang="ru-RU" sz="2000" dirty="0"/>
              <a:t>а также у изолированных глаголов </a:t>
            </a:r>
            <a:r>
              <a:rPr lang="ru-RU" sz="2000" i="1" dirty="0"/>
              <a:t>есть</a:t>
            </a:r>
            <a:r>
              <a:rPr lang="ru-RU" sz="2000" dirty="0"/>
              <a:t> и –</a:t>
            </a:r>
            <a:r>
              <a:rPr lang="ru-RU" sz="2000" i="1" dirty="0" err="1"/>
              <a:t>шибить</a:t>
            </a:r>
            <a:r>
              <a:rPr lang="ru-RU" sz="2000" i="1" dirty="0"/>
              <a:t> </a:t>
            </a:r>
            <a:r>
              <a:rPr lang="ru-RU" sz="2000" dirty="0"/>
              <a:t>начальной формой является основа настоящего или прошедшего времени.</a:t>
            </a:r>
          </a:p>
          <a:p>
            <a:pPr lvl="1"/>
            <a:r>
              <a:rPr lang="ru-RU" sz="2000" dirty="0"/>
              <a:t>У глагола </a:t>
            </a:r>
            <a:r>
              <a:rPr lang="ru-RU" sz="2000" i="1" dirty="0"/>
              <a:t>идти</a:t>
            </a:r>
            <a:r>
              <a:rPr lang="ru-RU" sz="2000" dirty="0"/>
              <a:t> это причастие формируется от совершенно иной основы.</a:t>
            </a:r>
          </a:p>
        </p:txBody>
      </p:sp>
    </p:spTree>
    <p:extLst>
      <p:ext uri="{BB962C8B-B14F-4D97-AF65-F5344CB8AC3E}">
        <p14:creationId xmlns:p14="http://schemas.microsoft.com/office/powerpoint/2010/main" val="330684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054DD-C144-C601-AEED-A11D650E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прошедшего времени действительного залога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CF7D5-C7D1-404D-4528-BB9E9FA4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754880"/>
          </a:xfrm>
        </p:spPr>
        <p:txBody>
          <a:bodyPr>
            <a:normAutofit/>
          </a:bodyPr>
          <a:lstStyle/>
          <a:p>
            <a:r>
              <a:rPr lang="ru-RU" sz="2000" b="1" dirty="0"/>
              <a:t>Инфинитивная основа</a:t>
            </a:r>
          </a:p>
          <a:p>
            <a:pPr lvl="1"/>
            <a:r>
              <a:rPr lang="ru-RU" sz="2000" dirty="0"/>
              <a:t>В таких случаях это причастие создаётся с помощью суффикса </a:t>
            </a:r>
            <a:r>
              <a:rPr lang="ru-RU" sz="2000" dirty="0">
                <a:effectLst/>
                <a:ea typeface="Calibri" panose="020F0502020204030204" pitchFamily="34" charset="0"/>
              </a:rPr>
              <a:t>/-f</a:t>
            </a:r>
            <a:r>
              <a:rPr lang="ru-RU" sz="2000" baseline="-25000" dirty="0">
                <a:effectLst/>
                <a:ea typeface="Calibri" panose="020F0502020204030204" pitchFamily="34" charset="0"/>
              </a:rPr>
              <a:t>3</a:t>
            </a:r>
            <a:r>
              <a:rPr lang="ru-RU" sz="2000" dirty="0">
                <a:effectLst/>
                <a:ea typeface="Calibri" panose="020F0502020204030204" pitchFamily="34" charset="0"/>
              </a:rPr>
              <a:t>š-/ для всех глаголов 1.-8. групп, многочисленных глаголов 9. группы, четырёх глаголов 10. группы (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красть, пасть, клясть, сесть</a:t>
            </a:r>
            <a:r>
              <a:rPr lang="ru-RU" sz="2000" dirty="0">
                <a:effectLst/>
                <a:ea typeface="Calibri" panose="020F0502020204030204" pitchFamily="34" charset="0"/>
              </a:rPr>
              <a:t>), для всех непродуктивных групп, кроме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тереть (</a:t>
            </a:r>
            <a:r>
              <a:rPr lang="ru-RU" sz="2000" dirty="0">
                <a:effectLst/>
                <a:ea typeface="Calibri" panose="020F0502020204030204" pitchFamily="34" charset="0"/>
              </a:rPr>
              <a:t>т.е. группы глаголов по образцу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давать, принять, жать, колоть, бить, крыть, жить, дуть), </a:t>
            </a:r>
            <a:r>
              <a:rPr lang="ru-RU" sz="2000" dirty="0">
                <a:effectLst/>
                <a:ea typeface="Calibri" panose="020F0502020204030204" pitchFamily="34" charset="0"/>
              </a:rPr>
              <a:t>и всех изолированных глаголов,  кроме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идти </a:t>
            </a:r>
            <a:r>
              <a:rPr lang="ru-RU" sz="2000" dirty="0">
                <a:effectLst/>
                <a:ea typeface="Calibri" panose="020F0502020204030204" pitchFamily="34" charset="0"/>
              </a:rPr>
              <a:t>и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–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шибить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:</a:t>
            </a:r>
          </a:p>
          <a:p>
            <a:pPr lvl="1"/>
            <a:endParaRPr lang="ru-RU" sz="20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EFB6E2-6C6F-0C82-A129-B04FBE8D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59" y="4090737"/>
            <a:ext cx="7553282" cy="28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9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F58EC-3A1B-0948-5684-D3FCB6BD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причастия?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6BB93-154B-E0EE-8A5A-B204CCE08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Формы, имеющие грамматические свойства как глаголов, так и прилагательных.</a:t>
            </a:r>
          </a:p>
          <a:p>
            <a:r>
              <a:rPr lang="ru-RU" sz="2400" dirty="0"/>
              <a:t>Прилагательные</a:t>
            </a:r>
            <a:r>
              <a:rPr lang="en-US" sz="2400" dirty="0"/>
              <a:t>:</a:t>
            </a:r>
            <a:r>
              <a:rPr lang="ru-RU" sz="2400" dirty="0"/>
              <a:t> соответствие рода, числа и падежа причастий с существительным.</a:t>
            </a:r>
          </a:p>
          <a:p>
            <a:r>
              <a:rPr lang="ru-RU" sz="2400" dirty="0"/>
              <a:t>Глаголы</a:t>
            </a:r>
            <a:r>
              <a:rPr lang="en-US" sz="2400" dirty="0"/>
              <a:t>:</a:t>
            </a:r>
            <a:r>
              <a:rPr lang="ru-RU" sz="2400" dirty="0"/>
              <a:t> грамматические категории вида и залога (</a:t>
            </a:r>
            <a:r>
              <a:rPr lang="ru-RU" sz="2400" dirty="0" err="1"/>
              <a:t>чеш</a:t>
            </a:r>
            <a:r>
              <a:rPr lang="ru-RU" sz="2400" dirty="0"/>
              <a:t>. </a:t>
            </a:r>
            <a:r>
              <a:rPr lang="cs-CZ" sz="2400" dirty="0"/>
              <a:t>slovesný rod, </a:t>
            </a:r>
            <a:r>
              <a:rPr lang="ru-RU" sz="2400" dirty="0"/>
              <a:t>англ. </a:t>
            </a:r>
            <a:r>
              <a:rPr lang="en-US" sz="2400" dirty="0"/>
              <a:t>voice)</a:t>
            </a:r>
            <a:endParaRPr lang="ru-RU" sz="24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8705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EBBC-F54E-9A7C-B7ED-752F138B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прошедшего времени действительного залога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0EF2BC-5DF0-A74D-E5D3-EA9830ABE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Основа настоящего времени</a:t>
            </a:r>
          </a:p>
          <a:p>
            <a:pPr lvl="1"/>
            <a:r>
              <a:rPr lang="ru-RU" sz="2000" dirty="0"/>
              <a:t>В таких случаях это причастие создаётся всегда с помощью суффикса </a:t>
            </a:r>
            <a:r>
              <a:rPr lang="ru-RU" sz="2000" dirty="0">
                <a:effectLst/>
                <a:ea typeface="Calibri" panose="020F0502020204030204" pitchFamily="34" charset="0"/>
              </a:rPr>
              <a:t>/-š-/, причем начальной формой всегда является твёрдая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алломорфема</a:t>
            </a:r>
            <a:r>
              <a:rPr lang="ru-RU" sz="2000" dirty="0">
                <a:effectLst/>
                <a:ea typeface="Calibri" panose="020F0502020204030204" pitchFamily="34" charset="0"/>
              </a:rPr>
              <a:t> основы.</a:t>
            </a:r>
          </a:p>
          <a:p>
            <a:pPr lvl="1"/>
            <a:r>
              <a:rPr lang="ru-RU" sz="2000" dirty="0"/>
              <a:t>Речь идёт о двух случаях</a:t>
            </a:r>
            <a:r>
              <a:rPr lang="en-US" sz="2000" dirty="0"/>
              <a:t>:</a:t>
            </a:r>
          </a:p>
          <a:p>
            <a:pPr lvl="2"/>
            <a:r>
              <a:rPr lang="ru-RU" sz="2000" dirty="0"/>
              <a:t>Формирование причастия от основы глаголов 10. группы</a:t>
            </a:r>
            <a:r>
              <a:rPr lang="en-US" sz="2000" dirty="0"/>
              <a:t> </a:t>
            </a:r>
            <a:r>
              <a:rPr lang="kl-GL" sz="2000" dirty="0"/>
              <a:t>(</a:t>
            </a:r>
            <a:r>
              <a:rPr lang="ru-RU" sz="2000" dirty="0"/>
              <a:t>кроме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красть, пасть, клясть, сесть</a:t>
            </a:r>
            <a:r>
              <a:rPr lang="ru-RU" sz="2000" i="1" dirty="0">
                <a:ea typeface="Calibri" panose="020F0502020204030204" pitchFamily="34" charset="0"/>
              </a:rPr>
              <a:t>,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лечь,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растú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)</a:t>
            </a:r>
            <a:r>
              <a:rPr lang="en-US" sz="2000" dirty="0"/>
              <a:t>: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7A61E-3871-207F-C1D5-2F2A150F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54" y="3882189"/>
            <a:ext cx="6865291" cy="2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6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17A0A-FDB4-9494-D5F8-1A257958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прошедшего времени действительного залога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4AB43-0969-5135-B1F9-21EE118C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У глаголов с группой согласных на конце основы в настоящем времени, таких, как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жечь</a:t>
            </a:r>
            <a:r>
              <a:rPr lang="ru-RU" sz="2000" dirty="0">
                <a:effectLst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толóчь</a:t>
            </a:r>
            <a:r>
              <a:rPr lang="ru-RU" sz="2000" i="1" dirty="0">
                <a:ea typeface="Calibri" panose="020F0502020204030204" pitchFamily="34" charset="0"/>
              </a:rPr>
              <a:t>, </a:t>
            </a:r>
            <a:r>
              <a:rPr lang="ru-RU" sz="2000" dirty="0">
                <a:ea typeface="Calibri" panose="020F0502020204030204" pitchFamily="34" charset="0"/>
              </a:rPr>
              <a:t>и у глаголов, сформированных с помощью приставки от основы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–честь</a:t>
            </a:r>
            <a:r>
              <a:rPr lang="ru-RU" sz="2000" dirty="0">
                <a:effectLst/>
                <a:ea typeface="Calibri" panose="020F0502020204030204" pitchFamily="34" charset="0"/>
              </a:rPr>
              <a:t>, в эту группу вкладывается подвижный гласный </a:t>
            </a:r>
            <a:r>
              <a:rPr lang="en-US" sz="2000" dirty="0">
                <a:effectLst/>
                <a:ea typeface="Calibri" panose="020F0502020204030204" pitchFamily="34" charset="0"/>
              </a:rPr>
              <a:t>/o/</a:t>
            </a:r>
            <a:r>
              <a:rPr lang="ru-RU" sz="2000" dirty="0">
                <a:effectLst/>
                <a:ea typeface="Calibri" panose="020F0502020204030204" pitchFamily="34" charset="0"/>
              </a:rPr>
              <a:t> перед суффиксом /-š-/:</a:t>
            </a:r>
          </a:p>
          <a:p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28F645-52AD-77A3-175A-EC88D672A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231" y="3206431"/>
            <a:ext cx="8967537" cy="1725298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3C83D978-814C-82DB-EB3A-15C8C85C2984}"/>
              </a:ext>
            </a:extLst>
          </p:cNvPr>
          <p:cNvSpPr txBox="1">
            <a:spLocks/>
          </p:cNvSpPr>
          <p:nvPr/>
        </p:nvSpPr>
        <p:spPr>
          <a:xfrm>
            <a:off x="1066799" y="4931729"/>
            <a:ext cx="10058400" cy="1725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У изолированного глагола </a:t>
            </a:r>
            <a:r>
              <a:rPr lang="ru-RU" sz="2000" i="1" dirty="0"/>
              <a:t>–</a:t>
            </a:r>
            <a:r>
              <a:rPr lang="ru-RU" sz="2000" i="1" dirty="0" err="1"/>
              <a:t>шибить</a:t>
            </a:r>
            <a:r>
              <a:rPr lang="ru-RU" sz="2000" i="1" dirty="0"/>
              <a:t> </a:t>
            </a:r>
            <a:r>
              <a:rPr lang="ru-RU" sz="2000" dirty="0"/>
              <a:t>это причастие формируется от основы в настоящем времени и приставки, добавляющейся к изначальной форме</a:t>
            </a:r>
            <a:r>
              <a:rPr lang="en-US" sz="2000" dirty="0"/>
              <a:t>: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ушибúть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ушибýт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/u-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šib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-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út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/ – /u-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šíb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-š-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ij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/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ушúбший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29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81FED-541B-677D-34D1-AA393EE5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прошедшего времени действительного залога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E69EE-3835-213B-9192-55D26AD1E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Основа прошедшего времени</a:t>
            </a:r>
          </a:p>
          <a:p>
            <a:pPr lvl="1"/>
            <a:r>
              <a:rPr lang="ru-RU" sz="2000" dirty="0"/>
              <a:t>Формирование этого причастия от основы прошедшего времени всегда проходит с помощью суффикса </a:t>
            </a:r>
            <a:r>
              <a:rPr lang="ru-RU" sz="2000" dirty="0">
                <a:effectLst/>
                <a:ea typeface="Calibri" panose="020F0502020204030204" pitchFamily="34" charset="0"/>
              </a:rPr>
              <a:t>/-š-/. Происходит это в трёх случаях</a:t>
            </a:r>
            <a:r>
              <a:rPr lang="en-US" sz="2000" dirty="0">
                <a:effectLst/>
                <a:ea typeface="Calibri" panose="020F0502020204030204" pitchFamily="34" charset="0"/>
              </a:rPr>
              <a:t>: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lvl="2"/>
            <a:r>
              <a:rPr lang="ru-RU" sz="2000" dirty="0"/>
              <a:t>У ряда глаголов 9. группы</a:t>
            </a:r>
          </a:p>
          <a:p>
            <a:pPr lvl="2"/>
            <a:r>
              <a:rPr lang="ru-RU" sz="2000" dirty="0"/>
              <a:t>У слов непродуктивной группы по образцу </a:t>
            </a:r>
            <a:r>
              <a:rPr lang="ru-RU" sz="2000" i="1" dirty="0"/>
              <a:t>тереть </a:t>
            </a:r>
            <a:r>
              <a:rPr lang="ru-RU" sz="2000" dirty="0"/>
              <a:t>(инф. основа на </a:t>
            </a:r>
            <a:r>
              <a:rPr lang="ru-RU" sz="2000" dirty="0">
                <a:effectLst/>
                <a:ea typeface="Calibri" panose="020F0502020204030204" pitchFamily="34" charset="0"/>
              </a:rPr>
              <a:t>/-r</a:t>
            </a:r>
            <a:r>
              <a:rPr lang="ru-RU" sz="2000" baseline="-25000" dirty="0">
                <a:effectLst/>
                <a:ea typeface="Calibri" panose="020F0502020204030204" pitchFamily="34" charset="0"/>
              </a:rPr>
              <a:t>1</a:t>
            </a:r>
            <a:r>
              <a:rPr lang="ru-RU" sz="2000" dirty="0">
                <a:effectLst/>
                <a:ea typeface="Calibri" panose="020F0502020204030204" pitchFamily="34" charset="0"/>
              </a:rPr>
              <a:t>e/, основа наст.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вр</a:t>
            </a:r>
            <a:r>
              <a:rPr lang="ru-RU" sz="2000" dirty="0">
                <a:effectLst/>
                <a:ea typeface="Calibri" panose="020F0502020204030204" pitchFamily="34" charset="0"/>
              </a:rPr>
              <a:t>. на /-r/ – /-r,/).</a:t>
            </a:r>
            <a:endParaRPr lang="ru-RU" sz="2000" i="1" dirty="0"/>
          </a:p>
          <a:p>
            <a:pPr lvl="2"/>
            <a:r>
              <a:rPr lang="ru-RU" sz="2000" dirty="0"/>
              <a:t>У двух глаголов 10. группы </a:t>
            </a:r>
            <a:r>
              <a:rPr lang="ru-RU" sz="2000" i="1" dirty="0"/>
              <a:t>лечь </a:t>
            </a:r>
            <a:r>
              <a:rPr lang="ru-RU" sz="2000" dirty="0"/>
              <a:t>и</a:t>
            </a:r>
            <a:r>
              <a:rPr lang="ru-RU" sz="2000" i="1" dirty="0"/>
              <a:t> расти</a:t>
            </a:r>
          </a:p>
        </p:txBody>
      </p:sp>
    </p:spTree>
    <p:extLst>
      <p:ext uri="{BB962C8B-B14F-4D97-AF65-F5344CB8AC3E}">
        <p14:creationId xmlns:p14="http://schemas.microsoft.com/office/powerpoint/2010/main" val="2692783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50EFC-30FF-1E48-89F8-7A97819E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прошедшего времени действительного залога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AC7AC-9251-591E-649F-105D3E4E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Формирование причастия от основы прошедшего времени у глаголов 9. группы</a:t>
            </a:r>
          </a:p>
          <a:p>
            <a:r>
              <a:rPr lang="ru-RU" sz="2000" dirty="0"/>
              <a:t>В этой группе множество глаголов может создавать данное причастие исключительно от основы прошедшего времени. В ряде других случаев существуют двойные формы – создающиеся как от инфинитивной основы, так и от основы прошедшего времени. Наконец, есть ряд глаголов, которые формируют это причастие только от инфинитивной основы.</a:t>
            </a:r>
          </a:p>
        </p:txBody>
      </p:sp>
    </p:spTree>
    <p:extLst>
      <p:ext uri="{BB962C8B-B14F-4D97-AF65-F5344CB8AC3E}">
        <p14:creationId xmlns:p14="http://schemas.microsoft.com/office/powerpoint/2010/main" val="587881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D4575-1554-AA76-6F79-241E1639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B58826-8F30-457D-5735-666F2DED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BE7DAE-3752-DB80-C6F6-E6F814395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394" y="0"/>
            <a:ext cx="12327394" cy="68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5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B8406-6406-5C75-12D9-88586E72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прошедшего времени действительного залога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1F8129-4672-17A0-1832-CEFF5880E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/>
              <a:t>Формирование причастия от основы прошедшего времени у непродуктивной группы образца </a:t>
            </a:r>
            <a:r>
              <a:rPr lang="ru-RU" sz="2000" b="1" i="1" dirty="0"/>
              <a:t>тереть</a:t>
            </a:r>
          </a:p>
          <a:p>
            <a:pPr lvl="1"/>
            <a:r>
              <a:rPr lang="ru-RU" sz="2000" dirty="0"/>
              <a:t>Эта группа имеет отдельную основу прошедшего времени, отличающуюся как от инфинитивной, так и от основы настоящего времени</a:t>
            </a:r>
            <a:r>
              <a:rPr lang="en-US" sz="2000" dirty="0"/>
              <a:t>: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322241-09A2-CF45-5890-E2F395FA8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42" y="3457074"/>
            <a:ext cx="9416716" cy="23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67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FEA67-12F5-3002-BFFD-C8364E5F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прошедшего времени действительного залога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2290B0-F43E-526B-0C5D-4D986116E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Формирование причастия от основы прошедшего времени у глаголов </a:t>
            </a:r>
            <a:r>
              <a:rPr lang="ru-RU" sz="2000" b="1" i="1" dirty="0"/>
              <a:t>лечь</a:t>
            </a:r>
            <a:r>
              <a:rPr lang="ru-RU" sz="2000" b="1" dirty="0"/>
              <a:t> и </a:t>
            </a:r>
            <a:r>
              <a:rPr lang="ru-RU" sz="2000" b="1" i="1" dirty="0"/>
              <a:t>расти</a:t>
            </a:r>
          </a:p>
          <a:p>
            <a:pPr lvl="1"/>
            <a:r>
              <a:rPr lang="ru-RU" sz="2000" dirty="0"/>
              <a:t>Эти глаголы также имеют особенную основу, от которой формируются причастия.</a:t>
            </a:r>
          </a:p>
          <a:p>
            <a:pPr lvl="1"/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559AEE-12A1-9CB4-AB5D-4C6011AD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84" y="2966604"/>
            <a:ext cx="9689432" cy="14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90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F1B90-14FB-0E38-C5AD-E91520AE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прошедшего времени действительного залога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2F2A8C8-269A-B885-E22B-33D17E463A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6800" y="2103438"/>
            <a:ext cx="10058400" cy="3932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Глагол </a:t>
            </a:r>
            <a:r>
              <a:rPr lang="ru-RU" sz="2000" b="1" i="1" dirty="0"/>
              <a:t>идти</a:t>
            </a:r>
          </a:p>
          <a:p>
            <a:pPr lvl="1"/>
            <a:r>
              <a:rPr lang="ru-RU" sz="2000" dirty="0"/>
              <a:t>У глагола идти и его префиксальных форм основа, от которой формируется данное причастие, не схожа ни с инфинитивной основой, ни с основой настоящего времени, ни с основой прошлого времени</a:t>
            </a:r>
            <a:r>
              <a:rPr lang="en-US" sz="2000" dirty="0"/>
              <a:t>:</a:t>
            </a:r>
          </a:p>
          <a:p>
            <a:pPr lvl="1"/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идтú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идý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-ú/ – шёл /š-+ó+-l-Ø/ – /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šéd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-š-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шéдший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ru-RU" sz="2000" dirty="0"/>
          </a:p>
          <a:p>
            <a:pPr lvl="1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32850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53F47-7D87-5C78-037C-F26E7B89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Ударение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A62CC-DE83-6F0B-46D4-A51198860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У причастий прошедшего времени действительного залога, сформированных с помощью суффикса </a:t>
            </a:r>
            <a:r>
              <a:rPr lang="ru-RU" sz="2000" dirty="0">
                <a:effectLst/>
                <a:ea typeface="Calibri" panose="020F0502020204030204" pitchFamily="34" charset="0"/>
              </a:rPr>
              <a:t>/-f</a:t>
            </a:r>
            <a:r>
              <a:rPr lang="ru-RU" sz="2000" baseline="-25000" dirty="0">
                <a:effectLst/>
                <a:ea typeface="Calibri" panose="020F0502020204030204" pitchFamily="34" charset="0"/>
              </a:rPr>
              <a:t>3</a:t>
            </a:r>
            <a:r>
              <a:rPr lang="ru-RU" sz="2000" dirty="0">
                <a:effectLst/>
                <a:ea typeface="Calibri" panose="020F0502020204030204" pitchFamily="34" charset="0"/>
              </a:rPr>
              <a:t>š-/  (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-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вш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-</a:t>
            </a:r>
            <a:r>
              <a:rPr lang="ru-RU" sz="2000" dirty="0">
                <a:effectLst/>
                <a:ea typeface="Calibri" panose="020F0502020204030204" pitchFamily="34" charset="0"/>
              </a:rPr>
              <a:t>)  ударение остаётся на том же месте, что и в неопределенной форме (инфинитиве)</a:t>
            </a:r>
            <a:r>
              <a:rPr lang="en-US" sz="2000" dirty="0">
                <a:ea typeface="Calibri" panose="020F0502020204030204" pitchFamily="34" charset="0"/>
              </a:rPr>
              <a:t>: </a:t>
            </a:r>
            <a:r>
              <a:rPr lang="kl-GL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перечёркивать – перечёркивавший, бесéдовать – бесéдовавший, тонýть – тонýвший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/>
              <a:t>У таких причастий пр. </a:t>
            </a:r>
            <a:r>
              <a:rPr lang="ru-RU" sz="2000" dirty="0" err="1"/>
              <a:t>вр</a:t>
            </a:r>
            <a:r>
              <a:rPr lang="ru-RU" sz="2000" dirty="0"/>
              <a:t>. </a:t>
            </a:r>
            <a:r>
              <a:rPr lang="ru-RU" sz="2000" dirty="0" err="1"/>
              <a:t>дейст</a:t>
            </a:r>
            <a:r>
              <a:rPr lang="ru-RU" sz="2000" dirty="0"/>
              <a:t>. зал., которые сформированы при помощи суффикса </a:t>
            </a:r>
            <a:r>
              <a:rPr lang="ru-RU" sz="2000" dirty="0">
                <a:effectLst/>
                <a:ea typeface="Calibri" panose="020F0502020204030204" pitchFamily="34" charset="0"/>
              </a:rPr>
              <a:t>/-š-/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</a:rPr>
              <a:t>(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-ш-</a:t>
            </a:r>
            <a:r>
              <a:rPr lang="ru-RU" sz="2000" dirty="0">
                <a:effectLst/>
                <a:ea typeface="Calibri" panose="020F0502020204030204" pitchFamily="34" charset="0"/>
              </a:rPr>
              <a:t>)  ударение падает на последний слог основы</a:t>
            </a:r>
            <a:r>
              <a:rPr lang="en-US" sz="2000" dirty="0">
                <a:ea typeface="Calibri" panose="020F0502020204030204" pitchFamily="34" charset="0"/>
              </a:rPr>
              <a:t>:</a:t>
            </a:r>
            <a:r>
              <a:rPr lang="ru-RU" sz="2000" dirty="0">
                <a:ea typeface="Calibri" panose="020F0502020204030204" pitchFamily="34" charset="0"/>
              </a:rPr>
              <a:t> 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ниспровéргнуть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ниспровéргший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переплестúсь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переплётшийся, 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сберéчь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сберёгший, 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ошибúться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ошúбшийся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/>
              <a:t>Только у нескольких глаголов с формами –переть и –мереть в составе ударение переносится в создании причастия на приставку</a:t>
            </a:r>
            <a:r>
              <a:rPr lang="en-US" sz="2000" dirty="0"/>
              <a:t>: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зáперший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óтперший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зáмерший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/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замéрший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пóмерший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/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помéрший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óбмерший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/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обмéрший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</a:t>
            </a:r>
            <a:r>
              <a:rPr lang="ru-RU" sz="2000" dirty="0">
                <a:effectLst/>
                <a:ea typeface="Calibri" panose="020F0502020204030204" pitchFamily="34" charset="0"/>
              </a:rPr>
              <a:t>но исключительно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примéрший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a 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отмéрший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. (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Zaliznjak</a:t>
            </a:r>
            <a:r>
              <a:rPr lang="ru-RU" sz="2000" dirty="0">
                <a:effectLst/>
                <a:ea typeface="Calibri" panose="020F0502020204030204" pitchFamily="34" charset="0"/>
              </a:rPr>
              <a:t> 2003, 2008, 120n., 596).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70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36F29-834B-2AA8-ECBF-D764C532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Ударение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9BB18-F908-6BDC-0633-F3879E40E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Постановка ударения несколько спорна в глаголе умереть. </a:t>
            </a:r>
          </a:p>
          <a:p>
            <a:pPr lvl="1"/>
            <a:r>
              <a:rPr lang="ru-RU" sz="2000" dirty="0"/>
              <a:t>Зализняк</a:t>
            </a:r>
            <a:r>
              <a:rPr lang="en-GB" sz="2400" dirty="0"/>
              <a:t>(2003, 2008, 120n., 596)</a:t>
            </a:r>
            <a:r>
              <a:rPr lang="ru-RU" sz="2000" dirty="0"/>
              <a:t> приводит оба варианта </a:t>
            </a:r>
            <a:r>
              <a:rPr lang="ru-RU" sz="2000" dirty="0" err="1"/>
              <a:t>ýмерший</a:t>
            </a:r>
            <a:r>
              <a:rPr lang="ru-RU" sz="2000" dirty="0"/>
              <a:t> и </a:t>
            </a:r>
            <a:r>
              <a:rPr lang="ru-RU" sz="2000" dirty="0" err="1"/>
              <a:t>умéрший</a:t>
            </a:r>
            <a:r>
              <a:rPr lang="ru-RU" sz="2000" dirty="0"/>
              <a:t>, но на разных страницах своей работы, </a:t>
            </a:r>
          </a:p>
          <a:p>
            <a:pPr lvl="1"/>
            <a:r>
              <a:rPr lang="ru-RU" sz="2000" dirty="0" err="1"/>
              <a:t>Каленчук</a:t>
            </a:r>
            <a:r>
              <a:rPr lang="ru-RU" sz="2000" dirty="0"/>
              <a:t>, Касаткин и Касаткина</a:t>
            </a:r>
            <a:r>
              <a:rPr lang="ru-RU" sz="2400" dirty="0"/>
              <a:t>(2012, 853)</a:t>
            </a:r>
            <a:r>
              <a:rPr lang="ru-RU" sz="2000" dirty="0"/>
              <a:t> приводят форму </a:t>
            </a:r>
            <a:r>
              <a:rPr lang="ru-RU" sz="2000" dirty="0" err="1"/>
              <a:t>умéрший</a:t>
            </a:r>
            <a:r>
              <a:rPr lang="ru-RU" sz="2000" dirty="0"/>
              <a:t> как основную, а </a:t>
            </a:r>
            <a:r>
              <a:rPr lang="ru-RU" sz="2000" dirty="0" err="1"/>
              <a:t>ýмерший</a:t>
            </a:r>
            <a:r>
              <a:rPr lang="ru-RU" sz="2000" dirty="0"/>
              <a:t> не рекомендуют к использованию. </a:t>
            </a:r>
          </a:p>
          <a:p>
            <a:pPr lvl="1"/>
            <a:r>
              <a:rPr lang="ru-RU" sz="2000" dirty="0"/>
              <a:t>С. С. Сай(</a:t>
            </a:r>
            <a:r>
              <a:rPr lang="en-GB" sz="2400" dirty="0"/>
              <a:t>2014b, 1.2.</a:t>
            </a:r>
            <a:r>
              <a:rPr lang="ru-RU" sz="2000" dirty="0"/>
              <a:t>) говорит об этих формах как “нормативное </a:t>
            </a:r>
            <a:r>
              <a:rPr lang="ru-RU" sz="2000" dirty="0" err="1"/>
              <a:t>умéрший</a:t>
            </a:r>
            <a:r>
              <a:rPr lang="ru-RU" sz="2000" dirty="0"/>
              <a:t> и до недавнего времени не признававшееся нормативным, но употребительное </a:t>
            </a:r>
            <a:r>
              <a:rPr lang="ru-RU" sz="2000" dirty="0" err="1"/>
              <a:t>ýмерший</a:t>
            </a:r>
            <a:r>
              <a:rPr lang="ru-RU" sz="2000" dirty="0"/>
              <a:t>”.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2882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2E8DD-9C83-1513-D4FA-5117D4A6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причастий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13833-C4F8-F6C2-AC2D-C67E5582B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Причастия настоящего времени </a:t>
            </a:r>
          </a:p>
          <a:p>
            <a:pPr lvl="1"/>
            <a:r>
              <a:rPr lang="ru-RU" sz="2000" i="1" dirty="0"/>
              <a:t>читающий, читаемый</a:t>
            </a:r>
            <a:endParaRPr lang="ru-RU" sz="2000" dirty="0"/>
          </a:p>
          <a:p>
            <a:pPr lvl="1"/>
            <a:r>
              <a:rPr lang="ru-RU" sz="2000" dirty="0"/>
              <a:t>Создаются от глаголов несовершенного вида</a:t>
            </a:r>
          </a:p>
          <a:p>
            <a:pPr lvl="1"/>
            <a:r>
              <a:rPr lang="ru-RU" sz="2000" dirty="0"/>
              <a:t>Иногда используется термин </a:t>
            </a:r>
            <a:r>
              <a:rPr lang="en-US" sz="2000" dirty="0"/>
              <a:t>‘</a:t>
            </a:r>
            <a:r>
              <a:rPr lang="ru-RU" sz="2000" dirty="0"/>
              <a:t>причастие несовершенного вида</a:t>
            </a:r>
            <a:r>
              <a:rPr lang="en-US" sz="2000" dirty="0"/>
              <a:t>”</a:t>
            </a:r>
            <a:endParaRPr lang="ru-RU" sz="2000" dirty="0"/>
          </a:p>
          <a:p>
            <a:pPr lvl="1"/>
            <a:endParaRPr lang="ru-RU" sz="2000" dirty="0"/>
          </a:p>
          <a:p>
            <a:r>
              <a:rPr lang="ru-RU" sz="2000" dirty="0"/>
              <a:t>Причастия прошедшего времени</a:t>
            </a:r>
          </a:p>
          <a:p>
            <a:pPr lvl="1"/>
            <a:r>
              <a:rPr lang="ru-RU" sz="2000" i="1" dirty="0"/>
              <a:t>прочитавший, читавший, прочитанный, читанный</a:t>
            </a:r>
          </a:p>
          <a:p>
            <a:pPr lvl="1"/>
            <a:r>
              <a:rPr lang="ru-RU" sz="2000" dirty="0"/>
              <a:t>Создаются от глаголов совершенного вида</a:t>
            </a:r>
          </a:p>
          <a:p>
            <a:pPr marL="274320" lvl="1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368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C1C70-105B-FBE3-C87D-B986F220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причастий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D3567-1502-61C3-5463-DD7FD4D4C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8110"/>
            <a:ext cx="10058400" cy="3931920"/>
          </a:xfrm>
        </p:spPr>
        <p:txBody>
          <a:bodyPr/>
          <a:lstStyle/>
          <a:p>
            <a:r>
              <a:rPr lang="ru-RU" sz="2000" dirty="0"/>
              <a:t>Пассивные причастия</a:t>
            </a:r>
          </a:p>
          <a:p>
            <a:pPr lvl="1">
              <a:spcAft>
                <a:spcPts val="800"/>
              </a:spcAft>
            </a:pP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читаемый, читанный</a:t>
            </a:r>
            <a:r>
              <a:rPr lang="ru-RU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spcAft>
                <a:spcPts val="800"/>
              </a:spcAft>
            </a:pPr>
            <a:r>
              <a:rPr lang="ru-RU" sz="2000" dirty="0"/>
              <a:t>Могут быть сформированы только от переходных (англ. </a:t>
            </a:r>
            <a:r>
              <a:rPr lang="en-US" sz="2000" dirty="0"/>
              <a:t>transitive) </a:t>
            </a:r>
            <a:r>
              <a:rPr lang="ru-RU" sz="2000" dirty="0"/>
              <a:t>глаголов</a:t>
            </a:r>
            <a:r>
              <a:rPr lang="en-US" sz="2000" dirty="0"/>
              <a:t> (</a:t>
            </a:r>
            <a:r>
              <a:rPr lang="ru-RU" sz="2000" dirty="0"/>
              <a:t>тех, которые могут иметь объект в Винительном падеже (</a:t>
            </a:r>
            <a:r>
              <a:rPr lang="en-US" sz="2000" dirty="0" err="1"/>
              <a:t>Akuzativ</a:t>
            </a:r>
            <a:r>
              <a:rPr lang="en-US" sz="2000" dirty="0"/>
              <a:t>)</a:t>
            </a:r>
            <a:r>
              <a:rPr lang="ru-RU" sz="2000" dirty="0"/>
              <a:t>, то есть от глаголов, которые могут быть сказуемыми в пассивных предложениях.</a:t>
            </a:r>
          </a:p>
          <a:p>
            <a:r>
              <a:rPr lang="ru-RU" sz="2000" b="1" dirty="0"/>
              <a:t>Активные причастия</a:t>
            </a:r>
          </a:p>
          <a:p>
            <a:pPr lvl="1">
              <a:spcAft>
                <a:spcPts val="800"/>
              </a:spcAft>
            </a:pP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читающий, ходящий, читавший, ходивший</a:t>
            </a:r>
          </a:p>
          <a:p>
            <a:pPr lvl="1">
              <a:spcAft>
                <a:spcPts val="800"/>
              </a:spcAft>
            </a:pPr>
            <a:r>
              <a:rPr lang="ru-RU" sz="2000" dirty="0"/>
              <a:t>Могут быть сформированы практически изо всех глаголов без ограничений.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12DB3-9244-1D53-74AB-5520E7821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5" y="4983876"/>
            <a:ext cx="7077070" cy="14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4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B266C-E017-8A19-2E86-61849E02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Морфемное строение причастия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586F6-F62F-32A7-6A42-96859FBBB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Формообразующий суффикс</a:t>
            </a:r>
            <a:endParaRPr lang="en-US" sz="2000" dirty="0"/>
          </a:p>
          <a:p>
            <a:pPr lvl="1"/>
            <a:r>
              <a:rPr lang="ru-RU" sz="2000" dirty="0"/>
              <a:t>Выражает соотношение причастия с другими отглагольными формами</a:t>
            </a:r>
          </a:p>
          <a:p>
            <a:pPr lvl="1"/>
            <a:r>
              <a:rPr lang="ru-RU" sz="1800" dirty="0">
                <a:ea typeface="Calibri" panose="020F0502020204030204" pitchFamily="34" charset="0"/>
              </a:rPr>
              <a:t>Примеры</a:t>
            </a:r>
            <a:r>
              <a:rPr lang="en-US" sz="1800" dirty="0">
                <a:ea typeface="Calibri" panose="020F0502020204030204" pitchFamily="34" charset="0"/>
              </a:rPr>
              <a:t>: </a:t>
            </a:r>
            <a:r>
              <a:rPr lang="ru-RU" sz="1800" dirty="0">
                <a:effectLst/>
                <a:ea typeface="Calibri" panose="020F0502020204030204" pitchFamily="34" charset="0"/>
              </a:rPr>
              <a:t>/-us</a:t>
            </a:r>
            <a:r>
              <a:rPr lang="ru-RU" sz="1800" baseline="-25000" dirty="0">
                <a:effectLst/>
                <a:ea typeface="Calibri" panose="020F0502020204030204" pitchFamily="34" charset="0"/>
              </a:rPr>
              <a:t>4</a:t>
            </a:r>
            <a:r>
              <a:rPr lang="ru-RU" sz="1800" dirty="0">
                <a:effectLst/>
                <a:ea typeface="Calibri" panose="020F0502020204030204" pitchFamily="34" charset="0"/>
              </a:rPr>
              <a:t>č-/ (</a:t>
            </a:r>
            <a:r>
              <a:rPr lang="ru-RU" sz="1800" i="1" dirty="0">
                <a:effectLst/>
                <a:ea typeface="Calibri" panose="020F0502020204030204" pitchFamily="34" charset="0"/>
              </a:rPr>
              <a:t>несущий), </a:t>
            </a:r>
            <a:r>
              <a:rPr lang="ru-RU" sz="1800" dirty="0">
                <a:effectLst/>
                <a:ea typeface="Calibri" panose="020F0502020204030204" pitchFamily="34" charset="0"/>
              </a:rPr>
              <a:t>/-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im</a:t>
            </a:r>
            <a:r>
              <a:rPr lang="ru-RU" sz="1800" dirty="0">
                <a:effectLst/>
                <a:ea typeface="Calibri" panose="020F0502020204030204" pitchFamily="34" charset="0"/>
              </a:rPr>
              <a:t>-</a:t>
            </a:r>
            <a:r>
              <a:rPr lang="en-US" sz="1800" dirty="0">
                <a:effectLst/>
                <a:ea typeface="Calibri" panose="020F0502020204030204" pitchFamily="34" charset="0"/>
              </a:rPr>
              <a:t>/ (</a:t>
            </a:r>
            <a:r>
              <a:rPr lang="ru-RU" sz="1800" i="1" dirty="0">
                <a:effectLst/>
                <a:ea typeface="Calibri" panose="020F0502020204030204" pitchFamily="34" charset="0"/>
              </a:rPr>
              <a:t>любимый</a:t>
            </a:r>
            <a:r>
              <a:rPr lang="en-US" sz="1800" i="1" dirty="0">
                <a:effectLst/>
                <a:ea typeface="Calibri" panose="020F0502020204030204" pitchFamily="34" charset="0"/>
              </a:rPr>
              <a:t>), </a:t>
            </a:r>
            <a:r>
              <a:rPr lang="ru-RU" sz="1800" dirty="0">
                <a:effectLst/>
                <a:ea typeface="Calibri" panose="020F0502020204030204" pitchFamily="34" charset="0"/>
              </a:rPr>
              <a:t>/-f</a:t>
            </a:r>
            <a:r>
              <a:rPr lang="ru-RU" sz="1800" baseline="-25000" dirty="0">
                <a:effectLst/>
                <a:ea typeface="Calibri" panose="020F0502020204030204" pitchFamily="34" charset="0"/>
              </a:rPr>
              <a:t>3</a:t>
            </a:r>
            <a:r>
              <a:rPr lang="ru-RU" sz="1800" dirty="0">
                <a:effectLst/>
                <a:ea typeface="Calibri" panose="020F0502020204030204" pitchFamily="34" charset="0"/>
              </a:rPr>
              <a:t>š-/ </a:t>
            </a:r>
            <a:r>
              <a:rPr lang="en-US" sz="1800" dirty="0">
                <a:effectLst/>
                <a:ea typeface="Calibri" panose="020F0502020204030204" pitchFamily="34" charset="0"/>
              </a:rPr>
              <a:t>(</a:t>
            </a:r>
            <a:r>
              <a:rPr lang="ru-RU" sz="1800" i="1" dirty="0">
                <a:effectLst/>
                <a:ea typeface="Calibri" panose="020F0502020204030204" pitchFamily="34" charset="0"/>
              </a:rPr>
              <a:t>сделавший</a:t>
            </a:r>
            <a:r>
              <a:rPr lang="en-US" sz="1800" dirty="0">
                <a:effectLst/>
                <a:ea typeface="Calibri" panose="020F0502020204030204" pitchFamily="34" charset="0"/>
              </a:rPr>
              <a:t>), </a:t>
            </a:r>
            <a:r>
              <a:rPr lang="ru-RU" sz="1800" dirty="0">
                <a:effectLst/>
                <a:ea typeface="Calibri" panose="020F0502020204030204" pitchFamily="34" charset="0"/>
              </a:rPr>
              <a:t>/-n:-/ </a:t>
            </a:r>
            <a:r>
              <a:rPr lang="en-US" sz="1800" dirty="0">
                <a:ea typeface="Calibri" panose="020F0502020204030204" pitchFamily="34" charset="0"/>
              </a:rPr>
              <a:t>(</a:t>
            </a:r>
            <a:r>
              <a:rPr lang="ru-RU" sz="1800" i="1" dirty="0">
                <a:effectLst/>
                <a:ea typeface="Calibri" panose="020F0502020204030204" pitchFamily="34" charset="0"/>
              </a:rPr>
              <a:t>указанный</a:t>
            </a:r>
            <a:r>
              <a:rPr lang="en-US" sz="1800" i="1" dirty="0">
                <a:ea typeface="Calibri" panose="020F0502020204030204" pitchFamily="34" charset="0"/>
              </a:rPr>
              <a:t>).</a:t>
            </a:r>
            <a:endParaRPr lang="ru-RU" sz="1800" i="1" dirty="0">
              <a:ea typeface="Calibri" panose="020F0502020204030204" pitchFamily="34" charset="0"/>
            </a:endParaRPr>
          </a:p>
          <a:p>
            <a:pPr lvl="1"/>
            <a:endParaRPr lang="ru-RU" sz="1800" i="1" dirty="0">
              <a:ea typeface="Calibri" panose="020F0502020204030204" pitchFamily="34" charset="0"/>
            </a:endParaRPr>
          </a:p>
          <a:p>
            <a:r>
              <a:rPr lang="ru-RU" sz="2000" dirty="0"/>
              <a:t>Окончание</a:t>
            </a:r>
            <a:endParaRPr lang="en-US" sz="2000" dirty="0"/>
          </a:p>
          <a:p>
            <a:pPr lvl="1"/>
            <a:r>
              <a:rPr lang="ru-RU" sz="2000" dirty="0"/>
              <a:t>Относится к форме склонения прилагательных (</a:t>
            </a:r>
            <a:r>
              <a:rPr lang="en-GB" sz="2000" dirty="0" err="1"/>
              <a:t>adjektivně-pronominální</a:t>
            </a:r>
            <a:r>
              <a:rPr lang="en-GB" sz="2000" dirty="0"/>
              <a:t> </a:t>
            </a:r>
            <a:r>
              <a:rPr lang="en-GB" sz="2000" dirty="0" err="1"/>
              <a:t>skloňování</a:t>
            </a:r>
            <a:r>
              <a:rPr lang="ru-RU" sz="2000" dirty="0"/>
              <a:t>)</a:t>
            </a:r>
          </a:p>
          <a:p>
            <a:pPr lvl="1"/>
            <a:r>
              <a:rPr lang="ru-RU" sz="2000" i="1" dirty="0"/>
              <a:t>написанная книга </a:t>
            </a:r>
            <a:r>
              <a:rPr lang="ru-RU" sz="2000" dirty="0"/>
              <a:t>склоняется как </a:t>
            </a:r>
            <a:r>
              <a:rPr lang="ru-RU" sz="2000" i="1" dirty="0"/>
              <a:t>новая книга</a:t>
            </a:r>
          </a:p>
        </p:txBody>
      </p:sp>
    </p:spTree>
    <p:extLst>
      <p:ext uri="{BB962C8B-B14F-4D97-AF65-F5344CB8AC3E}">
        <p14:creationId xmlns:p14="http://schemas.microsoft.com/office/powerpoint/2010/main" val="287194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FC4AA-E9D1-5777-70FD-52A87804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Отступление</a:t>
            </a:r>
            <a:r>
              <a:rPr lang="en-US" dirty="0"/>
              <a:t>: </a:t>
            </a:r>
            <a:r>
              <a:rPr lang="ru-RU" dirty="0"/>
              <a:t>основа глагола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B66CF-D261-A415-B43A-6FEA78482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В русском языке для каждого глагола характерно изменение основы в зависимости от его формы.</a:t>
            </a:r>
          </a:p>
          <a:p>
            <a:r>
              <a:rPr lang="ru-RU" sz="2000" i="1" dirty="0">
                <a:effectLst/>
                <a:ea typeface="Calibri" panose="020F0502020204030204" pitchFamily="34" charset="0"/>
              </a:rPr>
              <a:t>я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пишý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ты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пúшешь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пишú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пúшущий</a:t>
            </a:r>
            <a:r>
              <a:rPr lang="ru-RU" sz="2000" dirty="0">
                <a:effectLst/>
                <a:ea typeface="Calibri" panose="020F0502020204030204" pitchFamily="34" charset="0"/>
              </a:rPr>
              <a:t> (основа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пиш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-)</a:t>
            </a:r>
          </a:p>
          <a:p>
            <a:r>
              <a:rPr lang="ru-RU" sz="2000" i="1" dirty="0" err="1">
                <a:effectLst/>
                <a:ea typeface="Calibri" panose="020F0502020204030204" pitchFamily="34" charset="0"/>
              </a:rPr>
              <a:t>писáть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я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писáл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писáвший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 </a:t>
            </a:r>
            <a:r>
              <a:rPr lang="ru-RU" sz="2000" i="1" dirty="0">
                <a:ea typeface="Calibri" panose="020F0502020204030204" pitchFamily="34" charset="0"/>
              </a:rPr>
              <a:t>(</a:t>
            </a:r>
            <a:r>
              <a:rPr lang="ru-RU" sz="2000" dirty="0">
                <a:effectLst/>
                <a:ea typeface="Calibri" panose="020F0502020204030204" pitchFamily="34" charset="0"/>
              </a:rPr>
              <a:t>основа 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писа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-)</a:t>
            </a:r>
          </a:p>
          <a:p>
            <a:r>
              <a:rPr lang="ru-RU" sz="2000" dirty="0"/>
              <a:t>=</a:t>
            </a:r>
            <a:r>
              <a:rPr lang="en-US" sz="2000" dirty="0"/>
              <a:t>&gt; </a:t>
            </a:r>
            <a:r>
              <a:rPr lang="ru-RU" sz="2000" dirty="0"/>
              <a:t>Три группы основ</a:t>
            </a:r>
            <a:r>
              <a:rPr lang="en-US" sz="2000" dirty="0"/>
              <a:t>:</a:t>
            </a:r>
            <a:endParaRPr lang="ru-RU" sz="2000" dirty="0"/>
          </a:p>
          <a:p>
            <a:pPr lvl="1"/>
            <a:r>
              <a:rPr lang="ru-RU" sz="2000" dirty="0"/>
              <a:t>Инфинитивная основа</a:t>
            </a:r>
          </a:p>
          <a:p>
            <a:pPr lvl="1"/>
            <a:r>
              <a:rPr lang="ru-RU" sz="2000" dirty="0"/>
              <a:t>Основа настоящего времени</a:t>
            </a:r>
          </a:p>
          <a:p>
            <a:pPr lvl="1"/>
            <a:r>
              <a:rPr lang="ru-RU" sz="2000" dirty="0"/>
              <a:t>Основа прошедшего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37955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26530-60B6-9739-1C60-6019C08D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настоящего времени действительного залога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CDD57-8D20-E78A-D389-F6CBB4DA1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Формирование этого вида причастия происходит от основы настоящего времени глаголов несовершенного вида почти без ограничений. </a:t>
            </a:r>
          </a:p>
          <a:p>
            <a:r>
              <a:rPr lang="ru-RU" sz="2000" dirty="0"/>
              <a:t>У глаголов 1. спряжения с двумя вариантами основ настоящего времени (</a:t>
            </a:r>
            <a:r>
              <a:rPr lang="ru-RU" sz="2000" dirty="0" err="1"/>
              <a:t>алломорфемы</a:t>
            </a:r>
            <a:r>
              <a:rPr lang="ru-RU" sz="2000" dirty="0"/>
              <a:t>, заканчивающиеся как на твёрдый, так и на мягкий согласный из пары</a:t>
            </a:r>
            <a:r>
              <a:rPr lang="en-US" sz="2000" dirty="0"/>
              <a:t>: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нести</a:t>
            </a:r>
            <a:r>
              <a:rPr lang="ru-RU" sz="2000" dirty="0">
                <a:effectLst/>
                <a:ea typeface="Calibri" panose="020F0502020204030204" pitchFamily="34" charset="0"/>
              </a:rPr>
              <a:t> –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не</a:t>
            </a:r>
            <a:r>
              <a:rPr lang="ru-RU" sz="2000" b="1" i="1" dirty="0">
                <a:effectLst/>
                <a:ea typeface="Calibri" panose="020F0502020204030204" pitchFamily="34" charset="0"/>
              </a:rPr>
              <a:t>с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у</a:t>
            </a:r>
            <a:r>
              <a:rPr lang="ru-RU" sz="2000" dirty="0">
                <a:effectLst/>
                <a:ea typeface="Calibri" panose="020F0502020204030204" pitchFamily="34" charset="0"/>
              </a:rPr>
              <a:t>,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не</a:t>
            </a:r>
            <a:r>
              <a:rPr lang="ru-RU" sz="2000" b="1" i="1" dirty="0">
                <a:effectLst/>
                <a:ea typeface="Calibri" panose="020F0502020204030204" pitchFamily="34" charset="0"/>
              </a:rPr>
              <a:t>с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ёшь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) </a:t>
            </a:r>
            <a:r>
              <a:rPr lang="ru-RU" sz="2000" dirty="0">
                <a:effectLst/>
                <a:ea typeface="Calibri" panose="020F0502020204030204" pitchFamily="34" charset="0"/>
              </a:rPr>
              <a:t>выбирается для этого причастия твёрдый вариант.</a:t>
            </a:r>
          </a:p>
          <a:p>
            <a:r>
              <a:rPr lang="ru-RU" sz="2000" dirty="0"/>
              <a:t>От глаголов 1. спряжения эти причастия формируются при помощи суффиксов </a:t>
            </a:r>
            <a:r>
              <a:rPr lang="ru-RU" sz="2000" i="1" dirty="0"/>
              <a:t>–</a:t>
            </a:r>
            <a:r>
              <a:rPr lang="ru-RU" sz="2000" i="1" dirty="0" err="1"/>
              <a:t>ущ</a:t>
            </a:r>
            <a:r>
              <a:rPr lang="ru-RU" sz="2000" i="1" dirty="0"/>
              <a:t>-, -</a:t>
            </a:r>
            <a:r>
              <a:rPr lang="ru-RU" sz="2000" i="1" dirty="0" err="1"/>
              <a:t>ющ</a:t>
            </a:r>
            <a:r>
              <a:rPr lang="ru-RU" sz="2000" i="1" dirty="0"/>
              <a:t>- </a:t>
            </a:r>
            <a:r>
              <a:rPr lang="en-GB" sz="2000" dirty="0"/>
              <a:t>(/-us4č-/)</a:t>
            </a:r>
            <a:r>
              <a:rPr lang="ru-RU" sz="2000" dirty="0"/>
              <a:t>.</a:t>
            </a:r>
          </a:p>
          <a:p>
            <a:r>
              <a:rPr lang="ru-RU" sz="2000" dirty="0"/>
              <a:t>От глаголов 2. спряжения – при помощи суффиксов </a:t>
            </a:r>
            <a:r>
              <a:rPr lang="ru-RU" sz="2000" i="1" dirty="0"/>
              <a:t>–</a:t>
            </a:r>
            <a:r>
              <a:rPr lang="ru-RU" sz="2000" i="1" dirty="0" err="1"/>
              <a:t>ащ</a:t>
            </a:r>
            <a:r>
              <a:rPr lang="ru-RU" sz="2000" i="1" dirty="0"/>
              <a:t>-, -</a:t>
            </a:r>
            <a:r>
              <a:rPr lang="ru-RU" sz="2000" i="1" dirty="0" err="1"/>
              <a:t>ящ</a:t>
            </a:r>
            <a:r>
              <a:rPr lang="ru-RU" sz="2000" i="1" dirty="0"/>
              <a:t>- </a:t>
            </a:r>
            <a:r>
              <a:rPr lang="en-GB" sz="2000" dirty="0"/>
              <a:t>(/-as4č-/)</a:t>
            </a:r>
            <a:r>
              <a:rPr lang="ru-RU" sz="2000" dirty="0"/>
              <a:t>.</a:t>
            </a:r>
          </a:p>
          <a:p>
            <a:r>
              <a:rPr lang="ru-RU" sz="2000" dirty="0"/>
              <a:t>Далее с ними комбинируются окончания прилагательных.</a:t>
            </a:r>
          </a:p>
        </p:txBody>
      </p:sp>
    </p:spTree>
    <p:extLst>
      <p:ext uri="{BB962C8B-B14F-4D97-AF65-F5344CB8AC3E}">
        <p14:creationId xmlns:p14="http://schemas.microsoft.com/office/powerpoint/2010/main" val="224431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84BEA-C356-E048-C07D-34F9FA275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A4B40-ED89-51BF-C032-F452D634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B4571D-821E-9DC8-FCA6-07B4BDA5B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2" y="0"/>
            <a:ext cx="11309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4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142E0-FFA6-E406-F97F-938FCFB0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Причастие настоящего времени действительного залога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3E0791-3ED3-C704-A5CC-F8A797722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522269"/>
          </a:xfrm>
        </p:spPr>
        <p:txBody>
          <a:bodyPr>
            <a:normAutofit/>
          </a:bodyPr>
          <a:lstStyle/>
          <a:p>
            <a:r>
              <a:rPr lang="ru-RU" sz="2000" dirty="0"/>
              <a:t>В написании руководствуются обычными правилами правописания</a:t>
            </a:r>
            <a:r>
              <a:rPr lang="en-US" sz="2000" dirty="0"/>
              <a:t>:</a:t>
            </a:r>
            <a:endParaRPr lang="ru-RU" sz="2000" dirty="0"/>
          </a:p>
          <a:p>
            <a:pPr lvl="1"/>
            <a:r>
              <a:rPr lang="ru-RU" sz="2000" i="1" dirty="0">
                <a:effectLst/>
                <a:ea typeface="Calibri" panose="020F0502020204030204" pitchFamily="34" charset="0"/>
              </a:rPr>
              <a:t>-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ущий</a:t>
            </a:r>
            <a:r>
              <a:rPr lang="ru-RU" sz="2000" dirty="0">
                <a:effectLst/>
                <a:ea typeface="Calibri" panose="020F0502020204030204" pitchFamily="34" charset="0"/>
              </a:rPr>
              <a:t> и 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-</a:t>
            </a:r>
            <a:r>
              <a:rPr lang="ru-RU" sz="2000" i="1" dirty="0" err="1">
                <a:effectLst/>
                <a:ea typeface="Calibri" panose="020F0502020204030204" pitchFamily="34" charset="0"/>
              </a:rPr>
              <a:t>ащий</a:t>
            </a:r>
            <a:r>
              <a:rPr lang="ru-RU" sz="2000" dirty="0">
                <a:effectLst/>
                <a:ea typeface="Calibri" panose="020F0502020204030204" pitchFamily="34" charset="0"/>
              </a:rPr>
              <a:t>  пишутся после твёрдых согласных (</a:t>
            </a:r>
            <a:r>
              <a:rPr lang="ru-RU" sz="2000" i="1" dirty="0">
                <a:effectLst/>
                <a:ea typeface="Calibri" panose="020F0502020204030204" pitchFamily="34" charset="0"/>
              </a:rPr>
              <a:t>ведущий</a:t>
            </a:r>
            <a:r>
              <a:rPr lang="ru-RU" sz="2000" dirty="0">
                <a:ea typeface="Calibri" panose="020F0502020204030204" pitchFamily="34" charset="0"/>
              </a:rPr>
              <a:t>) и после шипящих </a:t>
            </a:r>
            <a:r>
              <a:rPr lang="ru-RU" sz="2000" dirty="0">
                <a:effectLst/>
                <a:ea typeface="Calibri" panose="020F0502020204030204" pitchFamily="34" charset="0"/>
              </a:rPr>
              <a:t>š, ž, č и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dž</a:t>
            </a:r>
            <a:r>
              <a:rPr lang="ru-RU" sz="2000" dirty="0">
                <a:effectLst/>
                <a:ea typeface="Calibri" panose="020F0502020204030204" pitchFamily="34" charset="0"/>
              </a:rPr>
              <a:t> (</a:t>
            </a:r>
            <a:r>
              <a:rPr lang="en-GB" sz="2000" dirty="0" err="1">
                <a:effectLst/>
                <a:ea typeface="Calibri" panose="020F0502020204030204" pitchFamily="34" charset="0"/>
              </a:rPr>
              <a:t>tupé</a:t>
            </a:r>
            <a:r>
              <a:rPr lang="en-GB" sz="2000" dirty="0"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ea typeface="Calibri" panose="020F0502020204030204" pitchFamily="34" charset="0"/>
              </a:rPr>
              <a:t>sykavky</a:t>
            </a:r>
            <a:r>
              <a:rPr lang="ru-RU" sz="2000" dirty="0">
                <a:effectLst/>
                <a:ea typeface="Calibri" panose="020F0502020204030204" pitchFamily="34" charset="0"/>
              </a:rPr>
              <a:t>)</a:t>
            </a:r>
          </a:p>
          <a:p>
            <a:pPr lvl="1"/>
            <a:r>
              <a:rPr lang="ru-RU" sz="2000" dirty="0"/>
              <a:t>-</a:t>
            </a:r>
            <a:r>
              <a:rPr lang="ru-RU" sz="2000" i="1" dirty="0" err="1"/>
              <a:t>ющий</a:t>
            </a:r>
            <a:r>
              <a:rPr lang="ru-RU" sz="2000" dirty="0"/>
              <a:t>, -</a:t>
            </a:r>
            <a:r>
              <a:rPr lang="ru-RU" sz="2000" i="1" dirty="0" err="1"/>
              <a:t>ящий</a:t>
            </a:r>
            <a:r>
              <a:rPr lang="ru-RU" sz="2000" dirty="0"/>
              <a:t> пишутся для обозначения /j/ на конце основы (</a:t>
            </a:r>
            <a:r>
              <a:rPr lang="ru-RU" sz="2000" i="1" dirty="0"/>
              <a:t>читающий</a:t>
            </a:r>
            <a:r>
              <a:rPr lang="ru-RU" sz="2000" dirty="0"/>
              <a:t>, </a:t>
            </a:r>
            <a:r>
              <a:rPr lang="ru-RU" sz="2000" i="1" dirty="0"/>
              <a:t>стоящий</a:t>
            </a:r>
            <a:r>
              <a:rPr lang="ru-RU" sz="2000" dirty="0"/>
              <a:t>) и для обозначения мягкости (парного по мягкости) согласного в основе (</a:t>
            </a:r>
            <a:r>
              <a:rPr lang="ru-RU" sz="2000" i="1" dirty="0"/>
              <a:t>колющий</a:t>
            </a:r>
            <a:r>
              <a:rPr lang="ru-RU" sz="2000" dirty="0"/>
              <a:t>, </a:t>
            </a:r>
            <a:r>
              <a:rPr lang="ru-RU" sz="2000" i="1" dirty="0"/>
              <a:t>просящий</a:t>
            </a:r>
            <a:r>
              <a:rPr lang="ru-RU" sz="2000" dirty="0"/>
              <a:t>). </a:t>
            </a:r>
          </a:p>
          <a:p>
            <a:r>
              <a:rPr lang="ru-RU" sz="2000" dirty="0"/>
              <a:t>Глаголы, не относящиеся к 1. или 2. спряжению</a:t>
            </a:r>
          </a:p>
          <a:p>
            <a:pPr lvl="1"/>
            <a:r>
              <a:rPr lang="ru-RU" sz="2000" dirty="0"/>
              <a:t>Решающим является окончание третьего лица множественного числа</a:t>
            </a:r>
            <a:r>
              <a:rPr lang="en-US" sz="2000" dirty="0"/>
              <a:t>:</a:t>
            </a:r>
            <a:endParaRPr lang="ru-RU" sz="2000" dirty="0"/>
          </a:p>
          <a:p>
            <a:pPr lvl="1"/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хотят</a:t>
            </a:r>
            <a:r>
              <a:rPr lang="ru-RU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хотящий</a:t>
            </a:r>
            <a:r>
              <a:rPr lang="ru-RU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(/xot,-ás</a:t>
            </a:r>
            <a:r>
              <a:rPr lang="ru-RU" sz="2000" b="0" kern="1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č-ij/), 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бегут</a:t>
            </a:r>
            <a:r>
              <a:rPr lang="ru-RU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бегущий</a:t>
            </a:r>
            <a:r>
              <a:rPr lang="ru-RU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(/b</a:t>
            </a:r>
            <a:r>
              <a:rPr lang="ru-RU" sz="2000" b="0" kern="1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b="0" kern="1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g-ús</a:t>
            </a:r>
            <a:r>
              <a:rPr lang="ru-RU" sz="2000" b="0" kern="1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č-ij/).</a:t>
            </a:r>
            <a:endParaRPr lang="ru-RU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/>
              <a:t>Рефлексивные глаголы добавляют постфикс </a:t>
            </a:r>
            <a:r>
              <a:rPr lang="ru-RU" sz="2000" i="1" dirty="0"/>
              <a:t>–</a:t>
            </a:r>
            <a:r>
              <a:rPr lang="ru-RU" sz="2000" i="1" dirty="0" err="1"/>
              <a:t>ся</a:t>
            </a:r>
            <a:r>
              <a:rPr lang="en-US" sz="2000" dirty="0"/>
              <a:t>:</a:t>
            </a:r>
            <a:endParaRPr lang="ru-RU" sz="2000" dirty="0"/>
          </a:p>
          <a:p>
            <a:pPr lvl="1"/>
            <a:r>
              <a:rPr lang="ru-RU" sz="2000" b="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смеющийся, смеющаяся, смеющегося</a:t>
            </a:r>
            <a:r>
              <a:rPr lang="ru-RU" sz="2000" b="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0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ru-RU" sz="2000" dirty="0"/>
          </a:p>
          <a:p>
            <a:pPr lv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5262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116</TotalTime>
  <Words>2518</Words>
  <Application>Microsoft Office PowerPoint</Application>
  <PresentationFormat>Широкоэкранный</PresentationFormat>
  <Paragraphs>144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Calibri</vt:lpstr>
      <vt:lpstr>Garamond</vt:lpstr>
      <vt:lpstr>Times New Roman</vt:lpstr>
      <vt:lpstr>Савон</vt:lpstr>
      <vt:lpstr>создание активных причастий</vt:lpstr>
      <vt:lpstr>Что такое причастия?</vt:lpstr>
      <vt:lpstr>Виды причастий</vt:lpstr>
      <vt:lpstr>Виды причастий</vt:lpstr>
      <vt:lpstr>Морфемное строение причастия</vt:lpstr>
      <vt:lpstr>Отступление: основа глагола</vt:lpstr>
      <vt:lpstr>Причастие настоящего времени действительного залога</vt:lpstr>
      <vt:lpstr>Презентация PowerPoint</vt:lpstr>
      <vt:lpstr>Причастие настоящего времени действительного залога</vt:lpstr>
      <vt:lpstr>Ударение</vt:lpstr>
      <vt:lpstr>Ударение</vt:lpstr>
      <vt:lpstr>“Причастие будущего времени”</vt:lpstr>
      <vt:lpstr>Отступление – классификация глаголов</vt:lpstr>
      <vt:lpstr>Отступление – классификация глаголов</vt:lpstr>
      <vt:lpstr>Отступление – классификация глаголов</vt:lpstr>
      <vt:lpstr>Отступление – классификация глаголов</vt:lpstr>
      <vt:lpstr>Презентация PowerPoint</vt:lpstr>
      <vt:lpstr>Причастие прошедшего времени действительного залога</vt:lpstr>
      <vt:lpstr>Причастие прошедшего времени действительного залога</vt:lpstr>
      <vt:lpstr>Причастие прошедшего времени действительного залога</vt:lpstr>
      <vt:lpstr>Причастие прошедшего времени действительного залога</vt:lpstr>
      <vt:lpstr>Причастие прошедшего времени действительного залога</vt:lpstr>
      <vt:lpstr>Причастие прошедшего времени действительного залога</vt:lpstr>
      <vt:lpstr>Презентация PowerPoint</vt:lpstr>
      <vt:lpstr>Причастие прошедшего времени действительного залога</vt:lpstr>
      <vt:lpstr>Причастие прошедшего времени действительного залога</vt:lpstr>
      <vt:lpstr>Причастие прошедшего времени действительного залога</vt:lpstr>
      <vt:lpstr>Ударение</vt:lpstr>
      <vt:lpstr>Ударение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Глеб Воробьев</dc:creator>
  <cp:lastModifiedBy>Глеб Воробьев</cp:lastModifiedBy>
  <cp:revision>6</cp:revision>
  <dcterms:created xsi:type="dcterms:W3CDTF">2025-04-10T21:23:49Z</dcterms:created>
  <dcterms:modified xsi:type="dcterms:W3CDTF">2025-04-10T23:20:13Z</dcterms:modified>
</cp:coreProperties>
</file>