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8" r:id="rId4"/>
    <p:sldId id="289" r:id="rId5"/>
    <p:sldId id="290" r:id="rId6"/>
    <p:sldId id="291" r:id="rId7"/>
    <p:sldId id="292" r:id="rId8"/>
    <p:sldId id="286" r:id="rId9"/>
    <p:sldId id="293" r:id="rId10"/>
    <p:sldId id="288" r:id="rId11"/>
    <p:sldId id="258" r:id="rId12"/>
    <p:sldId id="279" r:id="rId13"/>
    <p:sldId id="259" r:id="rId14"/>
    <p:sldId id="260" r:id="rId15"/>
    <p:sldId id="261" r:id="rId16"/>
    <p:sldId id="262" r:id="rId17"/>
    <p:sldId id="280" r:id="rId18"/>
    <p:sldId id="281" r:id="rId19"/>
    <p:sldId id="294" r:id="rId20"/>
    <p:sldId id="263" r:id="rId21"/>
    <p:sldId id="264" r:id="rId22"/>
    <p:sldId id="265" r:id="rId23"/>
    <p:sldId id="266" r:id="rId24"/>
    <p:sldId id="295" r:id="rId25"/>
    <p:sldId id="296" r:id="rId26"/>
    <p:sldId id="297" r:id="rId27"/>
    <p:sldId id="267" r:id="rId28"/>
    <p:sldId id="268" r:id="rId29"/>
    <p:sldId id="269" r:id="rId30"/>
    <p:sldId id="270" r:id="rId31"/>
    <p:sldId id="273" r:id="rId32"/>
    <p:sldId id="27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6"/>
  </p:normalViewPr>
  <p:slideViewPr>
    <p:cSldViewPr snapToGrid="0" snapToObjects="1">
      <p:cViewPr varScale="1">
        <p:scale>
          <a:sx n="104" d="100"/>
          <a:sy n="104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D21BC-695B-4157-AC98-1DBDF6D76FF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681AB4-B28B-4B05-A970-DDDACE8752FB}">
      <dgm:prSet/>
      <dgm:spPr/>
      <dgm:t>
        <a:bodyPr/>
        <a:lstStyle/>
        <a:p>
          <a:r>
            <a:rPr lang="cs-CZ" b="1"/>
            <a:t>Nomination</a:t>
          </a:r>
          <a:r>
            <a:rPr lang="cs-CZ"/>
            <a:t>: “illegal aliens” → criminalization</a:t>
          </a:r>
          <a:endParaRPr lang="en-US"/>
        </a:p>
      </dgm:t>
    </dgm:pt>
    <dgm:pt modelId="{1B6B7D05-1611-4850-AD53-847C2C5ABD6B}" type="parTrans" cxnId="{F1445CDD-6DB5-4594-B52C-A63AD2BD8311}">
      <dgm:prSet/>
      <dgm:spPr/>
      <dgm:t>
        <a:bodyPr/>
        <a:lstStyle/>
        <a:p>
          <a:endParaRPr lang="en-US"/>
        </a:p>
      </dgm:t>
    </dgm:pt>
    <dgm:pt modelId="{C9C7C78A-FF9F-42D6-AE91-67557E59F129}" type="sibTrans" cxnId="{F1445CDD-6DB5-4594-B52C-A63AD2BD8311}">
      <dgm:prSet/>
      <dgm:spPr/>
      <dgm:t>
        <a:bodyPr/>
        <a:lstStyle/>
        <a:p>
          <a:endParaRPr lang="en-US"/>
        </a:p>
      </dgm:t>
    </dgm:pt>
    <dgm:pt modelId="{818CB823-FE91-421D-9007-FF7BD07A410B}">
      <dgm:prSet/>
      <dgm:spPr/>
      <dgm:t>
        <a:bodyPr/>
        <a:lstStyle/>
        <a:p>
          <a:r>
            <a:rPr lang="cs-CZ" b="1"/>
            <a:t>Predication</a:t>
          </a:r>
          <a:r>
            <a:rPr lang="cs-CZ"/>
            <a:t>: “job-stealers”, “welfare abusers” → stigmatization</a:t>
          </a:r>
          <a:endParaRPr lang="en-US"/>
        </a:p>
      </dgm:t>
    </dgm:pt>
    <dgm:pt modelId="{B50F7BB1-A2A6-465A-A495-7833E12923E8}" type="parTrans" cxnId="{74C01638-C95B-4FE8-A3AD-07F69FBA3CEC}">
      <dgm:prSet/>
      <dgm:spPr/>
      <dgm:t>
        <a:bodyPr/>
        <a:lstStyle/>
        <a:p>
          <a:endParaRPr lang="en-US"/>
        </a:p>
      </dgm:t>
    </dgm:pt>
    <dgm:pt modelId="{569AA0BF-E58E-4B94-AC95-4146DE1D0E71}" type="sibTrans" cxnId="{74C01638-C95B-4FE8-A3AD-07F69FBA3CEC}">
      <dgm:prSet/>
      <dgm:spPr/>
      <dgm:t>
        <a:bodyPr/>
        <a:lstStyle/>
        <a:p>
          <a:endParaRPr lang="en-US"/>
        </a:p>
      </dgm:t>
    </dgm:pt>
    <dgm:pt modelId="{CDC0CA5D-FC57-4D53-8F1D-A8DE65300A82}">
      <dgm:prSet/>
      <dgm:spPr/>
      <dgm:t>
        <a:bodyPr/>
        <a:lstStyle/>
        <a:p>
          <a:r>
            <a:rPr lang="cs-CZ" b="1"/>
            <a:t>Argumentation</a:t>
          </a:r>
          <a:r>
            <a:rPr lang="cs-CZ"/>
            <a:t>: topos of threat → fear and urgency</a:t>
          </a:r>
          <a:endParaRPr lang="en-US"/>
        </a:p>
      </dgm:t>
    </dgm:pt>
    <dgm:pt modelId="{C774ACE9-A09F-4245-847F-348642EEBB8F}" type="parTrans" cxnId="{E86DC5F7-298B-45F6-8767-E3D9C7BA6EB5}">
      <dgm:prSet/>
      <dgm:spPr/>
      <dgm:t>
        <a:bodyPr/>
        <a:lstStyle/>
        <a:p>
          <a:endParaRPr lang="en-US"/>
        </a:p>
      </dgm:t>
    </dgm:pt>
    <dgm:pt modelId="{11500501-955D-4ADA-91F6-7F1E47970ADC}" type="sibTrans" cxnId="{E86DC5F7-298B-45F6-8767-E3D9C7BA6EB5}">
      <dgm:prSet/>
      <dgm:spPr/>
      <dgm:t>
        <a:bodyPr/>
        <a:lstStyle/>
        <a:p>
          <a:endParaRPr lang="en-US"/>
        </a:p>
      </dgm:t>
    </dgm:pt>
    <dgm:pt modelId="{4099C938-93C5-44C8-8E29-5B2499BF8B8A}">
      <dgm:prSet/>
      <dgm:spPr/>
      <dgm:t>
        <a:bodyPr/>
        <a:lstStyle/>
        <a:p>
          <a:r>
            <a:rPr lang="cs-CZ" b="1"/>
            <a:t>Perspectivization</a:t>
          </a:r>
          <a:r>
            <a:rPr lang="cs-CZ"/>
            <a:t>: “We, as a nation, must…” → patriotic appeal</a:t>
          </a:r>
          <a:endParaRPr lang="en-US"/>
        </a:p>
      </dgm:t>
    </dgm:pt>
    <dgm:pt modelId="{B9E39115-6C49-4AEA-8BEF-10240DC8BF6F}" type="parTrans" cxnId="{A82AF15C-2F72-4F4F-95C0-1111196145B1}">
      <dgm:prSet/>
      <dgm:spPr/>
      <dgm:t>
        <a:bodyPr/>
        <a:lstStyle/>
        <a:p>
          <a:endParaRPr lang="en-US"/>
        </a:p>
      </dgm:t>
    </dgm:pt>
    <dgm:pt modelId="{5B269031-3961-4E4A-9E01-4E815477047F}" type="sibTrans" cxnId="{A82AF15C-2F72-4F4F-95C0-1111196145B1}">
      <dgm:prSet/>
      <dgm:spPr/>
      <dgm:t>
        <a:bodyPr/>
        <a:lstStyle/>
        <a:p>
          <a:endParaRPr lang="en-US"/>
        </a:p>
      </dgm:t>
    </dgm:pt>
    <dgm:pt modelId="{BC2F4D84-A4B2-4169-A126-5B4E12473214}">
      <dgm:prSet/>
      <dgm:spPr/>
      <dgm:t>
        <a:bodyPr/>
        <a:lstStyle/>
        <a:p>
          <a:r>
            <a:rPr lang="cs-CZ" b="1"/>
            <a:t>Intensification</a:t>
          </a:r>
          <a:r>
            <a:rPr lang="cs-CZ"/>
            <a:t>: “invasion”, “crisis” → dramatization of issue</a:t>
          </a:r>
          <a:endParaRPr lang="en-US"/>
        </a:p>
      </dgm:t>
    </dgm:pt>
    <dgm:pt modelId="{30DB6B1A-7B1A-411A-98BC-2D7D625C16E3}" type="parTrans" cxnId="{3C919B31-DD82-432A-B916-E07B3C1EFD3A}">
      <dgm:prSet/>
      <dgm:spPr/>
      <dgm:t>
        <a:bodyPr/>
        <a:lstStyle/>
        <a:p>
          <a:endParaRPr lang="en-US"/>
        </a:p>
      </dgm:t>
    </dgm:pt>
    <dgm:pt modelId="{95221F06-818A-4D2F-9248-2DA72B04CD7B}" type="sibTrans" cxnId="{3C919B31-DD82-432A-B916-E07B3C1EFD3A}">
      <dgm:prSet/>
      <dgm:spPr/>
      <dgm:t>
        <a:bodyPr/>
        <a:lstStyle/>
        <a:p>
          <a:endParaRPr lang="en-US"/>
        </a:p>
      </dgm:t>
    </dgm:pt>
    <dgm:pt modelId="{DE6E266D-CECF-E041-B664-79E55B5BD757}" type="pres">
      <dgm:prSet presAssocID="{907D21BC-695B-4157-AC98-1DBDF6D76FFB}" presName="vert0" presStyleCnt="0">
        <dgm:presLayoutVars>
          <dgm:dir/>
          <dgm:animOne val="branch"/>
          <dgm:animLvl val="lvl"/>
        </dgm:presLayoutVars>
      </dgm:prSet>
      <dgm:spPr/>
    </dgm:pt>
    <dgm:pt modelId="{232866F5-C911-5C49-9FE3-A17FB635683F}" type="pres">
      <dgm:prSet presAssocID="{E1681AB4-B28B-4B05-A970-DDDACE8752FB}" presName="thickLine" presStyleLbl="alignNode1" presStyleIdx="0" presStyleCnt="5"/>
      <dgm:spPr/>
    </dgm:pt>
    <dgm:pt modelId="{D4D5ABDA-E2FF-284A-914B-4467199CA288}" type="pres">
      <dgm:prSet presAssocID="{E1681AB4-B28B-4B05-A970-DDDACE8752FB}" presName="horz1" presStyleCnt="0"/>
      <dgm:spPr/>
    </dgm:pt>
    <dgm:pt modelId="{91BDB5E7-AD0B-7841-9F7A-6D19206289AE}" type="pres">
      <dgm:prSet presAssocID="{E1681AB4-B28B-4B05-A970-DDDACE8752FB}" presName="tx1" presStyleLbl="revTx" presStyleIdx="0" presStyleCnt="5"/>
      <dgm:spPr/>
    </dgm:pt>
    <dgm:pt modelId="{D56AE1FB-620A-9A4F-A69E-12088CFAD512}" type="pres">
      <dgm:prSet presAssocID="{E1681AB4-B28B-4B05-A970-DDDACE8752FB}" presName="vert1" presStyleCnt="0"/>
      <dgm:spPr/>
    </dgm:pt>
    <dgm:pt modelId="{F74EAAC8-94DA-EF46-8C9E-0972D0EDED62}" type="pres">
      <dgm:prSet presAssocID="{818CB823-FE91-421D-9007-FF7BD07A410B}" presName="thickLine" presStyleLbl="alignNode1" presStyleIdx="1" presStyleCnt="5"/>
      <dgm:spPr/>
    </dgm:pt>
    <dgm:pt modelId="{BDDDB5D4-16F1-2546-8694-765478347016}" type="pres">
      <dgm:prSet presAssocID="{818CB823-FE91-421D-9007-FF7BD07A410B}" presName="horz1" presStyleCnt="0"/>
      <dgm:spPr/>
    </dgm:pt>
    <dgm:pt modelId="{93B0F04B-7C99-254B-BAF4-4F99D84E0F3B}" type="pres">
      <dgm:prSet presAssocID="{818CB823-FE91-421D-9007-FF7BD07A410B}" presName="tx1" presStyleLbl="revTx" presStyleIdx="1" presStyleCnt="5"/>
      <dgm:spPr/>
    </dgm:pt>
    <dgm:pt modelId="{4D1A1216-F537-CD4A-8B25-8DBC0D6962E6}" type="pres">
      <dgm:prSet presAssocID="{818CB823-FE91-421D-9007-FF7BD07A410B}" presName="vert1" presStyleCnt="0"/>
      <dgm:spPr/>
    </dgm:pt>
    <dgm:pt modelId="{A2957FF7-51F9-1448-AF66-17B1A11EF2A5}" type="pres">
      <dgm:prSet presAssocID="{CDC0CA5D-FC57-4D53-8F1D-A8DE65300A82}" presName="thickLine" presStyleLbl="alignNode1" presStyleIdx="2" presStyleCnt="5"/>
      <dgm:spPr/>
    </dgm:pt>
    <dgm:pt modelId="{F2C66EA4-DD32-0E40-95CF-A86F56B8F066}" type="pres">
      <dgm:prSet presAssocID="{CDC0CA5D-FC57-4D53-8F1D-A8DE65300A82}" presName="horz1" presStyleCnt="0"/>
      <dgm:spPr/>
    </dgm:pt>
    <dgm:pt modelId="{6B9A343B-9985-614F-BE0B-9E05772DFE88}" type="pres">
      <dgm:prSet presAssocID="{CDC0CA5D-FC57-4D53-8F1D-A8DE65300A82}" presName="tx1" presStyleLbl="revTx" presStyleIdx="2" presStyleCnt="5"/>
      <dgm:spPr/>
    </dgm:pt>
    <dgm:pt modelId="{3372A2AF-E755-FE4B-9DA2-490218FAA92D}" type="pres">
      <dgm:prSet presAssocID="{CDC0CA5D-FC57-4D53-8F1D-A8DE65300A82}" presName="vert1" presStyleCnt="0"/>
      <dgm:spPr/>
    </dgm:pt>
    <dgm:pt modelId="{BF252D50-0401-7242-A955-145421C1C024}" type="pres">
      <dgm:prSet presAssocID="{4099C938-93C5-44C8-8E29-5B2499BF8B8A}" presName="thickLine" presStyleLbl="alignNode1" presStyleIdx="3" presStyleCnt="5"/>
      <dgm:spPr/>
    </dgm:pt>
    <dgm:pt modelId="{6985F791-A1B2-BD4B-B52D-72A87A96BB4C}" type="pres">
      <dgm:prSet presAssocID="{4099C938-93C5-44C8-8E29-5B2499BF8B8A}" presName="horz1" presStyleCnt="0"/>
      <dgm:spPr/>
    </dgm:pt>
    <dgm:pt modelId="{DE7D39D4-D196-764E-B8E8-42F33F1D4DAE}" type="pres">
      <dgm:prSet presAssocID="{4099C938-93C5-44C8-8E29-5B2499BF8B8A}" presName="tx1" presStyleLbl="revTx" presStyleIdx="3" presStyleCnt="5"/>
      <dgm:spPr/>
    </dgm:pt>
    <dgm:pt modelId="{FB38EDA3-290A-2A40-AFE6-67BA2338D8CE}" type="pres">
      <dgm:prSet presAssocID="{4099C938-93C5-44C8-8E29-5B2499BF8B8A}" presName="vert1" presStyleCnt="0"/>
      <dgm:spPr/>
    </dgm:pt>
    <dgm:pt modelId="{7CBD75C0-50A2-C147-A206-F31709A94B7E}" type="pres">
      <dgm:prSet presAssocID="{BC2F4D84-A4B2-4169-A126-5B4E12473214}" presName="thickLine" presStyleLbl="alignNode1" presStyleIdx="4" presStyleCnt="5"/>
      <dgm:spPr/>
    </dgm:pt>
    <dgm:pt modelId="{27AF5F9B-EC1C-2748-B1B3-514A73718443}" type="pres">
      <dgm:prSet presAssocID="{BC2F4D84-A4B2-4169-A126-5B4E12473214}" presName="horz1" presStyleCnt="0"/>
      <dgm:spPr/>
    </dgm:pt>
    <dgm:pt modelId="{1D350A20-4645-464D-8D7B-99062856363E}" type="pres">
      <dgm:prSet presAssocID="{BC2F4D84-A4B2-4169-A126-5B4E12473214}" presName="tx1" presStyleLbl="revTx" presStyleIdx="4" presStyleCnt="5"/>
      <dgm:spPr/>
    </dgm:pt>
    <dgm:pt modelId="{EE3E4295-09A0-234E-86B9-F305FC1EB568}" type="pres">
      <dgm:prSet presAssocID="{BC2F4D84-A4B2-4169-A126-5B4E12473214}" presName="vert1" presStyleCnt="0"/>
      <dgm:spPr/>
    </dgm:pt>
  </dgm:ptLst>
  <dgm:cxnLst>
    <dgm:cxn modelId="{CEC93014-5490-E543-B5F6-153857851A7F}" type="presOf" srcId="{907D21BC-695B-4157-AC98-1DBDF6D76FFB}" destId="{DE6E266D-CECF-E041-B664-79E55B5BD757}" srcOrd="0" destOrd="0" presId="urn:microsoft.com/office/officeart/2008/layout/LinedList"/>
    <dgm:cxn modelId="{21D0372D-52FF-EB40-AA01-4645F0DD0DD9}" type="presOf" srcId="{CDC0CA5D-FC57-4D53-8F1D-A8DE65300A82}" destId="{6B9A343B-9985-614F-BE0B-9E05772DFE88}" srcOrd="0" destOrd="0" presId="urn:microsoft.com/office/officeart/2008/layout/LinedList"/>
    <dgm:cxn modelId="{3C919B31-DD82-432A-B916-E07B3C1EFD3A}" srcId="{907D21BC-695B-4157-AC98-1DBDF6D76FFB}" destId="{BC2F4D84-A4B2-4169-A126-5B4E12473214}" srcOrd="4" destOrd="0" parTransId="{30DB6B1A-7B1A-411A-98BC-2D7D625C16E3}" sibTransId="{95221F06-818A-4D2F-9248-2DA72B04CD7B}"/>
    <dgm:cxn modelId="{74C01638-C95B-4FE8-A3AD-07F69FBA3CEC}" srcId="{907D21BC-695B-4157-AC98-1DBDF6D76FFB}" destId="{818CB823-FE91-421D-9007-FF7BD07A410B}" srcOrd="1" destOrd="0" parTransId="{B50F7BB1-A2A6-465A-A495-7833E12923E8}" sibTransId="{569AA0BF-E58E-4B94-AC95-4146DE1D0E71}"/>
    <dgm:cxn modelId="{A82AF15C-2F72-4F4F-95C0-1111196145B1}" srcId="{907D21BC-695B-4157-AC98-1DBDF6D76FFB}" destId="{4099C938-93C5-44C8-8E29-5B2499BF8B8A}" srcOrd="3" destOrd="0" parTransId="{B9E39115-6C49-4AEA-8BEF-10240DC8BF6F}" sibTransId="{5B269031-3961-4E4A-9E01-4E815477047F}"/>
    <dgm:cxn modelId="{744D98A3-D688-CD46-9696-C0C2A03B6D53}" type="presOf" srcId="{4099C938-93C5-44C8-8E29-5B2499BF8B8A}" destId="{DE7D39D4-D196-764E-B8E8-42F33F1D4DAE}" srcOrd="0" destOrd="0" presId="urn:microsoft.com/office/officeart/2008/layout/LinedList"/>
    <dgm:cxn modelId="{ECADA9AB-0F8B-1141-B802-D71A6CFA1C91}" type="presOf" srcId="{818CB823-FE91-421D-9007-FF7BD07A410B}" destId="{93B0F04B-7C99-254B-BAF4-4F99D84E0F3B}" srcOrd="0" destOrd="0" presId="urn:microsoft.com/office/officeart/2008/layout/LinedList"/>
    <dgm:cxn modelId="{245E3CC8-7927-E240-B285-B95842AB1D50}" type="presOf" srcId="{BC2F4D84-A4B2-4169-A126-5B4E12473214}" destId="{1D350A20-4645-464D-8D7B-99062856363E}" srcOrd="0" destOrd="0" presId="urn:microsoft.com/office/officeart/2008/layout/LinedList"/>
    <dgm:cxn modelId="{F1445CDD-6DB5-4594-B52C-A63AD2BD8311}" srcId="{907D21BC-695B-4157-AC98-1DBDF6D76FFB}" destId="{E1681AB4-B28B-4B05-A970-DDDACE8752FB}" srcOrd="0" destOrd="0" parTransId="{1B6B7D05-1611-4850-AD53-847C2C5ABD6B}" sibTransId="{C9C7C78A-FF9F-42D6-AE91-67557E59F129}"/>
    <dgm:cxn modelId="{3AFCABDE-9A69-5346-936A-18D2CC565D61}" type="presOf" srcId="{E1681AB4-B28B-4B05-A970-DDDACE8752FB}" destId="{91BDB5E7-AD0B-7841-9F7A-6D19206289AE}" srcOrd="0" destOrd="0" presId="urn:microsoft.com/office/officeart/2008/layout/LinedList"/>
    <dgm:cxn modelId="{E86DC5F7-298B-45F6-8767-E3D9C7BA6EB5}" srcId="{907D21BC-695B-4157-AC98-1DBDF6D76FFB}" destId="{CDC0CA5D-FC57-4D53-8F1D-A8DE65300A82}" srcOrd="2" destOrd="0" parTransId="{C774ACE9-A09F-4245-847F-348642EEBB8F}" sibTransId="{11500501-955D-4ADA-91F6-7F1E47970ADC}"/>
    <dgm:cxn modelId="{8D6312CC-7764-2949-A3ED-A232CF68EB0B}" type="presParOf" srcId="{DE6E266D-CECF-E041-B664-79E55B5BD757}" destId="{232866F5-C911-5C49-9FE3-A17FB635683F}" srcOrd="0" destOrd="0" presId="urn:microsoft.com/office/officeart/2008/layout/LinedList"/>
    <dgm:cxn modelId="{D3D0DEB2-D290-E949-8423-62B8F2756AF0}" type="presParOf" srcId="{DE6E266D-CECF-E041-B664-79E55B5BD757}" destId="{D4D5ABDA-E2FF-284A-914B-4467199CA288}" srcOrd="1" destOrd="0" presId="urn:microsoft.com/office/officeart/2008/layout/LinedList"/>
    <dgm:cxn modelId="{BF9257EF-3217-C44B-BD6A-C5D8BE53B83B}" type="presParOf" srcId="{D4D5ABDA-E2FF-284A-914B-4467199CA288}" destId="{91BDB5E7-AD0B-7841-9F7A-6D19206289AE}" srcOrd="0" destOrd="0" presId="urn:microsoft.com/office/officeart/2008/layout/LinedList"/>
    <dgm:cxn modelId="{3F3E35B9-C706-BB4D-A677-30A82870BB64}" type="presParOf" srcId="{D4D5ABDA-E2FF-284A-914B-4467199CA288}" destId="{D56AE1FB-620A-9A4F-A69E-12088CFAD512}" srcOrd="1" destOrd="0" presId="urn:microsoft.com/office/officeart/2008/layout/LinedList"/>
    <dgm:cxn modelId="{146E6473-112D-5F4D-B8C9-EE833FABE848}" type="presParOf" srcId="{DE6E266D-CECF-E041-B664-79E55B5BD757}" destId="{F74EAAC8-94DA-EF46-8C9E-0972D0EDED62}" srcOrd="2" destOrd="0" presId="urn:microsoft.com/office/officeart/2008/layout/LinedList"/>
    <dgm:cxn modelId="{1E51F393-3D10-0949-A441-7E0D09329DDD}" type="presParOf" srcId="{DE6E266D-CECF-E041-B664-79E55B5BD757}" destId="{BDDDB5D4-16F1-2546-8694-765478347016}" srcOrd="3" destOrd="0" presId="urn:microsoft.com/office/officeart/2008/layout/LinedList"/>
    <dgm:cxn modelId="{54364AD3-F3B5-3D43-9146-25D26293D9E0}" type="presParOf" srcId="{BDDDB5D4-16F1-2546-8694-765478347016}" destId="{93B0F04B-7C99-254B-BAF4-4F99D84E0F3B}" srcOrd="0" destOrd="0" presId="urn:microsoft.com/office/officeart/2008/layout/LinedList"/>
    <dgm:cxn modelId="{3FD8B7DE-D9E0-0C40-BA06-8D2168112C60}" type="presParOf" srcId="{BDDDB5D4-16F1-2546-8694-765478347016}" destId="{4D1A1216-F537-CD4A-8B25-8DBC0D6962E6}" srcOrd="1" destOrd="0" presId="urn:microsoft.com/office/officeart/2008/layout/LinedList"/>
    <dgm:cxn modelId="{213BE0FB-4EF9-C64D-BBD1-198B0C5FC08C}" type="presParOf" srcId="{DE6E266D-CECF-E041-B664-79E55B5BD757}" destId="{A2957FF7-51F9-1448-AF66-17B1A11EF2A5}" srcOrd="4" destOrd="0" presId="urn:microsoft.com/office/officeart/2008/layout/LinedList"/>
    <dgm:cxn modelId="{A6BE1A1B-D018-5141-9D94-1E6E40A22839}" type="presParOf" srcId="{DE6E266D-CECF-E041-B664-79E55B5BD757}" destId="{F2C66EA4-DD32-0E40-95CF-A86F56B8F066}" srcOrd="5" destOrd="0" presId="urn:microsoft.com/office/officeart/2008/layout/LinedList"/>
    <dgm:cxn modelId="{75D8FA68-805B-4F42-98BD-C4A4D6D0786B}" type="presParOf" srcId="{F2C66EA4-DD32-0E40-95CF-A86F56B8F066}" destId="{6B9A343B-9985-614F-BE0B-9E05772DFE88}" srcOrd="0" destOrd="0" presId="urn:microsoft.com/office/officeart/2008/layout/LinedList"/>
    <dgm:cxn modelId="{6A545830-F3F9-0540-B654-FE8AFAD27641}" type="presParOf" srcId="{F2C66EA4-DD32-0E40-95CF-A86F56B8F066}" destId="{3372A2AF-E755-FE4B-9DA2-490218FAA92D}" srcOrd="1" destOrd="0" presId="urn:microsoft.com/office/officeart/2008/layout/LinedList"/>
    <dgm:cxn modelId="{1951F3AC-7006-864B-AED0-EAE39AA31B1F}" type="presParOf" srcId="{DE6E266D-CECF-E041-B664-79E55B5BD757}" destId="{BF252D50-0401-7242-A955-145421C1C024}" srcOrd="6" destOrd="0" presId="urn:microsoft.com/office/officeart/2008/layout/LinedList"/>
    <dgm:cxn modelId="{E798FD80-65D9-F943-9999-EBA7291FA1CF}" type="presParOf" srcId="{DE6E266D-CECF-E041-B664-79E55B5BD757}" destId="{6985F791-A1B2-BD4B-B52D-72A87A96BB4C}" srcOrd="7" destOrd="0" presId="urn:microsoft.com/office/officeart/2008/layout/LinedList"/>
    <dgm:cxn modelId="{D236D581-D67A-7D41-9845-09FCFDD8F7B7}" type="presParOf" srcId="{6985F791-A1B2-BD4B-B52D-72A87A96BB4C}" destId="{DE7D39D4-D196-764E-B8E8-42F33F1D4DAE}" srcOrd="0" destOrd="0" presId="urn:microsoft.com/office/officeart/2008/layout/LinedList"/>
    <dgm:cxn modelId="{EA728146-6552-5042-844B-88DBFC074BEC}" type="presParOf" srcId="{6985F791-A1B2-BD4B-B52D-72A87A96BB4C}" destId="{FB38EDA3-290A-2A40-AFE6-67BA2338D8CE}" srcOrd="1" destOrd="0" presId="urn:microsoft.com/office/officeart/2008/layout/LinedList"/>
    <dgm:cxn modelId="{569C8666-CD62-0442-9176-1B008739A2BB}" type="presParOf" srcId="{DE6E266D-CECF-E041-B664-79E55B5BD757}" destId="{7CBD75C0-50A2-C147-A206-F31709A94B7E}" srcOrd="8" destOrd="0" presId="urn:microsoft.com/office/officeart/2008/layout/LinedList"/>
    <dgm:cxn modelId="{2DADB1A6-080F-5045-86ED-426E4716B532}" type="presParOf" srcId="{DE6E266D-CECF-E041-B664-79E55B5BD757}" destId="{27AF5F9B-EC1C-2748-B1B3-514A73718443}" srcOrd="9" destOrd="0" presId="urn:microsoft.com/office/officeart/2008/layout/LinedList"/>
    <dgm:cxn modelId="{F00FA151-DB51-C246-AF77-682331BDF9BA}" type="presParOf" srcId="{27AF5F9B-EC1C-2748-B1B3-514A73718443}" destId="{1D350A20-4645-464D-8D7B-99062856363E}" srcOrd="0" destOrd="0" presId="urn:microsoft.com/office/officeart/2008/layout/LinedList"/>
    <dgm:cxn modelId="{445E19F9-9517-B549-B988-127897712479}" type="presParOf" srcId="{27AF5F9B-EC1C-2748-B1B3-514A73718443}" destId="{EE3E4295-09A0-234E-86B9-F305FC1EB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866F5-C911-5C49-9FE3-A17FB635683F}">
      <dsp:nvSpPr>
        <dsp:cNvPr id="0" name=""/>
        <dsp:cNvSpPr/>
      </dsp:nvSpPr>
      <dsp:spPr>
        <a:xfrm>
          <a:off x="0" y="665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DB5E7-AD0B-7841-9F7A-6D19206289AE}">
      <dsp:nvSpPr>
        <dsp:cNvPr id="0" name=""/>
        <dsp:cNvSpPr/>
      </dsp:nvSpPr>
      <dsp:spPr>
        <a:xfrm>
          <a:off x="0" y="665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Nomination</a:t>
          </a:r>
          <a:r>
            <a:rPr lang="cs-CZ" sz="2600" kern="1200"/>
            <a:t>: “illegal aliens” → criminalization</a:t>
          </a:r>
          <a:endParaRPr lang="en-US" sz="2600" kern="1200"/>
        </a:p>
      </dsp:txBody>
      <dsp:txXfrm>
        <a:off x="0" y="665"/>
        <a:ext cx="5000124" cy="1090517"/>
      </dsp:txXfrm>
    </dsp:sp>
    <dsp:sp modelId="{F74EAAC8-94DA-EF46-8C9E-0972D0EDED62}">
      <dsp:nvSpPr>
        <dsp:cNvPr id="0" name=""/>
        <dsp:cNvSpPr/>
      </dsp:nvSpPr>
      <dsp:spPr>
        <a:xfrm>
          <a:off x="0" y="1091183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0F04B-7C99-254B-BAF4-4F99D84E0F3B}">
      <dsp:nvSpPr>
        <dsp:cNvPr id="0" name=""/>
        <dsp:cNvSpPr/>
      </dsp:nvSpPr>
      <dsp:spPr>
        <a:xfrm>
          <a:off x="0" y="1091183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Predication</a:t>
          </a:r>
          <a:r>
            <a:rPr lang="cs-CZ" sz="2600" kern="1200"/>
            <a:t>: “job-stealers”, “welfare abusers” → stigmatization</a:t>
          </a:r>
          <a:endParaRPr lang="en-US" sz="2600" kern="1200"/>
        </a:p>
      </dsp:txBody>
      <dsp:txXfrm>
        <a:off x="0" y="1091183"/>
        <a:ext cx="5000124" cy="1090517"/>
      </dsp:txXfrm>
    </dsp:sp>
    <dsp:sp modelId="{A2957FF7-51F9-1448-AF66-17B1A11EF2A5}">
      <dsp:nvSpPr>
        <dsp:cNvPr id="0" name=""/>
        <dsp:cNvSpPr/>
      </dsp:nvSpPr>
      <dsp:spPr>
        <a:xfrm>
          <a:off x="0" y="2181701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A343B-9985-614F-BE0B-9E05772DFE88}">
      <dsp:nvSpPr>
        <dsp:cNvPr id="0" name=""/>
        <dsp:cNvSpPr/>
      </dsp:nvSpPr>
      <dsp:spPr>
        <a:xfrm>
          <a:off x="0" y="2181701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Argumentation</a:t>
          </a:r>
          <a:r>
            <a:rPr lang="cs-CZ" sz="2600" kern="1200"/>
            <a:t>: topos of threat → fear and urgency</a:t>
          </a:r>
          <a:endParaRPr lang="en-US" sz="2600" kern="1200"/>
        </a:p>
      </dsp:txBody>
      <dsp:txXfrm>
        <a:off x="0" y="2181701"/>
        <a:ext cx="5000124" cy="1090517"/>
      </dsp:txXfrm>
    </dsp:sp>
    <dsp:sp modelId="{BF252D50-0401-7242-A955-145421C1C024}">
      <dsp:nvSpPr>
        <dsp:cNvPr id="0" name=""/>
        <dsp:cNvSpPr/>
      </dsp:nvSpPr>
      <dsp:spPr>
        <a:xfrm>
          <a:off x="0" y="3272218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39D4-D196-764E-B8E8-42F33F1D4DAE}">
      <dsp:nvSpPr>
        <dsp:cNvPr id="0" name=""/>
        <dsp:cNvSpPr/>
      </dsp:nvSpPr>
      <dsp:spPr>
        <a:xfrm>
          <a:off x="0" y="3272218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Perspectivization</a:t>
          </a:r>
          <a:r>
            <a:rPr lang="cs-CZ" sz="2600" kern="1200"/>
            <a:t>: “We, as a nation, must…” → patriotic appeal</a:t>
          </a:r>
          <a:endParaRPr lang="en-US" sz="2600" kern="1200"/>
        </a:p>
      </dsp:txBody>
      <dsp:txXfrm>
        <a:off x="0" y="3272218"/>
        <a:ext cx="5000124" cy="1090517"/>
      </dsp:txXfrm>
    </dsp:sp>
    <dsp:sp modelId="{7CBD75C0-50A2-C147-A206-F31709A94B7E}">
      <dsp:nvSpPr>
        <dsp:cNvPr id="0" name=""/>
        <dsp:cNvSpPr/>
      </dsp:nvSpPr>
      <dsp:spPr>
        <a:xfrm>
          <a:off x="0" y="4362736"/>
          <a:ext cx="50001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50A20-4645-464D-8D7B-99062856363E}">
      <dsp:nvSpPr>
        <dsp:cNvPr id="0" name=""/>
        <dsp:cNvSpPr/>
      </dsp:nvSpPr>
      <dsp:spPr>
        <a:xfrm>
          <a:off x="0" y="4362736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Intensification</a:t>
          </a:r>
          <a:r>
            <a:rPr lang="cs-CZ" sz="2600" kern="1200"/>
            <a:t>: “invasion”, “crisis” → dramatization of issue</a:t>
          </a:r>
          <a:endParaRPr lang="en-US" sz="2600" kern="1200"/>
        </a:p>
      </dsp:txBody>
      <dsp:txXfrm>
        <a:off x="0" y="4362736"/>
        <a:ext cx="5000124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8F39DC-F881-37EF-6F26-4913DFCD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925" y="818984"/>
            <a:ext cx="5690606" cy="3178689"/>
          </a:xfrm>
        </p:spPr>
        <p:txBody>
          <a:bodyPr>
            <a:normAutofit/>
          </a:bodyPr>
          <a:lstStyle/>
          <a:p>
            <a:pPr algn="l"/>
            <a:r>
              <a:rPr lang="en-GB" sz="4200" dirty="0">
                <a:solidFill>
                  <a:srgbClr val="FFFFFF"/>
                </a:solidFill>
                <a:latin typeface="Garamond" panose="02020404030301010803" pitchFamily="18" charset="0"/>
              </a:rPr>
              <a:t>Introduction to Critical Discourse Studies/Analysis (CDS/A)</a:t>
            </a:r>
            <a:endParaRPr lang="en-CZ" sz="42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729749-E50F-4248-4A9D-9F2A02F2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047" y="4960961"/>
            <a:ext cx="5291920" cy="1078054"/>
          </a:xfrm>
        </p:spPr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Kristián Földes</a:t>
            </a:r>
            <a:endParaRPr lang="en-CZ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238" y="0"/>
            <a:ext cx="9922475" cy="6858000"/>
          </a:xfrm>
          <a:custGeom>
            <a:avLst/>
            <a:gdLst/>
            <a:ahLst/>
            <a:cxnLst/>
            <a:rect l="l" t="t" r="r" b="b"/>
            <a:pathLst>
              <a:path w="13703060" h="10287000">
                <a:moveTo>
                  <a:pt x="0" y="0"/>
                </a:moveTo>
                <a:lnTo>
                  <a:pt x="13703060" y="0"/>
                </a:lnTo>
                <a:lnTo>
                  <a:pt x="137030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Z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What is CDS/A?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Discourse = language as social practice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Language is both shaped by and shapes social structures and power relations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CDS/A investigates how texts and talk reproduce or challenge social inequality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Goal: reveal how discourse (re)produces dominance and resistance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Interdisciplinary and problem-oriented approach rooted in critical theory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F35D1-C3F5-3508-45A0-11A03370E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701170-547B-4F44-8C78-840464DE5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7DEDC-9AEB-4ED8-2EA7-17942D6C8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6FEE7-A60A-C773-ECB8-D0ABC180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D6CBD-54E1-33FB-6CB6-313DF4D66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4460F0-AE2F-E98E-4E86-4C910FA95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DF0DF2-6F4B-8921-74E6-FC676DAD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560C3-288C-7447-1FFA-812A7329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What is CDS/A?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41F0-F8A8-8E9E-C41A-AB0654FE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1800" b="1" dirty="0">
                <a:latin typeface="Garamond" panose="02020404030301010803" pitchFamily="18" charset="0"/>
              </a:rPr>
              <a:t>Headline A:</a:t>
            </a:r>
            <a:r>
              <a:rPr lang="en-GB" sz="1800" dirty="0">
                <a:latin typeface="Garamond" panose="02020404030301010803" pitchFamily="18" charset="0"/>
              </a:rPr>
              <a:t> </a:t>
            </a:r>
            <a:r>
              <a:rPr lang="en-GB" sz="1800" b="1" i="1" dirty="0">
                <a:latin typeface="Garamond" panose="02020404030301010803" pitchFamily="18" charset="0"/>
              </a:rPr>
              <a:t>“Violent mobs clash with police in city centre.”</a:t>
            </a:r>
          </a:p>
          <a:p>
            <a:pPr marL="0" indent="0">
              <a:buNone/>
            </a:pPr>
            <a:endParaRPr lang="en-GB" sz="1800" b="1" i="1" dirty="0">
              <a:latin typeface="Garamond" panose="02020404030301010803" pitchFamily="18" charset="0"/>
            </a:endParaRPr>
          </a:p>
          <a:p>
            <a:r>
              <a:rPr lang="en-GB" sz="1800" b="1" dirty="0">
                <a:latin typeface="Garamond" panose="02020404030301010803" pitchFamily="18" charset="0"/>
              </a:rPr>
              <a:t>Headline B:</a:t>
            </a:r>
            <a:r>
              <a:rPr lang="en-GB" sz="1800" dirty="0">
                <a:latin typeface="Garamond" panose="02020404030301010803" pitchFamily="18" charset="0"/>
              </a:rPr>
              <a:t> </a:t>
            </a:r>
            <a:r>
              <a:rPr lang="en-GB" sz="1800" b="1" i="1" dirty="0">
                <a:latin typeface="Garamond" panose="02020404030301010803" pitchFamily="18" charset="0"/>
              </a:rPr>
              <a:t>“Citizens demand justice in large demonstration.”</a:t>
            </a:r>
          </a:p>
          <a:p>
            <a:endParaRPr lang="en-GB" sz="1800" i="1" dirty="0">
              <a:latin typeface="Garamond" panose="02020404030301010803" pitchFamily="18" charset="0"/>
            </a:endParaRPr>
          </a:p>
          <a:p>
            <a:r>
              <a:rPr lang="en-GB" sz="1800" dirty="0">
                <a:latin typeface="Garamond" panose="02020404030301010803" pitchFamily="18" charset="0"/>
              </a:rPr>
              <a:t>In </a:t>
            </a:r>
            <a:r>
              <a:rPr lang="en-GB" sz="1800" b="1" dirty="0">
                <a:latin typeface="Garamond" panose="02020404030301010803" pitchFamily="18" charset="0"/>
              </a:rPr>
              <a:t>A</a:t>
            </a:r>
            <a:r>
              <a:rPr lang="en-GB" sz="1800" dirty="0">
                <a:latin typeface="Garamond" panose="02020404030301010803" pitchFamily="18" charset="0"/>
              </a:rPr>
              <a:t>, protesters are framed as chaotic and criminal (“violent mobs”), and state actors (police) appear as defenders.</a:t>
            </a:r>
          </a:p>
          <a:p>
            <a:pPr marL="0" indent="0">
              <a:buNone/>
            </a:pPr>
            <a:endParaRPr lang="en-GB" sz="1800" i="1" dirty="0">
              <a:latin typeface="Garamond" panose="02020404030301010803" pitchFamily="18" charset="0"/>
            </a:endParaRPr>
          </a:p>
          <a:p>
            <a:r>
              <a:rPr lang="en-GB" sz="1800" dirty="0">
                <a:latin typeface="Garamond" panose="02020404030301010803" pitchFamily="18" charset="0"/>
              </a:rPr>
              <a:t>In </a:t>
            </a:r>
            <a:r>
              <a:rPr lang="en-GB" sz="1800" b="1" dirty="0">
                <a:latin typeface="Garamond" panose="02020404030301010803" pitchFamily="18" charset="0"/>
              </a:rPr>
              <a:t>B</a:t>
            </a:r>
            <a:r>
              <a:rPr lang="en-GB" sz="1800" dirty="0">
                <a:latin typeface="Garamond" panose="02020404030301010803" pitchFamily="18" charset="0"/>
              </a:rPr>
              <a:t>, protesters are framed as legitimate (“citizens”), and the cause is moral (“demand justice”).</a:t>
            </a:r>
          </a:p>
        </p:txBody>
      </p:sp>
    </p:spTree>
    <p:extLst>
      <p:ext uri="{BB962C8B-B14F-4D97-AF65-F5344CB8AC3E}">
        <p14:creationId xmlns:p14="http://schemas.microsoft.com/office/powerpoint/2010/main" val="8670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From QCA to CDS/A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QCA: describes &amp; categorizes content (e.g. themes, topics, sentiment)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CDS/A: interprets how meaning is constructed, what ideologies are embedded, and what social effects discourse produces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QCA often counts (co-) occurrences; CDS/A asks how language legitimizes power, constructs identities, and naturalizes ideologies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CDS/A = interpretation + critique, using rich contextual and linguistic analysis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Key Concepts in CDS/A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Discourse as social practice: Language doesn't just reflect reality — it constructs social realities.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Power and hegemony: Discourses can maintain dominant ideologies and reinforce inequality.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Ideology: Systematic belief structures embedded in language that serve political or institutional interests.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Key Concepts in CDS/A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Naturalization of beliefs: When repeated, ideologies become taken-for-granted.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Historical/contextual embeddedness: Every discourse is shaped by its social and historical moment and past texts.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Fairclough’s Three-Dimensional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 fontScale="92500"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Text: linguistic features such as grammar, metaphors, modality, and cohesion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Discursive practice: how texts are produced, distributed, and interpreted (e.g. intertextuality, genre, institution)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Social practice: the ideological structures, institutions, and power relations within which discourse operates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7D080-A3C9-73CB-CA0F-D1CF06A9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latin typeface="Garamond" panose="02020404030301010803" pitchFamily="18" charset="0"/>
              </a:rPr>
              <a:t>Intertextuality</a:t>
            </a:r>
            <a:endParaRPr lang="en-CZ" sz="35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784F-1EBA-780E-ED65-386E4C63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fontScale="85000" lnSpcReduction="10000"/>
          </a:bodyPr>
          <a:lstStyle/>
          <a:p>
            <a:pPr algn="just"/>
            <a:r>
              <a:rPr lang="en-US" sz="2400" dirty="0">
                <a:latin typeface="Garamond" panose="02020404030301010803" pitchFamily="18" charset="0"/>
              </a:rPr>
              <a:t>Intertextuality </a:t>
            </a:r>
            <a:r>
              <a:rPr lang="en-US" sz="2400" b="1" dirty="0">
                <a:latin typeface="Garamond" panose="02020404030301010803" pitchFamily="18" charset="0"/>
              </a:rPr>
              <a:t>involves the shaping of a text's meaning by another text</a:t>
            </a:r>
            <a:r>
              <a:rPr lang="en-US" sz="2400" dirty="0">
                <a:latin typeface="Garamond" panose="02020404030301010803" pitchFamily="18" charset="0"/>
              </a:rPr>
              <a:t>. It refers to the various ways in which a text echoes, references, or otherwise makes use of existing texts, either explicitly or implicitly. </a:t>
            </a:r>
          </a:p>
          <a:p>
            <a:pPr marL="0" indent="0" algn="just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algn="just"/>
            <a:r>
              <a:rPr lang="en-US" sz="2400" dirty="0">
                <a:latin typeface="Garamond" panose="02020404030301010803" pitchFamily="18" charset="0"/>
              </a:rPr>
              <a:t>In Critical Discourse Studies, intertextuality is a tool to uncover how texts draw on common cultural narratives, previous texts, or widely recognized discourse types to produce meaning.</a:t>
            </a:r>
          </a:p>
          <a:p>
            <a:pPr marL="0" indent="0" algn="just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algn="just"/>
            <a:r>
              <a:rPr lang="en-US" sz="2400" dirty="0">
                <a:latin typeface="Garamond" panose="02020404030301010803" pitchFamily="18" charset="0"/>
              </a:rPr>
              <a:t>This might involve direct quotations, allusions, or more subtle forms of referencing that shape the reader's understanding of a text in relation to other texts.</a:t>
            </a:r>
          </a:p>
          <a:p>
            <a:pPr algn="just"/>
            <a:endParaRPr lang="en-CZ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3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51819-749C-1F6D-F3B3-228A8F61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latin typeface="Garamond" panose="02020404030301010803" pitchFamily="18" charset="0"/>
              </a:rPr>
              <a:t>Interdiscursivity</a:t>
            </a:r>
            <a:endParaRPr lang="en-CZ" sz="35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B1E7-3B5E-AB40-4BFB-E9F71444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86" y="1741355"/>
            <a:ext cx="8152371" cy="4972721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400" b="1" dirty="0">
                <a:latin typeface="Garamond" panose="02020404030301010803" pitchFamily="18" charset="0"/>
              </a:rPr>
              <a:t>Interdiscursivity</a:t>
            </a:r>
            <a:r>
              <a:rPr lang="en-GB" sz="2400" dirty="0">
                <a:latin typeface="Garamond" panose="02020404030301010803" pitchFamily="18" charset="0"/>
              </a:rPr>
              <a:t> refers to the </a:t>
            </a:r>
            <a:r>
              <a:rPr lang="en-GB" sz="2400" b="1" dirty="0">
                <a:latin typeface="Garamond" panose="02020404030301010803" pitchFamily="18" charset="0"/>
              </a:rPr>
              <a:t>way in which different discourses</a:t>
            </a:r>
            <a:r>
              <a:rPr lang="en-GB" sz="2400" dirty="0">
                <a:latin typeface="Garamond" panose="02020404030301010803" pitchFamily="18" charset="0"/>
              </a:rPr>
              <a:t>—understood as socially recognizable ways of representing the world through patterns of vocabulary, grammar, and rhetoric—</a:t>
            </a:r>
            <a:r>
              <a:rPr lang="en-GB" sz="2400" b="1" dirty="0">
                <a:latin typeface="Garamond" panose="02020404030301010803" pitchFamily="18" charset="0"/>
              </a:rPr>
              <a:t>are combined, remixed, and repurposed across various types of texts and practices</a:t>
            </a:r>
            <a:r>
              <a:rPr lang="en-GB" sz="2400" dirty="0">
                <a:latin typeface="Garamond" panose="02020404030301010803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GB" sz="2400" dirty="0">
              <a:latin typeface="Garamond" panose="020204040303010108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GB" sz="2400" dirty="0">
                <a:latin typeface="Garamond" panose="02020404030301010803" pitchFamily="18" charset="0"/>
              </a:rPr>
              <a:t>In Critical Discourse Studies, this concept is used to analyse how certain ideas, forms of knowledge, or ideologies travel across different discursive fields and </a:t>
            </a:r>
            <a:r>
              <a:rPr lang="en-GB" sz="2400" b="1" dirty="0">
                <a:latin typeface="Garamond" panose="02020404030301010803" pitchFamily="18" charset="0"/>
              </a:rPr>
              <a:t>how they are reshaped in new contexts</a:t>
            </a:r>
            <a:r>
              <a:rPr lang="en-GB" sz="2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337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0D92A-BCB9-0579-D80B-09C06403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1A512B-3D7B-0CE7-EC67-B8FF91F7D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21A65-9568-8D49-DA18-E461B3BB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EEA2AD-F6B6-E970-BFBF-679B01DA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4E57B8-CDDD-EAB5-55D9-6C1CF4AC4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12BFD5-AE41-E0BE-CC78-1D6B50C9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64ECF-66B5-51DC-EEDA-10858BC4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latin typeface="Garamond" panose="02020404030301010803" pitchFamily="18" charset="0"/>
              </a:rPr>
              <a:t>Interdiscursivity</a:t>
            </a:r>
            <a:endParaRPr lang="en-CZ" sz="35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B09D-1107-6D40-A19E-4F1DE849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86" y="1741355"/>
            <a:ext cx="8152371" cy="4972721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000" dirty="0">
                <a:latin typeface="Garamond" panose="02020404030301010803" pitchFamily="18" charset="0"/>
              </a:rPr>
              <a:t>For example, on TikTok, a wellness influencer might post a video about morning routines that blends </a:t>
            </a:r>
            <a:r>
              <a:rPr lang="en-GB" sz="2000" b="1" dirty="0">
                <a:latin typeface="Garamond" panose="02020404030301010803" pitchFamily="18" charset="0"/>
              </a:rPr>
              <a:t>scientific language </a:t>
            </a:r>
            <a:r>
              <a:rPr lang="en-GB" sz="2000" dirty="0">
                <a:latin typeface="Garamond" panose="02020404030301010803" pitchFamily="18" charset="0"/>
              </a:rPr>
              <a:t>("cortisol regulation," "dopamine detox") with </a:t>
            </a:r>
            <a:r>
              <a:rPr lang="en-GB" sz="2000" b="1" dirty="0">
                <a:latin typeface="Garamond" panose="02020404030301010803" pitchFamily="18" charset="0"/>
              </a:rPr>
              <a:t>motivational self-help talk </a:t>
            </a:r>
            <a:r>
              <a:rPr lang="en-GB" sz="2000" dirty="0">
                <a:latin typeface="Garamond" panose="02020404030301010803" pitchFamily="18" charset="0"/>
              </a:rPr>
              <a:t>("take control of your life") and </a:t>
            </a:r>
            <a:r>
              <a:rPr lang="en-GB" sz="2000" b="1" dirty="0">
                <a:latin typeface="Garamond" panose="02020404030301010803" pitchFamily="18" charset="0"/>
              </a:rPr>
              <a:t>productivity discourse borrowed from business culture </a:t>
            </a:r>
            <a:r>
              <a:rPr lang="en-GB" sz="2000" dirty="0">
                <a:latin typeface="Garamond" panose="02020404030301010803" pitchFamily="18" charset="0"/>
              </a:rPr>
              <a:t>("optimize your schedule," "crush your goals").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GB" sz="2000" dirty="0">
                <a:latin typeface="Garamond" panose="02020404030301010803" pitchFamily="18" charset="0"/>
              </a:rPr>
              <a:t>This mixture of discourses—scientific, self-help, and entrepreneurial—</a:t>
            </a:r>
            <a:r>
              <a:rPr lang="en-GB" sz="2000" b="1" dirty="0">
                <a:latin typeface="Garamond" panose="02020404030301010803" pitchFamily="18" charset="0"/>
              </a:rPr>
              <a:t>functions to legitimize personal choices, create authority, and appeal to diverse audiences</a:t>
            </a:r>
            <a:r>
              <a:rPr lang="en-GB" sz="2000" dirty="0">
                <a:latin typeface="Garamond" panose="02020404030301010803" pitchFamily="18" charset="0"/>
              </a:rPr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GB" sz="2000" dirty="0">
                <a:latin typeface="Garamond" panose="02020404030301010803" pitchFamily="18" charset="0"/>
              </a:rPr>
              <a:t>The focus in interdiscursivity is on how such mixing of discourses reflects broader social and cultural processes.</a:t>
            </a:r>
          </a:p>
        </p:txBody>
      </p:sp>
    </p:spTree>
    <p:extLst>
      <p:ext uri="{BB962C8B-B14F-4D97-AF65-F5344CB8AC3E}">
        <p14:creationId xmlns:p14="http://schemas.microsoft.com/office/powerpoint/2010/main" val="15365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 dirty="0">
                <a:solidFill>
                  <a:srgbClr val="FFFFFF"/>
                </a:solidFill>
                <a:latin typeface="Garamond" panose="02020404030301010803" pitchFamily="18" charset="0"/>
              </a:rPr>
              <a:t>Objectives of 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Understand what CDS/A is and how it differs from QCA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Learn key theoretical and analytical frameworks in CDS/A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Explore Fairclough, Wodak, and van Dijk's approaches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Apply CDS/A concepts to real-world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Example: Fairclough’s Model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Example extract: “We must modernize.”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Text: metaphor and necessity framing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Discursive practice: positioned within crisis-response genre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Social practice: justifies neoliberal reforms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Wodak’s Discourse-Historical Approach (DHA)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Uses historical and intertextual context to explain how discourses develop and are sustained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Excellent for studying nationalism, exclusion, racism, and institutional legitimation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Views discourse as dynamically shaped by social memory and competing narratives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DHA – Discursive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945788" cy="5546047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Nomination</a:t>
            </a:r>
            <a:r>
              <a:rPr lang="en-GB" sz="2400" dirty="0">
                <a:latin typeface="Garamond" panose="02020404030301010803" pitchFamily="18" charset="0"/>
              </a:rPr>
              <a:t>: Who is named and how</a:t>
            </a:r>
          </a:p>
          <a:p>
            <a:r>
              <a:rPr lang="en-GB" sz="2400" b="1" dirty="0">
                <a:latin typeface="Garamond" panose="02020404030301010803" pitchFamily="18" charset="0"/>
              </a:rPr>
              <a:t>Predication</a:t>
            </a:r>
            <a:r>
              <a:rPr lang="en-GB" sz="2400" dirty="0">
                <a:latin typeface="Garamond" panose="02020404030301010803" pitchFamily="18" charset="0"/>
              </a:rPr>
              <a:t>: What characteristics are attached</a:t>
            </a:r>
          </a:p>
          <a:p>
            <a:r>
              <a:rPr lang="en-GB" sz="2400" b="1" dirty="0">
                <a:latin typeface="Garamond" panose="02020404030301010803" pitchFamily="18" charset="0"/>
              </a:rPr>
              <a:t>Argumentation</a:t>
            </a:r>
            <a:r>
              <a:rPr lang="en-GB" sz="2400" dirty="0">
                <a:latin typeface="Garamond" panose="02020404030301010803" pitchFamily="18" charset="0"/>
              </a:rPr>
              <a:t>: Topoi used to justify positions</a:t>
            </a:r>
          </a:p>
          <a:p>
            <a:r>
              <a:rPr lang="en-GB" sz="2400" b="1" dirty="0">
                <a:latin typeface="Garamond" panose="02020404030301010803" pitchFamily="18" charset="0"/>
              </a:rPr>
              <a:t>Perspectivization</a:t>
            </a:r>
            <a:r>
              <a:rPr lang="en-GB" sz="2400" dirty="0">
                <a:latin typeface="Garamond" panose="02020404030301010803" pitchFamily="18" charset="0"/>
              </a:rPr>
              <a:t>: Who speaks and how distance is created</a:t>
            </a:r>
          </a:p>
          <a:p>
            <a:r>
              <a:rPr lang="en-GB" sz="2400" b="1" dirty="0">
                <a:latin typeface="Garamond" panose="02020404030301010803" pitchFamily="18" charset="0"/>
              </a:rPr>
              <a:t>Intensification/Mitigation: </a:t>
            </a:r>
            <a:r>
              <a:rPr lang="en-GB" sz="2400" dirty="0">
                <a:latin typeface="Garamond" panose="02020404030301010803" pitchFamily="18" charset="0"/>
              </a:rPr>
              <a:t>How strong the statements are made to feel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DHA in Media Discourse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Shows how migrants were framed in Austrian press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Highlights how compassion is combined with exclusion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Demonstrates how “moderate” language can carry deep ideological assumptions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7544E-2680-B187-C0E1-1DAA4D23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CZ" sz="3500" dirty="0">
                <a:solidFill>
                  <a:srgbClr val="FFFFFF"/>
                </a:solidFill>
              </a:rPr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EB244-8841-EFC2-65AA-EC4B833E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cs-CZ" sz="1600" b="1">
                <a:latin typeface="Garamond"/>
                <a:ea typeface="+mn-lt"/>
                <a:cs typeface="+mn-lt"/>
              </a:rPr>
              <a:t>Key discursive strategies:</a:t>
            </a:r>
            <a:endParaRPr lang="cs-CZ" sz="1600" b="1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Nomination</a:t>
            </a:r>
            <a:r>
              <a:rPr lang="cs-CZ" sz="1600">
                <a:latin typeface="Garamond"/>
                <a:ea typeface="+mn-lt"/>
                <a:cs typeface="+mn-lt"/>
              </a:rPr>
              <a:t>: naming and labeling actors (e.g., “welfare cheats”). This means how people or groups are called — names matter because they carry connotations. Simple: What are people called?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Predication</a:t>
            </a:r>
            <a:r>
              <a:rPr lang="cs-CZ" sz="1600">
                <a:latin typeface="Garamond"/>
                <a:ea typeface="+mn-lt"/>
                <a:cs typeface="+mn-lt"/>
              </a:rPr>
              <a:t>: assigning attributes (e.g., “lazy”, “skilled”). What qualities or characteristics are associated with a person or group. Simple: What are they said to be like?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Argumentation</a:t>
            </a:r>
            <a:r>
              <a:rPr lang="cs-CZ" sz="1600">
                <a:latin typeface="Garamond"/>
                <a:ea typeface="+mn-lt"/>
                <a:cs typeface="+mn-lt"/>
              </a:rPr>
              <a:t>: linking claims to topoi (e.g., “they burden the system”). These are the reasons or justifications used to support a stance. Simple: What arguments justify the claim?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Perspectivization</a:t>
            </a:r>
            <a:r>
              <a:rPr lang="cs-CZ" sz="1600">
                <a:latin typeface="Garamond"/>
                <a:ea typeface="+mn-lt"/>
                <a:cs typeface="+mn-lt"/>
              </a:rPr>
              <a:t>: speaker’s standpoint (e.g., quoting others). Who is speaking, and from what position or point of view? Are they neutral or emotionally involved? Simple: Whose view is presented?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Intensification/Mitigation</a:t>
            </a:r>
            <a:r>
              <a:rPr lang="cs-CZ" sz="1600">
                <a:latin typeface="Garamond"/>
                <a:ea typeface="+mn-lt"/>
                <a:cs typeface="+mn-lt"/>
              </a:rPr>
              <a:t>: softening or exaggerating claims. For example, saying “a slight problem” vs. “a national disaster” changes how seriously the issue is perceived. Simple: Is the tone strong or softened?</a:t>
            </a:r>
            <a:endParaRPr lang="cs-CZ" sz="1600">
              <a:latin typeface="Garamond"/>
            </a:endParaRPr>
          </a:p>
          <a:p>
            <a:endParaRPr lang="en-CZ" sz="1600"/>
          </a:p>
        </p:txBody>
      </p:sp>
    </p:spTree>
    <p:extLst>
      <p:ext uri="{BB962C8B-B14F-4D97-AF65-F5344CB8AC3E}">
        <p14:creationId xmlns:p14="http://schemas.microsoft.com/office/powerpoint/2010/main" val="319938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EF8B1-A5B9-2D82-DBEB-4E6F64854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F546C2-D79B-9A22-8FCC-5B558B8AE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8697AE-6C4B-2A02-AC00-395D77F34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EA42BF-F7CB-7A9B-326F-23D425043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3E062-4BC5-5C89-97F8-B7BDF2716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333B42-2006-C401-9D8E-DED1EF2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03442C-BE6C-D918-82C5-D729CF65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1DB9CE-9115-F35F-6309-1B9F0CF2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5AF64-BD93-B445-7DFF-E3A15CD8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CZ" sz="3500" dirty="0">
                <a:solidFill>
                  <a:srgbClr val="FFFFFF"/>
                </a:solidFill>
              </a:rPr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66BB-CF69-3586-0956-683D8E01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cs-CZ" sz="1600" b="1">
                <a:latin typeface="Garamond"/>
                <a:ea typeface="+mn-lt"/>
                <a:cs typeface="+mn-lt"/>
              </a:rPr>
              <a:t>Key discursive strategies:</a:t>
            </a:r>
            <a:endParaRPr lang="cs-CZ" sz="1600" b="1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Nomination</a:t>
            </a:r>
            <a:r>
              <a:rPr lang="cs-CZ" sz="1600">
                <a:latin typeface="Garamond"/>
                <a:ea typeface="+mn-lt"/>
                <a:cs typeface="+mn-lt"/>
              </a:rPr>
              <a:t>: naming and labeling actors (e.g., “welfare cheats”). This means how people or groups are called — names matter because they carry connotations. Simple: What are people called?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Predication</a:t>
            </a:r>
            <a:r>
              <a:rPr lang="cs-CZ" sz="1600">
                <a:latin typeface="Garamond"/>
                <a:ea typeface="+mn-lt"/>
                <a:cs typeface="+mn-lt"/>
              </a:rPr>
              <a:t>: assigning attributes (e.g., “lazy”, “skilled”). What qualities or characteristics are associated with a person or group. Simple: What are they said to be like?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Argumentation</a:t>
            </a:r>
            <a:r>
              <a:rPr lang="cs-CZ" sz="1600">
                <a:latin typeface="Garamond"/>
                <a:ea typeface="+mn-lt"/>
                <a:cs typeface="+mn-lt"/>
              </a:rPr>
              <a:t>: linking claims to topoi (e.g., “they burden the system”). These are the reasons or justifications used to support a stance. Simple: What arguments justify the claim?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Perspectivization</a:t>
            </a:r>
            <a:r>
              <a:rPr lang="cs-CZ" sz="1600">
                <a:latin typeface="Garamond"/>
                <a:ea typeface="+mn-lt"/>
                <a:cs typeface="+mn-lt"/>
              </a:rPr>
              <a:t>: speaker’s standpoint (e.g., quoting others). Who is speaking, and from what position or point of view? Are they neutral or emotionally involved? Simple: Whose view is presented?</a:t>
            </a:r>
            <a:endParaRPr lang="cs-CZ" sz="1600">
              <a:latin typeface="Garamond"/>
            </a:endParaRPr>
          </a:p>
          <a:p>
            <a:r>
              <a:rPr lang="cs-CZ" sz="1600" b="1">
                <a:latin typeface="Garamond"/>
                <a:ea typeface="+mn-lt"/>
                <a:cs typeface="+mn-lt"/>
              </a:rPr>
              <a:t>Intensification/Mitigation</a:t>
            </a:r>
            <a:r>
              <a:rPr lang="cs-CZ" sz="1600">
                <a:latin typeface="Garamond"/>
                <a:ea typeface="+mn-lt"/>
                <a:cs typeface="+mn-lt"/>
              </a:rPr>
              <a:t>: softening or exaggerating claims. For example, saying “a slight problem” vs. “a national disaster” changes how seriously the issue is perceived. Simple: Is the tone strong or softened?</a:t>
            </a:r>
            <a:endParaRPr lang="cs-CZ" sz="1600">
              <a:latin typeface="Garamond"/>
            </a:endParaRPr>
          </a:p>
          <a:p>
            <a:endParaRPr lang="en-CZ" sz="1600"/>
          </a:p>
        </p:txBody>
      </p:sp>
    </p:spTree>
    <p:extLst>
      <p:ext uri="{BB962C8B-B14F-4D97-AF65-F5344CB8AC3E}">
        <p14:creationId xmlns:p14="http://schemas.microsoft.com/office/powerpoint/2010/main" val="28475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1C4988-7B13-CA4C-CF82-BAD6C8E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3200" b="1">
                <a:solidFill>
                  <a:srgbClr val="FFFFFF"/>
                </a:solidFill>
                <a:latin typeface="Garamond"/>
              </a:rPr>
              <a:t>DHA Example – Political Speech on Migration</a:t>
            </a: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9BF016D6-4439-9058-F114-56518C40E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07769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506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van Dijk’s Sociocognitive Approach (SCA)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Connects discourse with how people think and interpret the world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b="1" dirty="0">
                <a:latin typeface="Garamond" panose="02020404030301010803" pitchFamily="18" charset="0"/>
              </a:rPr>
              <a:t>Mental models:</a:t>
            </a:r>
            <a:r>
              <a:rPr lang="en-GB" sz="2400" dirty="0">
                <a:latin typeface="Garamond" panose="02020404030301010803" pitchFamily="18" charset="0"/>
              </a:rPr>
              <a:t> personal experiences and group representations affect interpretation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Ideologies are embedded in cognition and reinforced through repeated discourse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SCA in Racist Discourse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“I’m not racist, but…” = strategic disclaimer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Headlines and tabloid discourse activate fear-based mental models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CDA shows how cognition and ideology interact in shaping discourse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The Ideological Square (van Dijk)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A cognitive tool for binary oppositions in discourse</a:t>
            </a: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b="1" dirty="0">
                <a:latin typeface="Garamond" panose="02020404030301010803" pitchFamily="18" charset="0"/>
              </a:rPr>
              <a:t>Basic Structure: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- Emphasize Our good actions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- Emphasize Their bad actions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- De-emphasize Our bad actions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- De-emphasize Their good actions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5469F-18BE-23E2-30F9-1B659FB5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r>
              <a:rPr lang="en-CZ" sz="3500" b="1">
                <a:latin typeface="Garamond" panose="02020404030301010803" pitchFamily="18" charset="0"/>
              </a:rPr>
              <a:t>Quick Task</a:t>
            </a:r>
            <a:endParaRPr lang="en-CZ" sz="350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A1A13-E835-75B1-66EA-4116D07E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Z" sz="1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CZ" sz="17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QRCode for Whose Side Are You On?">
            <a:extLst>
              <a:ext uri="{FF2B5EF4-FFF2-40B4-BE49-F238E27FC236}">
                <a16:creationId xmlns:a16="http://schemas.microsoft.com/office/drawing/2014/main" id="{F5786566-379B-77EF-4625-55A85B56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4331" y="1271738"/>
            <a:ext cx="3900767" cy="39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Garamond" panose="02020404030301010803" pitchFamily="18" charset="0"/>
              </a:rPr>
              <a:t>Comparing the Three Approaches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D957D2-8BE8-7311-E6A4-426FAA5AD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74814"/>
              </p:ext>
            </p:extLst>
          </p:nvPr>
        </p:nvGraphicFramePr>
        <p:xfrm>
          <a:off x="414307" y="1966293"/>
          <a:ext cx="8315385" cy="4452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0987">
                  <a:extLst>
                    <a:ext uri="{9D8B030D-6E8A-4147-A177-3AD203B41FA5}">
                      <a16:colId xmlns:a16="http://schemas.microsoft.com/office/drawing/2014/main" val="848673245"/>
                    </a:ext>
                  </a:extLst>
                </a:gridCol>
                <a:gridCol w="1900576">
                  <a:extLst>
                    <a:ext uri="{9D8B030D-6E8A-4147-A177-3AD203B41FA5}">
                      <a16:colId xmlns:a16="http://schemas.microsoft.com/office/drawing/2014/main" val="1789850177"/>
                    </a:ext>
                  </a:extLst>
                </a:gridCol>
                <a:gridCol w="1819907">
                  <a:extLst>
                    <a:ext uri="{9D8B030D-6E8A-4147-A177-3AD203B41FA5}">
                      <a16:colId xmlns:a16="http://schemas.microsoft.com/office/drawing/2014/main" val="3607443108"/>
                    </a:ext>
                  </a:extLst>
                </a:gridCol>
                <a:gridCol w="2403915">
                  <a:extLst>
                    <a:ext uri="{9D8B030D-6E8A-4147-A177-3AD203B41FA5}">
                      <a16:colId xmlns:a16="http://schemas.microsoft.com/office/drawing/2014/main" val="227806701"/>
                    </a:ext>
                  </a:extLst>
                </a:gridCol>
              </a:tblGrid>
              <a:tr h="502870">
                <a:tc>
                  <a:txBody>
                    <a:bodyPr/>
                    <a:lstStyle/>
                    <a:p>
                      <a:r>
                        <a:rPr lang="en-GB" sz="2300" b="1">
                          <a:latin typeface="Garamond" panose="02020404030301010803" pitchFamily="18" charset="0"/>
                        </a:rPr>
                        <a:t>Approach</a:t>
                      </a:r>
                      <a:endParaRPr lang="en-GB" sz="2300">
                        <a:latin typeface="Garamond" panose="02020404030301010803" pitchFamily="18" charset="0"/>
                      </a:endParaRP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b="1">
                          <a:latin typeface="Garamond" panose="02020404030301010803" pitchFamily="18" charset="0"/>
                        </a:rPr>
                        <a:t>Focus</a:t>
                      </a:r>
                      <a:endParaRPr lang="en-GB" sz="2300">
                        <a:latin typeface="Garamond" panose="02020404030301010803" pitchFamily="18" charset="0"/>
                      </a:endParaRP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b="1">
                          <a:latin typeface="Garamond" panose="02020404030301010803" pitchFamily="18" charset="0"/>
                        </a:rPr>
                        <a:t>Method</a:t>
                      </a:r>
                      <a:endParaRPr lang="en-GB" sz="2300">
                        <a:latin typeface="Garamond" panose="02020404030301010803" pitchFamily="18" charset="0"/>
                      </a:endParaRP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b="1">
                          <a:latin typeface="Garamond" panose="02020404030301010803" pitchFamily="18" charset="0"/>
                        </a:rPr>
                        <a:t>Strength</a:t>
                      </a:r>
                      <a:endParaRPr lang="en-GB" sz="2300">
                        <a:latin typeface="Garamond" panose="02020404030301010803" pitchFamily="18" charset="0"/>
                      </a:endParaRPr>
                    </a:p>
                  </a:txBody>
                  <a:tcPr marL="116165" marR="116165" marT="58082" marB="58082" anchor="ctr"/>
                </a:tc>
                <a:extLst>
                  <a:ext uri="{0D108BD9-81ED-4DB2-BD59-A6C34878D82A}">
                    <a16:rowId xmlns:a16="http://schemas.microsoft.com/office/drawing/2014/main" val="2851628273"/>
                  </a:ext>
                </a:extLst>
              </a:tr>
              <a:tr h="1548876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Garamond" panose="02020404030301010803" pitchFamily="18" charset="0"/>
                        </a:rPr>
                        <a:t>Fairclough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Garamond" panose="02020404030301010803" pitchFamily="18" charset="0"/>
                        </a:rPr>
                        <a:t>Structure &amp; society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3D model (Text–Discursive–Social)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Garamond" panose="02020404030301010803" pitchFamily="18" charset="0"/>
                        </a:rPr>
                        <a:t>Institutional critique</a:t>
                      </a:r>
                    </a:p>
                  </a:txBody>
                  <a:tcPr marL="116165" marR="116165" marT="58082" marB="58082" anchor="ctr"/>
                </a:tc>
                <a:extLst>
                  <a:ext uri="{0D108BD9-81ED-4DB2-BD59-A6C34878D82A}">
                    <a16:rowId xmlns:a16="http://schemas.microsoft.com/office/drawing/2014/main" val="2268905662"/>
                  </a:ext>
                </a:extLst>
              </a:tr>
              <a:tr h="1200208"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Wodak (DHA)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History &amp; context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Discursive strategies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Intertextual &amp; historical grounding</a:t>
                      </a:r>
                    </a:p>
                  </a:txBody>
                  <a:tcPr marL="116165" marR="116165" marT="58082" marB="58082" anchor="ctr"/>
                </a:tc>
                <a:extLst>
                  <a:ext uri="{0D108BD9-81ED-4DB2-BD59-A6C34878D82A}">
                    <a16:rowId xmlns:a16="http://schemas.microsoft.com/office/drawing/2014/main" val="3056984297"/>
                  </a:ext>
                </a:extLst>
              </a:tr>
              <a:tr h="1200208"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van Dijk (SCA)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Cognition &amp; ideology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>
                          <a:latin typeface="Garamond" panose="02020404030301010803" pitchFamily="18" charset="0"/>
                        </a:rPr>
                        <a:t>Cognitive mapping</a:t>
                      </a:r>
                    </a:p>
                  </a:txBody>
                  <a:tcPr marL="116165" marR="116165" marT="58082" marB="58082" anchor="ctr"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Garamond" panose="02020404030301010803" pitchFamily="18" charset="0"/>
                        </a:rPr>
                        <a:t>Mental models &amp; ideological framing</a:t>
                      </a:r>
                    </a:p>
                  </a:txBody>
                  <a:tcPr marL="116165" marR="116165" marT="58082" marB="58082" anchor="ctr"/>
                </a:tc>
                <a:extLst>
                  <a:ext uri="{0D108BD9-81ED-4DB2-BD59-A6C34878D82A}">
                    <a16:rowId xmlns:a16="http://schemas.microsoft.com/office/drawing/2014/main" val="15318352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Language is never neutral</a:t>
            </a:r>
          </a:p>
          <a:p>
            <a:pPr marL="0" indent="0">
              <a:buNone/>
            </a:pPr>
            <a:endParaRPr lang="en-GB" sz="2800" dirty="0">
              <a:latin typeface="Garamond" panose="02020404030301010803" pitchFamily="18" charset="0"/>
            </a:endParaRPr>
          </a:p>
          <a:p>
            <a:r>
              <a:rPr lang="en-GB" sz="2800" dirty="0">
                <a:latin typeface="Garamond" panose="02020404030301010803" pitchFamily="18" charset="0"/>
              </a:rPr>
              <a:t>CDA uncovers hidden ideologies and power structures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Garamond" panose="02020404030301010803" pitchFamily="18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Fairclough (1995)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Wodak &amp; Meyer (2015)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van Dijk (2008)</a:t>
            </a:r>
          </a:p>
          <a:p>
            <a:r>
              <a:rPr lang="en-GB" sz="2400" dirty="0" err="1">
                <a:latin typeface="Garamond" panose="02020404030301010803" pitchFamily="18" charset="0"/>
              </a:rPr>
              <a:t>Reisigl</a:t>
            </a:r>
            <a:r>
              <a:rPr lang="en-GB" sz="2400" dirty="0">
                <a:latin typeface="Garamond" panose="02020404030301010803" pitchFamily="18" charset="0"/>
              </a:rPr>
              <a:t> &amp; Wodak (2001)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Machin &amp; Mayr (2012)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019" y="1030406"/>
            <a:ext cx="6110785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Questions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57" y="5171093"/>
            <a:ext cx="6808971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kern="1200" dirty="0">
                <a:solidFill>
                  <a:srgbClr val="FFFFFF"/>
                </a:solidFill>
                <a:latin typeface="Garamond" panose="02020404030301010803" pitchFamily="18" charset="0"/>
              </a:rPr>
              <a:t>Where might you apply CDA?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2CEA5-AF0C-33B6-6908-13FBC08F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endParaRPr lang="en-CZ" sz="3500">
              <a:solidFill>
                <a:srgbClr val="FFFFFF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325AC94-F680-2BC9-207B-C9666CE6F5A3}"/>
              </a:ext>
            </a:extLst>
          </p:cNvPr>
          <p:cNvSpPr txBox="1"/>
          <p:nvPr/>
        </p:nvSpPr>
        <p:spPr>
          <a:xfrm>
            <a:off x="6874068" y="3959932"/>
            <a:ext cx="18930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DM Sans Bold"/>
              </a:rPr>
              <a:t>Discourse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F473187-8784-D121-2683-427D2FC99E7D}"/>
              </a:ext>
            </a:extLst>
          </p:cNvPr>
          <p:cNvSpPr/>
          <p:nvPr/>
        </p:nvSpPr>
        <p:spPr>
          <a:xfrm>
            <a:off x="7124700" y="3291381"/>
            <a:ext cx="446009" cy="444387"/>
          </a:xfrm>
          <a:custGeom>
            <a:avLst/>
            <a:gdLst/>
            <a:ahLst/>
            <a:cxnLst/>
            <a:rect l="l" t="t" r="r" b="b"/>
            <a:pathLst>
              <a:path w="892017" h="888773">
                <a:moveTo>
                  <a:pt x="0" y="0"/>
                </a:moveTo>
                <a:lnTo>
                  <a:pt x="892017" y="0"/>
                </a:lnTo>
                <a:lnTo>
                  <a:pt x="892017" y="888773"/>
                </a:lnTo>
                <a:lnTo>
                  <a:pt x="0" y="88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Z" sz="9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2FA0400-3AD2-C81B-62B8-23D5FE4C58A8}"/>
              </a:ext>
            </a:extLst>
          </p:cNvPr>
          <p:cNvSpPr txBox="1"/>
          <p:nvPr/>
        </p:nvSpPr>
        <p:spPr>
          <a:xfrm>
            <a:off x="3944199" y="3959932"/>
            <a:ext cx="18930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750" dirty="0">
                <a:solidFill>
                  <a:srgbClr val="000000"/>
                </a:solidFill>
                <a:latin typeface="DM Sans Bold"/>
              </a:rPr>
              <a:t>Language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0E0D966A-C12E-C537-5C71-333D27402C6B}"/>
              </a:ext>
            </a:extLst>
          </p:cNvPr>
          <p:cNvSpPr/>
          <p:nvPr/>
        </p:nvSpPr>
        <p:spPr>
          <a:xfrm>
            <a:off x="4202542" y="3319965"/>
            <a:ext cx="523266" cy="387217"/>
          </a:xfrm>
          <a:custGeom>
            <a:avLst/>
            <a:gdLst/>
            <a:ahLst/>
            <a:cxnLst/>
            <a:rect l="l" t="t" r="r" b="b"/>
            <a:pathLst>
              <a:path w="1046531" h="774433">
                <a:moveTo>
                  <a:pt x="0" y="0"/>
                </a:moveTo>
                <a:lnTo>
                  <a:pt x="1046530" y="0"/>
                </a:lnTo>
                <a:lnTo>
                  <a:pt x="1046530" y="774432"/>
                </a:lnTo>
                <a:lnTo>
                  <a:pt x="0" y="774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Z" sz="9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EC34873-8FAB-085A-7E7C-D0ABAE8B935A}"/>
              </a:ext>
            </a:extLst>
          </p:cNvPr>
          <p:cNvSpPr txBox="1"/>
          <p:nvPr/>
        </p:nvSpPr>
        <p:spPr>
          <a:xfrm>
            <a:off x="514350" y="3933143"/>
            <a:ext cx="18930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750" dirty="0">
                <a:solidFill>
                  <a:srgbClr val="000000"/>
                </a:solidFill>
                <a:latin typeface="DM Sans Bold"/>
              </a:rPr>
              <a:t>Text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37644CD-1783-8D4E-26B5-052A07C8C28A}"/>
              </a:ext>
            </a:extLst>
          </p:cNvPr>
          <p:cNvSpPr/>
          <p:nvPr/>
        </p:nvSpPr>
        <p:spPr>
          <a:xfrm>
            <a:off x="1257677" y="3258447"/>
            <a:ext cx="406347" cy="510253"/>
          </a:xfrm>
          <a:custGeom>
            <a:avLst/>
            <a:gdLst/>
            <a:ahLst/>
            <a:cxnLst/>
            <a:rect l="l" t="t" r="r" b="b"/>
            <a:pathLst>
              <a:path w="812694" h="1020506">
                <a:moveTo>
                  <a:pt x="0" y="0"/>
                </a:moveTo>
                <a:lnTo>
                  <a:pt x="812694" y="0"/>
                </a:lnTo>
                <a:lnTo>
                  <a:pt x="812694" y="1020506"/>
                </a:lnTo>
                <a:lnTo>
                  <a:pt x="0" y="1020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Z" sz="900"/>
          </a:p>
        </p:txBody>
      </p:sp>
    </p:spTree>
    <p:extLst>
      <p:ext uri="{BB962C8B-B14F-4D97-AF65-F5344CB8AC3E}">
        <p14:creationId xmlns:p14="http://schemas.microsoft.com/office/powerpoint/2010/main" val="145062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1BBD2-EB4E-68EB-CC34-5F9D9DE6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D5FFF-0A05-4AA5-D295-13D71148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Garamond" panose="02020404030301010803" pitchFamily="18" charset="0"/>
              </a:rPr>
              <a:t>Language</a:t>
            </a:r>
            <a:endParaRPr lang="en-GB" sz="35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72A9-7EFD-52B9-B175-60DE54C5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Language is a </a:t>
            </a:r>
            <a:r>
              <a:rPr lang="en-US" sz="1700" b="1" dirty="0">
                <a:latin typeface="Garamond" panose="02020404030301010803" pitchFamily="18" charset="0"/>
              </a:rPr>
              <a:t>complex system of symbols</a:t>
            </a:r>
            <a:r>
              <a:rPr lang="en-US" sz="1700" dirty="0">
                <a:latin typeface="Garamond" panose="02020404030301010803" pitchFamily="18" charset="0"/>
              </a:rPr>
              <a:t>, including words, sounds, and gestures, utilized for communication. </a:t>
            </a:r>
          </a:p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Beyond serving as a mere medium of exchange, </a:t>
            </a:r>
            <a:r>
              <a:rPr lang="en-US" sz="1700" b="1" dirty="0">
                <a:latin typeface="Garamond" panose="02020404030301010803" pitchFamily="18" charset="0"/>
              </a:rPr>
              <a:t>it functions as a social practice that reflects and shapes societal realities</a:t>
            </a:r>
            <a:r>
              <a:rPr lang="en-US" sz="1700" dirty="0">
                <a:latin typeface="Garamond" panose="02020404030301010803" pitchFamily="18" charset="0"/>
              </a:rPr>
              <a:t>, embodying power dynamics and ideologies. </a:t>
            </a:r>
          </a:p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Language's symbolic nature allows it to construct meanings that extend beyond individual utterances, influencing and reflecting the broader social and cultural contexts in which it is used.</a:t>
            </a:r>
          </a:p>
        </p:txBody>
      </p:sp>
    </p:spTree>
    <p:extLst>
      <p:ext uri="{BB962C8B-B14F-4D97-AF65-F5344CB8AC3E}">
        <p14:creationId xmlns:p14="http://schemas.microsoft.com/office/powerpoint/2010/main" val="124993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D92DC-C4DC-CC0D-FB5F-C35E19B88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E61F9-8FC7-3CE2-5A5E-2AD0FD45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  <a:latin typeface="Garamond" panose="02020404030301010803" pitchFamily="18" charset="0"/>
              </a:rPr>
              <a:t>Discourse</a:t>
            </a:r>
            <a:endParaRPr lang="en-GB" sz="35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943C-F595-B8E5-2A60-022C6293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Discourse encompasses the structured ways of speaking, writing, and behaving that systematically construct subjects and social worlds. </a:t>
            </a:r>
          </a:p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It involves the </a:t>
            </a:r>
            <a:r>
              <a:rPr lang="en-US" sz="1700" b="1" dirty="0">
                <a:latin typeface="Garamond" panose="02020404030301010803" pitchFamily="18" charset="0"/>
              </a:rPr>
              <a:t>interplay of language use within social contexts</a:t>
            </a:r>
            <a:r>
              <a:rPr lang="en-US" sz="1700" dirty="0">
                <a:latin typeface="Garamond" panose="02020404030301010803" pitchFamily="18" charset="0"/>
              </a:rPr>
              <a:t>, acting both as a form of social action and as a reflection of underlying social structures. </a:t>
            </a:r>
          </a:p>
          <a:p>
            <a:pPr marL="248286" lvl="1" indent="-124143">
              <a:buFont typeface="Arial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Through discourse, the symbolic system of language is mobilized to produce and reproduce societal norms, values, and power relations.</a:t>
            </a:r>
          </a:p>
        </p:txBody>
      </p:sp>
    </p:spTree>
    <p:extLst>
      <p:ext uri="{BB962C8B-B14F-4D97-AF65-F5344CB8AC3E}">
        <p14:creationId xmlns:p14="http://schemas.microsoft.com/office/powerpoint/2010/main" val="280698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BFC08-94C4-F03E-202B-5A7E381A8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D05B0-A9B5-6A32-1A4F-4F092DD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  <a:latin typeface="Garamond" panose="02020404030301010803" pitchFamily="18" charset="0"/>
              </a:rPr>
              <a:t>Text</a:t>
            </a:r>
            <a:endParaRPr lang="en-GB" sz="35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1595-EF1C-66D2-7263-EFDC8BFE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248286" lvl="1" indent="-124143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Texts are the </a:t>
            </a:r>
            <a:r>
              <a:rPr lang="en-US" sz="2000" b="1" dirty="0">
                <a:latin typeface="Garamond" panose="02020404030301010803" pitchFamily="18" charset="0"/>
              </a:rPr>
              <a:t>tangible outputs of language use</a:t>
            </a:r>
            <a:r>
              <a:rPr lang="en-US" sz="2000" dirty="0">
                <a:latin typeface="Garamond" panose="02020404030301010803" pitchFamily="18" charset="0"/>
              </a:rPr>
              <a:t>, manifesting as written documents, spoken words, and digital communications. </a:t>
            </a:r>
          </a:p>
          <a:p>
            <a:pPr marL="248286" lvl="1" indent="-124143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They serve as the </a:t>
            </a:r>
            <a:r>
              <a:rPr lang="en-US" sz="2000" b="1" dirty="0">
                <a:latin typeface="Garamond" panose="02020404030301010803" pitchFamily="18" charset="0"/>
              </a:rPr>
              <a:t>primary data for Critical Discourse Analysis </a:t>
            </a:r>
            <a:r>
              <a:rPr lang="en-US" sz="2000" dirty="0">
                <a:latin typeface="Garamond" panose="02020404030301010803" pitchFamily="18" charset="0"/>
              </a:rPr>
              <a:t>(CDA), offering concrete instances through which broader discursive practices can be explored. </a:t>
            </a:r>
          </a:p>
          <a:p>
            <a:pPr marL="248286" lvl="1" indent="-124143">
              <a:buFont typeface="Arial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Texts embody the </a:t>
            </a:r>
            <a:r>
              <a:rPr lang="en-US" sz="2000" b="1" dirty="0">
                <a:latin typeface="Garamond" panose="02020404030301010803" pitchFamily="18" charset="0"/>
              </a:rPr>
              <a:t>application of language's symbolic system in specific contexts</a:t>
            </a:r>
            <a:r>
              <a:rPr lang="en-US" sz="2000" dirty="0">
                <a:latin typeface="Garamond" panose="02020404030301010803" pitchFamily="18" charset="0"/>
              </a:rPr>
              <a:t>, making them central to the analysis of discourse.</a:t>
            </a:r>
          </a:p>
        </p:txBody>
      </p:sp>
    </p:spTree>
    <p:extLst>
      <p:ext uri="{BB962C8B-B14F-4D97-AF65-F5344CB8AC3E}">
        <p14:creationId xmlns:p14="http://schemas.microsoft.com/office/powerpoint/2010/main" val="202376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4307466" cy="2571750"/>
          </a:xfrm>
          <a:custGeom>
            <a:avLst/>
            <a:gdLst/>
            <a:ahLst/>
            <a:cxnLst/>
            <a:rect l="l" t="t" r="r" b="b"/>
            <a:pathLst>
              <a:path w="8614931" h="5143500">
                <a:moveTo>
                  <a:pt x="0" y="0"/>
                </a:moveTo>
                <a:lnTo>
                  <a:pt x="8614931" y="0"/>
                </a:lnTo>
                <a:lnTo>
                  <a:pt x="861493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03" b="-1503"/>
            </a:stretch>
          </a:blipFill>
        </p:spPr>
        <p:txBody>
          <a:bodyPr/>
          <a:lstStyle/>
          <a:p>
            <a:endParaRPr lang="en-CZ" sz="900"/>
          </a:p>
        </p:txBody>
      </p:sp>
      <p:sp>
        <p:nvSpPr>
          <p:cNvPr id="3" name="Freeform 3"/>
          <p:cNvSpPr/>
          <p:nvPr/>
        </p:nvSpPr>
        <p:spPr>
          <a:xfrm>
            <a:off x="4181708" y="2867460"/>
            <a:ext cx="5570293" cy="3133290"/>
          </a:xfrm>
          <a:custGeom>
            <a:avLst/>
            <a:gdLst/>
            <a:ahLst/>
            <a:cxnLst/>
            <a:rect l="l" t="t" r="r" b="b"/>
            <a:pathLst>
              <a:path w="11140586" h="6266580">
                <a:moveTo>
                  <a:pt x="0" y="0"/>
                </a:moveTo>
                <a:lnTo>
                  <a:pt x="11140586" y="0"/>
                </a:lnTo>
                <a:lnTo>
                  <a:pt x="11140586" y="6266580"/>
                </a:lnTo>
                <a:lnTo>
                  <a:pt x="0" y="6266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Z" sz="900"/>
          </a:p>
        </p:txBody>
      </p:sp>
      <p:sp>
        <p:nvSpPr>
          <p:cNvPr id="4" name="Freeform 4"/>
          <p:cNvSpPr/>
          <p:nvPr/>
        </p:nvSpPr>
        <p:spPr>
          <a:xfrm>
            <a:off x="3988" y="2867460"/>
            <a:ext cx="4303478" cy="3133290"/>
          </a:xfrm>
          <a:custGeom>
            <a:avLst/>
            <a:gdLst/>
            <a:ahLst/>
            <a:cxnLst/>
            <a:rect l="l" t="t" r="r" b="b"/>
            <a:pathLst>
              <a:path w="8606956" h="6266580">
                <a:moveTo>
                  <a:pt x="0" y="0"/>
                </a:moveTo>
                <a:lnTo>
                  <a:pt x="8606956" y="0"/>
                </a:lnTo>
                <a:lnTo>
                  <a:pt x="8606956" y="6266580"/>
                </a:lnTo>
                <a:lnTo>
                  <a:pt x="0" y="6266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05" b="-1505"/>
            </a:stretch>
          </a:blipFill>
        </p:spPr>
        <p:txBody>
          <a:bodyPr/>
          <a:lstStyle/>
          <a:p>
            <a:endParaRPr lang="en-CZ" sz="900"/>
          </a:p>
        </p:txBody>
      </p:sp>
      <p:sp>
        <p:nvSpPr>
          <p:cNvPr id="5" name="Freeform 5"/>
          <p:cNvSpPr/>
          <p:nvPr/>
        </p:nvSpPr>
        <p:spPr>
          <a:xfrm>
            <a:off x="4307466" y="857250"/>
            <a:ext cx="4836535" cy="2010210"/>
          </a:xfrm>
          <a:custGeom>
            <a:avLst/>
            <a:gdLst/>
            <a:ahLst/>
            <a:cxnLst/>
            <a:rect l="l" t="t" r="r" b="b"/>
            <a:pathLst>
              <a:path w="9673069" h="4020420">
                <a:moveTo>
                  <a:pt x="0" y="0"/>
                </a:moveTo>
                <a:lnTo>
                  <a:pt x="9673069" y="0"/>
                </a:lnTo>
                <a:lnTo>
                  <a:pt x="9673069" y="4020420"/>
                </a:lnTo>
                <a:lnTo>
                  <a:pt x="0" y="40204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00" t="-61187" b="-61187"/>
            </a:stretch>
          </a:blipFill>
        </p:spPr>
        <p:txBody>
          <a:bodyPr/>
          <a:lstStyle/>
          <a:p>
            <a:endParaRPr lang="en-CZ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4F865-F5AA-B5B4-1C32-B771A505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CZ" sz="3500" dirty="0">
                <a:solidFill>
                  <a:srgbClr val="FFFFFF"/>
                </a:solidFill>
                <a:latin typeface="Garamond" panose="02020404030301010803" pitchFamily="18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7E40-D55B-5819-8164-92B765FB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 lnSpcReduction="10000"/>
          </a:bodyPr>
          <a:lstStyle/>
          <a:p>
            <a:pPr marL="269875" lvl="1" indent="-134938">
              <a:buFont typeface="Arial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Context helps in </a:t>
            </a:r>
            <a:r>
              <a:rPr lang="en-GB" sz="2000" b="1" dirty="0">
                <a:latin typeface="Garamond" panose="02020404030301010803" pitchFamily="18" charset="0"/>
              </a:rPr>
              <a:t>deciphering</a:t>
            </a:r>
            <a:r>
              <a:rPr lang="en-GB" sz="2000" dirty="0">
                <a:latin typeface="Garamond" panose="02020404030301010803" pitchFamily="18" charset="0"/>
              </a:rPr>
              <a:t> the implicit, unstated meanings in discourse. The </a:t>
            </a:r>
            <a:r>
              <a:rPr lang="en-GB" sz="2000" b="1" dirty="0">
                <a:latin typeface="Garamond" panose="02020404030301010803" pitchFamily="18" charset="0"/>
              </a:rPr>
              <a:t>same phrase can have vastly different implications in different social, political, or cultural settings</a:t>
            </a:r>
            <a:r>
              <a:rPr lang="en-GB" sz="2000" dirty="0">
                <a:latin typeface="Garamond" panose="02020404030301010803" pitchFamily="18" charset="0"/>
              </a:rPr>
              <a:t>.</a:t>
            </a:r>
            <a:endParaRPr lang="en-US" sz="2000" dirty="0">
              <a:latin typeface="Garamond" panose="02020404030301010803" pitchFamily="18" charset="0"/>
            </a:endParaRPr>
          </a:p>
          <a:p>
            <a:pPr marL="269875" lvl="1" indent="-134938">
              <a:buFont typeface="Arial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Context provides </a:t>
            </a:r>
            <a:r>
              <a:rPr lang="en-GB" sz="2000" b="1" dirty="0">
                <a:latin typeface="Garamond" panose="02020404030301010803" pitchFamily="18" charset="0"/>
              </a:rPr>
              <a:t>insight into the power relationships between speakers and listeners</a:t>
            </a:r>
            <a:r>
              <a:rPr lang="en-GB" sz="2000" dirty="0">
                <a:latin typeface="Garamond" panose="02020404030301010803" pitchFamily="18" charset="0"/>
              </a:rPr>
              <a:t>, showing how discourse can reinforce or challenge existing power structures</a:t>
            </a:r>
          </a:p>
          <a:p>
            <a:pPr marL="269875" lvl="1" indent="-134938">
              <a:buFont typeface="Arial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Context illuminates how discourse interacts with and influences the sociocultural environment. 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2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1795</Words>
  <Application>Microsoft Macintosh PowerPoint</Application>
  <PresentationFormat>On-screen Show (4:3)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DM Sans Bold</vt:lpstr>
      <vt:lpstr>Garamond</vt:lpstr>
      <vt:lpstr>Office Theme</vt:lpstr>
      <vt:lpstr>Introduction to Critical Discourse Studies/Analysis (CDS/A)</vt:lpstr>
      <vt:lpstr>Objectives of the Lecture</vt:lpstr>
      <vt:lpstr>Quick Task</vt:lpstr>
      <vt:lpstr>PowerPoint Presentation</vt:lpstr>
      <vt:lpstr>Language</vt:lpstr>
      <vt:lpstr>Discourse</vt:lpstr>
      <vt:lpstr>Text</vt:lpstr>
      <vt:lpstr>PowerPoint Presentation</vt:lpstr>
      <vt:lpstr>Context</vt:lpstr>
      <vt:lpstr>PowerPoint Presentation</vt:lpstr>
      <vt:lpstr>What is CDS/A?</vt:lpstr>
      <vt:lpstr>What is CDS/A?</vt:lpstr>
      <vt:lpstr>From QCA to CDS/A</vt:lpstr>
      <vt:lpstr>Key Concepts in CDS/A</vt:lpstr>
      <vt:lpstr>Key Concepts in CDS/A</vt:lpstr>
      <vt:lpstr>Fairclough’s Three-Dimensional Model</vt:lpstr>
      <vt:lpstr>Intertextuality</vt:lpstr>
      <vt:lpstr>Interdiscursivity</vt:lpstr>
      <vt:lpstr>Interdiscursivity</vt:lpstr>
      <vt:lpstr>Example: Fairclough’s Model Applied</vt:lpstr>
      <vt:lpstr>Wodak’s Discourse-Historical Approach (DHA)</vt:lpstr>
      <vt:lpstr>DHA – Discursive Strategies</vt:lpstr>
      <vt:lpstr>DHA in Media Discourse</vt:lpstr>
      <vt:lpstr>Examples </vt:lpstr>
      <vt:lpstr>Examples </vt:lpstr>
      <vt:lpstr>DHA Example – Political Speech on Migration</vt:lpstr>
      <vt:lpstr>van Dijk’s Sociocognitive Approach (SCA)</vt:lpstr>
      <vt:lpstr>SCA in Racist Discourse</vt:lpstr>
      <vt:lpstr>The Ideological Square (van Dijk)</vt:lpstr>
      <vt:lpstr>Comparing the Three Approaches</vt:lpstr>
      <vt:lpstr>Key Takeaways</vt:lpstr>
      <vt:lpstr>Suggested Readings</vt:lpstr>
      <vt:lpstr>Questions &amp;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Kristián Földes</cp:lastModifiedBy>
  <cp:revision>10</cp:revision>
  <dcterms:created xsi:type="dcterms:W3CDTF">2013-01-27T09:14:16Z</dcterms:created>
  <dcterms:modified xsi:type="dcterms:W3CDTF">2025-04-15T15:30:10Z</dcterms:modified>
  <cp:category/>
</cp:coreProperties>
</file>