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706B-309D-42F3-881F-6233FF356692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F2C6388-75EE-4E2E-82EB-3C9F6B0C026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706B-309D-42F3-881F-6233FF356692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C6388-75EE-4E2E-82EB-3C9F6B0C02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706B-309D-42F3-881F-6233FF356692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C6388-75EE-4E2E-82EB-3C9F6B0C02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706B-309D-42F3-881F-6233FF356692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C6388-75EE-4E2E-82EB-3C9F6B0C026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706B-309D-42F3-881F-6233FF356692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F2C6388-75EE-4E2E-82EB-3C9F6B0C026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706B-309D-42F3-881F-6233FF356692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C6388-75EE-4E2E-82EB-3C9F6B0C026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706B-309D-42F3-881F-6233FF356692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C6388-75EE-4E2E-82EB-3C9F6B0C026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706B-309D-42F3-881F-6233FF356692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C6388-75EE-4E2E-82EB-3C9F6B0C02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706B-309D-42F3-881F-6233FF356692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C6388-75EE-4E2E-82EB-3C9F6B0C02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706B-309D-42F3-881F-6233FF356692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C6388-75EE-4E2E-82EB-3C9F6B0C026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706B-309D-42F3-881F-6233FF356692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F2C6388-75EE-4E2E-82EB-3C9F6B0C026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F98706B-309D-42F3-881F-6233FF356692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F2C6388-75EE-4E2E-82EB-3C9F6B0C026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PRONOMINIT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MORFOLOGIA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2370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/>
          <a:lstStyle/>
          <a:p>
            <a:r>
              <a:rPr lang="cs-CZ" dirty="0" smtClean="0"/>
              <a:t>RESIPROOKKIPRONOMINI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447800"/>
            <a:ext cx="7931224" cy="4933528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cs-CZ" sz="2800" b="1" i="1" dirty="0" err="1">
                <a:latin typeface="Times New Roman"/>
                <a:ea typeface="MS Mincho"/>
              </a:rPr>
              <a:t>t</a:t>
            </a:r>
            <a:r>
              <a:rPr lang="cs-CZ" sz="2800" b="1" i="1" dirty="0" err="1" smtClean="0">
                <a:latin typeface="Times New Roman"/>
                <a:ea typeface="MS Mincho"/>
              </a:rPr>
              <a:t>oinen</a:t>
            </a:r>
            <a:r>
              <a:rPr lang="cs-CZ" sz="2800" b="1" i="1" dirty="0" smtClean="0">
                <a:latin typeface="Times New Roman"/>
                <a:ea typeface="MS Mincho"/>
              </a:rPr>
              <a:t> </a:t>
            </a:r>
            <a:r>
              <a:rPr lang="cs-CZ" sz="2800" b="1" dirty="0" smtClean="0">
                <a:latin typeface="Times New Roman"/>
                <a:ea typeface="MS Mincho"/>
              </a:rPr>
              <a:t>+ OMISTUSLIITE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b="1" dirty="0">
                <a:latin typeface="Times New Roman"/>
                <a:ea typeface="MS Mincho"/>
              </a:rPr>
              <a:t> 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 err="1" smtClean="0">
                <a:latin typeface="Times New Roman"/>
                <a:ea typeface="MS Mincho"/>
              </a:rPr>
              <a:t>toinen</a:t>
            </a:r>
            <a:r>
              <a:rPr lang="cs-CZ" sz="2800" dirty="0" err="1" smtClean="0">
                <a:latin typeface="Times New Roman"/>
                <a:ea typeface="MS Mincho"/>
              </a:rPr>
              <a:t>-sanaa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dirty="0">
                <a:latin typeface="Times New Roman"/>
                <a:ea typeface="MS Mincho"/>
              </a:rPr>
              <a:t>k</a:t>
            </a:r>
            <a:r>
              <a:rPr lang="fi-FI" sz="2800" dirty="0">
                <a:latin typeface="Times New Roman"/>
                <a:ea typeface="MS Mincho"/>
              </a:rPr>
              <a:t>äytetään joko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fi-FI" sz="2800" dirty="0">
                <a:latin typeface="Times New Roman"/>
                <a:ea typeface="MS Mincho"/>
              </a:rPr>
              <a:t> 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fi-FI" sz="2800" b="1" dirty="0">
                <a:solidFill>
                  <a:srgbClr val="FF0000"/>
                </a:solidFill>
                <a:latin typeface="Times New Roman"/>
                <a:ea typeface="MS Mincho"/>
              </a:rPr>
              <a:t>monikollisena</a:t>
            </a:r>
            <a:r>
              <a:rPr lang="fi-FI" sz="2800" dirty="0">
                <a:latin typeface="Times New Roman"/>
                <a:ea typeface="MS Mincho"/>
              </a:rPr>
              <a:t>: </a:t>
            </a:r>
            <a:endParaRPr lang="cs-CZ" sz="2800" dirty="0" smtClean="0">
              <a:latin typeface="Times New Roman"/>
              <a:ea typeface="MS Mincho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fi-FI" sz="2800" i="1" dirty="0" smtClean="0">
                <a:latin typeface="Times New Roman"/>
                <a:ea typeface="MS Mincho"/>
              </a:rPr>
              <a:t>toinen</a:t>
            </a:r>
            <a:r>
              <a:rPr lang="cs-CZ" sz="2800" dirty="0" smtClean="0">
                <a:latin typeface="Times New Roman"/>
                <a:ea typeface="MS Mincho"/>
              </a:rPr>
              <a:t> + </a:t>
            </a:r>
            <a:r>
              <a:rPr lang="cs-CZ" sz="2800" dirty="0" err="1" smtClean="0">
                <a:latin typeface="Times New Roman"/>
                <a:ea typeface="MS Mincho"/>
              </a:rPr>
              <a:t>monikko</a:t>
            </a:r>
            <a:r>
              <a:rPr lang="cs-CZ" sz="2800" dirty="0" smtClean="0">
                <a:latin typeface="Times New Roman"/>
                <a:ea typeface="MS Mincho"/>
              </a:rPr>
              <a:t> + </a:t>
            </a:r>
            <a:r>
              <a:rPr lang="cs-CZ" sz="2800" dirty="0" err="1" smtClean="0">
                <a:latin typeface="Times New Roman"/>
                <a:ea typeface="MS Mincho"/>
              </a:rPr>
              <a:t>sija</a:t>
            </a:r>
            <a:r>
              <a:rPr lang="cs-CZ" sz="2800" dirty="0" smtClean="0">
                <a:latin typeface="Times New Roman"/>
                <a:ea typeface="MS Mincho"/>
              </a:rPr>
              <a:t> + OMISTUSLIITE</a:t>
            </a:r>
            <a:r>
              <a:rPr lang="cs-CZ" sz="2800" b="1" dirty="0" smtClean="0">
                <a:latin typeface="Times New Roman"/>
                <a:ea typeface="MS Mincho"/>
              </a:rPr>
              <a:t>: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b="1" dirty="0" smtClean="0">
                <a:latin typeface="Times New Roman"/>
                <a:ea typeface="MS Mincho"/>
              </a:rPr>
              <a:t>	</a:t>
            </a:r>
            <a:r>
              <a:rPr lang="cs-CZ" sz="2800" i="1" dirty="0" smtClean="0">
                <a:latin typeface="Times New Roman"/>
                <a:ea typeface="MS Mincho"/>
              </a:rPr>
              <a:t>He </a:t>
            </a:r>
            <a:r>
              <a:rPr lang="cs-CZ" sz="2800" i="1" dirty="0" err="1">
                <a:latin typeface="Times New Roman"/>
                <a:ea typeface="MS Mincho"/>
              </a:rPr>
              <a:t>rakastavat</a:t>
            </a:r>
            <a:r>
              <a:rPr lang="cs-CZ" sz="2800" b="1" i="1" dirty="0">
                <a:latin typeface="Times New Roman"/>
                <a:ea typeface="MS Mincho"/>
              </a:rPr>
              <a:t> </a:t>
            </a:r>
            <a:r>
              <a:rPr lang="cs-CZ" sz="2800" b="1" i="1" dirty="0" err="1">
                <a:latin typeface="Times New Roman"/>
                <a:ea typeface="MS Mincho"/>
              </a:rPr>
              <a:t>tois</a:t>
            </a:r>
            <a:r>
              <a:rPr lang="cs-CZ" sz="2800" b="1" i="1" dirty="0">
                <a:latin typeface="Times New Roman"/>
                <a:ea typeface="MS Mincho"/>
              </a:rPr>
              <a:t>-i-a-</a:t>
            </a:r>
            <a:r>
              <a:rPr lang="cs-CZ" sz="2800" b="1" i="1" dirty="0" err="1">
                <a:latin typeface="Times New Roman"/>
                <a:ea typeface="MS Mincho"/>
              </a:rPr>
              <a:t>an</a:t>
            </a:r>
            <a:r>
              <a:rPr lang="cs-CZ" sz="2800" b="1" i="1" dirty="0">
                <a:latin typeface="Times New Roman"/>
                <a:ea typeface="MS Mincho"/>
              </a:rPr>
              <a:t>.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 err="1">
                <a:latin typeface="Times New Roman"/>
                <a:ea typeface="MS Mincho"/>
              </a:rPr>
              <a:t>tai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cs-CZ" sz="2800" b="1" dirty="0" err="1">
                <a:solidFill>
                  <a:srgbClr val="FF0000"/>
                </a:solidFill>
                <a:latin typeface="Times New Roman"/>
                <a:ea typeface="MS Mincho"/>
              </a:rPr>
              <a:t>sanaliittona</a:t>
            </a:r>
            <a:r>
              <a:rPr lang="cs-CZ" sz="2800" dirty="0">
                <a:latin typeface="Times New Roman"/>
                <a:ea typeface="MS Mincho"/>
              </a:rPr>
              <a:t>: </a:t>
            </a:r>
            <a:endParaRPr lang="cs-CZ" sz="2800" dirty="0" smtClean="0">
              <a:latin typeface="Times New Roman"/>
              <a:ea typeface="MS Mincho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cs-CZ" sz="2800" i="1" dirty="0" err="1" smtClean="0">
                <a:latin typeface="Times New Roman"/>
                <a:ea typeface="MS Mincho"/>
              </a:rPr>
              <a:t>toinen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i="1" dirty="0" err="1" smtClean="0">
                <a:latin typeface="Times New Roman"/>
                <a:ea typeface="MS Mincho"/>
              </a:rPr>
              <a:t>toinen</a:t>
            </a:r>
            <a:r>
              <a:rPr lang="cs-CZ" sz="2800" dirty="0" smtClean="0">
                <a:latin typeface="Times New Roman"/>
                <a:ea typeface="MS Mincho"/>
              </a:rPr>
              <a:t> + (</a:t>
            </a:r>
            <a:r>
              <a:rPr lang="cs-CZ" sz="2800" dirty="0" err="1">
                <a:latin typeface="Times New Roman"/>
                <a:ea typeface="MS Mincho"/>
              </a:rPr>
              <a:t>monikko</a:t>
            </a:r>
            <a:r>
              <a:rPr lang="cs-CZ" sz="2800" dirty="0" smtClean="0">
                <a:latin typeface="Times New Roman"/>
                <a:ea typeface="MS Mincho"/>
              </a:rPr>
              <a:t>) + </a:t>
            </a:r>
            <a:r>
              <a:rPr lang="cs-CZ" sz="2800" dirty="0" err="1" smtClean="0">
                <a:latin typeface="Times New Roman"/>
                <a:ea typeface="MS Mincho"/>
              </a:rPr>
              <a:t>sija</a:t>
            </a:r>
            <a:r>
              <a:rPr lang="cs-CZ" sz="2800" dirty="0" smtClean="0">
                <a:latin typeface="Times New Roman"/>
                <a:ea typeface="MS Mincho"/>
              </a:rPr>
              <a:t> + OMISTUSLIITE</a:t>
            </a:r>
            <a:r>
              <a:rPr lang="cs-CZ" sz="2800" b="1" dirty="0" smtClean="0">
                <a:latin typeface="Times New Roman"/>
                <a:ea typeface="MS Mincho"/>
              </a:rPr>
              <a:t>: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buNone/>
            </a:pPr>
            <a:r>
              <a:rPr lang="cs-CZ" sz="2800" b="1" dirty="0">
                <a:latin typeface="Times New Roman"/>
                <a:ea typeface="MS Mincho"/>
              </a:rPr>
              <a:t>      </a:t>
            </a:r>
            <a:r>
              <a:rPr lang="cs-CZ" sz="2800" b="1" dirty="0" smtClean="0">
                <a:latin typeface="Times New Roman"/>
                <a:ea typeface="MS Mincho"/>
              </a:rPr>
              <a:t> 	</a:t>
            </a:r>
            <a:r>
              <a:rPr lang="cs-CZ" sz="2800" i="1" dirty="0" smtClean="0">
                <a:latin typeface="Times New Roman"/>
                <a:ea typeface="MS Mincho"/>
              </a:rPr>
              <a:t>He </a:t>
            </a:r>
            <a:r>
              <a:rPr lang="cs-CZ" sz="2800" i="1" dirty="0" err="1">
                <a:latin typeface="Times New Roman"/>
                <a:ea typeface="MS Mincho"/>
              </a:rPr>
              <a:t>huolehtivat</a:t>
            </a:r>
            <a:r>
              <a:rPr lang="cs-CZ" sz="2800" b="1" i="1" dirty="0">
                <a:latin typeface="Times New Roman"/>
                <a:ea typeface="MS Mincho"/>
              </a:rPr>
              <a:t> </a:t>
            </a:r>
            <a:r>
              <a:rPr lang="cs-CZ" sz="2800" b="1" i="1" dirty="0" err="1">
                <a:latin typeface="Times New Roman"/>
                <a:ea typeface="MS Mincho"/>
              </a:rPr>
              <a:t>toinen</a:t>
            </a:r>
            <a:r>
              <a:rPr lang="cs-CZ" sz="2800" b="1" i="1" dirty="0">
                <a:latin typeface="Times New Roman"/>
                <a:ea typeface="MS Mincho"/>
              </a:rPr>
              <a:t> </a:t>
            </a:r>
            <a:r>
              <a:rPr lang="cs-CZ" sz="2800" b="1" i="1" dirty="0" err="1" smtClean="0">
                <a:latin typeface="Times New Roman"/>
                <a:ea typeface="MS Mincho"/>
              </a:rPr>
              <a:t>toise</a:t>
            </a:r>
            <a:r>
              <a:rPr lang="cs-CZ" sz="2800" b="1" i="1" dirty="0" smtClean="0">
                <a:latin typeface="Times New Roman"/>
                <a:ea typeface="MS Mincho"/>
              </a:rPr>
              <a:t>-sta-</a:t>
            </a:r>
            <a:r>
              <a:rPr lang="cs-CZ" sz="2800" b="1" i="1" dirty="0" err="1" smtClean="0">
                <a:latin typeface="Times New Roman"/>
                <a:ea typeface="MS Mincho"/>
              </a:rPr>
              <a:t>an</a:t>
            </a:r>
            <a:r>
              <a:rPr lang="cs-CZ" sz="2800" b="1" i="1" dirty="0" smtClean="0">
                <a:latin typeface="Times New Roman"/>
                <a:ea typeface="MS Mincho"/>
              </a:rPr>
              <a:t>.</a:t>
            </a:r>
          </a:p>
          <a:p>
            <a:pPr marL="0" indent="0">
              <a:buNone/>
            </a:pPr>
            <a:r>
              <a:rPr lang="cs-CZ" sz="2800" b="1" i="1" dirty="0">
                <a:latin typeface="Times New Roman"/>
                <a:ea typeface="MS Mincho"/>
              </a:rPr>
              <a:t>	</a:t>
            </a:r>
            <a:r>
              <a:rPr lang="cs-CZ" sz="2800" i="1" dirty="0" smtClean="0">
                <a:latin typeface="Times New Roman"/>
                <a:ea typeface="MS Mincho"/>
              </a:rPr>
              <a:t>He </a:t>
            </a:r>
            <a:r>
              <a:rPr lang="cs-CZ" sz="2800" i="1" dirty="0" err="1" smtClean="0">
                <a:latin typeface="Times New Roman"/>
                <a:ea typeface="MS Mincho"/>
              </a:rPr>
              <a:t>rakastavat</a:t>
            </a:r>
            <a:r>
              <a:rPr lang="cs-CZ" sz="2800" i="1" dirty="0" smtClean="0">
                <a:latin typeface="Times New Roman"/>
                <a:ea typeface="MS Mincho"/>
              </a:rPr>
              <a:t> </a:t>
            </a:r>
            <a:r>
              <a:rPr lang="cs-CZ" sz="2800" b="1" i="1" dirty="0" err="1" smtClean="0">
                <a:latin typeface="Times New Roman"/>
                <a:ea typeface="MS Mincho"/>
              </a:rPr>
              <a:t>toinen</a:t>
            </a:r>
            <a:r>
              <a:rPr lang="cs-CZ" sz="2800" b="1" i="1" dirty="0" smtClean="0">
                <a:latin typeface="Times New Roman"/>
                <a:ea typeface="MS Mincho"/>
              </a:rPr>
              <a:t> </a:t>
            </a:r>
            <a:r>
              <a:rPr lang="cs-CZ" sz="2800" b="1" i="1" dirty="0" err="1" smtClean="0">
                <a:latin typeface="Times New Roman"/>
                <a:ea typeface="MS Mincho"/>
              </a:rPr>
              <a:t>tois</a:t>
            </a:r>
            <a:r>
              <a:rPr lang="cs-CZ" sz="2800" b="1" i="1" dirty="0" smtClean="0">
                <a:latin typeface="Times New Roman"/>
                <a:ea typeface="MS Mincho"/>
              </a:rPr>
              <a:t>-ta-</a:t>
            </a:r>
            <a:r>
              <a:rPr lang="cs-CZ" sz="2800" b="1" i="1" dirty="0" err="1" smtClean="0">
                <a:latin typeface="Times New Roman"/>
                <a:ea typeface="MS Mincho"/>
              </a:rPr>
              <a:t>an</a:t>
            </a:r>
            <a:r>
              <a:rPr lang="cs-CZ" sz="2800" b="1" i="1" dirty="0" smtClean="0">
                <a:latin typeface="Times New Roman"/>
                <a:ea typeface="MS Mincho"/>
              </a:rPr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5134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PRONOMINIT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628800"/>
            <a:ext cx="7772400" cy="4391000"/>
          </a:xfrm>
        </p:spPr>
        <p:txBody>
          <a:bodyPr/>
          <a:lstStyle/>
          <a:p>
            <a:r>
              <a:rPr lang="cs-CZ" dirty="0" smtClean="0"/>
              <a:t>PERSOONAPRONOMINIT (osobní)</a:t>
            </a:r>
            <a:endParaRPr lang="cs-CZ" dirty="0" smtClean="0"/>
          </a:p>
          <a:p>
            <a:r>
              <a:rPr lang="cs-CZ" dirty="0" smtClean="0"/>
              <a:t>DEMONSTRATIIVIPRONOMINIT (ukazovací)</a:t>
            </a:r>
            <a:endParaRPr lang="cs-CZ" dirty="0" smtClean="0"/>
          </a:p>
          <a:p>
            <a:r>
              <a:rPr lang="cs-CZ" dirty="0" smtClean="0"/>
              <a:t>INTERROGATIIVIPRONOMINIT (tázací)</a:t>
            </a:r>
            <a:endParaRPr lang="cs-CZ" dirty="0" smtClean="0"/>
          </a:p>
          <a:p>
            <a:r>
              <a:rPr lang="cs-CZ" dirty="0" smtClean="0"/>
              <a:t>RELATIIVIPRONOMINIT (</a:t>
            </a:r>
            <a:r>
              <a:rPr lang="cs-CZ" dirty="0" err="1" smtClean="0"/>
              <a:t>vzažná</a:t>
            </a:r>
            <a:r>
              <a:rPr lang="cs-CZ" dirty="0" smtClean="0"/>
              <a:t>)</a:t>
            </a:r>
            <a:endParaRPr lang="cs-CZ" dirty="0" smtClean="0"/>
          </a:p>
          <a:p>
            <a:r>
              <a:rPr lang="cs-CZ" dirty="0" smtClean="0"/>
              <a:t>INDEFINIITTIPRONOMINIT (neurčitá)/ </a:t>
            </a:r>
            <a:r>
              <a:rPr lang="cs-CZ" dirty="0" smtClean="0"/>
              <a:t>KVANTTORIPRONOMINIT (ISO)</a:t>
            </a:r>
            <a:endParaRPr lang="cs-CZ" dirty="0"/>
          </a:p>
          <a:p>
            <a:r>
              <a:rPr lang="cs-CZ" dirty="0" smtClean="0"/>
              <a:t>REFLEKSIIVIPRONOMINI (reflexivní)</a:t>
            </a:r>
            <a:endParaRPr lang="cs-CZ" dirty="0" smtClean="0"/>
          </a:p>
          <a:p>
            <a:r>
              <a:rPr lang="cs-CZ" dirty="0" smtClean="0"/>
              <a:t>RESIPROOKKIPRONOMINI (reciproční)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9619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PERSOONAPRONOMINIT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YKSIKKÖ				MONIKKO </a:t>
            </a:r>
          </a:p>
          <a:p>
            <a:pPr marL="0" indent="0">
              <a:buNone/>
            </a:pPr>
            <a:r>
              <a:rPr lang="cs-CZ" b="1" i="1" dirty="0" err="1" smtClean="0"/>
              <a:t>minä</a:t>
            </a:r>
            <a:r>
              <a:rPr lang="cs-CZ" b="1" i="1" dirty="0" smtClean="0"/>
              <a:t> </a:t>
            </a:r>
            <a:r>
              <a:rPr lang="cs-CZ" i="1" dirty="0" smtClean="0"/>
              <a:t>  </a:t>
            </a:r>
            <a:r>
              <a:rPr lang="cs-CZ" dirty="0"/>
              <a:t>VV</a:t>
            </a:r>
            <a:r>
              <a:rPr lang="cs-CZ" i="1" dirty="0"/>
              <a:t> </a:t>
            </a:r>
            <a:r>
              <a:rPr lang="cs-CZ" i="1" dirty="0" smtClean="0"/>
              <a:t>	minu-                 	</a:t>
            </a:r>
            <a:r>
              <a:rPr lang="cs-CZ" b="1" i="1" dirty="0" err="1" smtClean="0"/>
              <a:t>me</a:t>
            </a:r>
            <a:r>
              <a:rPr lang="cs-CZ" b="1" i="1" dirty="0" smtClean="0"/>
              <a:t> </a:t>
            </a:r>
            <a:r>
              <a:rPr lang="cs-CZ" i="1" dirty="0" smtClean="0"/>
              <a:t>  </a:t>
            </a:r>
            <a:r>
              <a:rPr lang="cs-CZ" i="1" dirty="0" err="1"/>
              <a:t>mei</a:t>
            </a:r>
            <a:r>
              <a:rPr lang="cs-CZ" i="1" dirty="0"/>
              <a:t>-</a:t>
            </a:r>
            <a:endParaRPr lang="cs-CZ" dirty="0"/>
          </a:p>
          <a:p>
            <a:pPr marL="0" indent="0">
              <a:buNone/>
            </a:pPr>
            <a:r>
              <a:rPr lang="cs-CZ" b="1" i="1" dirty="0" err="1" smtClean="0"/>
              <a:t>sinä</a:t>
            </a:r>
            <a:r>
              <a:rPr lang="cs-CZ" i="1" dirty="0" smtClean="0"/>
              <a:t>            	sinu</a:t>
            </a:r>
            <a:r>
              <a:rPr lang="cs-CZ" b="1" i="1" dirty="0" smtClean="0"/>
              <a:t>-                   	</a:t>
            </a:r>
            <a:r>
              <a:rPr lang="cs-CZ" b="1" i="1" dirty="0" err="1" smtClean="0"/>
              <a:t>te</a:t>
            </a:r>
            <a:r>
              <a:rPr lang="cs-CZ" i="1" dirty="0" smtClean="0"/>
              <a:t>     </a:t>
            </a:r>
            <a:r>
              <a:rPr lang="cs-CZ" i="1" dirty="0" err="1"/>
              <a:t>tei</a:t>
            </a:r>
            <a:r>
              <a:rPr lang="cs-CZ" i="1" dirty="0"/>
              <a:t>-</a:t>
            </a:r>
            <a:endParaRPr lang="cs-CZ" dirty="0"/>
          </a:p>
          <a:p>
            <a:pPr marL="0" indent="0">
              <a:buNone/>
            </a:pPr>
            <a:r>
              <a:rPr lang="cs-CZ" b="1" i="1" dirty="0" err="1" smtClean="0"/>
              <a:t>hän</a:t>
            </a:r>
            <a:r>
              <a:rPr lang="cs-CZ" b="1" i="1" dirty="0" smtClean="0"/>
              <a:t> </a:t>
            </a:r>
            <a:r>
              <a:rPr lang="cs-CZ" i="1" dirty="0" smtClean="0"/>
              <a:t>           	</a:t>
            </a:r>
            <a:r>
              <a:rPr lang="cs-CZ" i="1" dirty="0" err="1" smtClean="0"/>
              <a:t>häne</a:t>
            </a:r>
            <a:r>
              <a:rPr lang="cs-CZ" i="1" dirty="0" smtClean="0"/>
              <a:t>- </a:t>
            </a:r>
            <a:r>
              <a:rPr lang="cs-CZ" i="1" dirty="0"/>
              <a:t>/ </a:t>
            </a:r>
            <a:r>
              <a:rPr lang="cs-CZ" i="1" dirty="0" smtClean="0"/>
              <a:t>KV </a:t>
            </a:r>
            <a:r>
              <a:rPr lang="cs-CZ" i="1" dirty="0" err="1" smtClean="0"/>
              <a:t>hän</a:t>
            </a:r>
            <a:r>
              <a:rPr lang="cs-CZ" b="1" i="1" dirty="0" smtClean="0"/>
              <a:t>-       </a:t>
            </a:r>
            <a:r>
              <a:rPr lang="cs-CZ" b="1" i="1" dirty="0" smtClean="0"/>
              <a:t>	he</a:t>
            </a:r>
            <a:r>
              <a:rPr lang="cs-CZ" i="1" dirty="0" smtClean="0"/>
              <a:t>   </a:t>
            </a:r>
            <a:r>
              <a:rPr lang="cs-CZ" i="1" dirty="0" err="1"/>
              <a:t>hei</a:t>
            </a:r>
            <a:r>
              <a:rPr lang="cs-CZ" i="1" dirty="0"/>
              <a:t>-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 err="1"/>
              <a:t>Instruktiivi</a:t>
            </a:r>
            <a:r>
              <a:rPr lang="cs-CZ" dirty="0"/>
              <a:t>- </a:t>
            </a:r>
            <a:r>
              <a:rPr lang="cs-CZ" dirty="0" err="1"/>
              <a:t>ja</a:t>
            </a:r>
            <a:r>
              <a:rPr lang="cs-CZ" dirty="0"/>
              <a:t> </a:t>
            </a:r>
            <a:r>
              <a:rPr lang="cs-CZ" dirty="0" err="1"/>
              <a:t>komitatiivimuotoja</a:t>
            </a:r>
            <a:r>
              <a:rPr lang="cs-CZ" dirty="0"/>
              <a:t> </a:t>
            </a:r>
            <a:r>
              <a:rPr lang="cs-CZ" dirty="0" err="1"/>
              <a:t>ei</a:t>
            </a:r>
            <a:r>
              <a:rPr lang="cs-CZ" dirty="0"/>
              <a:t> </a:t>
            </a:r>
            <a:r>
              <a:rPr lang="cs-CZ" dirty="0" err="1"/>
              <a:t>käytetä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b="1" dirty="0" err="1"/>
              <a:t>Akk</a:t>
            </a:r>
            <a:r>
              <a:rPr lang="cs-CZ" dirty="0"/>
              <a:t>.     </a:t>
            </a:r>
            <a:r>
              <a:rPr lang="cs-CZ" i="1" dirty="0"/>
              <a:t>minu-t      </a:t>
            </a:r>
            <a:r>
              <a:rPr lang="cs-CZ" i="1" dirty="0" err="1"/>
              <a:t>meidä</a:t>
            </a:r>
            <a:r>
              <a:rPr lang="cs-CZ" i="1" dirty="0"/>
              <a:t>-t          </a:t>
            </a:r>
            <a:r>
              <a:rPr lang="cs-CZ" dirty="0" err="1" smtClean="0"/>
              <a:t>monikon</a:t>
            </a:r>
            <a:r>
              <a:rPr lang="cs-CZ" b="1" dirty="0" smtClean="0"/>
              <a:t> </a:t>
            </a:r>
            <a:r>
              <a:rPr lang="cs-CZ" b="1" dirty="0"/>
              <a:t>GEN</a:t>
            </a:r>
            <a:r>
              <a:rPr lang="cs-CZ" i="1" dirty="0"/>
              <a:t> </a:t>
            </a:r>
            <a:r>
              <a:rPr lang="cs-CZ" i="1" dirty="0" smtClean="0"/>
              <a:t>	</a:t>
            </a:r>
            <a:r>
              <a:rPr lang="cs-CZ" i="1" dirty="0" err="1" smtClean="0"/>
              <a:t>meidä</a:t>
            </a:r>
            <a:r>
              <a:rPr lang="cs-CZ" i="1" dirty="0" smtClean="0"/>
              <a:t>-n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             </a:t>
            </a:r>
            <a:r>
              <a:rPr lang="cs-CZ" i="1" dirty="0" smtClean="0"/>
              <a:t>sinu-t       </a:t>
            </a:r>
            <a:r>
              <a:rPr lang="cs-CZ" i="1" dirty="0" err="1"/>
              <a:t>tei-dät</a:t>
            </a:r>
            <a:r>
              <a:rPr lang="cs-CZ" i="1" dirty="0"/>
              <a:t>                                     </a:t>
            </a:r>
            <a:r>
              <a:rPr lang="cs-CZ" i="1" dirty="0" smtClean="0"/>
              <a:t>	</a:t>
            </a:r>
            <a:r>
              <a:rPr lang="cs-CZ" i="1" dirty="0" err="1" smtClean="0"/>
              <a:t>teidä</a:t>
            </a:r>
            <a:r>
              <a:rPr lang="cs-CZ" i="1" dirty="0" smtClean="0"/>
              <a:t>-n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             </a:t>
            </a:r>
            <a:r>
              <a:rPr lang="cs-CZ" i="1" dirty="0" err="1" smtClean="0"/>
              <a:t>häne</a:t>
            </a:r>
            <a:r>
              <a:rPr lang="cs-CZ" i="1" dirty="0" smtClean="0"/>
              <a:t>-t     </a:t>
            </a:r>
            <a:r>
              <a:rPr lang="cs-CZ" i="1" dirty="0" err="1" smtClean="0"/>
              <a:t>hei-dät</a:t>
            </a:r>
            <a:r>
              <a:rPr lang="cs-CZ" i="1" dirty="0" smtClean="0"/>
              <a:t>                                  	</a:t>
            </a:r>
            <a:r>
              <a:rPr lang="cs-CZ" i="1" dirty="0" err="1" smtClean="0"/>
              <a:t>heidä</a:t>
            </a:r>
            <a:r>
              <a:rPr lang="cs-CZ" i="1" dirty="0" smtClean="0"/>
              <a:t>-n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6712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850106"/>
          </a:xfrm>
        </p:spPr>
        <p:txBody>
          <a:bodyPr/>
          <a:lstStyle/>
          <a:p>
            <a:r>
              <a:rPr lang="cs-CZ" dirty="0"/>
              <a:t>DEMONSTRATIIVIPRONOMINIT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447800"/>
            <a:ext cx="8003232" cy="5005536"/>
          </a:xfrm>
        </p:spPr>
        <p:txBody>
          <a:bodyPr>
            <a:normAutofit fontScale="775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cs-CZ" sz="2800" dirty="0" smtClean="0">
                <a:latin typeface="Times New Roman"/>
                <a:ea typeface="MS Mincho"/>
              </a:rPr>
              <a:t>YKSIKKÖ     	</a:t>
            </a:r>
            <a:r>
              <a:rPr lang="cs-CZ" sz="2800" b="1" i="1" dirty="0" err="1" smtClean="0">
                <a:latin typeface="Times New Roman"/>
                <a:ea typeface="MS Mincho"/>
              </a:rPr>
              <a:t>tämä</a:t>
            </a:r>
            <a:r>
              <a:rPr lang="cs-CZ" sz="2800" b="1" i="1" dirty="0" smtClean="0">
                <a:latin typeface="Times New Roman"/>
                <a:ea typeface="MS Mincho"/>
              </a:rPr>
              <a:t>       </a:t>
            </a:r>
            <a:r>
              <a:rPr lang="cs-CZ" sz="2800" b="1" i="1" dirty="0" err="1">
                <a:latin typeface="Times New Roman"/>
                <a:ea typeface="MS Mincho"/>
              </a:rPr>
              <a:t>tuo</a:t>
            </a:r>
            <a:r>
              <a:rPr lang="cs-CZ" sz="2800" b="1" i="1" dirty="0">
                <a:latin typeface="Times New Roman"/>
                <a:ea typeface="MS Mincho"/>
              </a:rPr>
              <a:t>      se</a:t>
            </a:r>
            <a:r>
              <a:rPr lang="cs-CZ" sz="2800" dirty="0">
                <a:latin typeface="Times New Roman"/>
                <a:ea typeface="MS Mincho"/>
              </a:rPr>
              <a:t>       </a:t>
            </a:r>
            <a:r>
              <a:rPr lang="cs-CZ" sz="2800" dirty="0" smtClean="0">
                <a:latin typeface="Times New Roman"/>
                <a:ea typeface="MS Mincho"/>
              </a:rPr>
              <a:t>	VV	</a:t>
            </a:r>
            <a:r>
              <a:rPr lang="cs-CZ" sz="2800" i="1" dirty="0" err="1" smtClean="0">
                <a:latin typeface="Times New Roman"/>
                <a:ea typeface="MS Mincho"/>
              </a:rPr>
              <a:t>tä</a:t>
            </a:r>
            <a:r>
              <a:rPr lang="cs-CZ" sz="2800" i="1" dirty="0" smtClean="0">
                <a:latin typeface="Times New Roman"/>
                <a:ea typeface="MS Mincho"/>
              </a:rPr>
              <a:t>-    </a:t>
            </a:r>
            <a:r>
              <a:rPr lang="cs-CZ" sz="2800" i="1" dirty="0" err="1" smtClean="0">
                <a:latin typeface="Times New Roman"/>
                <a:ea typeface="MS Mincho"/>
              </a:rPr>
              <a:t>tuo</a:t>
            </a:r>
            <a:r>
              <a:rPr lang="cs-CZ" sz="2800" i="1" dirty="0" smtClean="0">
                <a:latin typeface="Times New Roman"/>
                <a:ea typeface="MS Mincho"/>
              </a:rPr>
              <a:t>-   </a:t>
            </a:r>
            <a:r>
              <a:rPr lang="cs-CZ" sz="2800" i="1" dirty="0">
                <a:latin typeface="Times New Roman"/>
                <a:ea typeface="MS Mincho"/>
              </a:rPr>
              <a:t>se-/si</a:t>
            </a:r>
            <a:r>
              <a:rPr lang="cs-CZ" sz="2800" dirty="0">
                <a:latin typeface="Times New Roman"/>
                <a:ea typeface="MS Mincho"/>
              </a:rPr>
              <a:t>-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 smtClean="0">
                <a:latin typeface="Times New Roman"/>
                <a:ea typeface="MS Mincho"/>
              </a:rPr>
              <a:t>MONIKKO      	</a:t>
            </a:r>
            <a:r>
              <a:rPr lang="cs-CZ" sz="2800" b="1" i="1" dirty="0" err="1" smtClean="0">
                <a:latin typeface="Times New Roman"/>
                <a:ea typeface="MS Mincho"/>
              </a:rPr>
              <a:t>nämä</a:t>
            </a:r>
            <a:r>
              <a:rPr lang="cs-CZ" sz="2800" b="1" i="1" dirty="0" smtClean="0">
                <a:latin typeface="Times New Roman"/>
                <a:ea typeface="MS Mincho"/>
              </a:rPr>
              <a:t>      </a:t>
            </a:r>
            <a:r>
              <a:rPr lang="cs-CZ" sz="2800" b="1" i="1" dirty="0" err="1">
                <a:latin typeface="Times New Roman"/>
                <a:ea typeface="MS Mincho"/>
              </a:rPr>
              <a:t>nuo</a:t>
            </a:r>
            <a:r>
              <a:rPr lang="cs-CZ" sz="2800" b="1" i="1" dirty="0">
                <a:latin typeface="Times New Roman"/>
                <a:ea typeface="MS Mincho"/>
              </a:rPr>
              <a:t>     </a:t>
            </a:r>
            <a:r>
              <a:rPr lang="cs-CZ" sz="2800" b="1" i="1" dirty="0" smtClean="0">
                <a:latin typeface="Times New Roman"/>
                <a:ea typeface="MS Mincho"/>
              </a:rPr>
              <a:t>ne</a:t>
            </a:r>
            <a:r>
              <a:rPr lang="cs-CZ" sz="2800" dirty="0" smtClean="0">
                <a:latin typeface="Times New Roman"/>
                <a:ea typeface="MS Mincho"/>
              </a:rPr>
              <a:t>       	VV</a:t>
            </a:r>
            <a:r>
              <a:rPr lang="cs-CZ" sz="2800" i="1" dirty="0" smtClean="0">
                <a:latin typeface="Times New Roman"/>
                <a:ea typeface="MS Mincho"/>
              </a:rPr>
              <a:t>     	</a:t>
            </a:r>
            <a:r>
              <a:rPr lang="cs-CZ" sz="2800" i="1" dirty="0" err="1" smtClean="0">
                <a:latin typeface="Times New Roman"/>
                <a:ea typeface="MS Mincho"/>
              </a:rPr>
              <a:t>näi</a:t>
            </a:r>
            <a:r>
              <a:rPr lang="cs-CZ" sz="2800" i="1" dirty="0" smtClean="0">
                <a:latin typeface="Times New Roman"/>
                <a:ea typeface="MS Mincho"/>
              </a:rPr>
              <a:t>-  </a:t>
            </a:r>
            <a:r>
              <a:rPr lang="cs-CZ" sz="2800" i="1" dirty="0" err="1">
                <a:latin typeface="Times New Roman"/>
                <a:ea typeface="MS Mincho"/>
              </a:rPr>
              <a:t>noi</a:t>
            </a:r>
            <a:r>
              <a:rPr lang="cs-CZ" sz="2800" i="1" dirty="0">
                <a:latin typeface="Times New Roman"/>
                <a:ea typeface="MS Mincho"/>
              </a:rPr>
              <a:t>-   </a:t>
            </a:r>
            <a:r>
              <a:rPr lang="cs-CZ" sz="2800" i="1" dirty="0" err="1">
                <a:latin typeface="Times New Roman"/>
                <a:ea typeface="MS Mincho"/>
              </a:rPr>
              <a:t>nii</a:t>
            </a:r>
            <a:r>
              <a:rPr lang="cs-CZ" sz="2800" dirty="0">
                <a:latin typeface="Times New Roman"/>
                <a:ea typeface="MS Mincho"/>
              </a:rPr>
              <a:t>-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 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 err="1">
                <a:latin typeface="Times New Roman"/>
                <a:ea typeface="MS Mincho"/>
              </a:rPr>
              <a:t>Huom</a:t>
            </a:r>
            <a:r>
              <a:rPr lang="cs-CZ" sz="2800" dirty="0">
                <a:latin typeface="Times New Roman"/>
                <a:ea typeface="MS Mincho"/>
              </a:rPr>
              <a:t>!  </a:t>
            </a:r>
            <a:r>
              <a:rPr lang="cs-CZ" sz="2800" b="1" i="1" dirty="0" smtClean="0">
                <a:latin typeface="Times New Roman"/>
                <a:ea typeface="MS Mincho"/>
              </a:rPr>
              <a:t>se</a:t>
            </a:r>
            <a:r>
              <a:rPr lang="cs-CZ" sz="2800" b="1" dirty="0" smtClean="0">
                <a:latin typeface="Times New Roman"/>
                <a:ea typeface="MS Mincho"/>
              </a:rPr>
              <a:t>-</a:t>
            </a:r>
            <a:r>
              <a:rPr lang="cs-CZ" sz="2800" b="1" dirty="0" err="1" smtClean="0">
                <a:latin typeface="Times New Roman"/>
                <a:ea typeface="MS Mincho"/>
              </a:rPr>
              <a:t>pronominin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sisäpaikallissijamuodot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 smtClean="0">
                <a:latin typeface="Times New Roman"/>
                <a:ea typeface="MS Mincho"/>
              </a:rPr>
              <a:t>yksikössä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ovat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              </a:t>
            </a:r>
            <a:r>
              <a:rPr lang="cs-CZ" sz="2800" dirty="0" err="1">
                <a:latin typeface="Times New Roman"/>
                <a:ea typeface="MS Mincho"/>
              </a:rPr>
              <a:t>poikkeukselliset</a:t>
            </a:r>
            <a:r>
              <a:rPr lang="cs-CZ" sz="2800" dirty="0">
                <a:latin typeface="Times New Roman"/>
                <a:ea typeface="MS Mincho"/>
              </a:rPr>
              <a:t>: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              INE     </a:t>
            </a:r>
            <a:r>
              <a:rPr lang="cs-CZ" sz="2800" b="1" i="1" dirty="0" err="1">
                <a:latin typeface="Times New Roman"/>
                <a:ea typeface="MS Mincho"/>
              </a:rPr>
              <a:t>sii-nä</a:t>
            </a:r>
            <a:r>
              <a:rPr lang="cs-CZ" sz="2800" b="1" dirty="0">
                <a:latin typeface="Times New Roman"/>
                <a:ea typeface="MS Mincho"/>
              </a:rPr>
              <a:t>    </a:t>
            </a:r>
            <a:r>
              <a:rPr lang="cs-CZ" sz="2800" b="1" dirty="0" smtClean="0">
                <a:latin typeface="Times New Roman"/>
                <a:ea typeface="MS Mincho"/>
              </a:rPr>
              <a:t>(</a:t>
            </a:r>
            <a:r>
              <a:rPr lang="cs-CZ" sz="2800" dirty="0" smtClean="0">
                <a:latin typeface="Times New Roman"/>
                <a:ea typeface="MS Mincho"/>
              </a:rPr>
              <a:t>ESS </a:t>
            </a:r>
            <a:r>
              <a:rPr lang="cs-CZ" sz="2800" i="1" dirty="0" smtClean="0">
                <a:latin typeface="Times New Roman"/>
                <a:ea typeface="MS Mincho"/>
              </a:rPr>
              <a:t>si-</a:t>
            </a:r>
            <a:r>
              <a:rPr lang="cs-CZ" sz="2800" i="1" dirty="0" err="1" smtClean="0">
                <a:latin typeface="Times New Roman"/>
                <a:ea typeface="MS Mincho"/>
              </a:rPr>
              <a:t>nä</a:t>
            </a:r>
            <a:r>
              <a:rPr lang="cs-CZ" sz="2800" dirty="0" smtClean="0">
                <a:latin typeface="Times New Roman"/>
                <a:ea typeface="MS Mincho"/>
              </a:rPr>
              <a:t>)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b="1" dirty="0">
                <a:latin typeface="Times New Roman"/>
                <a:ea typeface="MS Mincho"/>
              </a:rPr>
              <a:t>              </a:t>
            </a:r>
            <a:r>
              <a:rPr lang="cs-CZ" sz="2800" dirty="0">
                <a:latin typeface="Times New Roman"/>
                <a:ea typeface="MS Mincho"/>
              </a:rPr>
              <a:t>ELA</a:t>
            </a:r>
            <a:r>
              <a:rPr lang="cs-CZ" sz="2800" b="1" dirty="0">
                <a:latin typeface="Times New Roman"/>
                <a:ea typeface="MS Mincho"/>
              </a:rPr>
              <a:t>    </a:t>
            </a:r>
            <a:r>
              <a:rPr lang="cs-CZ" sz="2800" b="1" i="1" dirty="0" err="1">
                <a:latin typeface="Times New Roman"/>
                <a:ea typeface="MS Mincho"/>
              </a:rPr>
              <a:t>sii-tä</a:t>
            </a:r>
            <a:r>
              <a:rPr lang="cs-CZ" sz="2800" b="1" dirty="0">
                <a:latin typeface="Times New Roman"/>
                <a:ea typeface="MS Mincho"/>
              </a:rPr>
              <a:t>    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b="1" dirty="0">
                <a:latin typeface="Times New Roman"/>
                <a:ea typeface="MS Mincho"/>
              </a:rPr>
              <a:t>              </a:t>
            </a:r>
            <a:r>
              <a:rPr lang="cs-CZ" sz="2800" dirty="0">
                <a:latin typeface="Times New Roman"/>
                <a:ea typeface="MS Mincho"/>
              </a:rPr>
              <a:t>ILL</a:t>
            </a:r>
            <a:r>
              <a:rPr lang="cs-CZ" sz="2800" b="1" dirty="0">
                <a:latin typeface="Times New Roman"/>
                <a:ea typeface="MS Mincho"/>
              </a:rPr>
              <a:t>     </a:t>
            </a:r>
            <a:r>
              <a:rPr lang="cs-CZ" sz="2800" b="1" i="1" dirty="0" err="1">
                <a:latin typeface="Times New Roman"/>
                <a:ea typeface="MS Mincho"/>
              </a:rPr>
              <a:t>sii</a:t>
            </a:r>
            <a:r>
              <a:rPr lang="cs-CZ" sz="2800" b="1" i="1" dirty="0">
                <a:latin typeface="Times New Roman"/>
                <a:ea typeface="MS Mincho"/>
              </a:rPr>
              <a:t>-hen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b="1" dirty="0">
                <a:latin typeface="Times New Roman"/>
                <a:ea typeface="MS Mincho"/>
              </a:rPr>
              <a:t> 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ABE, INST </a:t>
            </a:r>
            <a:r>
              <a:rPr lang="cs-CZ" sz="2800" dirty="0" err="1">
                <a:latin typeface="Times New Roman"/>
                <a:ea typeface="MS Mincho"/>
              </a:rPr>
              <a:t>ja</a:t>
            </a:r>
            <a:r>
              <a:rPr lang="cs-CZ" sz="2800" dirty="0">
                <a:latin typeface="Times New Roman"/>
                <a:ea typeface="MS Mincho"/>
              </a:rPr>
              <a:t> KOM </a:t>
            </a:r>
            <a:r>
              <a:rPr lang="cs-CZ" sz="2800" dirty="0" err="1">
                <a:latin typeface="Times New Roman"/>
                <a:ea typeface="MS Mincho"/>
              </a:rPr>
              <a:t>ei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käytetä</a:t>
            </a:r>
            <a:r>
              <a:rPr lang="cs-CZ" sz="2800" dirty="0">
                <a:latin typeface="Times New Roman"/>
                <a:ea typeface="MS Mincho"/>
              </a:rPr>
              <a:t>.  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b="1" dirty="0" err="1">
                <a:latin typeface="Times New Roman"/>
                <a:ea typeface="MS Mincho"/>
              </a:rPr>
              <a:t>Monikossa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tosin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voi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sanoa</a:t>
            </a:r>
            <a:r>
              <a:rPr lang="cs-CZ" sz="2800" dirty="0">
                <a:latin typeface="Times New Roman"/>
                <a:ea typeface="MS Mincho"/>
              </a:rPr>
              <a:t>: </a:t>
            </a:r>
            <a:r>
              <a:rPr lang="cs-CZ" sz="2800" dirty="0" smtClean="0">
                <a:latin typeface="Times New Roman"/>
                <a:ea typeface="MS Mincho"/>
              </a:rPr>
              <a:t>ABE   </a:t>
            </a:r>
            <a:r>
              <a:rPr lang="cs-CZ" sz="2800" i="1" dirty="0" err="1" smtClean="0">
                <a:latin typeface="Times New Roman"/>
                <a:ea typeface="MS Mincho"/>
              </a:rPr>
              <a:t>näi-ttä</a:t>
            </a:r>
            <a:r>
              <a:rPr lang="cs-CZ" sz="2800" i="1" dirty="0">
                <a:latin typeface="Times New Roman"/>
                <a:ea typeface="MS Mincho"/>
              </a:rPr>
              <a:t>, </a:t>
            </a:r>
            <a:r>
              <a:rPr lang="cs-CZ" sz="2800" i="1" dirty="0" err="1">
                <a:latin typeface="Times New Roman"/>
                <a:ea typeface="MS Mincho"/>
              </a:rPr>
              <a:t>noi-tta</a:t>
            </a:r>
            <a:r>
              <a:rPr lang="cs-CZ" sz="2800" i="1" dirty="0">
                <a:latin typeface="Times New Roman"/>
                <a:ea typeface="MS Mincho"/>
              </a:rPr>
              <a:t>, </a:t>
            </a:r>
            <a:r>
              <a:rPr lang="cs-CZ" sz="2800" i="1" dirty="0" err="1">
                <a:latin typeface="Times New Roman"/>
                <a:ea typeface="MS Mincho"/>
              </a:rPr>
              <a:t>nii-ttä</a:t>
            </a:r>
            <a:r>
              <a:rPr lang="cs-CZ" sz="2800" i="1" dirty="0">
                <a:latin typeface="Times New Roman"/>
                <a:ea typeface="MS Mincho"/>
              </a:rPr>
              <a:t> </a:t>
            </a:r>
            <a:r>
              <a:rPr lang="cs-CZ" sz="2800" i="1" dirty="0" smtClean="0">
                <a:latin typeface="Times New Roman"/>
                <a:ea typeface="MS Mincho"/>
              </a:rPr>
              <a:t> 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                                           </a:t>
            </a:r>
            <a:r>
              <a:rPr lang="cs-CZ" sz="2800" dirty="0" smtClean="0">
                <a:latin typeface="Times New Roman"/>
                <a:ea typeface="MS Mincho"/>
              </a:rPr>
              <a:t>KOM </a:t>
            </a:r>
            <a:r>
              <a:rPr lang="cs-CZ" sz="2800" i="1" dirty="0" err="1" smtClean="0">
                <a:latin typeface="Times New Roman"/>
                <a:ea typeface="MS Mincho"/>
              </a:rPr>
              <a:t>näi</a:t>
            </a:r>
            <a:r>
              <a:rPr lang="cs-CZ" sz="2800" i="1" dirty="0" smtClean="0">
                <a:latin typeface="Times New Roman"/>
                <a:ea typeface="MS Mincho"/>
              </a:rPr>
              <a:t>-ne</a:t>
            </a:r>
            <a:r>
              <a:rPr lang="cs-CZ" sz="2800" i="1" dirty="0">
                <a:latin typeface="Times New Roman"/>
                <a:ea typeface="MS Mincho"/>
              </a:rPr>
              <a:t>, </a:t>
            </a:r>
            <a:r>
              <a:rPr lang="cs-CZ" sz="2800" i="1" dirty="0" err="1">
                <a:latin typeface="Times New Roman"/>
                <a:ea typeface="MS Mincho"/>
              </a:rPr>
              <a:t>noi</a:t>
            </a:r>
            <a:r>
              <a:rPr lang="cs-CZ" sz="2800" i="1" dirty="0">
                <a:latin typeface="Times New Roman"/>
                <a:ea typeface="MS Mincho"/>
              </a:rPr>
              <a:t>-ne, </a:t>
            </a:r>
            <a:r>
              <a:rPr lang="cs-CZ" sz="2800" i="1" dirty="0" err="1" smtClean="0">
                <a:latin typeface="Times New Roman"/>
                <a:ea typeface="MS Mincho"/>
              </a:rPr>
              <a:t>nii</a:t>
            </a:r>
            <a:r>
              <a:rPr lang="cs-CZ" sz="2800" i="1" dirty="0" smtClean="0">
                <a:latin typeface="Times New Roman"/>
                <a:ea typeface="MS Mincho"/>
              </a:rPr>
              <a:t>-ne 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                                      </a:t>
            </a:r>
            <a:r>
              <a:rPr lang="cs-CZ" sz="2800" dirty="0" smtClean="0">
                <a:latin typeface="Times New Roman"/>
                <a:ea typeface="MS Mincho"/>
              </a:rPr>
              <a:t>		Vrt</a:t>
            </a:r>
            <a:r>
              <a:rPr lang="cs-CZ" sz="2800" dirty="0">
                <a:latin typeface="Times New Roman"/>
                <a:ea typeface="MS Mincho"/>
              </a:rPr>
              <a:t>. </a:t>
            </a:r>
            <a:r>
              <a:rPr lang="cs-CZ" sz="2800" i="1" dirty="0" err="1">
                <a:latin typeface="Times New Roman"/>
                <a:ea typeface="MS Mincho"/>
              </a:rPr>
              <a:t>näin</a:t>
            </a:r>
            <a:r>
              <a:rPr lang="cs-CZ" sz="2800" i="1" dirty="0">
                <a:latin typeface="Times New Roman"/>
                <a:ea typeface="MS Mincho"/>
              </a:rPr>
              <a:t>,  </a:t>
            </a:r>
            <a:r>
              <a:rPr lang="cs-CZ" sz="2800" i="1" dirty="0" err="1">
                <a:latin typeface="Times New Roman"/>
                <a:ea typeface="MS Mincho"/>
              </a:rPr>
              <a:t>noin</a:t>
            </a:r>
            <a:r>
              <a:rPr lang="cs-CZ" sz="2800" i="1" dirty="0">
                <a:latin typeface="Times New Roman"/>
                <a:ea typeface="MS Mincho"/>
              </a:rPr>
              <a:t>,  </a:t>
            </a:r>
            <a:r>
              <a:rPr lang="cs-CZ" sz="2800" i="1" dirty="0" err="1" smtClean="0">
                <a:latin typeface="Times New Roman"/>
                <a:ea typeface="MS Mincho"/>
              </a:rPr>
              <a:t>niin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 </a:t>
            </a:r>
            <a:endParaRPr lang="cs-CZ" sz="1800" dirty="0">
              <a:latin typeface="Courier New"/>
              <a:ea typeface="Times New Roman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1816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INTERROGATIIVIPRONOMINIT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cs-CZ" sz="2800" dirty="0" smtClean="0">
                <a:latin typeface="Times New Roman"/>
                <a:ea typeface="MS Mincho"/>
              </a:rPr>
              <a:t>YKS.   	</a:t>
            </a:r>
            <a:r>
              <a:rPr lang="cs-CZ" sz="2800" b="1" dirty="0" err="1" smtClean="0">
                <a:latin typeface="Times New Roman"/>
                <a:ea typeface="MS Mincho"/>
              </a:rPr>
              <a:t>kuka</a:t>
            </a:r>
            <a:r>
              <a:rPr lang="cs-CZ" sz="2800" b="1" dirty="0" smtClean="0">
                <a:latin typeface="Times New Roman"/>
                <a:ea typeface="MS Mincho"/>
              </a:rPr>
              <a:t>   	</a:t>
            </a:r>
            <a:r>
              <a:rPr lang="cs-CZ" sz="2800" b="1" dirty="0" err="1" smtClean="0">
                <a:latin typeface="Times New Roman"/>
                <a:ea typeface="MS Mincho"/>
              </a:rPr>
              <a:t>ken</a:t>
            </a:r>
            <a:r>
              <a:rPr lang="cs-CZ" sz="2800" b="1" dirty="0" smtClean="0">
                <a:latin typeface="Times New Roman"/>
                <a:ea typeface="MS Mincho"/>
              </a:rPr>
              <a:t>    	</a:t>
            </a:r>
            <a:r>
              <a:rPr lang="cs-CZ" sz="2800" b="1" dirty="0" err="1" smtClean="0">
                <a:latin typeface="Times New Roman"/>
                <a:ea typeface="MS Mincho"/>
              </a:rPr>
              <a:t>mikä</a:t>
            </a:r>
            <a:r>
              <a:rPr lang="cs-CZ" sz="2800" b="1" dirty="0" smtClean="0">
                <a:latin typeface="Times New Roman"/>
                <a:ea typeface="MS Mincho"/>
              </a:rPr>
              <a:t>     	</a:t>
            </a:r>
            <a:r>
              <a:rPr lang="cs-CZ" sz="2800" b="1" dirty="0" err="1" smtClean="0">
                <a:latin typeface="Times New Roman"/>
                <a:ea typeface="MS Mincho"/>
              </a:rPr>
              <a:t>kumpi</a:t>
            </a:r>
            <a:r>
              <a:rPr lang="cs-CZ" sz="2800" b="1" dirty="0" smtClean="0">
                <a:latin typeface="Times New Roman"/>
                <a:ea typeface="MS Mincho"/>
              </a:rPr>
              <a:t>     </a:t>
            </a:r>
            <a:r>
              <a:rPr lang="cs-CZ" sz="2800" b="1" dirty="0" err="1" smtClean="0">
                <a:latin typeface="Times New Roman"/>
                <a:ea typeface="MS Mincho"/>
              </a:rPr>
              <a:t>kumpainen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 smtClean="0">
                <a:latin typeface="Times New Roman"/>
                <a:ea typeface="MS Mincho"/>
              </a:rPr>
              <a:t>VV  	</a:t>
            </a:r>
            <a:r>
              <a:rPr lang="cs-CZ" sz="2800" i="1" dirty="0" smtClean="0">
                <a:latin typeface="Times New Roman"/>
                <a:ea typeface="MS Mincho"/>
              </a:rPr>
              <a:t>ku-           </a:t>
            </a:r>
            <a:r>
              <a:rPr lang="cs-CZ" sz="2800" i="1" dirty="0">
                <a:latin typeface="Times New Roman"/>
                <a:ea typeface="MS Mincho"/>
              </a:rPr>
              <a:t>ke- /         mi-           </a:t>
            </a:r>
            <a:r>
              <a:rPr lang="cs-CZ" sz="2800" i="1" dirty="0" err="1">
                <a:latin typeface="Times New Roman"/>
                <a:ea typeface="MS Mincho"/>
              </a:rPr>
              <a:t>kumma</a:t>
            </a:r>
            <a:r>
              <a:rPr lang="cs-CZ" sz="2800" i="1" dirty="0">
                <a:latin typeface="Times New Roman"/>
                <a:ea typeface="MS Mincho"/>
              </a:rPr>
              <a:t>- /   </a:t>
            </a:r>
            <a:r>
              <a:rPr lang="cs-CZ" sz="2800" i="1" dirty="0" err="1">
                <a:latin typeface="Times New Roman"/>
                <a:ea typeface="MS Mincho"/>
              </a:rPr>
              <a:t>kumpaise</a:t>
            </a:r>
            <a:r>
              <a:rPr lang="cs-CZ" sz="2800" i="1" dirty="0">
                <a:latin typeface="Times New Roman"/>
                <a:ea typeface="MS Mincho"/>
              </a:rPr>
              <a:t>-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                    </a:t>
            </a:r>
            <a:r>
              <a:rPr lang="cs-CZ" sz="2800" i="1" dirty="0" smtClean="0">
                <a:latin typeface="Times New Roman"/>
                <a:ea typeface="MS Mincho"/>
              </a:rPr>
              <a:t>	</a:t>
            </a:r>
            <a:r>
              <a:rPr lang="cs-CZ" sz="2800" i="1" dirty="0" err="1" smtClean="0">
                <a:latin typeface="Times New Roman"/>
                <a:ea typeface="MS Mincho"/>
              </a:rPr>
              <a:t>kene</a:t>
            </a:r>
            <a:r>
              <a:rPr lang="cs-CZ" sz="2800" i="1" dirty="0" smtClean="0">
                <a:latin typeface="Times New Roman"/>
                <a:ea typeface="MS Mincho"/>
              </a:rPr>
              <a:t>-                        </a:t>
            </a:r>
            <a:r>
              <a:rPr lang="cs-CZ" sz="2800" i="1" dirty="0" err="1">
                <a:latin typeface="Times New Roman"/>
                <a:ea typeface="MS Mincho"/>
              </a:rPr>
              <a:t>kumpa</a:t>
            </a:r>
            <a:r>
              <a:rPr lang="cs-CZ" sz="2800" i="1" dirty="0">
                <a:latin typeface="Times New Roman"/>
                <a:ea typeface="MS Mincho"/>
              </a:rPr>
              <a:t>-                         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 smtClean="0">
                <a:latin typeface="Times New Roman"/>
                <a:ea typeface="MS Mincho"/>
              </a:rPr>
              <a:t>GEN    		</a:t>
            </a:r>
            <a:r>
              <a:rPr lang="cs-CZ" sz="2800" i="1" dirty="0" err="1" smtClean="0">
                <a:latin typeface="Times New Roman"/>
                <a:ea typeface="MS Mincho"/>
              </a:rPr>
              <a:t>kene</a:t>
            </a:r>
            <a:r>
              <a:rPr lang="cs-CZ" sz="2800" i="1" dirty="0" smtClean="0">
                <a:latin typeface="Times New Roman"/>
                <a:ea typeface="MS Mincho"/>
              </a:rPr>
              <a:t>-n  	mi-n-</a:t>
            </a:r>
            <a:r>
              <a:rPr lang="cs-CZ" sz="2800" i="1" dirty="0" err="1" smtClean="0">
                <a:latin typeface="Times New Roman"/>
                <a:ea typeface="MS Mincho"/>
              </a:rPr>
              <a:t>kä</a:t>
            </a:r>
            <a:r>
              <a:rPr lang="cs-CZ" sz="2800" i="1" dirty="0" smtClean="0">
                <a:latin typeface="Times New Roman"/>
                <a:ea typeface="MS Mincho"/>
              </a:rPr>
              <a:t>     </a:t>
            </a:r>
            <a:r>
              <a:rPr lang="cs-CZ" sz="2800" i="1" dirty="0" err="1">
                <a:latin typeface="Times New Roman"/>
                <a:ea typeface="MS Mincho"/>
              </a:rPr>
              <a:t>kumma</a:t>
            </a:r>
            <a:r>
              <a:rPr lang="cs-CZ" sz="2800" i="1" dirty="0">
                <a:latin typeface="Times New Roman"/>
                <a:ea typeface="MS Mincho"/>
              </a:rPr>
              <a:t>-n    </a:t>
            </a:r>
            <a:r>
              <a:rPr lang="cs-CZ" sz="2800" i="1" dirty="0" err="1">
                <a:latin typeface="Times New Roman"/>
                <a:ea typeface="MS Mincho"/>
              </a:rPr>
              <a:t>kumpaise</a:t>
            </a:r>
            <a:r>
              <a:rPr lang="cs-CZ" sz="2800" i="1" dirty="0">
                <a:latin typeface="Times New Roman"/>
                <a:ea typeface="MS Mincho"/>
              </a:rPr>
              <a:t>-n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 smtClean="0">
                <a:latin typeface="Times New Roman"/>
                <a:ea typeface="MS Mincho"/>
              </a:rPr>
              <a:t>AKK   		</a:t>
            </a:r>
            <a:r>
              <a:rPr lang="cs-CZ" sz="2800" i="1" dirty="0" err="1" smtClean="0">
                <a:latin typeface="Times New Roman"/>
                <a:ea typeface="MS Mincho"/>
              </a:rPr>
              <a:t>kene</a:t>
            </a:r>
            <a:r>
              <a:rPr lang="cs-CZ" sz="2800" i="1" dirty="0" smtClean="0">
                <a:latin typeface="Times New Roman"/>
                <a:ea typeface="MS Mincho"/>
              </a:rPr>
              <a:t>-t    	mi-n-</a:t>
            </a:r>
            <a:r>
              <a:rPr lang="cs-CZ" sz="2800" i="1" dirty="0" err="1" smtClean="0">
                <a:latin typeface="Times New Roman"/>
                <a:ea typeface="MS Mincho"/>
              </a:rPr>
              <a:t>kä</a:t>
            </a:r>
            <a:r>
              <a:rPr lang="cs-CZ" sz="2800" i="1" dirty="0" smtClean="0">
                <a:latin typeface="Times New Roman"/>
                <a:ea typeface="MS Mincho"/>
              </a:rPr>
              <a:t>     </a:t>
            </a:r>
            <a:r>
              <a:rPr lang="cs-CZ" sz="2800" i="1" dirty="0" err="1">
                <a:latin typeface="Times New Roman"/>
                <a:ea typeface="MS Mincho"/>
              </a:rPr>
              <a:t>kumma</a:t>
            </a:r>
            <a:r>
              <a:rPr lang="cs-CZ" sz="2800" i="1" dirty="0">
                <a:latin typeface="Times New Roman"/>
                <a:ea typeface="MS Mincho"/>
              </a:rPr>
              <a:t>-n    </a:t>
            </a:r>
            <a:r>
              <a:rPr lang="cs-CZ" sz="2800" i="1" dirty="0" err="1">
                <a:latin typeface="Times New Roman"/>
                <a:ea typeface="MS Mincho"/>
              </a:rPr>
              <a:t>kumpaise</a:t>
            </a:r>
            <a:r>
              <a:rPr lang="cs-CZ" sz="2800" i="1" dirty="0">
                <a:latin typeface="Times New Roman"/>
                <a:ea typeface="MS Mincho"/>
              </a:rPr>
              <a:t>-n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                                    </a:t>
            </a:r>
            <a:r>
              <a:rPr lang="cs-CZ" sz="2800" i="1" dirty="0" smtClean="0">
                <a:latin typeface="Times New Roman"/>
                <a:ea typeface="MS Mincho"/>
              </a:rPr>
              <a:t>	</a:t>
            </a:r>
            <a:r>
              <a:rPr lang="cs-CZ" sz="2800" i="1" dirty="0" err="1" smtClean="0">
                <a:latin typeface="Times New Roman"/>
                <a:ea typeface="MS Mincho"/>
              </a:rPr>
              <a:t>mikä</a:t>
            </a:r>
            <a:r>
              <a:rPr lang="cs-CZ" sz="2800" i="1" dirty="0" smtClean="0">
                <a:latin typeface="Times New Roman"/>
                <a:ea typeface="MS Mincho"/>
              </a:rPr>
              <a:t>          </a:t>
            </a:r>
            <a:r>
              <a:rPr lang="cs-CZ" sz="2800" i="1" dirty="0" err="1">
                <a:latin typeface="Times New Roman"/>
                <a:ea typeface="MS Mincho"/>
              </a:rPr>
              <a:t>kumpi</a:t>
            </a:r>
            <a:r>
              <a:rPr lang="cs-CZ" sz="2800" i="1" dirty="0">
                <a:latin typeface="Times New Roman"/>
                <a:ea typeface="MS Mincho"/>
              </a:rPr>
              <a:t>         </a:t>
            </a:r>
            <a:r>
              <a:rPr lang="cs-CZ" sz="2800" i="1" dirty="0" err="1">
                <a:latin typeface="Times New Roman"/>
                <a:ea typeface="MS Mincho"/>
              </a:rPr>
              <a:t>kumpainen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 smtClean="0">
                <a:latin typeface="Times New Roman"/>
                <a:ea typeface="MS Mincho"/>
              </a:rPr>
              <a:t>PAR   		</a:t>
            </a:r>
            <a:r>
              <a:rPr lang="cs-CZ" sz="2800" i="1" dirty="0" smtClean="0">
                <a:latin typeface="Times New Roman"/>
                <a:ea typeface="MS Mincho"/>
              </a:rPr>
              <a:t>ke-</a:t>
            </a:r>
            <a:r>
              <a:rPr lang="cs-CZ" sz="2800" i="1" dirty="0" err="1" smtClean="0">
                <a:latin typeface="Times New Roman"/>
                <a:ea typeface="MS Mincho"/>
              </a:rPr>
              <a:t>tä</a:t>
            </a:r>
            <a:r>
              <a:rPr lang="cs-CZ" sz="2800" i="1" dirty="0" smtClean="0">
                <a:latin typeface="Times New Roman"/>
                <a:ea typeface="MS Mincho"/>
              </a:rPr>
              <a:t>    	mi-</a:t>
            </a:r>
            <a:r>
              <a:rPr lang="cs-CZ" sz="2800" i="1" dirty="0" err="1" smtClean="0">
                <a:latin typeface="Times New Roman"/>
                <a:ea typeface="MS Mincho"/>
              </a:rPr>
              <a:t>tä</a:t>
            </a:r>
            <a:r>
              <a:rPr lang="cs-CZ" sz="2800" i="1" dirty="0" smtClean="0">
                <a:latin typeface="Times New Roman"/>
                <a:ea typeface="MS Mincho"/>
              </a:rPr>
              <a:t>         </a:t>
            </a:r>
            <a:r>
              <a:rPr lang="cs-CZ" sz="2800" i="1" dirty="0" err="1">
                <a:latin typeface="Times New Roman"/>
                <a:ea typeface="MS Mincho"/>
              </a:rPr>
              <a:t>kumpa</a:t>
            </a:r>
            <a:r>
              <a:rPr lang="cs-CZ" sz="2800" i="1" dirty="0">
                <a:latin typeface="Times New Roman"/>
                <a:ea typeface="MS Mincho"/>
              </a:rPr>
              <a:t>-a      </a:t>
            </a:r>
            <a:r>
              <a:rPr lang="cs-CZ" sz="2800" i="1" dirty="0" err="1">
                <a:latin typeface="Times New Roman"/>
                <a:ea typeface="MS Mincho"/>
              </a:rPr>
              <a:t>kumpais</a:t>
            </a:r>
            <a:r>
              <a:rPr lang="cs-CZ" sz="2800" i="1" dirty="0">
                <a:latin typeface="Times New Roman"/>
                <a:ea typeface="MS Mincho"/>
              </a:rPr>
              <a:t>-ta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 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 smtClean="0">
                <a:latin typeface="Times New Roman"/>
                <a:ea typeface="MS Mincho"/>
              </a:rPr>
              <a:t>MON.   		</a:t>
            </a:r>
            <a:r>
              <a:rPr lang="cs-CZ" sz="2800" i="1" dirty="0" smtClean="0">
                <a:latin typeface="Times New Roman"/>
                <a:ea typeface="MS Mincho"/>
              </a:rPr>
              <a:t>ke-t-</a:t>
            </a:r>
            <a:r>
              <a:rPr lang="cs-CZ" sz="2800" i="1" dirty="0" err="1" smtClean="0">
                <a:latin typeface="Times New Roman"/>
                <a:ea typeface="MS Mincho"/>
              </a:rPr>
              <a:t>kä</a:t>
            </a:r>
            <a:r>
              <a:rPr lang="cs-CZ" sz="2800" i="1" dirty="0" smtClean="0">
                <a:latin typeface="Times New Roman"/>
                <a:ea typeface="MS Mincho"/>
              </a:rPr>
              <a:t>   	mi-t-</a:t>
            </a:r>
            <a:r>
              <a:rPr lang="cs-CZ" sz="2800" i="1" dirty="0" err="1" smtClean="0">
                <a:latin typeface="Times New Roman"/>
                <a:ea typeface="MS Mincho"/>
              </a:rPr>
              <a:t>kä</a:t>
            </a:r>
            <a:r>
              <a:rPr lang="cs-CZ" sz="2800" i="1" dirty="0" smtClean="0">
                <a:latin typeface="Times New Roman"/>
                <a:ea typeface="MS Mincho"/>
              </a:rPr>
              <a:t>      </a:t>
            </a:r>
            <a:r>
              <a:rPr lang="cs-CZ" sz="2800" i="1" dirty="0" err="1">
                <a:latin typeface="Times New Roman"/>
                <a:ea typeface="MS Mincho"/>
              </a:rPr>
              <a:t>kumma</a:t>
            </a:r>
            <a:r>
              <a:rPr lang="cs-CZ" sz="2800" i="1" dirty="0">
                <a:latin typeface="Times New Roman"/>
                <a:ea typeface="MS Mincho"/>
              </a:rPr>
              <a:t>-t     </a:t>
            </a:r>
            <a:r>
              <a:rPr lang="cs-CZ" sz="2800" i="1" dirty="0" err="1">
                <a:latin typeface="Times New Roman"/>
                <a:ea typeface="MS Mincho"/>
              </a:rPr>
              <a:t>kumpaise</a:t>
            </a:r>
            <a:r>
              <a:rPr lang="cs-CZ" sz="2800" i="1" dirty="0">
                <a:latin typeface="Times New Roman"/>
                <a:ea typeface="MS Mincho"/>
              </a:rPr>
              <a:t>-t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 </a:t>
            </a:r>
            <a:r>
              <a:rPr lang="cs-CZ" sz="2800" dirty="0" err="1" smtClean="0">
                <a:latin typeface="Times New Roman"/>
                <a:ea typeface="MS Mincho"/>
              </a:rPr>
              <a:t>monikon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dirty="0" err="1" smtClean="0">
                <a:latin typeface="Times New Roman"/>
                <a:ea typeface="MS Mincho"/>
              </a:rPr>
              <a:t>vartalo</a:t>
            </a:r>
            <a:r>
              <a:rPr lang="cs-CZ" sz="2800" dirty="0" smtClean="0">
                <a:latin typeface="Times New Roman"/>
                <a:ea typeface="MS Mincho"/>
              </a:rPr>
              <a:t>: </a:t>
            </a:r>
            <a:r>
              <a:rPr lang="cs-CZ" sz="2800" i="1" dirty="0">
                <a:latin typeface="Times New Roman"/>
                <a:ea typeface="MS Mincho"/>
              </a:rPr>
              <a:t>ke-i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 smtClean="0">
                <a:latin typeface="Times New Roman"/>
                <a:ea typeface="MS Mincho"/>
              </a:rPr>
              <a:t>GEN  		</a:t>
            </a:r>
            <a:r>
              <a:rPr lang="cs-CZ" sz="2800" i="1" dirty="0" smtClean="0">
                <a:latin typeface="Times New Roman"/>
                <a:ea typeface="MS Mincho"/>
              </a:rPr>
              <a:t>ke-i-den 	mi-n-</a:t>
            </a:r>
            <a:r>
              <a:rPr lang="cs-CZ" sz="2800" i="1" dirty="0" err="1" smtClean="0">
                <a:latin typeface="Times New Roman"/>
                <a:ea typeface="MS Mincho"/>
              </a:rPr>
              <a:t>kä</a:t>
            </a:r>
            <a:r>
              <a:rPr lang="cs-CZ" sz="2800" i="1" dirty="0" smtClean="0">
                <a:latin typeface="Times New Roman"/>
                <a:ea typeface="MS Mincho"/>
              </a:rPr>
              <a:t>      </a:t>
            </a:r>
            <a:r>
              <a:rPr lang="cs-CZ" sz="2800" i="1" dirty="0" err="1">
                <a:latin typeface="Times New Roman"/>
                <a:ea typeface="MS Mincho"/>
              </a:rPr>
              <a:t>kump</a:t>
            </a:r>
            <a:r>
              <a:rPr lang="cs-CZ" sz="2800" i="1" dirty="0">
                <a:latin typeface="Times New Roman"/>
                <a:ea typeface="MS Mincho"/>
              </a:rPr>
              <a:t>-i-en   </a:t>
            </a:r>
            <a:r>
              <a:rPr lang="cs-CZ" sz="2800" i="1" dirty="0" err="1">
                <a:latin typeface="Times New Roman"/>
                <a:ea typeface="MS Mincho"/>
              </a:rPr>
              <a:t>kumpais</a:t>
            </a:r>
            <a:r>
              <a:rPr lang="cs-CZ" sz="2800" i="1" dirty="0">
                <a:latin typeface="Times New Roman"/>
                <a:ea typeface="MS Mincho"/>
              </a:rPr>
              <a:t>-ten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 smtClean="0">
                <a:latin typeface="Times New Roman"/>
                <a:ea typeface="MS Mincho"/>
              </a:rPr>
              <a:t>AKK  		</a:t>
            </a:r>
            <a:r>
              <a:rPr lang="cs-CZ" sz="2800" i="1" dirty="0" smtClean="0">
                <a:latin typeface="Times New Roman"/>
                <a:ea typeface="MS Mincho"/>
              </a:rPr>
              <a:t>ke-t-</a:t>
            </a:r>
            <a:r>
              <a:rPr lang="cs-CZ" sz="2800" i="1" dirty="0" err="1" smtClean="0">
                <a:latin typeface="Times New Roman"/>
                <a:ea typeface="MS Mincho"/>
              </a:rPr>
              <a:t>kä</a:t>
            </a:r>
            <a:r>
              <a:rPr lang="cs-CZ" sz="2800" i="1" dirty="0" smtClean="0">
                <a:latin typeface="Times New Roman"/>
                <a:ea typeface="MS Mincho"/>
              </a:rPr>
              <a:t>   	mi-t-</a:t>
            </a:r>
            <a:r>
              <a:rPr lang="cs-CZ" sz="2800" i="1" dirty="0" err="1" smtClean="0">
                <a:latin typeface="Times New Roman"/>
                <a:ea typeface="MS Mincho"/>
              </a:rPr>
              <a:t>kä</a:t>
            </a:r>
            <a:r>
              <a:rPr lang="cs-CZ" sz="2800" i="1" dirty="0" smtClean="0">
                <a:latin typeface="Times New Roman"/>
                <a:ea typeface="MS Mincho"/>
              </a:rPr>
              <a:t>       </a:t>
            </a:r>
            <a:r>
              <a:rPr lang="cs-CZ" sz="2800" i="1" dirty="0" err="1">
                <a:latin typeface="Times New Roman"/>
                <a:ea typeface="MS Mincho"/>
              </a:rPr>
              <a:t>kumma</a:t>
            </a:r>
            <a:r>
              <a:rPr lang="cs-CZ" sz="2800" i="1" dirty="0">
                <a:latin typeface="Times New Roman"/>
                <a:ea typeface="MS Mincho"/>
              </a:rPr>
              <a:t>-t     </a:t>
            </a:r>
            <a:r>
              <a:rPr lang="cs-CZ" sz="2800" i="1" dirty="0" err="1">
                <a:latin typeface="Times New Roman"/>
                <a:ea typeface="MS Mincho"/>
              </a:rPr>
              <a:t>kumpaise</a:t>
            </a:r>
            <a:r>
              <a:rPr lang="cs-CZ" sz="2800" i="1" dirty="0">
                <a:latin typeface="Times New Roman"/>
                <a:ea typeface="MS Mincho"/>
              </a:rPr>
              <a:t>-t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 smtClean="0">
                <a:latin typeface="Times New Roman"/>
                <a:ea typeface="MS Mincho"/>
              </a:rPr>
              <a:t>PAR  	 	</a:t>
            </a:r>
            <a:r>
              <a:rPr lang="cs-CZ" sz="2800" i="1" dirty="0" smtClean="0">
                <a:latin typeface="Times New Roman"/>
                <a:ea typeface="MS Mincho"/>
              </a:rPr>
              <a:t>ke-i-</a:t>
            </a:r>
            <a:r>
              <a:rPr lang="cs-CZ" sz="2800" i="1" dirty="0" err="1" smtClean="0">
                <a:latin typeface="Times New Roman"/>
                <a:ea typeface="MS Mincho"/>
              </a:rPr>
              <a:t>tä</a:t>
            </a:r>
            <a:r>
              <a:rPr lang="cs-CZ" sz="2800" i="1" dirty="0" smtClean="0">
                <a:latin typeface="Times New Roman"/>
                <a:ea typeface="MS Mincho"/>
              </a:rPr>
              <a:t>    	mi-</a:t>
            </a:r>
            <a:r>
              <a:rPr lang="cs-CZ" sz="2800" i="1" dirty="0" err="1" smtClean="0">
                <a:latin typeface="Times New Roman"/>
                <a:ea typeface="MS Mincho"/>
              </a:rPr>
              <a:t>tä</a:t>
            </a:r>
            <a:r>
              <a:rPr lang="cs-CZ" sz="2800" i="1" dirty="0" smtClean="0">
                <a:latin typeface="Times New Roman"/>
                <a:ea typeface="MS Mincho"/>
              </a:rPr>
              <a:t>          </a:t>
            </a:r>
            <a:r>
              <a:rPr lang="cs-CZ" sz="2800" i="1" dirty="0" err="1">
                <a:latin typeface="Times New Roman"/>
                <a:ea typeface="MS Mincho"/>
              </a:rPr>
              <a:t>kump</a:t>
            </a:r>
            <a:r>
              <a:rPr lang="cs-CZ" sz="2800" i="1" dirty="0">
                <a:latin typeface="Times New Roman"/>
                <a:ea typeface="MS Mincho"/>
              </a:rPr>
              <a:t>-i-a     </a:t>
            </a:r>
            <a:r>
              <a:rPr lang="cs-CZ" sz="2800" i="1" dirty="0" err="1">
                <a:latin typeface="Times New Roman"/>
                <a:ea typeface="MS Mincho"/>
              </a:rPr>
              <a:t>kumpais</a:t>
            </a:r>
            <a:r>
              <a:rPr lang="cs-CZ" sz="2800" i="1" dirty="0">
                <a:latin typeface="Times New Roman"/>
                <a:ea typeface="MS Mincho"/>
              </a:rPr>
              <a:t>-i-a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 </a:t>
            </a:r>
            <a:endParaRPr lang="cs-CZ" sz="1800" dirty="0">
              <a:latin typeface="Courier New"/>
              <a:ea typeface="Times New Roman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4465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RELATIIVIPRONOMINIT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cs-CZ" sz="2800" dirty="0" err="1" smtClean="0">
                <a:latin typeface="Times New Roman"/>
                <a:ea typeface="MS Mincho"/>
              </a:rPr>
              <a:t>Relatiivipronominit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b="1" i="1" dirty="0" err="1">
                <a:latin typeface="Times New Roman"/>
                <a:ea typeface="MS Mincho"/>
              </a:rPr>
              <a:t>joka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ja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b="1" i="1" dirty="0" err="1">
                <a:latin typeface="Times New Roman"/>
                <a:ea typeface="MS Mincho"/>
              </a:rPr>
              <a:t>mikä</a:t>
            </a:r>
            <a:r>
              <a:rPr lang="cs-CZ" sz="2800" dirty="0">
                <a:latin typeface="Times New Roman"/>
                <a:ea typeface="MS Mincho"/>
              </a:rPr>
              <a:t>.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 smtClean="0">
                <a:latin typeface="Times New Roman"/>
                <a:ea typeface="MS Mincho"/>
              </a:rPr>
              <a:t>VV </a:t>
            </a:r>
            <a:r>
              <a:rPr lang="cs-CZ" sz="2800" i="1" dirty="0">
                <a:latin typeface="Times New Roman"/>
                <a:ea typeface="MS Mincho"/>
              </a:rPr>
              <a:t>jo</a:t>
            </a:r>
            <a:r>
              <a:rPr lang="cs-CZ" sz="2800" dirty="0">
                <a:latin typeface="Times New Roman"/>
                <a:ea typeface="MS Mincho"/>
              </a:rPr>
              <a:t>-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 smtClean="0">
                <a:latin typeface="Times New Roman"/>
                <a:ea typeface="MS Mincho"/>
              </a:rPr>
              <a:t>YKSIKKÖ 				MONIKKO</a:t>
            </a: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 smtClean="0">
                <a:latin typeface="Times New Roman"/>
                <a:ea typeface="MS Mincho"/>
              </a:rPr>
              <a:t>NOM   </a:t>
            </a:r>
            <a:r>
              <a:rPr lang="cs-CZ" sz="2800" dirty="0">
                <a:latin typeface="Times New Roman"/>
                <a:ea typeface="MS Mincho"/>
              </a:rPr>
              <a:t>	</a:t>
            </a:r>
            <a:r>
              <a:rPr lang="cs-CZ" sz="2800" i="1" dirty="0">
                <a:latin typeface="Times New Roman"/>
                <a:ea typeface="MS Mincho"/>
              </a:rPr>
              <a:t>jo-</a:t>
            </a:r>
            <a:r>
              <a:rPr lang="cs-CZ" sz="2800" i="1" dirty="0" err="1">
                <a:latin typeface="Times New Roman"/>
                <a:ea typeface="MS Mincho"/>
              </a:rPr>
              <a:t>ka</a:t>
            </a:r>
            <a:r>
              <a:rPr lang="cs-CZ" sz="2800" i="1" dirty="0">
                <a:latin typeface="Times New Roman"/>
                <a:ea typeface="MS Mincho"/>
              </a:rPr>
              <a:t> </a:t>
            </a:r>
            <a:r>
              <a:rPr lang="cs-CZ" sz="2800" i="1" dirty="0" smtClean="0">
                <a:latin typeface="Times New Roman"/>
                <a:ea typeface="MS Mincho"/>
              </a:rPr>
              <a:t>		</a:t>
            </a:r>
            <a:r>
              <a:rPr lang="cs-CZ" sz="2800" i="1" dirty="0">
                <a:latin typeface="Times New Roman"/>
                <a:ea typeface="MS Mincho"/>
              </a:rPr>
              <a:t>	jo-t-</a:t>
            </a:r>
            <a:r>
              <a:rPr lang="cs-CZ" sz="2800" i="1" dirty="0" err="1">
                <a:latin typeface="Times New Roman"/>
                <a:ea typeface="MS Mincho"/>
              </a:rPr>
              <a:t>ka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 smtClean="0">
                <a:latin typeface="Times New Roman"/>
                <a:ea typeface="MS Mincho"/>
              </a:rPr>
              <a:t>GEN </a:t>
            </a:r>
            <a:r>
              <a:rPr lang="cs-CZ" sz="2800" i="1" dirty="0" smtClean="0">
                <a:latin typeface="Times New Roman"/>
                <a:ea typeface="MS Mincho"/>
              </a:rPr>
              <a:t>   </a:t>
            </a:r>
            <a:r>
              <a:rPr lang="cs-CZ" sz="2800" i="1" dirty="0">
                <a:latin typeface="Times New Roman"/>
                <a:ea typeface="MS Mincho"/>
              </a:rPr>
              <a:t>	jo-n-</a:t>
            </a:r>
            <a:r>
              <a:rPr lang="cs-CZ" sz="2800" i="1" dirty="0" err="1">
                <a:latin typeface="Times New Roman"/>
                <a:ea typeface="MS Mincho"/>
              </a:rPr>
              <a:t>ka</a:t>
            </a:r>
            <a:r>
              <a:rPr lang="cs-CZ" sz="2800" i="1" dirty="0">
                <a:latin typeface="Times New Roman"/>
                <a:ea typeface="MS Mincho"/>
              </a:rPr>
              <a:t>           	jo-i-den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 smtClean="0">
                <a:latin typeface="Times New Roman"/>
                <a:ea typeface="MS Mincho"/>
              </a:rPr>
              <a:t>AKK</a:t>
            </a:r>
            <a:r>
              <a:rPr lang="cs-CZ" sz="2800" i="1" dirty="0" smtClean="0">
                <a:latin typeface="Times New Roman"/>
                <a:ea typeface="MS Mincho"/>
              </a:rPr>
              <a:t>  </a:t>
            </a:r>
            <a:r>
              <a:rPr lang="cs-CZ" sz="2800" i="1" dirty="0">
                <a:latin typeface="Times New Roman"/>
                <a:ea typeface="MS Mincho"/>
              </a:rPr>
              <a:t>	jo-</a:t>
            </a:r>
            <a:r>
              <a:rPr lang="cs-CZ" sz="2800" i="1" dirty="0" err="1">
                <a:latin typeface="Times New Roman"/>
                <a:ea typeface="MS Mincho"/>
              </a:rPr>
              <a:t>ka</a:t>
            </a:r>
            <a:r>
              <a:rPr lang="cs-CZ" sz="2800" i="1" dirty="0">
                <a:latin typeface="Times New Roman"/>
                <a:ea typeface="MS Mincho"/>
              </a:rPr>
              <a:t>              	jo-t-</a:t>
            </a:r>
            <a:r>
              <a:rPr lang="cs-CZ" sz="2800" i="1" dirty="0" err="1">
                <a:latin typeface="Times New Roman"/>
                <a:ea typeface="MS Mincho"/>
              </a:rPr>
              <a:t>ka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      	</a:t>
            </a:r>
            <a:r>
              <a:rPr lang="cs-CZ" sz="2800" i="1" dirty="0" smtClean="0">
                <a:latin typeface="Times New Roman"/>
                <a:ea typeface="MS Mincho"/>
              </a:rPr>
              <a:t>	jo-n-</a:t>
            </a:r>
            <a:r>
              <a:rPr lang="cs-CZ" sz="2800" i="1" dirty="0" err="1" smtClean="0">
                <a:latin typeface="Times New Roman"/>
                <a:ea typeface="MS Mincho"/>
              </a:rPr>
              <a:t>ka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 smtClean="0">
                <a:latin typeface="Times New Roman"/>
                <a:ea typeface="MS Mincho"/>
              </a:rPr>
              <a:t>PAR</a:t>
            </a:r>
            <a:r>
              <a:rPr lang="cs-CZ" sz="2800" i="1" dirty="0" smtClean="0">
                <a:latin typeface="Times New Roman"/>
                <a:ea typeface="MS Mincho"/>
              </a:rPr>
              <a:t> </a:t>
            </a:r>
            <a:r>
              <a:rPr lang="cs-CZ" sz="2800" i="1" dirty="0">
                <a:latin typeface="Times New Roman"/>
                <a:ea typeface="MS Mincho"/>
              </a:rPr>
              <a:t>	</a:t>
            </a:r>
            <a:r>
              <a:rPr lang="cs-CZ" sz="2800" i="1" dirty="0" smtClean="0">
                <a:latin typeface="Times New Roman"/>
                <a:ea typeface="MS Mincho"/>
              </a:rPr>
              <a:t>	jo-ta              </a:t>
            </a:r>
            <a:r>
              <a:rPr lang="cs-CZ" sz="2800" i="1" dirty="0">
                <a:latin typeface="Times New Roman"/>
                <a:ea typeface="MS Mincho"/>
              </a:rPr>
              <a:t>	jo-i-ta</a:t>
            </a:r>
            <a:endParaRPr lang="cs-CZ" sz="1800" dirty="0">
              <a:effectLst/>
              <a:latin typeface="Courier New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65528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075240" cy="11521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INDEFINIITTIPRONOMINIT</a:t>
            </a:r>
            <a:br>
              <a:rPr lang="cs-CZ" dirty="0" smtClean="0"/>
            </a:br>
            <a:r>
              <a:rPr lang="cs-CZ" dirty="0" smtClean="0"/>
              <a:t>KVANTTORIPRONOMINIT (ISO)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556792"/>
            <a:ext cx="7931224" cy="4824536"/>
          </a:xfrm>
        </p:spPr>
        <p:txBody>
          <a:bodyPr>
            <a:normAutofit fontScale="85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cs-CZ" sz="2800" b="1" dirty="0">
                <a:latin typeface="Times New Roman"/>
                <a:ea typeface="MS Mincho"/>
              </a:rPr>
              <a:t>jo- </a:t>
            </a:r>
            <a:r>
              <a:rPr lang="cs-CZ" sz="2800" dirty="0" err="1">
                <a:latin typeface="Times New Roman"/>
                <a:ea typeface="MS Mincho"/>
              </a:rPr>
              <a:t>vartalot</a:t>
            </a:r>
            <a:r>
              <a:rPr lang="cs-CZ" sz="2800" dirty="0">
                <a:latin typeface="Times New Roman"/>
                <a:ea typeface="MS Mincho"/>
              </a:rPr>
              <a:t>:  </a:t>
            </a:r>
            <a:r>
              <a:rPr lang="cs-CZ" sz="2800" b="1" i="1" dirty="0" err="1">
                <a:latin typeface="Times New Roman"/>
                <a:ea typeface="MS Mincho"/>
              </a:rPr>
              <a:t>joka</a:t>
            </a:r>
            <a:r>
              <a:rPr lang="cs-CZ" sz="2800" b="1" i="1" dirty="0">
                <a:latin typeface="Times New Roman"/>
                <a:ea typeface="MS Mincho"/>
              </a:rPr>
              <a:t>, </a:t>
            </a:r>
            <a:r>
              <a:rPr lang="cs-CZ" sz="2800" b="1" i="1" dirty="0" err="1">
                <a:latin typeface="Times New Roman"/>
                <a:ea typeface="MS Mincho"/>
              </a:rPr>
              <a:t>jokainen</a:t>
            </a:r>
            <a:r>
              <a:rPr lang="cs-CZ" sz="2800" b="1" i="1" dirty="0">
                <a:latin typeface="Times New Roman"/>
                <a:ea typeface="MS Mincho"/>
              </a:rPr>
              <a:t>, </a:t>
            </a:r>
            <a:r>
              <a:rPr lang="cs-CZ" sz="2800" b="1" i="1" dirty="0" err="1">
                <a:latin typeface="Times New Roman"/>
                <a:ea typeface="MS Mincho"/>
              </a:rPr>
              <a:t>joku</a:t>
            </a:r>
            <a:r>
              <a:rPr lang="cs-CZ" sz="2800" b="1" i="1" dirty="0">
                <a:latin typeface="Times New Roman"/>
                <a:ea typeface="MS Mincho"/>
              </a:rPr>
              <a:t>, </a:t>
            </a:r>
            <a:r>
              <a:rPr lang="cs-CZ" sz="2800" b="1" i="1" dirty="0" err="1">
                <a:latin typeface="Times New Roman"/>
                <a:ea typeface="MS Mincho"/>
              </a:rPr>
              <a:t>jokin</a:t>
            </a:r>
            <a:r>
              <a:rPr lang="cs-CZ" sz="2800" b="1" i="1" dirty="0">
                <a:latin typeface="Times New Roman"/>
                <a:ea typeface="MS Mincho"/>
              </a:rPr>
              <a:t>, </a:t>
            </a:r>
            <a:r>
              <a:rPr lang="cs-CZ" sz="2800" b="1" i="1" dirty="0" err="1">
                <a:latin typeface="Times New Roman"/>
                <a:ea typeface="MS Mincho"/>
              </a:rPr>
              <a:t>jompikumpi</a:t>
            </a:r>
            <a:r>
              <a:rPr lang="cs-CZ" sz="2800" b="1" i="1" dirty="0">
                <a:latin typeface="Times New Roman"/>
                <a:ea typeface="MS Mincho"/>
              </a:rPr>
              <a:t>, </a:t>
            </a:r>
            <a:r>
              <a:rPr lang="cs-CZ" sz="1800" dirty="0" smtClean="0">
                <a:latin typeface="Courier New"/>
                <a:ea typeface="MS Mincho"/>
              </a:rPr>
              <a:t> </a:t>
            </a:r>
            <a:r>
              <a:rPr lang="cs-CZ" sz="2800" b="1" i="1" dirty="0" err="1" smtClean="0">
                <a:latin typeface="Times New Roman"/>
                <a:ea typeface="MS Mincho"/>
              </a:rPr>
              <a:t>jokunen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b="1" dirty="0">
                <a:latin typeface="Times New Roman"/>
                <a:ea typeface="MS Mincho"/>
              </a:rPr>
              <a:t>ku- </a:t>
            </a:r>
            <a:r>
              <a:rPr lang="cs-CZ" sz="2800" dirty="0" err="1">
                <a:latin typeface="Times New Roman"/>
                <a:ea typeface="MS Mincho"/>
              </a:rPr>
              <a:t>vartalot</a:t>
            </a:r>
            <a:r>
              <a:rPr lang="cs-CZ" sz="2800" i="1" dirty="0">
                <a:latin typeface="Times New Roman"/>
                <a:ea typeface="MS Mincho"/>
              </a:rPr>
              <a:t>: </a:t>
            </a:r>
            <a:r>
              <a:rPr lang="cs-CZ" sz="2800" b="1" i="1" dirty="0" err="1">
                <a:latin typeface="Times New Roman"/>
                <a:ea typeface="MS Mincho"/>
              </a:rPr>
              <a:t>kukin</a:t>
            </a:r>
            <a:r>
              <a:rPr lang="cs-CZ" sz="2800" b="1" i="1" dirty="0">
                <a:latin typeface="Times New Roman"/>
                <a:ea typeface="MS Mincho"/>
              </a:rPr>
              <a:t>, (</a:t>
            </a:r>
            <a:r>
              <a:rPr lang="cs-CZ" sz="2800" b="1" i="1" dirty="0" err="1">
                <a:latin typeface="Times New Roman"/>
                <a:ea typeface="MS Mincho"/>
              </a:rPr>
              <a:t>ei</a:t>
            </a:r>
            <a:r>
              <a:rPr lang="cs-CZ" sz="2800" b="1" i="1" dirty="0">
                <a:latin typeface="Times New Roman"/>
                <a:ea typeface="MS Mincho"/>
              </a:rPr>
              <a:t>) </a:t>
            </a:r>
            <a:r>
              <a:rPr lang="cs-CZ" sz="2800" b="1" i="1" dirty="0" err="1">
                <a:latin typeface="Times New Roman"/>
                <a:ea typeface="MS Mincho"/>
              </a:rPr>
              <a:t>kukaan</a:t>
            </a:r>
            <a:r>
              <a:rPr lang="cs-CZ" sz="2800" b="1" i="1" dirty="0">
                <a:latin typeface="Times New Roman"/>
                <a:ea typeface="MS Mincho"/>
              </a:rPr>
              <a:t>, </a:t>
            </a:r>
            <a:r>
              <a:rPr lang="cs-CZ" sz="2800" b="1" i="1" dirty="0" err="1">
                <a:latin typeface="Times New Roman"/>
                <a:ea typeface="MS Mincho"/>
              </a:rPr>
              <a:t>kuka</a:t>
            </a:r>
            <a:r>
              <a:rPr lang="cs-CZ" sz="2800" b="1" i="1" dirty="0">
                <a:latin typeface="Times New Roman"/>
                <a:ea typeface="MS Mincho"/>
              </a:rPr>
              <a:t> </a:t>
            </a:r>
            <a:r>
              <a:rPr lang="cs-CZ" sz="2800" b="1" i="1" dirty="0" err="1">
                <a:latin typeface="Times New Roman"/>
                <a:ea typeface="MS Mincho"/>
              </a:rPr>
              <a:t>tahansa</a:t>
            </a:r>
            <a:r>
              <a:rPr lang="cs-CZ" sz="2800" b="1" i="1" dirty="0">
                <a:latin typeface="Times New Roman"/>
                <a:ea typeface="MS Mincho"/>
              </a:rPr>
              <a:t>, </a:t>
            </a:r>
            <a:r>
              <a:rPr lang="cs-CZ" sz="2800" i="1" dirty="0" smtClean="0">
                <a:latin typeface="Times New Roman"/>
                <a:ea typeface="MS Mincho"/>
              </a:rPr>
              <a:t>(</a:t>
            </a:r>
            <a:r>
              <a:rPr lang="cs-CZ" sz="2800" dirty="0" err="1">
                <a:latin typeface="Times New Roman"/>
                <a:ea typeface="MS Mincho"/>
              </a:rPr>
              <a:t>harv</a:t>
            </a:r>
            <a:r>
              <a:rPr lang="cs-CZ" sz="2800" dirty="0">
                <a:latin typeface="Times New Roman"/>
                <a:ea typeface="MS Mincho"/>
              </a:rPr>
              <a:t>.)</a:t>
            </a:r>
            <a:r>
              <a:rPr lang="cs-CZ" sz="2800" i="1" dirty="0">
                <a:latin typeface="Times New Roman"/>
                <a:ea typeface="MS Mincho"/>
              </a:rPr>
              <a:t> </a:t>
            </a:r>
            <a:r>
              <a:rPr lang="cs-CZ" sz="2800" b="1" i="1" dirty="0" err="1">
                <a:latin typeface="Times New Roman"/>
                <a:ea typeface="MS Mincho"/>
              </a:rPr>
              <a:t>ei</a:t>
            </a:r>
            <a:r>
              <a:rPr lang="cs-CZ" sz="2800" b="1" i="1" dirty="0">
                <a:latin typeface="Times New Roman"/>
                <a:ea typeface="MS Mincho"/>
              </a:rPr>
              <a:t> </a:t>
            </a:r>
            <a:r>
              <a:rPr lang="cs-CZ" sz="2800" b="1" i="1" dirty="0" err="1">
                <a:latin typeface="Times New Roman"/>
                <a:ea typeface="MS Mincho"/>
              </a:rPr>
              <a:t>kenkään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b="1" dirty="0">
                <a:latin typeface="Times New Roman"/>
                <a:ea typeface="MS Mincho"/>
              </a:rPr>
              <a:t>mi- </a:t>
            </a:r>
            <a:r>
              <a:rPr lang="cs-CZ" sz="2800" dirty="0" err="1">
                <a:latin typeface="Times New Roman"/>
                <a:ea typeface="MS Mincho"/>
              </a:rPr>
              <a:t>vartalot</a:t>
            </a:r>
            <a:r>
              <a:rPr lang="cs-CZ" sz="2800" dirty="0">
                <a:latin typeface="Times New Roman"/>
                <a:ea typeface="MS Mincho"/>
              </a:rPr>
              <a:t>: </a:t>
            </a:r>
            <a:r>
              <a:rPr lang="cs-CZ" sz="2800" b="1" i="1" dirty="0">
                <a:latin typeface="Times New Roman"/>
                <a:ea typeface="MS Mincho"/>
              </a:rPr>
              <a:t>mi(k</a:t>
            </a:r>
            <a:r>
              <a:rPr lang="fi-FI" sz="2800" b="1" i="1" dirty="0">
                <a:latin typeface="Times New Roman"/>
                <a:ea typeface="MS Mincho"/>
              </a:rPr>
              <a:t>ä)kin, (ei) mikään, mikä tahansa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fi-FI" sz="2800" b="1" dirty="0">
                <a:latin typeface="Times New Roman"/>
                <a:ea typeface="MS Mincho"/>
              </a:rPr>
              <a:t>kumpi</a:t>
            </a:r>
            <a:r>
              <a:rPr lang="fi-FI" sz="2800" dirty="0">
                <a:latin typeface="Times New Roman"/>
                <a:ea typeface="MS Mincho"/>
              </a:rPr>
              <a:t>-vartalot: </a:t>
            </a:r>
            <a:r>
              <a:rPr lang="fi-FI" sz="2800" b="1" i="1" dirty="0">
                <a:latin typeface="Times New Roman"/>
                <a:ea typeface="MS Mincho"/>
              </a:rPr>
              <a:t>kumpikin, (ei) kumpikaan, kumpi tahansa</a:t>
            </a:r>
            <a:r>
              <a:rPr lang="fi-FI" sz="2800" b="1" dirty="0">
                <a:latin typeface="Times New Roman"/>
                <a:ea typeface="MS Mincho"/>
              </a:rPr>
              <a:t>, 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fi-FI" sz="2800" dirty="0">
                <a:latin typeface="Times New Roman"/>
                <a:ea typeface="MS Mincho"/>
              </a:rPr>
              <a:t>                          (harv.) </a:t>
            </a:r>
            <a:r>
              <a:rPr lang="fi-FI" sz="2800" b="1" i="1" dirty="0">
                <a:latin typeface="Times New Roman"/>
                <a:ea typeface="MS Mincho"/>
              </a:rPr>
              <a:t>kumpainenkin, ei kumpainenkaan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fi-FI" sz="2800" b="1" dirty="0">
                <a:latin typeface="Times New Roman"/>
                <a:ea typeface="MS Mincho"/>
              </a:rPr>
              <a:t> 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 err="1">
                <a:latin typeface="Times New Roman"/>
                <a:ea typeface="MS Mincho"/>
              </a:rPr>
              <a:t>Muita</a:t>
            </a:r>
            <a:r>
              <a:rPr lang="cs-CZ" sz="2800" dirty="0">
                <a:latin typeface="Times New Roman"/>
                <a:ea typeface="MS Mincho"/>
              </a:rPr>
              <a:t>: </a:t>
            </a:r>
            <a:r>
              <a:rPr lang="cs-CZ" sz="2800" b="1" i="1" dirty="0" err="1">
                <a:latin typeface="Times New Roman"/>
                <a:ea typeface="MS Mincho"/>
              </a:rPr>
              <a:t>eräs</a:t>
            </a:r>
            <a:r>
              <a:rPr lang="cs-CZ" sz="2800" b="1" i="1" dirty="0">
                <a:latin typeface="Times New Roman"/>
                <a:ea typeface="MS Mincho"/>
              </a:rPr>
              <a:t>, </a:t>
            </a:r>
            <a:r>
              <a:rPr lang="cs-CZ" sz="2800" b="1" i="1" dirty="0" err="1">
                <a:latin typeface="Times New Roman"/>
                <a:ea typeface="MS Mincho"/>
              </a:rPr>
              <a:t>muuan</a:t>
            </a:r>
            <a:r>
              <a:rPr lang="cs-CZ" sz="2800" b="1" i="1" dirty="0">
                <a:latin typeface="Times New Roman"/>
                <a:ea typeface="MS Mincho"/>
              </a:rPr>
              <a:t>, </a:t>
            </a:r>
            <a:r>
              <a:rPr lang="cs-CZ" sz="2800" b="1" i="1" dirty="0" err="1">
                <a:latin typeface="Times New Roman"/>
                <a:ea typeface="MS Mincho"/>
              </a:rPr>
              <a:t>kaikki</a:t>
            </a:r>
            <a:r>
              <a:rPr lang="cs-CZ" sz="2800" b="1" i="1" dirty="0">
                <a:latin typeface="Times New Roman"/>
                <a:ea typeface="MS Mincho"/>
              </a:rPr>
              <a:t>, </a:t>
            </a:r>
            <a:r>
              <a:rPr lang="cs-CZ" sz="2800" b="1" i="1" dirty="0" err="1">
                <a:latin typeface="Times New Roman"/>
                <a:ea typeface="MS Mincho"/>
              </a:rPr>
              <a:t>molemmat</a:t>
            </a:r>
            <a:r>
              <a:rPr lang="cs-CZ" sz="2800" b="1" i="1" dirty="0">
                <a:latin typeface="Times New Roman"/>
                <a:ea typeface="MS Mincho"/>
              </a:rPr>
              <a:t>, </a:t>
            </a:r>
            <a:r>
              <a:rPr lang="cs-CZ" sz="2800" b="1" i="1" dirty="0" err="1">
                <a:latin typeface="Times New Roman"/>
                <a:ea typeface="MS Mincho"/>
              </a:rPr>
              <a:t>muutama</a:t>
            </a:r>
            <a:r>
              <a:rPr lang="cs-CZ" sz="2800" b="1" i="1" dirty="0">
                <a:latin typeface="Times New Roman"/>
                <a:ea typeface="MS Mincho"/>
              </a:rPr>
              <a:t>, </a:t>
            </a:r>
            <a:endParaRPr lang="cs-CZ" sz="1800" dirty="0">
              <a:latin typeface="Courier New"/>
              <a:ea typeface="Times New Roman"/>
            </a:endParaRPr>
          </a:p>
          <a:p>
            <a:pPr indent="0">
              <a:spcAft>
                <a:spcPts val="0"/>
              </a:spcAft>
              <a:buNone/>
            </a:pPr>
            <a:r>
              <a:rPr lang="cs-CZ" sz="2800" b="1" i="1" dirty="0">
                <a:latin typeface="Times New Roman"/>
                <a:ea typeface="MS Mincho"/>
              </a:rPr>
              <a:t> </a:t>
            </a:r>
            <a:r>
              <a:rPr lang="cs-CZ" sz="2800" b="1" i="1" dirty="0" err="1">
                <a:latin typeface="Times New Roman"/>
                <a:ea typeface="MS Mincho"/>
              </a:rPr>
              <a:t>harva</a:t>
            </a:r>
            <a:r>
              <a:rPr lang="cs-CZ" sz="2800" b="1" i="1" dirty="0">
                <a:latin typeface="Times New Roman"/>
                <a:ea typeface="MS Mincho"/>
              </a:rPr>
              <a:t>, </a:t>
            </a:r>
            <a:r>
              <a:rPr lang="cs-CZ" sz="2800" b="1" i="1" dirty="0" err="1">
                <a:latin typeface="Times New Roman"/>
                <a:ea typeface="MS Mincho"/>
              </a:rPr>
              <a:t>moni</a:t>
            </a:r>
            <a:r>
              <a:rPr lang="cs-CZ" sz="2800" b="1" i="1" dirty="0">
                <a:latin typeface="Times New Roman"/>
                <a:ea typeface="MS Mincho"/>
              </a:rPr>
              <a:t>, </a:t>
            </a:r>
            <a:r>
              <a:rPr lang="cs-CZ" sz="2800" b="1" i="1" dirty="0" err="1">
                <a:latin typeface="Times New Roman"/>
                <a:ea typeface="MS Mincho"/>
              </a:rPr>
              <a:t>muu</a:t>
            </a:r>
            <a:r>
              <a:rPr lang="cs-CZ" sz="2800" b="1" i="1" dirty="0">
                <a:latin typeface="Times New Roman"/>
                <a:ea typeface="MS Mincho"/>
              </a:rPr>
              <a:t>, </a:t>
            </a:r>
            <a:r>
              <a:rPr lang="cs-CZ" sz="2800" b="1" i="1" dirty="0" err="1">
                <a:latin typeface="Times New Roman"/>
                <a:ea typeface="MS Mincho"/>
              </a:rPr>
              <a:t>usea</a:t>
            </a:r>
            <a:r>
              <a:rPr lang="cs-CZ" sz="2800" b="1" i="1" dirty="0">
                <a:latin typeface="Times New Roman"/>
                <a:ea typeface="MS Mincho"/>
              </a:rPr>
              <a:t>, sama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 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 err="1">
                <a:latin typeface="Times New Roman"/>
                <a:ea typeface="MS Mincho"/>
              </a:rPr>
              <a:t>Pronominit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b="1" i="1" dirty="0" err="1">
                <a:latin typeface="Times New Roman"/>
                <a:ea typeface="MS Mincho"/>
              </a:rPr>
              <a:t>itse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ja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b="1" i="1" dirty="0" err="1">
                <a:latin typeface="Times New Roman"/>
                <a:ea typeface="MS Mincho"/>
              </a:rPr>
              <a:t>toinen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voivat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esiintyä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myös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indefiniittisesti</a:t>
            </a:r>
            <a:r>
              <a:rPr lang="cs-CZ" sz="2800" dirty="0">
                <a:latin typeface="Times New Roman"/>
                <a:ea typeface="MS Mincho"/>
              </a:rPr>
              <a:t>.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 </a:t>
            </a:r>
            <a:endParaRPr lang="cs-CZ" sz="1800" dirty="0">
              <a:latin typeface="Courier New"/>
              <a:ea typeface="Times New Roman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8318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INDEFINIITTIPRONOMINIT</a:t>
            </a:r>
            <a:br>
              <a:rPr lang="cs-CZ" dirty="0"/>
            </a:br>
            <a:r>
              <a:rPr lang="cs-CZ" dirty="0"/>
              <a:t>KVANTTORIPRONOMINIT (ISO)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447800"/>
            <a:ext cx="8136904" cy="4572000"/>
          </a:xfrm>
        </p:spPr>
        <p:txBody>
          <a:bodyPr>
            <a:normAutofit fontScale="70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cs-CZ" sz="2800" dirty="0" smtClean="0">
                <a:latin typeface="Times New Roman"/>
                <a:ea typeface="MS Mincho"/>
              </a:rPr>
              <a:t>YKS: 	</a:t>
            </a:r>
            <a:r>
              <a:rPr lang="cs-CZ" sz="2800" b="1" i="1" dirty="0" err="1" smtClean="0">
                <a:latin typeface="Times New Roman"/>
                <a:ea typeface="MS Mincho"/>
              </a:rPr>
              <a:t>jokin</a:t>
            </a:r>
            <a:r>
              <a:rPr lang="cs-CZ" sz="2800" b="1" i="1" dirty="0" smtClean="0">
                <a:latin typeface="Times New Roman"/>
                <a:ea typeface="MS Mincho"/>
              </a:rPr>
              <a:t>       	</a:t>
            </a:r>
            <a:r>
              <a:rPr lang="cs-CZ" sz="2800" b="1" i="1" dirty="0" err="1" smtClean="0">
                <a:latin typeface="Times New Roman"/>
                <a:ea typeface="MS Mincho"/>
              </a:rPr>
              <a:t>joku</a:t>
            </a:r>
            <a:r>
              <a:rPr lang="cs-CZ" sz="2800" b="1" i="1" dirty="0" smtClean="0">
                <a:latin typeface="Times New Roman"/>
                <a:ea typeface="MS Mincho"/>
              </a:rPr>
              <a:t>           </a:t>
            </a:r>
            <a:r>
              <a:rPr lang="cs-CZ" sz="2800" dirty="0" smtClean="0">
                <a:latin typeface="Times New Roman"/>
                <a:ea typeface="MS Mincho"/>
              </a:rPr>
              <a:t>MON:</a:t>
            </a:r>
            <a:r>
              <a:rPr lang="cs-CZ" sz="2800" i="1" dirty="0">
                <a:latin typeface="Times New Roman"/>
                <a:ea typeface="MS Mincho"/>
              </a:rPr>
              <a:t>	</a:t>
            </a:r>
            <a:r>
              <a:rPr lang="cs-CZ" sz="2800" b="1" i="1" dirty="0" err="1" smtClean="0">
                <a:latin typeface="Times New Roman"/>
                <a:ea typeface="MS Mincho"/>
              </a:rPr>
              <a:t>jotkin</a:t>
            </a:r>
            <a:r>
              <a:rPr lang="cs-CZ" sz="2800" b="1" i="1" dirty="0" smtClean="0">
                <a:latin typeface="Times New Roman"/>
                <a:ea typeface="MS Mincho"/>
              </a:rPr>
              <a:t>         </a:t>
            </a:r>
            <a:r>
              <a:rPr lang="cs-CZ" sz="2800" b="1" i="1" dirty="0" err="1">
                <a:latin typeface="Times New Roman"/>
                <a:ea typeface="MS Mincho"/>
              </a:rPr>
              <a:t>jotkut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 smtClean="0">
                <a:latin typeface="Times New Roman"/>
                <a:ea typeface="MS Mincho"/>
              </a:rPr>
              <a:t>GEN </a:t>
            </a:r>
            <a:r>
              <a:rPr lang="cs-CZ" sz="2800" i="1" dirty="0" smtClean="0">
                <a:latin typeface="Times New Roman"/>
                <a:ea typeface="MS Mincho"/>
              </a:rPr>
              <a:t>     </a:t>
            </a:r>
            <a:r>
              <a:rPr lang="cs-CZ" sz="2800" i="1" dirty="0">
                <a:latin typeface="Times New Roman"/>
                <a:ea typeface="MS Mincho"/>
              </a:rPr>
              <a:t>jo-n-kin          </a:t>
            </a:r>
            <a:r>
              <a:rPr lang="cs-CZ" sz="2800" i="1" dirty="0" smtClean="0">
                <a:latin typeface="Times New Roman"/>
                <a:ea typeface="MS Mincho"/>
              </a:rPr>
              <a:t>	jo-n-kun               	</a:t>
            </a:r>
            <a:r>
              <a:rPr lang="cs-CZ" sz="2800" i="1" dirty="0" err="1" smtClean="0">
                <a:latin typeface="Times New Roman"/>
                <a:ea typeface="MS Mincho"/>
              </a:rPr>
              <a:t>joidenkin</a:t>
            </a:r>
            <a:r>
              <a:rPr lang="cs-CZ" sz="2800" i="1" dirty="0" smtClean="0">
                <a:latin typeface="Times New Roman"/>
                <a:ea typeface="MS Mincho"/>
              </a:rPr>
              <a:t>    </a:t>
            </a:r>
            <a:r>
              <a:rPr lang="cs-CZ" sz="2800" i="1" dirty="0" err="1">
                <a:latin typeface="Times New Roman"/>
                <a:ea typeface="MS Mincho"/>
              </a:rPr>
              <a:t>joidenkuiden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 smtClean="0">
                <a:latin typeface="Times New Roman"/>
                <a:ea typeface="MS Mincho"/>
              </a:rPr>
              <a:t>PAR</a:t>
            </a:r>
            <a:r>
              <a:rPr lang="cs-CZ" sz="2800" i="1" dirty="0" smtClean="0">
                <a:latin typeface="Times New Roman"/>
                <a:ea typeface="MS Mincho"/>
              </a:rPr>
              <a:t>       </a:t>
            </a:r>
            <a:r>
              <a:rPr lang="cs-CZ" sz="2800" i="1" dirty="0">
                <a:latin typeface="Times New Roman"/>
                <a:ea typeface="MS Mincho"/>
              </a:rPr>
              <a:t>jo-ta-(k)in      </a:t>
            </a:r>
            <a:r>
              <a:rPr lang="cs-CZ" sz="2800" i="1" dirty="0" smtClean="0">
                <a:latin typeface="Times New Roman"/>
                <a:ea typeface="MS Mincho"/>
              </a:rPr>
              <a:t>	</a:t>
            </a:r>
            <a:r>
              <a:rPr lang="cs-CZ" sz="2800" i="1" dirty="0" err="1" smtClean="0">
                <a:latin typeface="Times New Roman"/>
                <a:ea typeface="MS Mincho"/>
              </a:rPr>
              <a:t>jotakuta</a:t>
            </a:r>
            <a:r>
              <a:rPr lang="cs-CZ" sz="2800" i="1" dirty="0" smtClean="0">
                <a:latin typeface="Times New Roman"/>
                <a:ea typeface="MS Mincho"/>
              </a:rPr>
              <a:t>                </a:t>
            </a:r>
            <a:r>
              <a:rPr lang="cs-CZ" sz="2800" i="1" dirty="0" err="1">
                <a:latin typeface="Times New Roman"/>
                <a:ea typeface="MS Mincho"/>
              </a:rPr>
              <a:t>joita</a:t>
            </a:r>
            <a:r>
              <a:rPr lang="cs-CZ" sz="2800" i="1" dirty="0">
                <a:latin typeface="Times New Roman"/>
                <a:ea typeface="MS Mincho"/>
              </a:rPr>
              <a:t>(k)in    </a:t>
            </a:r>
            <a:r>
              <a:rPr lang="cs-CZ" sz="2800" i="1" dirty="0" err="1">
                <a:latin typeface="Times New Roman"/>
                <a:ea typeface="MS Mincho"/>
              </a:rPr>
              <a:t>joitakuita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 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 err="1">
                <a:latin typeface="Times New Roman"/>
                <a:ea typeface="MS Mincho"/>
              </a:rPr>
              <a:t>Kielteinen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 smtClean="0">
                <a:latin typeface="Times New Roman"/>
                <a:ea typeface="MS Mincho"/>
              </a:rPr>
              <a:t>muoto</a:t>
            </a:r>
            <a:r>
              <a:rPr lang="cs-CZ" sz="2800" dirty="0" smtClean="0">
                <a:latin typeface="Times New Roman"/>
                <a:ea typeface="MS Mincho"/>
              </a:rPr>
              <a:t>: YKSIKKÖ  	</a:t>
            </a:r>
            <a:r>
              <a:rPr lang="cs-CZ" sz="2800" b="1" i="1" dirty="0" smtClean="0">
                <a:latin typeface="Times New Roman"/>
                <a:ea typeface="MS Mincho"/>
              </a:rPr>
              <a:t>(</a:t>
            </a:r>
            <a:r>
              <a:rPr lang="cs-CZ" sz="2800" b="1" i="1" dirty="0" err="1">
                <a:latin typeface="Times New Roman"/>
                <a:ea typeface="MS Mincho"/>
              </a:rPr>
              <a:t>ei</a:t>
            </a:r>
            <a:r>
              <a:rPr lang="cs-CZ" sz="2800" b="1" i="1" dirty="0">
                <a:latin typeface="Times New Roman"/>
                <a:ea typeface="MS Mincho"/>
              </a:rPr>
              <a:t>) </a:t>
            </a:r>
            <a:r>
              <a:rPr lang="cs-CZ" sz="2800" b="1" i="1" dirty="0" err="1">
                <a:latin typeface="Times New Roman"/>
                <a:ea typeface="MS Mincho"/>
              </a:rPr>
              <a:t>mik</a:t>
            </a:r>
            <a:r>
              <a:rPr lang="fi-FI" sz="2800" b="1" i="1" dirty="0">
                <a:latin typeface="Times New Roman"/>
                <a:ea typeface="MS Mincho"/>
              </a:rPr>
              <a:t>ään        (ei) kukaan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fi-FI" sz="2800" i="1" dirty="0">
                <a:latin typeface="Times New Roman"/>
                <a:ea typeface="MS Mincho"/>
              </a:rPr>
              <a:t>                             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smtClean="0">
                <a:latin typeface="Times New Roman"/>
                <a:ea typeface="MS Mincho"/>
              </a:rPr>
              <a:t> MONIKKO</a:t>
            </a:r>
            <a:r>
              <a:rPr lang="fi-FI" sz="2800" i="1" dirty="0" smtClean="0">
                <a:latin typeface="Times New Roman"/>
                <a:ea typeface="MS Mincho"/>
              </a:rPr>
              <a:t>  </a:t>
            </a:r>
            <a:r>
              <a:rPr lang="cs-CZ" sz="2800" i="1" dirty="0" smtClean="0">
                <a:latin typeface="Times New Roman"/>
                <a:ea typeface="MS Mincho"/>
              </a:rPr>
              <a:t>	</a:t>
            </a:r>
            <a:r>
              <a:rPr lang="fi-FI" sz="2800" b="1" i="1" dirty="0" smtClean="0">
                <a:latin typeface="Times New Roman"/>
                <a:ea typeface="MS Mincho"/>
              </a:rPr>
              <a:t>(</a:t>
            </a:r>
            <a:r>
              <a:rPr lang="fi-FI" sz="2800" b="1" i="1" dirty="0">
                <a:latin typeface="Times New Roman"/>
                <a:ea typeface="MS Mincho"/>
              </a:rPr>
              <a:t>ei) mitkään       (ei) ketkään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fi-FI" sz="2800" b="1" i="1" dirty="0">
                <a:latin typeface="Times New Roman"/>
                <a:ea typeface="MS Mincho"/>
              </a:rPr>
              <a:t> 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fi-FI" sz="2800" dirty="0" smtClean="0">
                <a:latin typeface="Times New Roman"/>
                <a:ea typeface="MS Mincho"/>
              </a:rPr>
              <a:t>Poikkeuksellinen</a:t>
            </a:r>
            <a:r>
              <a:rPr lang="cs-CZ" sz="2800" dirty="0">
                <a:latin typeface="Times New Roman"/>
                <a:ea typeface="MS Mincho"/>
              </a:rPr>
              <a:t>:</a:t>
            </a:r>
            <a:r>
              <a:rPr lang="fi-FI" sz="2800" dirty="0" smtClean="0">
                <a:latin typeface="Times New Roman"/>
                <a:ea typeface="MS Mincho"/>
              </a:rPr>
              <a:t>  </a:t>
            </a:r>
            <a:r>
              <a:rPr lang="fi-FI" sz="2800" b="1" i="1" dirty="0">
                <a:latin typeface="Times New Roman"/>
                <a:ea typeface="MS Mincho"/>
              </a:rPr>
              <a:t>muuan</a:t>
            </a:r>
            <a:r>
              <a:rPr lang="fi-FI" sz="2800" b="1" dirty="0">
                <a:latin typeface="Times New Roman"/>
                <a:ea typeface="MS Mincho"/>
              </a:rPr>
              <a:t>  (</a:t>
            </a:r>
            <a:r>
              <a:rPr lang="fi-FI" sz="2800" b="1" i="1" dirty="0">
                <a:latin typeface="Times New Roman"/>
                <a:ea typeface="MS Mincho"/>
              </a:rPr>
              <a:t>muudan</a:t>
            </a:r>
            <a:r>
              <a:rPr lang="fi-FI" sz="2800" b="1" dirty="0">
                <a:latin typeface="Times New Roman"/>
                <a:ea typeface="MS Mincho"/>
              </a:rPr>
              <a:t>)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fi-FI" sz="2800" b="1" dirty="0">
                <a:latin typeface="Times New Roman"/>
                <a:ea typeface="MS Mincho"/>
              </a:rPr>
              <a:t>  </a:t>
            </a:r>
            <a:r>
              <a:rPr lang="fi-FI" sz="2800" dirty="0" smtClean="0">
                <a:latin typeface="Times New Roman"/>
                <a:ea typeface="MS Mincho"/>
              </a:rPr>
              <a:t>V</a:t>
            </a:r>
            <a:r>
              <a:rPr lang="cs-CZ" sz="2800" dirty="0" smtClean="0">
                <a:latin typeface="Times New Roman"/>
                <a:ea typeface="MS Mincho"/>
              </a:rPr>
              <a:t>V</a:t>
            </a:r>
            <a:r>
              <a:rPr lang="fi-FI" sz="2800" dirty="0" smtClean="0">
                <a:latin typeface="Times New Roman"/>
                <a:ea typeface="MS Mincho"/>
              </a:rPr>
              <a:t> </a:t>
            </a:r>
            <a:r>
              <a:rPr lang="fi-FI" sz="2800" dirty="0">
                <a:latin typeface="Times New Roman"/>
                <a:ea typeface="MS Mincho"/>
              </a:rPr>
              <a:t>muutama-, </a:t>
            </a:r>
            <a:r>
              <a:rPr lang="fi-FI" sz="2800" dirty="0" smtClean="0">
                <a:latin typeface="Times New Roman"/>
                <a:ea typeface="MS Mincho"/>
              </a:rPr>
              <a:t>K</a:t>
            </a:r>
            <a:r>
              <a:rPr lang="cs-CZ" sz="2800" dirty="0" smtClean="0">
                <a:latin typeface="Times New Roman"/>
                <a:ea typeface="MS Mincho"/>
              </a:rPr>
              <a:t>V</a:t>
            </a:r>
            <a:r>
              <a:rPr lang="fi-FI" sz="2800" dirty="0" smtClean="0">
                <a:latin typeface="Times New Roman"/>
                <a:ea typeface="MS Mincho"/>
              </a:rPr>
              <a:t> muuat-</a:t>
            </a:r>
            <a:endParaRPr lang="cs-CZ" sz="1800" dirty="0" smtClean="0">
              <a:latin typeface="Courier New"/>
              <a:ea typeface="MS Mincho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 smtClean="0">
                <a:latin typeface="Times New Roman"/>
                <a:ea typeface="MS Mincho"/>
              </a:rPr>
              <a:t>	YKSIKKÖ</a:t>
            </a:r>
            <a:r>
              <a:rPr lang="fi-FI" sz="2800" dirty="0" smtClean="0">
                <a:latin typeface="Times New Roman"/>
                <a:ea typeface="MS Mincho"/>
              </a:rPr>
              <a:t> </a:t>
            </a:r>
            <a:r>
              <a:rPr lang="cs-CZ" sz="2800" dirty="0" smtClean="0">
                <a:latin typeface="Times New Roman"/>
                <a:ea typeface="MS Mincho"/>
              </a:rPr>
              <a:t>	MONIKKO</a:t>
            </a: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 smtClean="0">
                <a:latin typeface="Times New Roman"/>
                <a:ea typeface="MS Mincho"/>
              </a:rPr>
              <a:t>NOM</a:t>
            </a:r>
            <a:r>
              <a:rPr lang="fi-FI" sz="2800" dirty="0" smtClean="0">
                <a:latin typeface="Times New Roman"/>
                <a:ea typeface="MS Mincho"/>
              </a:rPr>
              <a:t>  </a:t>
            </a:r>
            <a:r>
              <a:rPr lang="cs-CZ" sz="2800" dirty="0" smtClean="0">
                <a:latin typeface="Times New Roman"/>
                <a:ea typeface="MS Mincho"/>
              </a:rPr>
              <a:t>	</a:t>
            </a:r>
            <a:r>
              <a:rPr lang="fi-FI" sz="2800" i="1" dirty="0" smtClean="0">
                <a:latin typeface="Times New Roman"/>
                <a:ea typeface="MS Mincho"/>
              </a:rPr>
              <a:t>muuan</a:t>
            </a:r>
            <a:r>
              <a:rPr lang="fi-FI" sz="2800" dirty="0" smtClean="0">
                <a:latin typeface="Times New Roman"/>
                <a:ea typeface="MS Mincho"/>
              </a:rPr>
              <a:t>               </a:t>
            </a:r>
            <a:r>
              <a:rPr lang="cs-CZ" sz="2800" dirty="0" smtClean="0">
                <a:latin typeface="Times New Roman"/>
                <a:ea typeface="MS Mincho"/>
              </a:rPr>
              <a:t>	</a:t>
            </a:r>
            <a:r>
              <a:rPr lang="fi-FI" sz="2800" i="1" dirty="0" smtClean="0">
                <a:latin typeface="Times New Roman"/>
                <a:ea typeface="MS Mincho"/>
              </a:rPr>
              <a:t>muutama-</a:t>
            </a:r>
            <a:endParaRPr lang="cs-CZ" sz="2800" i="1" dirty="0" smtClean="0">
              <a:latin typeface="Times New Roman"/>
              <a:ea typeface="MS Mincho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fi-FI" sz="2800" dirty="0" smtClean="0">
                <a:latin typeface="Times New Roman"/>
                <a:ea typeface="MS Mincho"/>
              </a:rPr>
              <a:t>G</a:t>
            </a:r>
            <a:r>
              <a:rPr lang="cs-CZ" sz="2800" dirty="0" smtClean="0">
                <a:latin typeface="Times New Roman"/>
                <a:ea typeface="MS Mincho"/>
              </a:rPr>
              <a:t>EN</a:t>
            </a:r>
            <a:r>
              <a:rPr lang="fi-FI" sz="2800" dirty="0" smtClean="0">
                <a:latin typeface="Times New Roman"/>
                <a:ea typeface="MS Mincho"/>
              </a:rPr>
              <a:t>   </a:t>
            </a:r>
            <a:r>
              <a:rPr lang="cs-CZ" sz="2800" dirty="0" smtClean="0">
                <a:latin typeface="Times New Roman"/>
                <a:ea typeface="MS Mincho"/>
              </a:rPr>
              <a:t>	</a:t>
            </a:r>
            <a:r>
              <a:rPr lang="fi-FI" sz="2800" i="1" dirty="0" smtClean="0">
                <a:latin typeface="Times New Roman"/>
                <a:ea typeface="MS Mincho"/>
              </a:rPr>
              <a:t>muutama-n         </a:t>
            </a:r>
            <a:r>
              <a:rPr lang="cs-CZ" sz="2800" i="1" dirty="0" smtClean="0">
                <a:latin typeface="Times New Roman"/>
                <a:ea typeface="MS Mincho"/>
              </a:rPr>
              <a:t>	</a:t>
            </a:r>
            <a:r>
              <a:rPr lang="fi-FI" sz="2800" i="1" dirty="0" smtClean="0">
                <a:latin typeface="Times New Roman"/>
                <a:ea typeface="MS Mincho"/>
              </a:rPr>
              <a:t>muutam-i-en </a:t>
            </a:r>
            <a:r>
              <a:rPr lang="fi-FI" sz="2800" i="1" dirty="0">
                <a:latin typeface="Times New Roman"/>
                <a:ea typeface="MS Mincho"/>
              </a:rPr>
              <a:t>(muutama-in)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fi-FI" sz="2800" dirty="0" smtClean="0">
                <a:latin typeface="Times New Roman"/>
                <a:ea typeface="MS Mincho"/>
              </a:rPr>
              <a:t>P</a:t>
            </a:r>
            <a:r>
              <a:rPr lang="cs-CZ" sz="2800" dirty="0" smtClean="0">
                <a:latin typeface="Times New Roman"/>
                <a:ea typeface="MS Mincho"/>
              </a:rPr>
              <a:t>AR</a:t>
            </a:r>
            <a:r>
              <a:rPr lang="fi-FI" sz="2800" dirty="0" smtClean="0">
                <a:latin typeface="Times New Roman"/>
                <a:ea typeface="MS Mincho"/>
              </a:rPr>
              <a:t>    </a:t>
            </a:r>
            <a:r>
              <a:rPr lang="cs-CZ" sz="2800" dirty="0" smtClean="0">
                <a:latin typeface="Times New Roman"/>
                <a:ea typeface="MS Mincho"/>
              </a:rPr>
              <a:t>	</a:t>
            </a:r>
            <a:r>
              <a:rPr lang="fi-FI" sz="2800" i="1" dirty="0" smtClean="0">
                <a:latin typeface="Times New Roman"/>
                <a:ea typeface="MS Mincho"/>
              </a:rPr>
              <a:t>muuat-ta             </a:t>
            </a:r>
            <a:r>
              <a:rPr lang="cs-CZ" sz="2800" i="1" dirty="0" smtClean="0">
                <a:latin typeface="Times New Roman"/>
                <a:ea typeface="MS Mincho"/>
              </a:rPr>
              <a:t>	</a:t>
            </a:r>
            <a:r>
              <a:rPr lang="fi-FI" sz="2800" i="1" dirty="0" smtClean="0">
                <a:latin typeface="Times New Roman"/>
                <a:ea typeface="MS Mincho"/>
              </a:rPr>
              <a:t>muutam-i-a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fi-FI" sz="2800" i="1" dirty="0">
                <a:latin typeface="Times New Roman"/>
                <a:ea typeface="MS Mincho"/>
              </a:rPr>
              <a:t>           </a:t>
            </a:r>
            <a:r>
              <a:rPr lang="cs-CZ" sz="2800" i="1" dirty="0" smtClean="0">
                <a:latin typeface="Times New Roman"/>
                <a:ea typeface="MS Mincho"/>
              </a:rPr>
              <a:t>	</a:t>
            </a:r>
            <a:r>
              <a:rPr lang="fi-FI" sz="2800" i="1" dirty="0" smtClean="0">
                <a:latin typeface="Times New Roman"/>
                <a:ea typeface="MS Mincho"/>
              </a:rPr>
              <a:t>muutama-a</a:t>
            </a:r>
            <a:endParaRPr lang="cs-CZ" sz="1800" dirty="0">
              <a:latin typeface="Courier New"/>
              <a:ea typeface="Times New Roman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4719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REFLEKSIIVIPRONOMINI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cs-CZ" sz="2800" b="1" i="1" dirty="0" err="1" smtClean="0">
                <a:latin typeface="Times New Roman"/>
                <a:ea typeface="MS Mincho"/>
              </a:rPr>
              <a:t>itse</a:t>
            </a:r>
            <a:r>
              <a:rPr lang="cs-CZ" sz="2800" b="1" i="1" dirty="0" smtClean="0">
                <a:latin typeface="Times New Roman"/>
                <a:ea typeface="MS Mincho"/>
              </a:rPr>
              <a:t> </a:t>
            </a:r>
            <a:r>
              <a:rPr lang="cs-CZ" sz="2800" b="1" dirty="0" smtClean="0">
                <a:latin typeface="Times New Roman"/>
                <a:ea typeface="MS Mincho"/>
              </a:rPr>
              <a:t>+ OMISTUSLIITE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buNone/>
            </a:pPr>
            <a:r>
              <a:rPr lang="cs-CZ" sz="2800" b="1" dirty="0">
                <a:latin typeface="Times New Roman"/>
                <a:ea typeface="MS Mincho"/>
              </a:rPr>
              <a:t> 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 err="1" smtClean="0">
                <a:latin typeface="Times New Roman"/>
                <a:ea typeface="MS Mincho"/>
              </a:rPr>
              <a:t>Refleksiivipronomini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viittaa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subjektiin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ja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esiintyy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 err="1" smtClean="0">
                <a:latin typeface="Times New Roman"/>
                <a:ea typeface="MS Mincho"/>
              </a:rPr>
              <a:t>vain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omistusliitteellisen</a:t>
            </a:r>
            <a:r>
              <a:rPr lang="fi-FI" sz="2800" dirty="0" smtClean="0">
                <a:latin typeface="Times New Roman"/>
                <a:ea typeface="MS Mincho"/>
              </a:rPr>
              <a:t>ä</a:t>
            </a:r>
            <a:r>
              <a:rPr lang="cs-CZ" sz="2800" dirty="0">
                <a:latin typeface="Times New Roman"/>
                <a:ea typeface="MS Mincho"/>
              </a:rPr>
              <a:t>: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fi-FI" sz="2800" dirty="0">
                <a:latin typeface="Times New Roman"/>
                <a:ea typeface="MS Mincho"/>
              </a:rPr>
              <a:t>	 </a:t>
            </a:r>
            <a:r>
              <a:rPr lang="fi-FI" sz="2800" i="1" dirty="0">
                <a:latin typeface="Times New Roman"/>
                <a:ea typeface="MS Mincho"/>
              </a:rPr>
              <a:t>Pesin itse</a:t>
            </a:r>
            <a:r>
              <a:rPr lang="fi-FI" sz="2800" b="1" i="1" dirty="0">
                <a:latin typeface="Times New Roman"/>
                <a:ea typeface="MS Mincho"/>
              </a:rPr>
              <a:t>ni.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fi-FI" sz="2800" b="1" i="1" dirty="0">
                <a:latin typeface="Times New Roman"/>
                <a:ea typeface="MS Mincho"/>
              </a:rPr>
              <a:t> </a:t>
            </a:r>
            <a:endParaRPr lang="cs-CZ" sz="1800" dirty="0">
              <a:latin typeface="Courier New"/>
              <a:ea typeface="Times New Roman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54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181</TotalTime>
  <Words>128</Words>
  <Application>Microsoft Office PowerPoint</Application>
  <PresentationFormat>Předvádění na obrazovce (4:3)</PresentationFormat>
  <Paragraphs>108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Jmění</vt:lpstr>
      <vt:lpstr>MORFOLOGIA</vt:lpstr>
      <vt:lpstr>PRONOMINIT</vt:lpstr>
      <vt:lpstr>PERSOONAPRONOMINIT</vt:lpstr>
      <vt:lpstr>DEMONSTRATIIVIPRONOMINIT</vt:lpstr>
      <vt:lpstr>INTERROGATIIVIPRONOMINIT</vt:lpstr>
      <vt:lpstr>RELATIIVIPRONOMINIT</vt:lpstr>
      <vt:lpstr>INDEFINIITTIPRONOMINIT KVANTTORIPRONOMINIT (ISO)</vt:lpstr>
      <vt:lpstr>INDEFINIITTIPRONOMINIT KVANTTORIPRONOMINIT (ISO)</vt:lpstr>
      <vt:lpstr>REFLEKSIIVIPRONOMINI</vt:lpstr>
      <vt:lpstr>RESIPROOKKIPRONOMINI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MORFOLOGIA</dc:title>
  <dc:creator>HP</dc:creator>
  <cp:lastModifiedBy>HP</cp:lastModifiedBy>
  <cp:revision>8</cp:revision>
  <dcterms:created xsi:type="dcterms:W3CDTF">2020-12-07T08:48:18Z</dcterms:created>
  <dcterms:modified xsi:type="dcterms:W3CDTF">2020-12-09T11:27:03Z</dcterms:modified>
</cp:coreProperties>
</file>