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3" r:id="rId3"/>
    <p:sldId id="347" r:id="rId4"/>
    <p:sldId id="348" r:id="rId5"/>
    <p:sldId id="354" r:id="rId6"/>
    <p:sldId id="340" r:id="rId7"/>
    <p:sldId id="341" r:id="rId8"/>
    <p:sldId id="342" r:id="rId9"/>
    <p:sldId id="350" r:id="rId10"/>
    <p:sldId id="343" r:id="rId11"/>
    <p:sldId id="344" r:id="rId12"/>
    <p:sldId id="351" r:id="rId13"/>
    <p:sldId id="355" r:id="rId14"/>
    <p:sldId id="272" r:id="rId15"/>
    <p:sldId id="35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FCFEF-1856-F6BA-1163-2398F8F63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4C9C8E-6862-5ECA-A0D6-423E565FC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BA1A24-2DA2-BF4E-CBE9-B624FD82D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969B8B-4830-E81F-D4F5-DF098FD9F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21BCEB-E4DE-CB54-E579-1646EDB6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07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26BBC-4B4F-469C-0B86-69E65D1CF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1C8446-5051-01DC-85B5-463B88BB5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5123B3-9CB1-AE98-1EBA-C2AB36C44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682811-3351-EEF0-A7FB-5C710F86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35AD52-7913-2BC7-6F23-246D33633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65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257434-F7CD-2544-2B2E-310827395B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093843-4BB7-D2BF-4612-73F3D011A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3C8749-FB39-8E79-86DE-847E4B1A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8BF58A-D475-D582-8656-232361ECE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39701B-7CAA-15EC-0929-CF57E089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29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98EE0-A78C-B26E-247B-474ADB19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DBF2E-E1ED-3765-A2F7-A6099DB25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BD69E6-4E28-524C-24C3-9D0E30D27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17D0B9-D052-308A-FA3B-14889AB68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EAD503-D4D3-9691-4C04-A7522C5E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E7823-952C-B4A3-2ED9-0E7D462D6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A16E14-CFF1-BF7A-8EB2-B6058A79D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0C170C-D0D9-4A17-7004-75D2512B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DBEC0-712A-CB7F-2688-7367EDB25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4D0EB8-C5F3-9177-3F17-4BD2BA0E4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1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E623D-87B1-19AB-6112-614B5F051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89BAC6-DA71-EF66-A6B6-94E3E1DCF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5730D5-6493-E0CA-B862-AD7B898FF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9E6B64-D6B8-E729-EFEE-E0C2FE338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CED85C-2580-DF7C-8CAF-BADE2CE7E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7564DE-DD73-607E-E84C-7AC5011C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21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F6D99-B9FB-DE93-049F-D2104F6BD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3C0F47-041A-A73E-573A-C350A0673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7E7886-9D9C-53F7-194F-0B151E2C0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1B2CA0A-FA74-042B-48F4-A40233422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EEA470-4AFE-CCEE-2E1D-529B7C95D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ACF675-5CE1-B88D-88B3-57B6ED850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A8C530-0CEF-8045-0C61-9E4D0000C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7112A00-5BD2-5B47-4E7C-C62C6EEA8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15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5BCD5-B18A-718D-387D-39C9787C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C5C9C1D-5068-4812-33C8-9A6EDE04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D762C0-8E3C-A6D9-F4B0-264CFFE3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140911-CC69-20B9-2B9D-B1F2F9834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44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4251B5-23B8-2CBA-F340-B0C0B4A6E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097174-BCD1-D149-EB4E-E6C6F23DF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EF2C57-CEDC-1C8E-7456-2C2CE27F5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39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B1AE3-AB6B-CD82-57CB-BAA484693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7B501-3B33-6BF2-4035-ED77D839C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E5944D-474B-0F72-B336-E6CBE98B5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BF4CAC-B96F-A26D-0C7D-961EE828E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A12381-3320-376E-30F1-28CF7121B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44693E-1660-481B-7306-A407EC6A6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89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1CD448-FFC4-CA78-9276-DA60E28F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AA35CA-2B69-B1AB-F559-1F4CCEF3BC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0B2431-29C7-E0CC-BA37-416E291FB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E932F0-0ED0-80C7-4016-C756519E6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0680B0-EB6C-F4D1-5EB5-6F0E2C7B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D54A9E-69AF-D18B-63FE-FE2E3B07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6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9A033D1-48D1-96F9-C13E-4B70A8830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7B8AB-3384-A47E-C57B-4AF8CFF15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481818-B6DB-A288-C373-12F1FA209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14CE5-4917-401B-BEBA-ECF0A489E1D3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2A2E16-C86D-9171-2D65-28137844D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DBE1B3-DA32-BADC-4C73-124A604AD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1A7E-F2DA-4E7C-928F-0BF988EBE7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3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4UKwd0KExc&amp;t=14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beey.io/cs?fbclid=IwAR3vo9hBBpkwSHubs4uj2y4hdCyb_5wILX25DZ6doVP93WcBdrU-JtTo0T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nderonline.cz/cs/issue/45-rocnik-19-cislo-1-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570F3-05AA-83A9-EE40-782D28CF10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Rozhovory</a:t>
            </a:r>
            <a:br>
              <a:rPr lang="cs-CZ" dirty="0"/>
            </a:b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424A75-88B7-F305-4BA6-4FEFD217B2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  <a:p>
            <a:r>
              <a:rPr lang="cs-CZ" dirty="0"/>
              <a:t>20. března 2024</a:t>
            </a:r>
          </a:p>
          <a:p>
            <a:r>
              <a:rPr lang="cs-CZ" dirty="0"/>
              <a:t>Eva M. Hejzlarová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327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82F3B-C68E-04D6-1EF7-9942AF104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Scénář (návod) k rozhovoru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CF8289-9A8A-0ED2-78BF-F4ABC0730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Ideální je do scénáře zařadit i představení a jako poslední zařadit otázku „Je něco na co jsem se nezeptal/a </a:t>
            </a:r>
            <a:r>
              <a:rPr lang="cs-CZ" sz="2800" dirty="0" err="1"/>
              <a:t>a</a:t>
            </a:r>
            <a:r>
              <a:rPr lang="cs-CZ" sz="2800" dirty="0"/>
              <a:t> Vy to považujete za důležité? Jak byste to shrnul…“ Poděkovat. </a:t>
            </a:r>
          </a:p>
          <a:p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C0CA25B-1198-2C7A-83D4-A0C80716C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960" y="3104859"/>
            <a:ext cx="4354830" cy="2885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001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4B562-A325-C45D-54F4-4B7B3477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rozhovoru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C2A85-30FC-A56E-B0DB-5C6BDF32D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Předem a pravdivě informovat o délce a nahrávání</a:t>
            </a:r>
          </a:p>
          <a:p>
            <a:pPr eaLnBrk="1" hangingPunct="1"/>
            <a:r>
              <a:rPr lang="cs-CZ" dirty="0"/>
              <a:t>Připravenost, klid </a:t>
            </a:r>
          </a:p>
          <a:p>
            <a:pPr eaLnBrk="1" hangingPunct="1"/>
            <a:r>
              <a:rPr lang="cs-CZ" dirty="0"/>
              <a:t>Vyjadřovat zájem (řeč těla)</a:t>
            </a:r>
          </a:p>
          <a:p>
            <a:pPr eaLnBrk="1" hangingPunct="1"/>
            <a:r>
              <a:rPr lang="cs-CZ" dirty="0"/>
              <a:t>Neukvapovat se, počkat si na odpověď</a:t>
            </a:r>
          </a:p>
          <a:p>
            <a:pPr eaLnBrk="1" hangingPunct="1"/>
            <a:r>
              <a:rPr lang="cs-CZ" dirty="0"/>
              <a:t>Dobré odpovědi zaznívají po skončení rozhovoru</a:t>
            </a:r>
          </a:p>
          <a:p>
            <a:pPr eaLnBrk="1" hangingPunct="1"/>
            <a:r>
              <a:rPr lang="cs-CZ" dirty="0"/>
              <a:t>Mít po ruce papír a tužku</a:t>
            </a:r>
          </a:p>
          <a:p>
            <a:pPr eaLnBrk="1" hangingPunct="1"/>
            <a:r>
              <a:rPr lang="cs-CZ" dirty="0"/>
              <a:t>Jistit se dvěma nahrávacími zařízeními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91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EC585-7FFD-4567-583E-A3D6C2B4F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Videoukázka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1D15D0-CBAD-4F5B-8B12-81E4C05C2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https://www.youtube.com/watch?v=U4UKwd0KExc&amp;t=14s</a:t>
            </a:r>
            <a:endParaRPr lang="cs-CZ" dirty="0"/>
          </a:p>
          <a:p>
            <a:endParaRPr lang="cs-CZ" dirty="0"/>
          </a:p>
          <a:p>
            <a:r>
              <a:rPr lang="cs-CZ" dirty="0"/>
              <a:t>Najděte věci/jevy, které jsou podle vás v rozhovoru špatně, resp. dobře.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12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BD5A1-7CD6-6D60-FF27-D686A06E1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9CAE8E-4359-685F-A078-0F4978AC3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Informovaný souhlas – handout (na </a:t>
            </a:r>
            <a:r>
              <a:rPr lang="cs-CZ" dirty="0" err="1"/>
              <a:t>moodlu</a:t>
            </a:r>
            <a:r>
              <a:rPr lang="cs-CZ" dirty="0"/>
              <a:t> jako materiál)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490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0E65A-A7A4-1485-2BEC-65EA319C7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přepisu rozhovoru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4716E0-7BFC-F017-03D4-6ECFA8162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0" i="0" dirty="0">
                <a:effectLst/>
                <a:latin typeface="Segoe UI Historic" panose="020B0502040204020203" pitchFamily="34" charset="0"/>
              </a:rPr>
              <a:t>- </a:t>
            </a:r>
            <a:r>
              <a:rPr lang="en-GB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beey.io/cs</a:t>
            </a:r>
            <a:r>
              <a:rPr lang="en-GB" b="0" i="0" u="sng" dirty="0">
                <a:effectLst/>
              </a:rPr>
              <a:t> </a:t>
            </a:r>
            <a:endParaRPr lang="cs-CZ" b="0" i="0" u="sng" dirty="0">
              <a:effectLst/>
            </a:endParaRPr>
          </a:p>
          <a:p>
            <a:pPr>
              <a:buFontTx/>
              <a:buChar char="-"/>
            </a:pPr>
            <a:r>
              <a:rPr lang="en-GB" b="0" i="0" dirty="0" err="1">
                <a:effectLst/>
              </a:rPr>
              <a:t>fce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přepis</a:t>
            </a:r>
            <a:r>
              <a:rPr lang="en-GB" b="0" i="0" dirty="0">
                <a:effectLst/>
              </a:rPr>
              <a:t> v online app office 365 </a:t>
            </a:r>
            <a:r>
              <a:rPr lang="cs-CZ" b="0" i="0" dirty="0">
                <a:effectLst/>
              </a:rPr>
              <a:t>(potřeba základní licence)</a:t>
            </a:r>
            <a:r>
              <a:rPr lang="en-GB" b="0" i="0" dirty="0">
                <a:effectLst/>
              </a:rPr>
              <a:t> </a:t>
            </a:r>
            <a:endParaRPr lang="cs-CZ" b="0" i="0" dirty="0">
              <a:effectLst/>
            </a:endParaRPr>
          </a:p>
          <a:p>
            <a:pPr>
              <a:buFontTx/>
              <a:buChar char="-"/>
            </a:pPr>
            <a:r>
              <a:rPr lang="en-GB" b="0" i="0" dirty="0">
                <a:effectLst/>
              </a:rPr>
              <a:t>condens.io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82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6A5C6-69B6-77D6-572A-14AB966CA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Domácí úkol do 25. 3. 8:00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245EFA-E356-7601-1FDB-DE976DEA3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5.1 Vytvořit informovaný souhlas (soubor pojmenovat „</a:t>
            </a:r>
            <a:r>
              <a:rPr lang="cs-CZ" dirty="0" err="1"/>
              <a:t>PŘÍJMENÍ_informovaný</a:t>
            </a:r>
            <a:r>
              <a:rPr lang="cs-CZ" dirty="0"/>
              <a:t> souhlas“)</a:t>
            </a:r>
          </a:p>
          <a:p>
            <a:r>
              <a:rPr lang="cs-CZ" dirty="0"/>
              <a:t>5.1 Vytvořit návod k rozhovoru (soubor pojmenovat „</a:t>
            </a:r>
            <a:r>
              <a:rPr lang="cs-CZ" dirty="0" err="1"/>
              <a:t>PŘÍJMENÍ_návod_studenti</a:t>
            </a:r>
            <a:r>
              <a:rPr lang="cs-CZ" dirty="0"/>
              <a:t>“, nebo „</a:t>
            </a:r>
            <a:r>
              <a:rPr lang="cs-CZ" dirty="0" err="1"/>
              <a:t>PŘÍJMENÍ_návod_dávka</a:t>
            </a:r>
            <a:r>
              <a:rPr lang="cs-CZ" dirty="0"/>
              <a:t>“)</a:t>
            </a:r>
          </a:p>
          <a:p>
            <a:r>
              <a:rPr lang="cs-CZ" dirty="0"/>
              <a:t>5.2 Poslechnout si dvě audionahrávky a napsat k nim reflexi (co se vám líbilo/nelíbilo/kde máte nejistotu/co jste si uvědomili)</a:t>
            </a:r>
          </a:p>
          <a:p>
            <a:endParaRPr lang="cs-CZ" dirty="0"/>
          </a:p>
          <a:p>
            <a:r>
              <a:rPr lang="cs-CZ" dirty="0"/>
              <a:t>Příští týden je „seminář“ – pro obě skupiny v době přednášky, tj. žádná změna, jen se nebude psát </a:t>
            </a:r>
            <a:r>
              <a:rPr lang="cs-CZ" dirty="0" err="1"/>
              <a:t>minitest</a:t>
            </a:r>
            <a:r>
              <a:rPr lang="cs-CZ" dirty="0"/>
              <a:t> – za aktivní účast 4 body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9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0291E-DB09-5DD2-83FE-6BC4CBA0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Minitest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68143-02FD-CF82-2612-0A458004C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9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11F18-3CFD-A6CF-EA61-F3D7F8470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9A24AB-30EC-0983-D06D-F3567ED59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Výzkumná témata</a:t>
            </a:r>
          </a:p>
          <a:p>
            <a:r>
              <a:rPr lang="cs-CZ" dirty="0"/>
              <a:t>Informanti</a:t>
            </a:r>
          </a:p>
          <a:p>
            <a:r>
              <a:rPr lang="cs-CZ" dirty="0"/>
              <a:t>Návod k rozhovoru</a:t>
            </a:r>
          </a:p>
          <a:p>
            <a:r>
              <a:rPr lang="cs-CZ" dirty="0"/>
              <a:t>Jak se při rozhovoru chovat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14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29565-AD89-6152-A472-8811F73A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témata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262F06-11FD-438B-7752-C2D9EE615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1)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Vnímání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role spolužáků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studenty/kami FSV</a:t>
            </a:r>
            <a:endParaRPr lang="cs-CZ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Studijní integrace. Studijní neúspěch.</a:t>
            </a:r>
            <a:endParaRPr lang="en-GB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2)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V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nímání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sociální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dávky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příspěvek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bydlení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rodičovský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příspěvek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příspěvek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péči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...)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jejím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příjemcem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  <a:r>
              <a:rPr lang="cs-CZ" sz="2000" dirty="0">
                <a:solidFill>
                  <a:srgbClr val="222222"/>
                </a:solidFill>
                <a:latin typeface="Arial" panose="020B0604020202020204" pitchFamily="34" charset="0"/>
              </a:rPr>
              <a:t>Dudová Radka. 2018. „Příspěvek na péči jako „zvláštní 	peníze“: chápání a užívání 	příspěvku na péči v blízkých vztazích.“ </a:t>
            </a:r>
            <a:r>
              <a:rPr lang="cs-CZ" sz="2000" i="1" dirty="0">
                <a:solidFill>
                  <a:srgbClr val="222222"/>
                </a:solidFill>
                <a:latin typeface="Arial" panose="020B0604020202020204" pitchFamily="34" charset="0"/>
              </a:rPr>
              <a:t>Gender a výzkum</a:t>
            </a:r>
            <a:r>
              <a:rPr lang="cs-CZ" sz="2000" dirty="0">
                <a:solidFill>
                  <a:srgbClr val="222222"/>
                </a:solidFill>
                <a:latin typeface="Arial" panose="020B0604020202020204" pitchFamily="34" charset="0"/>
              </a:rPr>
              <a:t> 19 (1): 58-81 . Dostupné 	z: </a:t>
            </a:r>
            <a:r>
              <a:rPr lang="cs-CZ" sz="2000" dirty="0">
                <a:solidFill>
                  <a:srgbClr val="222222"/>
                </a:solidFill>
                <a:latin typeface="Arial" panose="020B0604020202020204" pitchFamily="34" charset="0"/>
                <a:hlinkClick r:id="rId2"/>
              </a:rPr>
              <a:t>https://www.genderonline.cz/cs/issue/45-rocnik-19-cislo-1-</a:t>
            </a:r>
            <a:r>
              <a:rPr lang="cs-CZ" sz="2000" dirty="0">
                <a:solidFill>
                  <a:srgbClr val="222222"/>
                </a:solidFill>
                <a:latin typeface="Arial" panose="020B0604020202020204" pitchFamily="34" charset="0"/>
              </a:rPr>
              <a:t>2018/534.</a:t>
            </a:r>
            <a:br>
              <a:rPr lang="en-GB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90302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BE885C3-7FFA-E9E9-C2B6-B587B9599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Vyberte si jedno z témat a utvořte si k němu mentální mapu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FA8FBE-9492-7FF5-6D57-2A2C2BA9F3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1)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Vnímání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role spolužáků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studenty/kami FSV</a:t>
            </a:r>
            <a:endParaRPr lang="cs-CZ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914400" lvl="2" indent="0">
              <a:buNone/>
            </a:pPr>
            <a:endParaRPr lang="en-GB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F03E3A1-F851-F257-5939-E2E65C47C8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2)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V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nímání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sociální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dávky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příspěvek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bydlení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rodičovský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příspěvek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příspěvek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péči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...)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jejím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příjemcem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62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2697D-13CA-C1DB-9FE8-99F812A91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najít informanty?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817B5-47E5-B753-286D-F6DF65A3E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Koho se ptáme?</a:t>
            </a:r>
          </a:p>
          <a:p>
            <a:r>
              <a:rPr lang="cs-CZ" sz="2800" dirty="0"/>
              <a:t>Takoví lidé, aby jejich výpověď dokázala posunout naše hledání odpovědi na výzkumné otázky; bohatá zkušenost</a:t>
            </a:r>
          </a:p>
          <a:p>
            <a:r>
              <a:rPr lang="cs-CZ" sz="2800" dirty="0"/>
              <a:t>Terminologie: Respondent/informační partner/komunikační partner</a:t>
            </a:r>
          </a:p>
          <a:p>
            <a:r>
              <a:rPr lang="cs-CZ" sz="2800" dirty="0"/>
              <a:t>Počet závisí na výzkumném problému </a:t>
            </a:r>
          </a:p>
          <a:p>
            <a:pPr lvl="1"/>
            <a:r>
              <a:rPr lang="cs-CZ" sz="2400" dirty="0"/>
              <a:t>Nasycený vzorek?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96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00F5B-DF8A-C156-BFCA-19F0E87D2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rozhovorů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DEED91-ED05-6A0D-C889-C2869E9D4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Strukturovaný rozhovor (princip dotazníku)</a:t>
            </a:r>
          </a:p>
          <a:p>
            <a:r>
              <a:rPr lang="cs-CZ" dirty="0"/>
              <a:t>Polostrukturovaný rozhovor (rozhovor pomocí návodu)</a:t>
            </a:r>
          </a:p>
          <a:p>
            <a:r>
              <a:rPr lang="cs-CZ" dirty="0"/>
              <a:t>Nestrukturovaný rozhovor (volný rozhovor, neformální rozhovor, narativní rozhovor)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938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11390B-6D25-0CA4-B39E-51111CE7E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Scénář (návod) k rozhovoru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93168F-E3AC-766D-55C8-7934282DE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Kroky:</a:t>
            </a:r>
          </a:p>
          <a:p>
            <a:pPr lvl="1"/>
            <a:r>
              <a:rPr lang="cs-CZ" sz="2400" dirty="0"/>
              <a:t>Na co se chci ptát? Co chci zjistit? </a:t>
            </a:r>
          </a:p>
          <a:p>
            <a:pPr lvl="1"/>
            <a:r>
              <a:rPr lang="cs-CZ" sz="2400" dirty="0"/>
              <a:t>Jak mají rozhovory přispět ke zodpovězení výzkumné otázky?</a:t>
            </a:r>
          </a:p>
          <a:p>
            <a:pPr lvl="1"/>
            <a:r>
              <a:rPr lang="cs-CZ" sz="2400" dirty="0"/>
              <a:t>Formulace otázek – jasné? nejsou příliš sugestivní? Ideálem jsou otevřené otázky, které povzbuzují k odpovědi… Je možné testovat…</a:t>
            </a:r>
          </a:p>
          <a:p>
            <a:pPr lvl="1"/>
            <a:r>
              <a:rPr lang="cs-CZ" sz="2400" dirty="0"/>
              <a:t>Strukturovat otázky: dramaturgie rozhovoru</a:t>
            </a:r>
          </a:p>
          <a:p>
            <a:pPr lvl="2"/>
            <a:r>
              <a:rPr lang="cs-CZ" sz="2000" dirty="0"/>
              <a:t>na úvod </a:t>
            </a:r>
            <a:r>
              <a:rPr lang="cs-CZ" sz="2000" dirty="0" err="1"/>
              <a:t>icebreakers</a:t>
            </a:r>
            <a:r>
              <a:rPr lang="cs-CZ" sz="2000" dirty="0"/>
              <a:t>, otázky snazší, zahřívací, </a:t>
            </a:r>
          </a:p>
          <a:p>
            <a:pPr lvl="2"/>
            <a:r>
              <a:rPr lang="cs-CZ" sz="2000" dirty="0"/>
              <a:t>hlavní, </a:t>
            </a:r>
          </a:p>
          <a:p>
            <a:pPr lvl="2"/>
            <a:r>
              <a:rPr lang="cs-CZ" sz="2000" dirty="0"/>
              <a:t>k závěru, kdy opadá pozornost, otázky zajímavější (např. spekulativní)…</a:t>
            </a:r>
          </a:p>
          <a:p>
            <a:pPr lvl="2"/>
            <a:endParaRPr lang="cs-CZ" dirty="0"/>
          </a:p>
          <a:p>
            <a:pPr lvl="1"/>
            <a:endParaRPr lang="cs-CZ" sz="2400" dirty="0"/>
          </a:p>
          <a:p>
            <a:pPr marL="914400" lvl="2" indent="0">
              <a:buNone/>
            </a:pPr>
            <a:endParaRPr lang="cs-CZ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546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060CF-3261-6DFB-F7F8-FD3F6280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Formulujte 5 otázek k návodu k rozhovoru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F6094C-06D6-756D-DF6C-72F38D399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1695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572</Words>
  <Application>Microsoft Office PowerPoint</Application>
  <PresentationFormat>Širokoúhlá obrazovka</PresentationFormat>
  <Paragraphs>69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Segoe UI Historic</vt:lpstr>
      <vt:lpstr>Motiv Office</vt:lpstr>
      <vt:lpstr>Rozhovory </vt:lpstr>
      <vt:lpstr>Minitest</vt:lpstr>
      <vt:lpstr>Prezentace aplikace PowerPoint</vt:lpstr>
      <vt:lpstr>Výzkumná témata</vt:lpstr>
      <vt:lpstr>Vyberte si jedno z témat a utvořte si k němu mentální mapu</vt:lpstr>
      <vt:lpstr>Jak najít informanty?</vt:lpstr>
      <vt:lpstr>Typologie rozhovorů</vt:lpstr>
      <vt:lpstr>Scénář (návod) k rozhovoru</vt:lpstr>
      <vt:lpstr>Formulujte 5 otázek k návodu k rozhovoru</vt:lpstr>
      <vt:lpstr>Scénář (návod) k rozhovoru</vt:lpstr>
      <vt:lpstr>Vedení rozhovoru</vt:lpstr>
      <vt:lpstr>Videoukázka</vt:lpstr>
      <vt:lpstr>Informovaný souhlas</vt:lpstr>
      <vt:lpstr>Možnosti přepisu rozhovoru</vt:lpstr>
      <vt:lpstr>Domácí úkol do 25. 3. 8:00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Rozhovory</dc:title>
  <dc:creator>Eva M. Hejzlarová</dc:creator>
  <cp:lastModifiedBy>Eva Hejzlarová</cp:lastModifiedBy>
  <cp:revision>2</cp:revision>
  <cp:lastPrinted>2023-11-01T22:39:59Z</cp:lastPrinted>
  <dcterms:created xsi:type="dcterms:W3CDTF">2023-11-01T22:07:28Z</dcterms:created>
  <dcterms:modified xsi:type="dcterms:W3CDTF">2024-03-19T21:17:37Z</dcterms:modified>
</cp:coreProperties>
</file>