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1"/>
  </p:sldMasterIdLst>
  <p:notesMasterIdLst>
    <p:notesMasterId r:id="rId90"/>
  </p:notesMasterIdLst>
  <p:handoutMasterIdLst>
    <p:handoutMasterId r:id="rId91"/>
  </p:handoutMasterIdLst>
  <p:sldIdLst>
    <p:sldId id="256" r:id="rId2"/>
    <p:sldId id="501" r:id="rId3"/>
    <p:sldId id="546" r:id="rId4"/>
    <p:sldId id="418" r:id="rId5"/>
    <p:sldId id="587" r:id="rId6"/>
    <p:sldId id="588" r:id="rId7"/>
    <p:sldId id="472" r:id="rId8"/>
    <p:sldId id="590" r:id="rId9"/>
    <p:sldId id="591" r:id="rId10"/>
    <p:sldId id="594" r:id="rId11"/>
    <p:sldId id="592" r:id="rId12"/>
    <p:sldId id="593" r:id="rId13"/>
    <p:sldId id="547" r:id="rId14"/>
    <p:sldId id="604" r:id="rId15"/>
    <p:sldId id="596" r:id="rId16"/>
    <p:sldId id="597" r:id="rId17"/>
    <p:sldId id="598" r:id="rId18"/>
    <p:sldId id="599" r:id="rId19"/>
    <p:sldId id="600" r:id="rId20"/>
    <p:sldId id="601" r:id="rId21"/>
    <p:sldId id="602" r:id="rId22"/>
    <p:sldId id="603" r:id="rId23"/>
    <p:sldId id="548" r:id="rId24"/>
    <p:sldId id="550" r:id="rId25"/>
    <p:sldId id="552" r:id="rId26"/>
    <p:sldId id="605" r:id="rId27"/>
    <p:sldId id="323" r:id="rId28"/>
    <p:sldId id="290" r:id="rId29"/>
    <p:sldId id="284" r:id="rId30"/>
    <p:sldId id="291" r:id="rId31"/>
    <p:sldId id="419" r:id="rId32"/>
    <p:sldId id="420" r:id="rId33"/>
    <p:sldId id="554" r:id="rId34"/>
    <p:sldId id="555" r:id="rId35"/>
    <p:sldId id="345" r:id="rId36"/>
    <p:sldId id="346" r:id="rId37"/>
    <p:sldId id="349" r:id="rId38"/>
    <p:sldId id="350" r:id="rId39"/>
    <p:sldId id="351" r:id="rId40"/>
    <p:sldId id="353" r:id="rId41"/>
    <p:sldId id="354" r:id="rId42"/>
    <p:sldId id="355" r:id="rId43"/>
    <p:sldId id="356" r:id="rId44"/>
    <p:sldId id="358" r:id="rId45"/>
    <p:sldId id="359" r:id="rId46"/>
    <p:sldId id="361" r:id="rId47"/>
    <p:sldId id="362" r:id="rId48"/>
    <p:sldId id="363" r:id="rId49"/>
    <p:sldId id="365" r:id="rId50"/>
    <p:sldId id="366" r:id="rId51"/>
    <p:sldId id="367" r:id="rId52"/>
    <p:sldId id="368" r:id="rId53"/>
    <p:sldId id="369" r:id="rId54"/>
    <p:sldId id="541" r:id="rId55"/>
    <p:sldId id="556" r:id="rId56"/>
    <p:sldId id="557" r:id="rId57"/>
    <p:sldId id="558" r:id="rId58"/>
    <p:sldId id="559" r:id="rId59"/>
    <p:sldId id="560" r:id="rId60"/>
    <p:sldId id="561" r:id="rId61"/>
    <p:sldId id="562" r:id="rId62"/>
    <p:sldId id="462" r:id="rId63"/>
    <p:sldId id="371" r:id="rId64"/>
    <p:sldId id="465" r:id="rId65"/>
    <p:sldId id="436" r:id="rId66"/>
    <p:sldId id="568" r:id="rId67"/>
    <p:sldId id="569" r:id="rId68"/>
    <p:sldId id="570" r:id="rId69"/>
    <p:sldId id="571" r:id="rId70"/>
    <p:sldId id="572" r:id="rId71"/>
    <p:sldId id="574" r:id="rId72"/>
    <p:sldId id="575" r:id="rId73"/>
    <p:sldId id="576" r:id="rId74"/>
    <p:sldId id="577" r:id="rId75"/>
    <p:sldId id="578" r:id="rId76"/>
    <p:sldId id="579" r:id="rId77"/>
    <p:sldId id="580" r:id="rId78"/>
    <p:sldId id="581" r:id="rId79"/>
    <p:sldId id="582" r:id="rId80"/>
    <p:sldId id="584" r:id="rId81"/>
    <p:sldId id="585" r:id="rId82"/>
    <p:sldId id="507" r:id="rId83"/>
    <p:sldId id="397" r:id="rId84"/>
    <p:sldId id="453" r:id="rId85"/>
    <p:sldId id="467" r:id="rId86"/>
    <p:sldId id="468" r:id="rId87"/>
    <p:sldId id="470" r:id="rId88"/>
    <p:sldId id="469" r:id="rId8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5" autoAdjust="0"/>
    <p:restoredTop sz="94660"/>
  </p:normalViewPr>
  <p:slideViewPr>
    <p:cSldViewPr>
      <p:cViewPr varScale="1">
        <p:scale>
          <a:sx n="74" d="100"/>
          <a:sy n="74" d="100"/>
        </p:scale>
        <p:origin x="-116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98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325109361329832"/>
          <c:y val="5.1400554097404488E-2"/>
          <c:w val="0.51674890638670168"/>
          <c:h val="0.8326195683872849"/>
        </c:manualLayout>
      </c:layout>
      <c:barChart>
        <c:barDir val="col"/>
        <c:grouping val="clustered"/>
        <c:varyColors val="0"/>
        <c:ser>
          <c:idx val="0"/>
          <c:order val="0"/>
          <c:invertIfNegative val="0"/>
          <c:cat>
            <c:strRef>
              <c:f>List1!$A$1:$A$4</c:f>
              <c:strCache>
                <c:ptCount val="4"/>
                <c:pt idx="0">
                  <c:v>Reading</c:v>
                </c:pt>
                <c:pt idx="1">
                  <c:v>Listening</c:v>
                </c:pt>
                <c:pt idx="2">
                  <c:v>Speaking</c:v>
                </c:pt>
                <c:pt idx="3">
                  <c:v>Writing</c:v>
                </c:pt>
              </c:strCache>
            </c:strRef>
          </c:cat>
          <c:val>
            <c:numRef>
              <c:f>List1!$B$1:$B$4</c:f>
              <c:numCache>
                <c:formatCode>General</c:formatCode>
                <c:ptCount val="4"/>
                <c:pt idx="0">
                  <c:v>26</c:v>
                </c:pt>
                <c:pt idx="1">
                  <c:v>26</c:v>
                </c:pt>
                <c:pt idx="2">
                  <c:v>21</c:v>
                </c:pt>
                <c:pt idx="3">
                  <c:v>20</c:v>
                </c:pt>
              </c:numCache>
            </c:numRef>
          </c:val>
        </c:ser>
        <c:dLbls>
          <c:showLegendKey val="0"/>
          <c:showVal val="0"/>
          <c:showCatName val="0"/>
          <c:showSerName val="0"/>
          <c:showPercent val="0"/>
          <c:showBubbleSize val="0"/>
        </c:dLbls>
        <c:gapWidth val="150"/>
        <c:axId val="88926720"/>
        <c:axId val="84951040"/>
      </c:barChart>
      <c:catAx>
        <c:axId val="88926720"/>
        <c:scaling>
          <c:orientation val="minMax"/>
        </c:scaling>
        <c:delete val="0"/>
        <c:axPos val="b"/>
        <c:majorTickMark val="out"/>
        <c:minorTickMark val="none"/>
        <c:tickLblPos val="nextTo"/>
        <c:crossAx val="84951040"/>
        <c:crosses val="autoZero"/>
        <c:auto val="1"/>
        <c:lblAlgn val="ctr"/>
        <c:lblOffset val="100"/>
        <c:noMultiLvlLbl val="0"/>
      </c:catAx>
      <c:valAx>
        <c:axId val="84951040"/>
        <c:scaling>
          <c:orientation val="minMax"/>
        </c:scaling>
        <c:delete val="0"/>
        <c:axPos val="l"/>
        <c:majorGridlines/>
        <c:numFmt formatCode="General" sourceLinked="1"/>
        <c:majorTickMark val="out"/>
        <c:minorTickMark val="none"/>
        <c:tickLblPos val="nextTo"/>
        <c:crossAx val="8892672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CDBC1DD-5286-4E41-8A4F-6774EF6CE13E}" type="datetimeFigureOut">
              <a:rPr lang="cs-CZ" smtClean="0"/>
              <a:t>14. 5. 2014</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F0F1F07-C3D1-45FB-9AC4-F624A650771A}" type="slidenum">
              <a:rPr lang="cs-CZ" smtClean="0"/>
              <a:t>‹#›</a:t>
            </a:fld>
            <a:endParaRPr lang="cs-CZ"/>
          </a:p>
        </p:txBody>
      </p:sp>
    </p:spTree>
    <p:extLst>
      <p:ext uri="{BB962C8B-B14F-4D97-AF65-F5344CB8AC3E}">
        <p14:creationId xmlns:p14="http://schemas.microsoft.com/office/powerpoint/2010/main" val="337956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265056-4F50-47B7-A97E-F9CA94720E75}" type="datetimeFigureOut">
              <a:rPr lang="cs-CZ" smtClean="0"/>
              <a:t>14. 5. 2014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AB7F712-49B2-44A5-845C-AE32FDAFFC03}" type="slidenum">
              <a:rPr lang="cs-CZ" smtClean="0"/>
              <a:t>‹#›</a:t>
            </a:fld>
            <a:endParaRPr lang="cs-CZ"/>
          </a:p>
        </p:txBody>
      </p:sp>
    </p:spTree>
    <p:extLst>
      <p:ext uri="{BB962C8B-B14F-4D97-AF65-F5344CB8AC3E}">
        <p14:creationId xmlns:p14="http://schemas.microsoft.com/office/powerpoint/2010/main" val="326630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C0C107A-0C74-4677-BBC7-49387B2E3E25}" type="slidenum">
              <a:rPr lang="cs-CZ" smtClean="0"/>
              <a:pPr/>
              <a:t>26</a:t>
            </a:fld>
            <a:endParaRPr lang="cs-CZ"/>
          </a:p>
        </p:txBody>
      </p:sp>
    </p:spTree>
    <p:extLst>
      <p:ext uri="{BB962C8B-B14F-4D97-AF65-F5344CB8AC3E}">
        <p14:creationId xmlns:p14="http://schemas.microsoft.com/office/powerpoint/2010/main" val="425378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655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D923C-D147-4BF9-80A0-A77C85A2DDE1}" type="slidenum">
              <a:rPr lang="cs-CZ" smtClean="0"/>
              <a:pPr eaLnBrk="1" hangingPunct="1"/>
              <a:t>35</a:t>
            </a:fld>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665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60134F-771F-4144-9913-80DA78A366CA}" type="slidenum">
              <a:rPr lang="cs-CZ" smtClean="0"/>
              <a:pPr eaLnBrk="1" hangingPunct="1"/>
              <a:t>36</a:t>
            </a:fld>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675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4B6CA1-0BEB-4986-AD1A-A923FBE9E1FA}" type="slidenum">
              <a:rPr lang="cs-CZ" smtClean="0"/>
              <a:pPr eaLnBrk="1" hangingPunct="1"/>
              <a:t>37</a:t>
            </a:fld>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686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1E96DB-C525-48DA-AA91-05DA09D61A15}" type="slidenum">
              <a:rPr lang="cs-CZ" smtClean="0"/>
              <a:pPr eaLnBrk="1" hangingPunct="1"/>
              <a:t>38</a:t>
            </a:fld>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696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6F7B99-4790-4E85-9203-1D4DECFD95AB}" type="slidenum">
              <a:rPr lang="cs-CZ" smtClean="0"/>
              <a:pPr eaLnBrk="1" hangingPunct="1"/>
              <a:t>39</a:t>
            </a:fld>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716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CEDBC7-97DE-4D99-BCF5-DE22879913DB}" type="slidenum">
              <a:rPr lang="cs-CZ" smtClean="0"/>
              <a:pPr eaLnBrk="1" hangingPunct="1"/>
              <a:t>40</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Falešná multiple choice</a:t>
            </a:r>
          </a:p>
          <a:p>
            <a:r>
              <a:rPr lang="cs-CZ" smtClean="0"/>
              <a:t>Struktura alternativ a specifický cíl?</a:t>
            </a:r>
          </a:p>
          <a:p>
            <a:r>
              <a:rPr lang="cs-CZ" smtClean="0"/>
              <a:t>Souvislost 2. 4. podúlohy s VT? </a:t>
            </a:r>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C0764-8C6C-4698-AF0D-E4528D28DD3D}" type="slidenum">
              <a:rPr lang="cs-CZ" smtClean="0"/>
              <a:pPr eaLnBrk="1" hangingPunct="1"/>
              <a:t>41</a:t>
            </a:fld>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757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25211C-5C71-40D4-A2CA-B1A730D182F3}" type="slidenum">
              <a:rPr lang="cs-CZ" smtClean="0"/>
              <a:pPr eaLnBrk="1" hangingPunct="1"/>
              <a:t>42</a:t>
            </a:fld>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768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59C5BA-F768-4B7E-AF33-17D1B738F4BD}" type="slidenum">
              <a:rPr lang="cs-CZ" smtClean="0"/>
              <a:pPr eaLnBrk="1" hangingPunct="1"/>
              <a:t>43</a:t>
            </a:fld>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778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0E7988-DBDD-48DC-86C7-AD917B73E50B}" type="slidenum">
              <a:rPr lang="cs-CZ" smtClean="0"/>
              <a:pPr eaLnBrk="1" hangingPunct="1"/>
              <a:t>44</a:t>
            </a:fld>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3CD6F9-7D03-4236-83C9-E0A42A41FDDD}" type="slidenum">
              <a:rPr lang="cs-CZ" smtClean="0"/>
              <a:pPr eaLnBrk="1" hangingPunct="1"/>
              <a:t>45</a:t>
            </a:fld>
            <a:endParaRPr 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819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8E7406-807C-4987-8CCC-7ED8FB40F94C}" type="slidenum">
              <a:rPr lang="cs-CZ" smtClean="0"/>
              <a:pPr eaLnBrk="1" hangingPunct="1"/>
              <a:t>48</a:t>
            </a:fld>
            <a:endParaRPr 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50</a:t>
            </a:fld>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smtClean="0"/>
          </a:p>
        </p:txBody>
      </p:sp>
      <p:sp>
        <p:nvSpPr>
          <p:cNvPr id="849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D640D0-B489-4E1C-AAC1-6BC7AD0523A3}" type="slidenum">
              <a:rPr lang="cs-CZ" smtClean="0"/>
              <a:pPr eaLnBrk="1" hangingPunct="1"/>
              <a:t>52</a:t>
            </a:fld>
            <a:endParaRPr 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54</a:t>
            </a:fld>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55</a:t>
            </a:fld>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56</a:t>
            </a:fld>
            <a:endParaRPr 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57</a:t>
            </a:fld>
            <a:endParaRPr 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58</a:t>
            </a:fld>
            <a:endParaRPr 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59</a:t>
            </a:fld>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60</a:t>
            </a:fld>
            <a:endParaRPr 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smtClean="0"/>
              <a:t>Někdy pro malý problém nevidíme větší</a:t>
            </a:r>
          </a:p>
          <a:p>
            <a:endParaRPr lang="cs-CZ" smtClean="0"/>
          </a:p>
          <a:p>
            <a:r>
              <a:rPr lang="cs-CZ" smtClean="0"/>
              <a:t>Fakta x názory</a:t>
            </a:r>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6D179-F104-434E-A083-1E45AAD0789F}" type="slidenum">
              <a:rPr lang="cs-CZ" smtClean="0"/>
              <a:pPr eaLnBrk="1" hangingPunct="1"/>
              <a:t>61</a:t>
            </a:fld>
            <a:endParaRPr 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60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40EE3F-C640-486A-8E63-F1DDC512C154}" type="slidenum">
              <a:rPr lang="cs-CZ" smtClean="0"/>
              <a:pPr eaLnBrk="1" hangingPunct="1"/>
              <a:t>68</a:t>
            </a:fld>
            <a:endParaRPr 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cs-CZ" dirty="0" smtClean="0"/>
              <a:t>Podmínky pro kvalitní validní test:</a:t>
            </a:r>
          </a:p>
          <a:p>
            <a:pPr eaLnBrk="1" fontAlgn="auto" hangingPunct="1">
              <a:spcBef>
                <a:spcPts val="0"/>
              </a:spcBef>
              <a:spcAft>
                <a:spcPts val="0"/>
              </a:spcAft>
              <a:defRPr/>
            </a:pPr>
            <a:r>
              <a:rPr lang="cs-CZ" dirty="0" smtClean="0"/>
              <a:t>Jasný vztah mezi výkonem v testu a používáním dovedností mimo test (test má smysl, když ověřuje něco, co je využitelné/bude používáno i v netestové situaci)</a:t>
            </a:r>
          </a:p>
          <a:p>
            <a:pPr eaLnBrk="1" fontAlgn="auto" hangingPunct="1">
              <a:spcBef>
                <a:spcPts val="0"/>
              </a:spcBef>
              <a:spcAft>
                <a:spcPts val="0"/>
              </a:spcAft>
              <a:defRPr/>
            </a:pPr>
            <a:endParaRPr lang="cs-CZ" sz="1400" b="1" dirty="0" smtClean="0"/>
          </a:p>
          <a:p>
            <a:pPr eaLnBrk="1" fontAlgn="auto" hangingPunct="1">
              <a:spcBef>
                <a:spcPts val="0"/>
              </a:spcBef>
              <a:spcAft>
                <a:spcPts val="0"/>
              </a:spcAft>
              <a:defRPr/>
            </a:pPr>
            <a:r>
              <a:rPr lang="cs-CZ" sz="1400" b="1" dirty="0" err="1" smtClean="0"/>
              <a:t>Konstruktová</a:t>
            </a:r>
            <a:r>
              <a:rPr lang="cs-CZ" sz="1400" b="1" dirty="0" smtClean="0"/>
              <a:t> validita</a:t>
            </a:r>
            <a:r>
              <a:rPr lang="cs-CZ" sz="1400" dirty="0" smtClean="0"/>
              <a:t> (smysluplnost interpretace na základě skórů)</a:t>
            </a:r>
          </a:p>
          <a:p>
            <a:pPr eaLnBrk="1" fontAlgn="auto" hangingPunct="1">
              <a:spcBef>
                <a:spcPts val="0"/>
              </a:spcBef>
              <a:spcAft>
                <a:spcPts val="0"/>
              </a:spcAft>
              <a:defRPr/>
            </a:pPr>
            <a:r>
              <a:rPr lang="cs-CZ" sz="1400" dirty="0" smtClean="0"/>
              <a:t>skóry jako indikátory dovednosti</a:t>
            </a:r>
          </a:p>
          <a:p>
            <a:pPr eaLnBrk="1" fontAlgn="auto" hangingPunct="1">
              <a:spcBef>
                <a:spcPts val="0"/>
              </a:spcBef>
              <a:spcAft>
                <a:spcPts val="0"/>
              </a:spcAft>
              <a:defRPr/>
            </a:pPr>
            <a:r>
              <a:rPr lang="cs-CZ" sz="1400" dirty="0" smtClean="0"/>
              <a:t>interpretace je zdůvodněná a podložená argumenty</a:t>
            </a:r>
          </a:p>
          <a:p>
            <a:pPr eaLnBrk="1" fontAlgn="auto" hangingPunct="1">
              <a:spcBef>
                <a:spcPts val="0"/>
              </a:spcBef>
              <a:spcAft>
                <a:spcPts val="0"/>
              </a:spcAft>
              <a:defRPr/>
            </a:pPr>
            <a:r>
              <a:rPr lang="cs-CZ" sz="1400" dirty="0" smtClean="0"/>
              <a:t>skóry odrážejí určitou oblast dovedností, jež byla předmětem měření, a jen málo jiných „věcí“. </a:t>
            </a:r>
          </a:p>
          <a:p>
            <a:pPr eaLnBrk="1" fontAlgn="auto" hangingPunct="1">
              <a:spcBef>
                <a:spcPts val="0"/>
              </a:spcBef>
              <a:spcAft>
                <a:spcPts val="0"/>
              </a:spcAft>
              <a:defRPr/>
            </a:pPr>
            <a:r>
              <a:rPr lang="cs-CZ" sz="1400" dirty="0" smtClean="0"/>
              <a:t>Konstrukt je „specifická definice“ toho, co je testem ověřováno, př. </a:t>
            </a:r>
            <a:r>
              <a:rPr lang="cs-CZ" sz="1400" dirty="0" err="1" smtClean="0"/>
              <a:t>B1</a:t>
            </a:r>
            <a:r>
              <a:rPr lang="cs-CZ" sz="1400" dirty="0" smtClean="0"/>
              <a:t> popis s úpravami pro Z; míra zobecnění. </a:t>
            </a:r>
          </a:p>
          <a:p>
            <a:pPr eaLnBrk="1" fontAlgn="auto" hangingPunct="1">
              <a:spcBef>
                <a:spcPts val="0"/>
              </a:spcBef>
              <a:spcAft>
                <a:spcPts val="0"/>
              </a:spcAft>
              <a:defRPr/>
            </a:pPr>
            <a:r>
              <a:rPr lang="cs-CZ" sz="1400" dirty="0" smtClean="0"/>
              <a:t>Žák, který v testu zvládl toto, v netestové situaci s největší pravděpodobností zvládne toto… (obsahové pokrytí, relevantnost obsahu, případná konkurenční či predikční využitelnost…) </a:t>
            </a:r>
          </a:p>
          <a:p>
            <a:pPr eaLnBrk="1" fontAlgn="auto" hangingPunct="1">
              <a:spcBef>
                <a:spcPts val="0"/>
              </a:spcBef>
              <a:spcAft>
                <a:spcPts val="0"/>
              </a:spcAft>
              <a:defRPr/>
            </a:pPr>
            <a:endParaRPr lang="cs-CZ" sz="1400" b="1" dirty="0" smtClean="0"/>
          </a:p>
          <a:p>
            <a:pPr eaLnBrk="1" fontAlgn="auto" hangingPunct="1">
              <a:spcBef>
                <a:spcPts val="0"/>
              </a:spcBef>
              <a:spcAft>
                <a:spcPts val="0"/>
              </a:spcAft>
              <a:defRPr/>
            </a:pPr>
            <a:r>
              <a:rPr lang="cs-CZ" sz="1400" b="1" dirty="0" err="1" smtClean="0"/>
              <a:t>Reliabilita</a:t>
            </a:r>
            <a:r>
              <a:rPr lang="cs-CZ" sz="1400" b="1" dirty="0" smtClean="0"/>
              <a:t> (konzistentnost měření) </a:t>
            </a:r>
            <a:r>
              <a:rPr lang="cs-CZ" sz="1400" dirty="0" smtClean="0"/>
              <a:t>- skóry jsou konzistentní napříč verzemi a sadami úloh (bez ohledu na to, zda jde např. o test rozlišující nebo ověřující, hodnocení produktivních dovedností více hodnotiteli)</a:t>
            </a:r>
          </a:p>
          <a:p>
            <a:pPr eaLnBrk="1" fontAlgn="auto" hangingPunct="1">
              <a:spcBef>
                <a:spcPts val="0"/>
              </a:spcBef>
              <a:spcAft>
                <a:spcPts val="0"/>
              </a:spcAft>
              <a:defRPr/>
            </a:pPr>
            <a:endParaRPr lang="cs-CZ" sz="1400" dirty="0" smtClean="0"/>
          </a:p>
          <a:p>
            <a:pPr eaLnBrk="1" fontAlgn="auto" hangingPunct="1">
              <a:spcBef>
                <a:spcPts val="0"/>
              </a:spcBef>
              <a:spcAft>
                <a:spcPts val="0"/>
              </a:spcAft>
              <a:defRPr/>
            </a:pPr>
            <a:r>
              <a:rPr lang="cs-CZ" sz="1400" b="1" dirty="0" smtClean="0"/>
              <a:t>Situační a interakční autenticita </a:t>
            </a:r>
          </a:p>
          <a:p>
            <a:pPr eaLnBrk="1" fontAlgn="auto" hangingPunct="1">
              <a:spcBef>
                <a:spcPts val="0"/>
              </a:spcBef>
              <a:spcAft>
                <a:spcPts val="0"/>
              </a:spcAft>
              <a:defRPr/>
            </a:pPr>
            <a:r>
              <a:rPr lang="cs-CZ" sz="1400" dirty="0" smtClean="0"/>
              <a:t>u úloh: vztah k netestové situaci a k tomu, jak dobrý bude žák mimo test</a:t>
            </a:r>
          </a:p>
          <a:p>
            <a:pPr eaLnBrk="1" fontAlgn="auto" hangingPunct="1">
              <a:spcBef>
                <a:spcPts val="0"/>
              </a:spcBef>
              <a:spcAft>
                <a:spcPts val="0"/>
              </a:spcAft>
              <a:defRPr/>
            </a:pPr>
            <a:r>
              <a:rPr lang="cs-CZ" sz="1400" dirty="0" err="1" smtClean="0"/>
              <a:t>zobecnitelnost</a:t>
            </a:r>
            <a:r>
              <a:rPr lang="cs-CZ" sz="1400" dirty="0" smtClean="0"/>
              <a:t> interpretací skórů (souvisí s </a:t>
            </a:r>
            <a:r>
              <a:rPr lang="cs-CZ" sz="1400" dirty="0" err="1" smtClean="0"/>
              <a:t>konstruktovou</a:t>
            </a:r>
            <a:r>
              <a:rPr lang="cs-CZ" sz="1400" dirty="0" smtClean="0"/>
              <a:t> validací)</a:t>
            </a:r>
          </a:p>
          <a:p>
            <a:pPr eaLnBrk="1" fontAlgn="auto" hangingPunct="1">
              <a:spcBef>
                <a:spcPts val="0"/>
              </a:spcBef>
              <a:spcAft>
                <a:spcPts val="0"/>
              </a:spcAft>
              <a:defRPr/>
            </a:pPr>
            <a:r>
              <a:rPr lang="cs-CZ" sz="1400" dirty="0" smtClean="0"/>
              <a:t>v jazycích komunikativní model, výuka založená na řešení úloh, činnostech…</a:t>
            </a:r>
          </a:p>
          <a:p>
            <a:pPr eaLnBrk="1" fontAlgn="auto" hangingPunct="1">
              <a:spcBef>
                <a:spcPts val="0"/>
              </a:spcBef>
              <a:spcAft>
                <a:spcPts val="0"/>
              </a:spcAft>
              <a:defRPr/>
            </a:pPr>
            <a:r>
              <a:rPr lang="cs-CZ" sz="1400" dirty="0" smtClean="0"/>
              <a:t>interakce žáka a úlohy (znalosti, strategie a znalost tématu </a:t>
            </a:r>
            <a:r>
              <a:rPr lang="cs-CZ" sz="1400" dirty="0" err="1" smtClean="0"/>
              <a:t>interreagují</a:t>
            </a:r>
            <a:r>
              <a:rPr lang="cs-CZ" sz="1400" dirty="0" smtClean="0"/>
              <a:t> s úlohou)</a:t>
            </a:r>
          </a:p>
          <a:p>
            <a:pPr eaLnBrk="1" fontAlgn="auto" hangingPunct="1">
              <a:spcBef>
                <a:spcPts val="0"/>
              </a:spcBef>
              <a:spcAft>
                <a:spcPts val="0"/>
              </a:spcAft>
              <a:defRPr/>
            </a:pPr>
            <a:endParaRPr lang="cs-CZ" sz="1400" dirty="0" smtClean="0"/>
          </a:p>
          <a:p>
            <a:pPr eaLnBrk="1" fontAlgn="auto" hangingPunct="1">
              <a:spcBef>
                <a:spcPts val="0"/>
              </a:spcBef>
              <a:spcAft>
                <a:spcPts val="0"/>
              </a:spcAft>
              <a:defRPr/>
            </a:pPr>
            <a:r>
              <a:rPr lang="cs-CZ" sz="1400" dirty="0" smtClean="0"/>
              <a:t>Autenticita souvisí s tím , jak je definován konstrukt, souvisí s dřívějším pojmem obsahová validita (jak relevantní, jak </a:t>
            </a:r>
            <a:r>
              <a:rPr lang="cs-CZ" sz="1400" dirty="0" err="1" smtClean="0"/>
              <a:t>zobecnitelný</a:t>
            </a:r>
            <a:r>
              <a:rPr lang="cs-CZ" sz="1400" dirty="0" smtClean="0"/>
              <a:t> je obsah…)</a:t>
            </a:r>
          </a:p>
          <a:p>
            <a:pPr eaLnBrk="1" fontAlgn="auto" hangingPunct="1">
              <a:spcBef>
                <a:spcPts val="0"/>
              </a:spcBef>
              <a:spcAft>
                <a:spcPts val="0"/>
              </a:spcAft>
              <a:defRPr/>
            </a:pPr>
            <a:endParaRPr lang="cs-CZ" sz="1400" dirty="0" smtClean="0"/>
          </a:p>
          <a:p>
            <a:pPr eaLnBrk="1" fontAlgn="auto" hangingPunct="1">
              <a:spcBef>
                <a:spcPts val="0"/>
              </a:spcBef>
              <a:spcAft>
                <a:spcPts val="0"/>
              </a:spcAft>
              <a:defRPr/>
            </a:pPr>
            <a:r>
              <a:rPr lang="cs-CZ" sz="1400" b="1" dirty="0" smtClean="0"/>
              <a:t>Dopad </a:t>
            </a:r>
            <a:r>
              <a:rPr lang="cs-CZ" sz="1400" dirty="0" smtClean="0"/>
              <a:t>– dopad na společnost, vzdělávací systém a jednotlivce v něm: </a:t>
            </a:r>
          </a:p>
          <a:p>
            <a:pPr eaLnBrk="1" fontAlgn="auto" hangingPunct="1">
              <a:spcBef>
                <a:spcPts val="0"/>
              </a:spcBef>
              <a:spcAft>
                <a:spcPts val="0"/>
              </a:spcAft>
              <a:defRPr/>
            </a:pPr>
            <a:r>
              <a:rPr lang="cs-CZ" sz="1400" dirty="0" smtClean="0"/>
              <a:t>prestiž, transparentnost, validní interpretace a použití výsledků; </a:t>
            </a:r>
          </a:p>
          <a:p>
            <a:pPr eaLnBrk="1" fontAlgn="auto" hangingPunct="1">
              <a:spcBef>
                <a:spcPts val="0"/>
              </a:spcBef>
              <a:spcAft>
                <a:spcPts val="0"/>
              </a:spcAft>
              <a:defRPr/>
            </a:pPr>
            <a:r>
              <a:rPr lang="cs-CZ" sz="1400" dirty="0" smtClean="0"/>
              <a:t>informační hodnota, zvýšení objektivity; </a:t>
            </a:r>
          </a:p>
          <a:p>
            <a:pPr eaLnBrk="1" fontAlgn="auto" hangingPunct="1">
              <a:spcBef>
                <a:spcPts val="0"/>
              </a:spcBef>
              <a:spcAft>
                <a:spcPts val="0"/>
              </a:spcAft>
              <a:defRPr/>
            </a:pPr>
            <a:r>
              <a:rPr lang="cs-CZ" sz="1400" dirty="0" smtClean="0"/>
              <a:t>spravedlivost pro žáka – stejné podmínky pro ověření výkonu a zpětná vazba; </a:t>
            </a:r>
          </a:p>
          <a:p>
            <a:pPr eaLnBrk="1" fontAlgn="auto" hangingPunct="1">
              <a:spcBef>
                <a:spcPts val="0"/>
              </a:spcBef>
              <a:spcAft>
                <a:spcPts val="0"/>
              </a:spcAft>
              <a:defRPr/>
            </a:pPr>
            <a:r>
              <a:rPr lang="cs-CZ" sz="1400" dirty="0" smtClean="0"/>
              <a:t>pozor na přemíru zaměření se na trénink</a:t>
            </a:r>
            <a:endParaRPr lang="cs-CZ" sz="1400" b="1" dirty="0" smtClean="0"/>
          </a:p>
          <a:p>
            <a:pPr eaLnBrk="1" fontAlgn="auto" hangingPunct="1">
              <a:spcBef>
                <a:spcPts val="0"/>
              </a:spcBef>
              <a:spcAft>
                <a:spcPts val="0"/>
              </a:spcAft>
              <a:defRPr/>
            </a:pPr>
            <a:endParaRPr lang="cs-CZ" sz="1400" dirty="0" smtClean="0"/>
          </a:p>
          <a:p>
            <a:pPr eaLnBrk="1" fontAlgn="auto" hangingPunct="1">
              <a:spcBef>
                <a:spcPts val="0"/>
              </a:spcBef>
              <a:spcAft>
                <a:spcPts val="0"/>
              </a:spcAft>
              <a:defRPr/>
            </a:pPr>
            <a:r>
              <a:rPr lang="cs-CZ" sz="1400" b="1" dirty="0" smtClean="0"/>
              <a:t>Proveditelnost</a:t>
            </a:r>
            <a:r>
              <a:rPr lang="cs-CZ" sz="1400" dirty="0" smtClean="0"/>
              <a:t> – prostá rovnice: podíl dostupných:podíl potřebných zdrojů (lidi, peníze, čas).</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endParaRPr lang="cs-CZ" dirty="0"/>
          </a:p>
        </p:txBody>
      </p:sp>
      <p:sp>
        <p:nvSpPr>
          <p:cNvPr id="870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8620F5-1E52-4412-B182-F91070ACBCCB}" type="slidenum">
              <a:rPr lang="cs-CZ" smtClean="0"/>
              <a:pPr eaLnBrk="1" hangingPunct="1"/>
              <a:t>71</a:t>
            </a:fld>
            <a:endParaRPr 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09663" y="954088"/>
            <a:ext cx="4578350" cy="3435350"/>
          </a:xfrm>
          <a:solidFill>
            <a:srgbClr val="4F81BD"/>
          </a:solidFill>
          <a:ln w="25402">
            <a:solidFill>
              <a:srgbClr val="385D8A"/>
            </a:solidFill>
            <a:prstDash val="solid"/>
          </a:ln>
        </p:spPr>
      </p:sp>
      <p:sp>
        <p:nvSpPr>
          <p:cNvPr id="3" name="Zástupný symbol pro poznámky 2"/>
          <p:cNvSpPr txBox="1">
            <a:spLocks noGrp="1"/>
          </p:cNvSpPr>
          <p:nvPr>
            <p:ph type="body" sz="quarter" idx="1"/>
          </p:nvPr>
        </p:nvSpPr>
        <p:spPr>
          <a:xfrm>
            <a:off x="1051743" y="4722758"/>
            <a:ext cx="4699659" cy="276999"/>
          </a:xfrm>
        </p:spPr>
        <p:txBody>
          <a:bodyPr>
            <a:spAutoFit/>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cs-CZ" smtClean="0"/>
              <a:t>Kliknutím lze upravit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6005555-A4A4-41E2-8F84-E57E2E0949EB}" type="datetime1">
              <a:rPr lang="cs-CZ" smtClean="0"/>
              <a:t>14. 5. 2014</a:t>
            </a:fld>
            <a:endParaRPr lang="cs-CZ"/>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cs-CZ"/>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65268E6-3208-4994-BD91-FE600B2B6A9E}" type="slidenum">
              <a:rPr lang="cs-CZ" smtClean="0"/>
              <a:t>‹#›</a:t>
            </a:fld>
            <a:endParaRPr lang="cs-CZ"/>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86E3608B-5480-4BA6-9606-21ACA07D3C30}" type="datetime1">
              <a:rPr lang="cs-CZ" smtClean="0"/>
              <a:t>14. 5. 2014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cs-CZ" smtClean="0"/>
              <a:t>Kliknutím lze upravit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410C0CF-DAB5-4DEB-A3D7-969F18152670}" type="datetime1">
              <a:rPr lang="cs-CZ" smtClean="0"/>
              <a:t>14. 5. 2014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4C91E14-8590-487C-BBB5-AD0567746F5C}" type="datetime1">
              <a:rPr lang="cs-CZ" smtClean="0"/>
              <a:t>14. 5. 2014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074786C-03F3-4BE4-B58E-84385132F5D1}" type="datetime1">
              <a:rPr lang="cs-CZ" smtClean="0"/>
              <a:t>14. 5. 2014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F49EF27C-59F8-4E6B-9F2F-D953214C8D05}" type="datetime1">
              <a:rPr lang="cs-CZ" smtClean="0"/>
              <a:t>14. 5. 2014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5268E6-3208-4994-BD91-FE600B2B6A9E}" type="slidenum">
              <a:rPr lang="cs-CZ" smtClean="0"/>
              <a:t>‹#›</a:t>
            </a:fld>
            <a:endParaRPr lang="cs-CZ"/>
          </a:p>
        </p:txBody>
      </p:sp>
      <p:sp>
        <p:nvSpPr>
          <p:cNvPr id="9" name="Content Placeholder 8"/>
          <p:cNvSpPr>
            <a:spLocks noGrp="1"/>
          </p:cNvSpPr>
          <p:nvPr>
            <p:ph sz="quarter" idx="13"/>
          </p:nvPr>
        </p:nvSpPr>
        <p:spPr>
          <a:xfrm>
            <a:off x="1042416" y="2313432"/>
            <a:ext cx="3419856" cy="34930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AD9E31A-57DD-4861-A331-BC1603D9F04F}" type="datetime1">
              <a:rPr lang="cs-CZ" smtClean="0"/>
              <a:t>14. 5. 2014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59573F60-2B52-47A7-BF48-D85E86377183}" type="datetime1">
              <a:rPr lang="cs-CZ" smtClean="0"/>
              <a:t>14. 5. 2014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CF112-CF11-4B84-9B4E-991F298EB79D}" type="datetime1">
              <a:rPr lang="cs-CZ" smtClean="0"/>
              <a:t>14. 5. 2014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C106DEE-4A1F-4E89-8DEF-D9E8F726C05A}" type="datetime1">
              <a:rPr lang="cs-CZ" smtClean="0"/>
              <a:t>14. 5. 2014</a:t>
            </a:fld>
            <a:endParaRPr lang="cs-CZ"/>
          </a:p>
        </p:txBody>
      </p:sp>
      <p:sp>
        <p:nvSpPr>
          <p:cNvPr id="7" name="Slide Number Placeholder 6"/>
          <p:cNvSpPr>
            <a:spLocks noGrp="1"/>
          </p:cNvSpPr>
          <p:nvPr>
            <p:ph type="sldNum" sz="quarter" idx="12"/>
          </p:nvPr>
        </p:nvSpPr>
        <p:spPr/>
        <p:txBody>
          <a:bodyPr/>
          <a:lstStyle/>
          <a:p>
            <a:fld id="{365268E6-3208-4994-BD91-FE600B2B6A9E}" type="slidenum">
              <a:rPr lang="cs-CZ" smtClean="0"/>
              <a:t>‹#›</a:t>
            </a:fld>
            <a:endParaRPr lang="cs-CZ"/>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cs-CZ"/>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cs-CZ" smtClean="0"/>
              <a:t>Kliknutím lze upravit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cs-CZ" smtClean="0"/>
              <a:t>Kliknutím lze upravit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BC2AC85-BEDD-4D72-A240-EF6EE12807D1}" type="datetime1">
              <a:rPr lang="cs-CZ" smtClean="0"/>
              <a:t>14. 5. 2014</a:t>
            </a:fld>
            <a:endParaRPr lang="cs-CZ"/>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cs-CZ"/>
          </a:p>
        </p:txBody>
      </p:sp>
      <p:sp>
        <p:nvSpPr>
          <p:cNvPr id="7" name="Slide Number Placeholder 6"/>
          <p:cNvSpPr>
            <a:spLocks noGrp="1"/>
          </p:cNvSpPr>
          <p:nvPr>
            <p:ph type="sldNum" sz="quarter" idx="12"/>
          </p:nvPr>
        </p:nvSpPr>
        <p:spPr/>
        <p:txBody>
          <a:bodyPr/>
          <a:lstStyle/>
          <a:p>
            <a:fld id="{365268E6-3208-4994-BD91-FE600B2B6A9E}"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F128BF-2C26-4AE9-B4E6-75296DA701B4}" type="datetime1">
              <a:rPr lang="cs-CZ" smtClean="0"/>
              <a:t>14. 5. 2014</a:t>
            </a:fld>
            <a:endParaRPr lang="cs-CZ"/>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65268E6-3208-4994-BD91-FE600B2B6A9E}"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eachers-corner.co.uk/four-types-of-test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jalt.org/pansig/2007/HTML/Nakamura.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ets.org/s/toefl/pdf/supplementary_comparison_tables.pdf"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24.png"/><Relationship Id="rId4" Type="http://schemas.openxmlformats.org/officeDocument/2006/relationships/hyperlink" Target="http://www.ets.org/toefl/institutions/scores/compar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ww.promz.cz/download/1404034454/?at=1"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coe.int/t/dg4/linguistic/ManualtLangageTest-Alte2011_EN.pdf"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smtClean="0"/>
              <a:t>Testování </a:t>
            </a:r>
            <a:br>
              <a:rPr lang="cs-CZ" b="1" dirty="0" smtClean="0"/>
            </a:br>
            <a:r>
              <a:rPr lang="cs-CZ" b="1" dirty="0" smtClean="0"/>
              <a:t>a hodnocení</a:t>
            </a:r>
            <a:endParaRPr lang="cs-CZ" b="1" dirty="0"/>
          </a:p>
        </p:txBody>
      </p:sp>
      <p:sp>
        <p:nvSpPr>
          <p:cNvPr id="4" name="Podnadpis 3"/>
          <p:cNvSpPr>
            <a:spLocks noGrp="1"/>
          </p:cNvSpPr>
          <p:nvPr>
            <p:ph type="subTitle" idx="1"/>
          </p:nvPr>
        </p:nvSpPr>
        <p:spPr>
          <a:xfrm>
            <a:off x="4733365" y="4421080"/>
            <a:ext cx="3309803" cy="1511839"/>
          </a:xfrm>
          <a:prstGeom prst="rect">
            <a:avLst/>
          </a:prstGeom>
          <a:noFill/>
          <a:ln>
            <a:noFill/>
            <a:prstDash val="solid"/>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endParaRPr lang="cs-CZ" sz="1600" b="1" dirty="0" smtClean="0">
              <a:solidFill>
                <a:srgbClr val="000000"/>
              </a:solidFill>
              <a:latin typeface="Calibri"/>
            </a:endParaRPr>
          </a:p>
          <a:p>
            <a:pPr defTabSz="829452">
              <a:defRPr sz="1800" b="0" i="0" u="none" strike="noStrike" kern="0" cap="none" spc="0" baseline="0">
                <a:solidFill>
                  <a:srgbClr val="000000"/>
                </a:solidFill>
                <a:uFillTx/>
              </a:defRPr>
            </a:pPr>
            <a:endParaRPr lang="cs-CZ" sz="1600" b="1" dirty="0">
              <a:solidFill>
                <a:srgbClr val="000000"/>
              </a:solidFill>
              <a:latin typeface="Calibri"/>
            </a:endParaRPr>
          </a:p>
          <a:p>
            <a:pPr defTabSz="829452">
              <a:defRPr sz="1800" b="0" i="0" u="none" strike="noStrike" kern="0" cap="none" spc="0" baseline="0">
                <a:solidFill>
                  <a:srgbClr val="000000"/>
                </a:solidFill>
                <a:uFillTx/>
              </a:defRPr>
            </a:pPr>
            <a:endParaRPr lang="cs-CZ" sz="1600" b="1" dirty="0" smtClean="0">
              <a:solidFill>
                <a:srgbClr val="000000"/>
              </a:solidFill>
              <a:latin typeface="Calibri"/>
            </a:endParaRPr>
          </a:p>
          <a:p>
            <a:pPr defTabSz="829452">
              <a:defRPr sz="1800" b="0" i="0" u="none" strike="noStrike" kern="0" cap="none" spc="0" baseline="0">
                <a:solidFill>
                  <a:srgbClr val="000000"/>
                </a:solidFill>
                <a:uFillTx/>
              </a:defRPr>
            </a:pPr>
            <a:r>
              <a:rPr lang="en-GB" sz="1600" b="1" dirty="0" smtClean="0">
                <a:solidFill>
                  <a:srgbClr val="000000"/>
                </a:solidFill>
                <a:latin typeface="Calibri"/>
              </a:rPr>
              <a:t>Martina </a:t>
            </a:r>
            <a:r>
              <a:rPr lang="en-GB" sz="1600" b="1" dirty="0" err="1" smtClean="0">
                <a:solidFill>
                  <a:srgbClr val="000000"/>
                </a:solidFill>
                <a:latin typeface="Calibri"/>
              </a:rPr>
              <a:t>Hulešová</a:t>
            </a:r>
            <a:r>
              <a:rPr lang="cs-CZ" sz="1600" b="1" dirty="0" smtClean="0">
                <a:solidFill>
                  <a:srgbClr val="000000"/>
                </a:solidFill>
                <a:latin typeface="Calibri"/>
              </a:rPr>
              <a:t> (AJAT)</a:t>
            </a:r>
          </a:p>
          <a:p>
            <a:pPr defTabSz="829452">
              <a:defRPr sz="1800" b="0" i="0" u="none" strike="noStrike" kern="0" cap="none" spc="0" baseline="0">
                <a:solidFill>
                  <a:srgbClr val="000000"/>
                </a:solidFill>
                <a:uFillTx/>
              </a:defRPr>
            </a:pPr>
            <a:r>
              <a:rPr lang="cs-CZ" sz="1600" b="1" dirty="0" smtClean="0">
                <a:solidFill>
                  <a:srgbClr val="000000"/>
                </a:solidFill>
                <a:latin typeface="Calibri"/>
              </a:rPr>
              <a:t>16. května 2014</a:t>
            </a:r>
            <a:endParaRPr lang="cs-CZ" sz="1600" b="1" dirty="0">
              <a:solidFill>
                <a:srgbClr val="000000"/>
              </a:solidFill>
              <a:latin typeface="Calibri"/>
            </a:endParaRPr>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1</a:t>
            </a:fld>
            <a:endParaRPr lang="cs-CZ" dirty="0"/>
          </a:p>
        </p:txBody>
      </p:sp>
    </p:spTree>
    <p:extLst>
      <p:ext uri="{BB962C8B-B14F-4D97-AF65-F5344CB8AC3E}">
        <p14:creationId xmlns:p14="http://schemas.microsoft.com/office/powerpoint/2010/main" val="291819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00766" y="451068"/>
            <a:ext cx="1810111" cy="461665"/>
          </a:xfrm>
          <a:prstGeom prst="rect">
            <a:avLst/>
          </a:prstGeom>
          <a:noFill/>
        </p:spPr>
        <p:txBody>
          <a:bodyPr wrap="none" rtlCol="0">
            <a:spAutoFit/>
          </a:bodyPr>
          <a:lstStyle/>
          <a:p>
            <a:r>
              <a:rPr lang="cs-CZ" sz="2400" b="1" dirty="0" smtClean="0"/>
              <a:t>Praktičnost</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10</a:t>
            </a:fld>
            <a:endParaRPr lang="cs-CZ"/>
          </a:p>
        </p:txBody>
      </p:sp>
      <p:sp>
        <p:nvSpPr>
          <p:cNvPr id="4" name="TextovéPole 3"/>
          <p:cNvSpPr txBox="1"/>
          <p:nvPr/>
        </p:nvSpPr>
        <p:spPr>
          <a:xfrm>
            <a:off x="467544" y="1268760"/>
            <a:ext cx="8208911" cy="3416320"/>
          </a:xfrm>
          <a:prstGeom prst="rect">
            <a:avLst/>
          </a:prstGeom>
          <a:noFill/>
        </p:spPr>
        <p:txBody>
          <a:bodyPr wrap="square" rtlCol="0">
            <a:spAutoFit/>
          </a:bodyPr>
          <a:lstStyle/>
          <a:p>
            <a:pPr>
              <a:lnSpc>
                <a:spcPct val="90000"/>
              </a:lnSpc>
            </a:pPr>
            <a:r>
              <a:rPr lang="cs-CZ" altLang="cs-CZ" sz="2400" dirty="0" smtClean="0"/>
              <a:t>Nároky</a:t>
            </a:r>
          </a:p>
          <a:p>
            <a:pPr>
              <a:lnSpc>
                <a:spcPct val="90000"/>
              </a:lnSpc>
            </a:pPr>
            <a:r>
              <a:rPr lang="cs-CZ" altLang="cs-CZ" sz="2400" dirty="0" smtClean="0"/>
              <a:t>Finanční</a:t>
            </a:r>
          </a:p>
          <a:p>
            <a:pPr>
              <a:lnSpc>
                <a:spcPct val="90000"/>
              </a:lnSpc>
            </a:pPr>
            <a:r>
              <a:rPr lang="cs-CZ" altLang="cs-CZ" sz="2400" dirty="0" smtClean="0"/>
              <a:t>Lidské zdroje (kolik, dostupnost…)</a:t>
            </a:r>
          </a:p>
          <a:p>
            <a:pPr>
              <a:lnSpc>
                <a:spcPct val="90000"/>
              </a:lnSpc>
            </a:pPr>
            <a:r>
              <a:rPr lang="cs-CZ" altLang="cs-CZ" sz="2400" dirty="0"/>
              <a:t>Časové </a:t>
            </a:r>
            <a:r>
              <a:rPr lang="cs-CZ" altLang="cs-CZ" sz="2400" dirty="0" smtClean="0"/>
              <a:t>(vývoj, realizace – logistika, hodnocení, sdělování výsledků)</a:t>
            </a:r>
          </a:p>
          <a:p>
            <a:pPr>
              <a:lnSpc>
                <a:spcPct val="90000"/>
              </a:lnSpc>
            </a:pPr>
            <a:endParaRPr lang="cs-CZ" altLang="cs-CZ" sz="2400" dirty="0" smtClean="0"/>
          </a:p>
          <a:p>
            <a:pPr>
              <a:lnSpc>
                <a:spcPct val="90000"/>
              </a:lnSpc>
            </a:pPr>
            <a:r>
              <a:rPr lang="cs-CZ" altLang="cs-CZ" sz="2400" dirty="0" smtClean="0"/>
              <a:t>Využitelnost</a:t>
            </a:r>
            <a:endParaRPr lang="cs-CZ" altLang="cs-CZ" sz="2400" dirty="0"/>
          </a:p>
          <a:p>
            <a:pPr>
              <a:lnSpc>
                <a:spcPct val="90000"/>
              </a:lnSpc>
            </a:pPr>
            <a:r>
              <a:rPr lang="cs-CZ" altLang="cs-CZ" sz="2400" dirty="0" smtClean="0"/>
              <a:t>Udržitelnost</a:t>
            </a:r>
          </a:p>
          <a:p>
            <a:pPr>
              <a:lnSpc>
                <a:spcPct val="90000"/>
              </a:lnSpc>
            </a:pPr>
            <a:r>
              <a:rPr lang="cs-CZ" altLang="cs-CZ" sz="2400" dirty="0" smtClean="0"/>
              <a:t>Hodnota zjištěných informací</a:t>
            </a:r>
            <a:endParaRPr lang="cs-CZ" altLang="cs-CZ" sz="2400" dirty="0"/>
          </a:p>
          <a:p>
            <a:pPr>
              <a:lnSpc>
                <a:spcPct val="90000"/>
              </a:lnSpc>
            </a:pPr>
            <a:endParaRPr lang="en-GB" altLang="cs-CZ" sz="2400" dirty="0"/>
          </a:p>
        </p:txBody>
      </p:sp>
      <p:sp>
        <p:nvSpPr>
          <p:cNvPr id="5" name="TextovéPole 4"/>
          <p:cNvSpPr txBox="1"/>
          <p:nvPr/>
        </p:nvSpPr>
        <p:spPr>
          <a:xfrm>
            <a:off x="531640" y="4454247"/>
            <a:ext cx="2169184" cy="461665"/>
          </a:xfrm>
          <a:prstGeom prst="rect">
            <a:avLst/>
          </a:prstGeom>
          <a:noFill/>
        </p:spPr>
        <p:txBody>
          <a:bodyPr wrap="none" rtlCol="0">
            <a:spAutoFit/>
          </a:bodyPr>
          <a:lstStyle/>
          <a:p>
            <a:r>
              <a:rPr lang="cs-CZ" sz="2400" b="1" dirty="0" smtClean="0"/>
              <a:t>Spravedlivost</a:t>
            </a:r>
            <a:endParaRPr lang="cs-CZ" sz="2400" b="1" dirty="0"/>
          </a:p>
        </p:txBody>
      </p:sp>
      <p:sp>
        <p:nvSpPr>
          <p:cNvPr id="6" name="TextovéPole 5"/>
          <p:cNvSpPr txBox="1"/>
          <p:nvPr/>
        </p:nvSpPr>
        <p:spPr>
          <a:xfrm>
            <a:off x="467544" y="4909664"/>
            <a:ext cx="8208911" cy="1698927"/>
          </a:xfrm>
          <a:prstGeom prst="rect">
            <a:avLst/>
          </a:prstGeom>
          <a:noFill/>
        </p:spPr>
        <p:txBody>
          <a:bodyPr wrap="square" rtlCol="0">
            <a:spAutoFit/>
          </a:bodyPr>
          <a:lstStyle/>
          <a:p>
            <a:pPr>
              <a:lnSpc>
                <a:spcPct val="90000"/>
              </a:lnSpc>
            </a:pPr>
            <a:r>
              <a:rPr lang="cs-CZ" altLang="cs-CZ" sz="2400" dirty="0" smtClean="0"/>
              <a:t>Součástí validity</a:t>
            </a:r>
          </a:p>
          <a:p>
            <a:pPr>
              <a:lnSpc>
                <a:spcPct val="90000"/>
              </a:lnSpc>
            </a:pPr>
            <a:r>
              <a:rPr lang="cs-CZ" altLang="cs-CZ" sz="2400" dirty="0" smtClean="0"/>
              <a:t>Společenské (žádoucí i nežádoucí) dopady testu</a:t>
            </a:r>
          </a:p>
          <a:p>
            <a:pPr>
              <a:lnSpc>
                <a:spcPct val="90000"/>
              </a:lnSpc>
            </a:pPr>
            <a:r>
              <a:rPr lang="cs-CZ" altLang="cs-CZ" sz="2000" i="1" dirty="0" smtClean="0"/>
              <a:t>Změny priorit, výuky, učení se…</a:t>
            </a:r>
          </a:p>
          <a:p>
            <a:pPr>
              <a:lnSpc>
                <a:spcPct val="90000"/>
              </a:lnSpc>
            </a:pPr>
            <a:endParaRPr lang="cs-CZ" altLang="cs-CZ" sz="2400" dirty="0" smtClean="0"/>
          </a:p>
          <a:p>
            <a:pPr>
              <a:lnSpc>
                <a:spcPct val="90000"/>
              </a:lnSpc>
            </a:pPr>
            <a:r>
              <a:rPr lang="cs-CZ" altLang="cs-CZ" sz="2400" dirty="0" err="1" smtClean="0"/>
              <a:t>Code</a:t>
            </a:r>
            <a:r>
              <a:rPr lang="cs-CZ" altLang="cs-CZ" sz="2400" dirty="0" smtClean="0"/>
              <a:t> </a:t>
            </a:r>
            <a:r>
              <a:rPr lang="cs-CZ" altLang="cs-CZ" sz="2400" dirty="0" err="1" smtClean="0"/>
              <a:t>of</a:t>
            </a:r>
            <a:r>
              <a:rPr lang="cs-CZ" altLang="cs-CZ" sz="2400" dirty="0" smtClean="0"/>
              <a:t> </a:t>
            </a:r>
            <a:r>
              <a:rPr lang="cs-CZ" altLang="cs-CZ" sz="2400" dirty="0" err="1" smtClean="0"/>
              <a:t>Ethics</a:t>
            </a:r>
            <a:r>
              <a:rPr lang="cs-CZ" altLang="cs-CZ" sz="2400" dirty="0" smtClean="0"/>
              <a:t>, </a:t>
            </a:r>
            <a:r>
              <a:rPr lang="cs-CZ" altLang="cs-CZ" sz="2400" dirty="0" err="1" smtClean="0"/>
              <a:t>Good</a:t>
            </a:r>
            <a:r>
              <a:rPr lang="cs-CZ" altLang="cs-CZ" sz="2400" dirty="0" smtClean="0"/>
              <a:t> </a:t>
            </a:r>
            <a:r>
              <a:rPr lang="cs-CZ" altLang="cs-CZ" sz="2400" dirty="0" err="1" smtClean="0"/>
              <a:t>Practice</a:t>
            </a:r>
            <a:r>
              <a:rPr lang="cs-CZ" altLang="cs-CZ" sz="2400" dirty="0" smtClean="0"/>
              <a:t>…</a:t>
            </a:r>
            <a:endParaRPr lang="en-GB" altLang="cs-CZ" sz="2400" dirty="0"/>
          </a:p>
        </p:txBody>
      </p:sp>
    </p:spTree>
    <p:extLst>
      <p:ext uri="{BB962C8B-B14F-4D97-AF65-F5344CB8AC3E}">
        <p14:creationId xmlns:p14="http://schemas.microsoft.com/office/powerpoint/2010/main" val="1107477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71157" y="462277"/>
            <a:ext cx="7058343" cy="461665"/>
          </a:xfrm>
          <a:prstGeom prst="rect">
            <a:avLst/>
          </a:prstGeom>
          <a:noFill/>
        </p:spPr>
        <p:txBody>
          <a:bodyPr wrap="none" rtlCol="0">
            <a:spAutoFit/>
          </a:bodyPr>
          <a:lstStyle/>
          <a:p>
            <a:r>
              <a:rPr lang="cs-CZ" sz="2400" b="1" dirty="0" smtClean="0"/>
              <a:t>Některé faktory ovlivňující validitu, reliabilitu…</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11</a:t>
            </a:fld>
            <a:endParaRPr lang="cs-CZ"/>
          </a:p>
        </p:txBody>
      </p:sp>
      <p:sp>
        <p:nvSpPr>
          <p:cNvPr id="4" name="TextovéPole 3"/>
          <p:cNvSpPr txBox="1"/>
          <p:nvPr/>
        </p:nvSpPr>
        <p:spPr>
          <a:xfrm>
            <a:off x="467544" y="1070583"/>
            <a:ext cx="8208911" cy="4696670"/>
          </a:xfrm>
          <a:prstGeom prst="rect">
            <a:avLst/>
          </a:prstGeom>
          <a:noFill/>
        </p:spPr>
        <p:txBody>
          <a:bodyPr wrap="square" rtlCol="0">
            <a:spAutoFit/>
          </a:bodyPr>
          <a:lstStyle/>
          <a:p>
            <a:pPr>
              <a:lnSpc>
                <a:spcPct val="90000"/>
              </a:lnSpc>
            </a:pPr>
            <a:r>
              <a:rPr lang="cs-CZ" altLang="cs-CZ" sz="2200" dirty="0" smtClean="0"/>
              <a:t>Kvalita  a počet úloh</a:t>
            </a:r>
          </a:p>
          <a:p>
            <a:pPr>
              <a:lnSpc>
                <a:spcPct val="90000"/>
              </a:lnSpc>
            </a:pPr>
            <a:r>
              <a:rPr lang="cs-CZ" altLang="cs-CZ" sz="2200" dirty="0" smtClean="0"/>
              <a:t>Obtížnost  a diskriminační schopnost úloh</a:t>
            </a:r>
          </a:p>
          <a:p>
            <a:pPr>
              <a:lnSpc>
                <a:spcPct val="90000"/>
              </a:lnSpc>
            </a:pPr>
            <a:r>
              <a:rPr lang="cs-CZ" altLang="cs-CZ" sz="2200" dirty="0" smtClean="0"/>
              <a:t>Použité testovací techniky a jejich počet</a:t>
            </a:r>
          </a:p>
          <a:p>
            <a:pPr>
              <a:lnSpc>
                <a:spcPct val="90000"/>
              </a:lnSpc>
            </a:pPr>
            <a:endParaRPr lang="cs-CZ" altLang="cs-CZ" sz="2200" dirty="0"/>
          </a:p>
          <a:p>
            <a:r>
              <a:rPr lang="cs-CZ" altLang="cs-CZ" sz="2200" dirty="0" smtClean="0"/>
              <a:t>Čas</a:t>
            </a:r>
          </a:p>
          <a:p>
            <a:r>
              <a:rPr lang="cs-CZ" altLang="cs-CZ" sz="2200" dirty="0" smtClean="0"/>
              <a:t>Kvalita instrukcí</a:t>
            </a:r>
          </a:p>
          <a:p>
            <a:r>
              <a:rPr lang="cs-CZ" altLang="cs-CZ" sz="2200" dirty="0" smtClean="0"/>
              <a:t>Použití testu</a:t>
            </a:r>
          </a:p>
          <a:p>
            <a:r>
              <a:rPr lang="cs-CZ" altLang="cs-CZ" sz="2200" dirty="0" smtClean="0"/>
              <a:t>Definice a výběr obsahu</a:t>
            </a:r>
            <a:endParaRPr lang="en-GB" altLang="cs-CZ" sz="2200" dirty="0"/>
          </a:p>
          <a:p>
            <a:r>
              <a:rPr lang="cs-CZ" altLang="cs-CZ" sz="2200" dirty="0" smtClean="0"/>
              <a:t>Definice a uchopení konstruktu</a:t>
            </a:r>
          </a:p>
          <a:p>
            <a:endParaRPr lang="cs-CZ" altLang="cs-CZ" sz="2200" dirty="0" smtClean="0"/>
          </a:p>
          <a:p>
            <a:r>
              <a:rPr lang="cs-CZ" altLang="cs-CZ" sz="2200" dirty="0" smtClean="0"/>
              <a:t>Obeznámenost testovaných s použitými test. Technikami</a:t>
            </a:r>
          </a:p>
          <a:p>
            <a:r>
              <a:rPr lang="cs-CZ" altLang="cs-CZ" sz="2200" dirty="0" smtClean="0"/>
              <a:t>Úroveň dovedností testovaných</a:t>
            </a:r>
          </a:p>
          <a:p>
            <a:r>
              <a:rPr lang="cs-CZ" altLang="cs-CZ" sz="2200" dirty="0" smtClean="0"/>
              <a:t>Postoj k testu (motivace, zájem, duševní rozpoložení</a:t>
            </a:r>
          </a:p>
          <a:p>
            <a:r>
              <a:rPr lang="cs-CZ" altLang="cs-CZ" sz="2200" dirty="0" smtClean="0"/>
              <a:t>Postoj k hádání</a:t>
            </a:r>
          </a:p>
        </p:txBody>
      </p:sp>
    </p:spTree>
    <p:extLst>
      <p:ext uri="{BB962C8B-B14F-4D97-AF65-F5344CB8AC3E}">
        <p14:creationId xmlns:p14="http://schemas.microsoft.com/office/powerpoint/2010/main" val="412118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71157" y="462277"/>
            <a:ext cx="7058343" cy="461665"/>
          </a:xfrm>
          <a:prstGeom prst="rect">
            <a:avLst/>
          </a:prstGeom>
          <a:noFill/>
        </p:spPr>
        <p:txBody>
          <a:bodyPr wrap="none" rtlCol="0">
            <a:spAutoFit/>
          </a:bodyPr>
          <a:lstStyle/>
          <a:p>
            <a:r>
              <a:rPr lang="cs-CZ" sz="2400" b="1" dirty="0" smtClean="0"/>
              <a:t>Některé faktory ovlivňující validitu, reliabilitu…</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12</a:t>
            </a:fld>
            <a:endParaRPr lang="cs-CZ"/>
          </a:p>
        </p:txBody>
      </p:sp>
      <p:sp>
        <p:nvSpPr>
          <p:cNvPr id="4" name="TextovéPole 3"/>
          <p:cNvSpPr txBox="1"/>
          <p:nvPr/>
        </p:nvSpPr>
        <p:spPr>
          <a:xfrm>
            <a:off x="467544" y="1070583"/>
            <a:ext cx="8208911" cy="3911840"/>
          </a:xfrm>
          <a:prstGeom prst="rect">
            <a:avLst/>
          </a:prstGeom>
          <a:noFill/>
        </p:spPr>
        <p:txBody>
          <a:bodyPr wrap="square" rtlCol="0">
            <a:spAutoFit/>
          </a:bodyPr>
          <a:lstStyle/>
          <a:p>
            <a:endParaRPr lang="cs-CZ" altLang="cs-CZ" sz="2200" dirty="0"/>
          </a:p>
          <a:p>
            <a:pPr>
              <a:lnSpc>
                <a:spcPct val="90000"/>
              </a:lnSpc>
            </a:pPr>
            <a:r>
              <a:rPr lang="cs-CZ" altLang="cs-CZ" sz="2200" dirty="0" smtClean="0"/>
              <a:t>Konzistentnost při administraci</a:t>
            </a:r>
          </a:p>
          <a:p>
            <a:pPr>
              <a:lnSpc>
                <a:spcPct val="90000"/>
              </a:lnSpc>
            </a:pPr>
            <a:r>
              <a:rPr lang="cs-CZ" altLang="cs-CZ" sz="2200" dirty="0" smtClean="0"/>
              <a:t>Kvalita pokynů pro zadavatele</a:t>
            </a:r>
            <a:endParaRPr lang="en-GB" altLang="cs-CZ" sz="2200" dirty="0"/>
          </a:p>
          <a:p>
            <a:pPr>
              <a:lnSpc>
                <a:spcPct val="90000"/>
              </a:lnSpc>
            </a:pPr>
            <a:r>
              <a:rPr lang="cs-CZ" altLang="cs-CZ" sz="2200" dirty="0" smtClean="0"/>
              <a:t>Míra interakce mezi zadavateli a testovanými</a:t>
            </a:r>
          </a:p>
          <a:p>
            <a:pPr>
              <a:lnSpc>
                <a:spcPct val="90000"/>
              </a:lnSpc>
            </a:pPr>
            <a:r>
              <a:rPr lang="cs-CZ" altLang="cs-CZ" sz="2200" dirty="0" smtClean="0"/>
              <a:t>Načasování </a:t>
            </a:r>
            <a:r>
              <a:rPr lang="cs-CZ" altLang="cs-CZ" sz="2200" dirty="0" smtClean="0"/>
              <a:t>administrace</a:t>
            </a:r>
            <a:endParaRPr lang="en-GB" altLang="cs-CZ" sz="2200" dirty="0"/>
          </a:p>
          <a:p>
            <a:pPr>
              <a:lnSpc>
                <a:spcPct val="90000"/>
              </a:lnSpc>
            </a:pPr>
            <a:r>
              <a:rPr lang="cs-CZ" altLang="cs-CZ" sz="2200" dirty="0" smtClean="0"/>
              <a:t>Prostředí a vybavení pro testování</a:t>
            </a:r>
          </a:p>
          <a:p>
            <a:pPr>
              <a:lnSpc>
                <a:spcPct val="90000"/>
              </a:lnSpc>
            </a:pPr>
            <a:endParaRPr lang="cs-CZ" altLang="cs-CZ" sz="2200" dirty="0" smtClean="0"/>
          </a:p>
          <a:p>
            <a:pPr>
              <a:lnSpc>
                <a:spcPct val="90000"/>
              </a:lnSpc>
            </a:pPr>
            <a:endParaRPr lang="cs-CZ" altLang="cs-CZ" sz="2200" dirty="0"/>
          </a:p>
          <a:p>
            <a:r>
              <a:rPr lang="cs-CZ" altLang="cs-CZ" sz="2200" dirty="0" smtClean="0"/>
              <a:t>Přesnost a úplnost klíče</a:t>
            </a:r>
            <a:endParaRPr lang="en-GB" altLang="cs-CZ" sz="2200" dirty="0"/>
          </a:p>
          <a:p>
            <a:r>
              <a:rPr lang="en-GB" altLang="cs-CZ" sz="2200" dirty="0" smtClean="0"/>
              <a:t>inter-</a:t>
            </a:r>
            <a:r>
              <a:rPr lang="cs-CZ" altLang="cs-CZ" sz="2200" dirty="0" smtClean="0"/>
              <a:t> a intra-</a:t>
            </a:r>
            <a:r>
              <a:rPr lang="en-GB" altLang="cs-CZ" sz="2200" dirty="0" smtClean="0"/>
              <a:t>rater </a:t>
            </a:r>
            <a:r>
              <a:rPr lang="en-GB" altLang="cs-CZ" sz="2200" dirty="0" err="1" smtClean="0"/>
              <a:t>reliabilit</a:t>
            </a:r>
            <a:r>
              <a:rPr lang="cs-CZ" altLang="cs-CZ" sz="2200" dirty="0" smtClean="0"/>
              <a:t>a</a:t>
            </a:r>
            <a:r>
              <a:rPr lang="en-GB" altLang="cs-CZ" sz="2200" dirty="0" smtClean="0"/>
              <a:t> </a:t>
            </a:r>
            <a:endParaRPr lang="cs-CZ" altLang="cs-CZ" sz="2200" dirty="0"/>
          </a:p>
          <a:p>
            <a:r>
              <a:rPr lang="cs-CZ" altLang="cs-CZ" sz="2200" dirty="0" smtClean="0"/>
              <a:t>OMR nebo ruční vytěžování ZA</a:t>
            </a:r>
            <a:endParaRPr lang="en-GB" altLang="cs-CZ" sz="2200" dirty="0"/>
          </a:p>
          <a:p>
            <a:pPr>
              <a:lnSpc>
                <a:spcPct val="90000"/>
              </a:lnSpc>
            </a:pPr>
            <a:endParaRPr lang="en-GB" altLang="cs-CZ" sz="2400" dirty="0"/>
          </a:p>
        </p:txBody>
      </p:sp>
    </p:spTree>
    <p:extLst>
      <p:ext uri="{BB962C8B-B14F-4D97-AF65-F5344CB8AC3E}">
        <p14:creationId xmlns:p14="http://schemas.microsoft.com/office/powerpoint/2010/main" val="422276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65268E6-3208-4994-BD91-FE600B2B6A9E}" type="slidenum">
              <a:rPr lang="cs-CZ" smtClean="0"/>
              <a:t>13</a:t>
            </a:fld>
            <a:endParaRPr lang="cs-CZ"/>
          </a:p>
        </p:txBody>
      </p:sp>
      <p:sp>
        <p:nvSpPr>
          <p:cNvPr id="3" name="TextovéPole 2"/>
          <p:cNvSpPr txBox="1"/>
          <p:nvPr/>
        </p:nvSpPr>
        <p:spPr>
          <a:xfrm>
            <a:off x="467544" y="692696"/>
            <a:ext cx="6907660" cy="2123658"/>
          </a:xfrm>
          <a:prstGeom prst="rect">
            <a:avLst/>
          </a:prstGeom>
          <a:noFill/>
        </p:spPr>
        <p:txBody>
          <a:bodyPr wrap="none" rtlCol="0">
            <a:spAutoFit/>
          </a:bodyPr>
          <a:lstStyle/>
          <a:p>
            <a:r>
              <a:rPr lang="cs-CZ" sz="2800" b="1" dirty="0" smtClean="0"/>
              <a:t>Téma 2: </a:t>
            </a:r>
            <a:r>
              <a:rPr lang="cs-CZ" sz="2800" dirty="0" smtClean="0"/>
              <a:t>Vývoj </a:t>
            </a:r>
            <a:r>
              <a:rPr lang="cs-CZ" sz="2800" dirty="0"/>
              <a:t>testu</a:t>
            </a:r>
          </a:p>
          <a:p>
            <a:r>
              <a:rPr lang="cs-CZ" sz="2000" dirty="0"/>
              <a:t>Účel; význam a smysl specifikace, specifikační tabulka</a:t>
            </a:r>
          </a:p>
          <a:p>
            <a:endParaRPr lang="cs-CZ" sz="2800" dirty="0"/>
          </a:p>
          <a:p>
            <a:endParaRPr lang="cs-CZ" sz="2800" b="1" dirty="0" smtClean="0"/>
          </a:p>
          <a:p>
            <a:endParaRPr lang="cs-CZ" sz="2800" b="1" dirty="0"/>
          </a:p>
        </p:txBody>
      </p:sp>
    </p:spTree>
    <p:extLst>
      <p:ext uri="{BB962C8B-B14F-4D97-AF65-F5344CB8AC3E}">
        <p14:creationId xmlns:p14="http://schemas.microsoft.com/office/powerpoint/2010/main" val="485101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Účel testu</a:t>
            </a:r>
            <a:endParaRPr lang="cs-CZ" sz="2400" b="1" dirty="0"/>
          </a:p>
        </p:txBody>
      </p:sp>
      <p:sp>
        <p:nvSpPr>
          <p:cNvPr id="5" name="Zástupný symbol pro obsah 2"/>
          <p:cNvSpPr txBox="1">
            <a:spLocks/>
          </p:cNvSpPr>
          <p:nvPr/>
        </p:nvSpPr>
        <p:spPr>
          <a:xfrm>
            <a:off x="457200" y="1024207"/>
            <a:ext cx="8229600" cy="5357121"/>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cs-CZ" sz="1600" dirty="0"/>
          </a:p>
          <a:p>
            <a:pPr>
              <a:buFontTx/>
              <a:buChar char="-"/>
            </a:pPr>
            <a:endParaRPr lang="cs-CZ" dirty="0" smtClean="0"/>
          </a:p>
          <a:p>
            <a:pPr>
              <a:buFontTx/>
              <a:buChar char="-"/>
            </a:pPr>
            <a:r>
              <a:rPr lang="cs-CZ" dirty="0" smtClean="0"/>
              <a:t>Každý test musí mít jasně stanovený účel – nemá  smysl testovat „bezúčelně“.</a:t>
            </a:r>
          </a:p>
          <a:p>
            <a:pPr>
              <a:buFontTx/>
              <a:buChar char="-"/>
            </a:pPr>
            <a:endParaRPr lang="cs-CZ" sz="1600" dirty="0"/>
          </a:p>
          <a:p>
            <a:pPr>
              <a:buFontTx/>
              <a:buChar char="-"/>
            </a:pPr>
            <a:endParaRPr lang="cs-CZ" sz="1600" dirty="0" smtClean="0"/>
          </a:p>
          <a:p>
            <a:pPr>
              <a:buFontTx/>
              <a:buChar char="-"/>
            </a:pPr>
            <a:endParaRPr lang="cs-CZ" sz="1600"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14</a:t>
            </a:fld>
            <a:endParaRPr lang="cs-CZ"/>
          </a:p>
        </p:txBody>
      </p:sp>
    </p:spTree>
    <p:extLst>
      <p:ext uri="{BB962C8B-B14F-4D97-AF65-F5344CB8AC3E}">
        <p14:creationId xmlns:p14="http://schemas.microsoft.com/office/powerpoint/2010/main" val="69394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1985"/>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1. Druhy testů podle účelu</a:t>
            </a:r>
          </a:p>
          <a:p>
            <a:r>
              <a:rPr lang="cs-CZ" sz="3200" b="1" dirty="0"/>
              <a:t>a</a:t>
            </a:r>
            <a:r>
              <a:rPr lang="cs-CZ" sz="3200" b="1" dirty="0" smtClean="0"/>
              <a:t> způsobu využití výsledků</a:t>
            </a:r>
            <a:endParaRPr lang="cs-CZ" sz="3200" b="1" dirty="0"/>
          </a:p>
        </p:txBody>
      </p:sp>
      <p:sp>
        <p:nvSpPr>
          <p:cNvPr id="5" name="Zástupný symbol pro obsah 2"/>
          <p:cNvSpPr txBox="1">
            <a:spLocks/>
          </p:cNvSpPr>
          <p:nvPr/>
        </p:nvSpPr>
        <p:spPr>
          <a:xfrm>
            <a:off x="457200" y="1024207"/>
            <a:ext cx="8229600" cy="5573145"/>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cs-CZ" sz="1600" dirty="0">
                <a:hlinkClick r:id="rId3"/>
              </a:rPr>
              <a:t>http://www.teachers-corner.co.uk/four-types-of-tests</a:t>
            </a:r>
            <a:r>
              <a:rPr lang="cs-CZ" sz="1600" dirty="0" smtClean="0">
                <a:hlinkClick r:id="rId3"/>
              </a:rPr>
              <a:t>/</a:t>
            </a:r>
            <a:endParaRPr lang="cs-CZ" sz="1600" dirty="0" smtClean="0"/>
          </a:p>
          <a:p>
            <a:pPr marL="68580" indent="0">
              <a:buNone/>
            </a:pPr>
            <a:endParaRPr lang="cs-CZ" sz="1600" dirty="0" smtClean="0"/>
          </a:p>
          <a:p>
            <a:pPr marL="68580" indent="0">
              <a:buNone/>
            </a:pPr>
            <a:r>
              <a:rPr lang="cs-CZ" sz="1600" b="1" dirty="0" err="1" smtClean="0"/>
              <a:t>Placement</a:t>
            </a:r>
            <a:r>
              <a:rPr lang="cs-CZ" sz="1600" dirty="0" smtClean="0"/>
              <a:t> – Rozřazovací </a:t>
            </a:r>
          </a:p>
          <a:p>
            <a:pPr marL="68580" indent="0">
              <a:buNone/>
            </a:pPr>
            <a:r>
              <a:rPr lang="cs-CZ" sz="1600" dirty="0" smtClean="0"/>
              <a:t>Pro zařazení do skupiny, třídy podle úrovně</a:t>
            </a:r>
          </a:p>
          <a:p>
            <a:pPr marL="68580" indent="0">
              <a:buNone/>
            </a:pPr>
            <a:r>
              <a:rPr lang="cs-CZ" sz="1600" dirty="0" smtClean="0"/>
              <a:t>Obsah testu = potřeby nebo obsah výuky</a:t>
            </a:r>
          </a:p>
          <a:p>
            <a:pPr marL="68580" indent="0">
              <a:buNone/>
            </a:pPr>
            <a:r>
              <a:rPr lang="cs-CZ" sz="1600" dirty="0" smtClean="0"/>
              <a:t>Mohou, ale nemusí být postaveny na základě sylabů</a:t>
            </a:r>
          </a:p>
          <a:p>
            <a:pPr marL="68580" indent="0">
              <a:buNone/>
            </a:pPr>
            <a:r>
              <a:rPr lang="cs-CZ" sz="1600" dirty="0" smtClean="0"/>
              <a:t>Klíčové jevy následné výuky</a:t>
            </a:r>
          </a:p>
          <a:p>
            <a:pPr marL="68580" indent="0">
              <a:buNone/>
            </a:pPr>
            <a:r>
              <a:rPr lang="cs-CZ" sz="1600" dirty="0" smtClean="0"/>
              <a:t>Interpretace výsledků:</a:t>
            </a:r>
          </a:p>
          <a:p>
            <a:pPr>
              <a:buFontTx/>
              <a:buChar char="-"/>
            </a:pPr>
            <a:r>
              <a:rPr lang="cs-CZ" sz="1600" dirty="0" smtClean="0"/>
              <a:t>podle ranku (percentilu) – př. </a:t>
            </a:r>
            <a:r>
              <a:rPr lang="cs-CZ" sz="1600" dirty="0"/>
              <a:t>n</a:t>
            </a:r>
            <a:r>
              <a:rPr lang="cs-CZ" sz="1600" dirty="0" smtClean="0"/>
              <a:t>ejlepších 10 % dostane, zařadí se… ,</a:t>
            </a:r>
          </a:p>
          <a:p>
            <a:pPr>
              <a:buFontTx/>
              <a:buChar char="-"/>
            </a:pPr>
            <a:r>
              <a:rPr lang="cs-CZ" sz="1600" dirty="0" smtClean="0"/>
              <a:t>podle dosažené úrovně v jednotlivých dovednostech (různé kurzy) - body</a:t>
            </a:r>
            <a:endParaRPr lang="cs-CZ" sz="1600" dirty="0"/>
          </a:p>
          <a:p>
            <a:pPr marL="68580" indent="0">
              <a:buNone/>
            </a:pPr>
            <a:r>
              <a:rPr lang="cs-CZ" sz="1600" dirty="0">
                <a:hlinkClick r:id="rId4"/>
              </a:rPr>
              <a:t>http://</a:t>
            </a:r>
            <a:r>
              <a:rPr lang="cs-CZ" sz="1600" dirty="0" smtClean="0">
                <a:hlinkClick r:id="rId4"/>
              </a:rPr>
              <a:t>jalt.org/pansig/2007/HTML/Nakamura.htm</a:t>
            </a:r>
            <a:endParaRPr lang="cs-CZ" sz="1600" dirty="0" smtClean="0"/>
          </a:p>
          <a:p>
            <a:pPr marL="68580" indent="0">
              <a:buNone/>
            </a:pPr>
            <a:endParaRPr lang="cs-CZ" sz="1600" dirty="0" smtClean="0"/>
          </a:p>
          <a:p>
            <a:pPr marL="68580" indent="0">
              <a:buNone/>
            </a:pPr>
            <a:r>
              <a:rPr lang="cs-CZ" sz="1600" b="1" dirty="0" err="1" smtClean="0"/>
              <a:t>Diagnostic</a:t>
            </a:r>
            <a:r>
              <a:rPr lang="cs-CZ" sz="1600" dirty="0" smtClean="0"/>
              <a:t> – Diagnostické</a:t>
            </a:r>
          </a:p>
          <a:p>
            <a:pPr marL="68580" indent="0">
              <a:buNone/>
            </a:pPr>
            <a:r>
              <a:rPr lang="cs-CZ" sz="1600" dirty="0" smtClean="0"/>
              <a:t>Silné a slabé stránky, oblasti, kde je problém</a:t>
            </a:r>
          </a:p>
          <a:p>
            <a:pPr marL="68580" lvl="0" indent="0">
              <a:buNone/>
            </a:pPr>
            <a:r>
              <a:rPr lang="cs-CZ" sz="1600" dirty="0" smtClean="0"/>
              <a:t>Různá míra podrobnosti (Která ze čtyř dovedností je nejslabší /Co z mluvení dělá problémy? Obecně za třídu vs. Jednotlivci…)</a:t>
            </a:r>
          </a:p>
          <a:p>
            <a:pPr marL="68580" lvl="0" indent="0">
              <a:buNone/>
            </a:pPr>
            <a:r>
              <a:rPr lang="cs-CZ" sz="1600" dirty="0" smtClean="0"/>
              <a:t>- Test musí obsahovat dostatečný počet položek na pozorovaný jev – „nepraktické“  - jen málo testů je čistě diagnostických</a:t>
            </a:r>
          </a:p>
          <a:p>
            <a:pPr marL="68580" indent="0">
              <a:buNone/>
            </a:pPr>
            <a:r>
              <a:rPr lang="cs-CZ" sz="1600" dirty="0" smtClean="0"/>
              <a:t>- vyžaduje vysokou míru specificity, což ohrožuje validitu interpretace výsledků</a:t>
            </a:r>
          </a:p>
          <a:p>
            <a:pPr marL="68580" indent="0">
              <a:buNone/>
            </a:pPr>
            <a:endParaRPr lang="cs-CZ" sz="1600" dirty="0" smtClean="0"/>
          </a:p>
          <a:p>
            <a:pPr>
              <a:buFontTx/>
              <a:buChar char="-"/>
            </a:pPr>
            <a:endParaRPr lang="cs-CZ" sz="1600"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15</a:t>
            </a:fld>
            <a:endParaRPr lang="cs-CZ"/>
          </a:p>
        </p:txBody>
      </p:sp>
    </p:spTree>
    <p:extLst>
      <p:ext uri="{BB962C8B-B14F-4D97-AF65-F5344CB8AC3E}">
        <p14:creationId xmlns:p14="http://schemas.microsoft.com/office/powerpoint/2010/main" val="344196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1985"/>
            <a:ext cx="8229600" cy="812268"/>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200" b="1" dirty="0" smtClean="0"/>
              <a:t>2. Druhy testů podle účelu</a:t>
            </a:r>
          </a:p>
          <a:p>
            <a:r>
              <a:rPr lang="cs-CZ" sz="2200" b="1" dirty="0" smtClean="0"/>
              <a:t> a způsobu využití výsledků</a:t>
            </a:r>
            <a:endParaRPr lang="cs-CZ" sz="2200" b="1" dirty="0"/>
          </a:p>
        </p:txBody>
      </p:sp>
      <p:sp>
        <p:nvSpPr>
          <p:cNvPr id="5" name="Zástupný symbol pro obsah 2"/>
          <p:cNvSpPr txBox="1">
            <a:spLocks/>
          </p:cNvSpPr>
          <p:nvPr/>
        </p:nvSpPr>
        <p:spPr>
          <a:xfrm>
            <a:off x="457200" y="1024207"/>
            <a:ext cx="8229600" cy="5357121"/>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cs-CZ" sz="1600" dirty="0"/>
          </a:p>
          <a:p>
            <a:pPr marL="68580" indent="0">
              <a:buNone/>
            </a:pPr>
            <a:r>
              <a:rPr lang="cs-CZ" sz="1600" b="1" dirty="0" err="1" smtClean="0"/>
              <a:t>Proficiency</a:t>
            </a:r>
            <a:r>
              <a:rPr lang="cs-CZ" sz="1600" dirty="0" smtClean="0"/>
              <a:t> </a:t>
            </a:r>
            <a:r>
              <a:rPr lang="cs-CZ" sz="1600" dirty="0"/>
              <a:t>– </a:t>
            </a:r>
            <a:r>
              <a:rPr lang="cs-CZ" sz="1600" dirty="0" smtClean="0"/>
              <a:t>test schopností, zjišťování </a:t>
            </a:r>
            <a:r>
              <a:rPr lang="cs-CZ" sz="1600" dirty="0"/>
              <a:t>úrovně </a:t>
            </a:r>
            <a:r>
              <a:rPr lang="cs-CZ" sz="1600" dirty="0" smtClean="0"/>
              <a:t>výkonu</a:t>
            </a:r>
          </a:p>
          <a:p>
            <a:pPr marL="68580" indent="0">
              <a:buNone/>
            </a:pPr>
            <a:r>
              <a:rPr lang="cs-CZ" sz="1600" dirty="0" smtClean="0"/>
              <a:t>bez </a:t>
            </a:r>
            <a:r>
              <a:rPr lang="cs-CZ" sz="1600" dirty="0"/>
              <a:t>vazby na konkrétní výukový program/sylabus; </a:t>
            </a:r>
            <a:endParaRPr lang="cs-CZ" sz="1600" dirty="0" smtClean="0"/>
          </a:p>
          <a:p>
            <a:pPr marL="68580" indent="0">
              <a:buNone/>
            </a:pPr>
            <a:r>
              <a:rPr lang="cs-CZ" sz="1600" dirty="0" smtClean="0"/>
              <a:t>často </a:t>
            </a:r>
            <a:r>
              <a:rPr lang="cs-CZ" sz="1600" dirty="0"/>
              <a:t>založeny na analýze potřeb (</a:t>
            </a:r>
            <a:r>
              <a:rPr lang="cs-CZ" sz="1600" dirty="0" err="1"/>
              <a:t>LSP</a:t>
            </a:r>
            <a:r>
              <a:rPr lang="cs-CZ" sz="1600" dirty="0"/>
              <a:t> testy, </a:t>
            </a:r>
            <a:r>
              <a:rPr lang="cs-CZ" sz="1600" dirty="0" err="1" smtClean="0"/>
              <a:t>EAP</a:t>
            </a:r>
            <a:r>
              <a:rPr lang="cs-CZ" sz="1600" dirty="0" smtClean="0"/>
              <a:t>, testy </a:t>
            </a:r>
            <a:r>
              <a:rPr lang="cs-CZ" sz="1600" dirty="0" err="1"/>
              <a:t>FCE</a:t>
            </a:r>
            <a:r>
              <a:rPr lang="cs-CZ" sz="1600" dirty="0"/>
              <a:t>); </a:t>
            </a:r>
            <a:endParaRPr lang="cs-CZ" sz="1600" dirty="0" smtClean="0"/>
          </a:p>
          <a:p>
            <a:pPr marL="68580" indent="0">
              <a:buNone/>
            </a:pPr>
            <a:r>
              <a:rPr lang="cs-CZ" sz="1600" dirty="0" smtClean="0"/>
              <a:t>lze </a:t>
            </a:r>
            <a:r>
              <a:rPr lang="cs-CZ" sz="1600" dirty="0"/>
              <a:t>využít pro </a:t>
            </a:r>
            <a:r>
              <a:rPr lang="cs-CZ" sz="1600" dirty="0" smtClean="0"/>
              <a:t>diagnostiku</a:t>
            </a:r>
          </a:p>
          <a:p>
            <a:pPr marL="68580" indent="0">
              <a:buNone/>
            </a:pPr>
            <a:r>
              <a:rPr lang="cs-CZ" sz="1600" dirty="0" smtClean="0"/>
              <a:t>Orientován na predikci, výkon mimo test – </a:t>
            </a:r>
            <a:r>
              <a:rPr lang="cs-CZ" sz="1600" b="1" dirty="0" smtClean="0"/>
              <a:t>kritérium</a:t>
            </a:r>
          </a:p>
          <a:p>
            <a:pPr marL="68580" indent="0">
              <a:buNone/>
            </a:pPr>
            <a:endParaRPr lang="cs-CZ" sz="1600" dirty="0"/>
          </a:p>
          <a:p>
            <a:pPr marL="68580" indent="0">
              <a:buNone/>
            </a:pPr>
            <a:r>
              <a:rPr lang="cs-CZ" sz="1600" b="1" dirty="0" err="1" smtClean="0"/>
              <a:t>Achievement</a:t>
            </a:r>
            <a:r>
              <a:rPr lang="cs-CZ" sz="1600" dirty="0" smtClean="0"/>
              <a:t> </a:t>
            </a:r>
            <a:r>
              <a:rPr lang="cs-CZ" sz="1600" dirty="0"/>
              <a:t>– měření úrovně </a:t>
            </a:r>
            <a:r>
              <a:rPr lang="cs-CZ" sz="1600" dirty="0" smtClean="0"/>
              <a:t>výkonu; Vázány na vzdělávací proces</a:t>
            </a:r>
          </a:p>
          <a:p>
            <a:pPr marL="68580" indent="0">
              <a:buNone/>
            </a:pPr>
            <a:r>
              <a:rPr lang="cs-CZ" sz="1600" dirty="0" smtClean="0"/>
              <a:t>na </a:t>
            </a:r>
            <a:r>
              <a:rPr lang="cs-CZ" sz="1600" dirty="0"/>
              <a:t>konci vzdělávacího cyklu (maturita</a:t>
            </a:r>
            <a:r>
              <a:rPr lang="cs-CZ" sz="1600" dirty="0" smtClean="0"/>
              <a:t>) nebo v průběhu  (</a:t>
            </a:r>
            <a:r>
              <a:rPr lang="cs-CZ" sz="1600" dirty="0" err="1" smtClean="0"/>
              <a:t>progress</a:t>
            </a:r>
            <a:r>
              <a:rPr lang="cs-CZ" sz="1600" dirty="0" smtClean="0"/>
              <a:t> </a:t>
            </a:r>
            <a:r>
              <a:rPr lang="cs-CZ" sz="1600" dirty="0" err="1" smtClean="0"/>
              <a:t>tests</a:t>
            </a:r>
            <a:r>
              <a:rPr lang="cs-CZ" sz="1600" dirty="0" smtClean="0"/>
              <a:t> portfolio </a:t>
            </a:r>
            <a:r>
              <a:rPr lang="cs-CZ" sz="1600" dirty="0" err="1" smtClean="0"/>
              <a:t>assessment</a:t>
            </a:r>
            <a:r>
              <a:rPr lang="cs-CZ" sz="1600" dirty="0" smtClean="0"/>
              <a:t>, </a:t>
            </a:r>
            <a:r>
              <a:rPr lang="cs-CZ" sz="1600" dirty="0" err="1" smtClean="0"/>
              <a:t>observation</a:t>
            </a:r>
            <a:r>
              <a:rPr lang="cs-CZ" sz="1600" dirty="0" smtClean="0"/>
              <a:t>); lze </a:t>
            </a:r>
            <a:r>
              <a:rPr lang="cs-CZ" sz="1600" dirty="0"/>
              <a:t>využít </a:t>
            </a:r>
            <a:r>
              <a:rPr lang="cs-CZ" sz="1600" dirty="0" smtClean="0"/>
              <a:t>též pro diagnostiku a formativní hodnocení</a:t>
            </a:r>
          </a:p>
          <a:p>
            <a:pPr marL="68580" indent="0">
              <a:buNone/>
            </a:pPr>
            <a:r>
              <a:rPr lang="cs-CZ" sz="1600" dirty="0" smtClean="0"/>
              <a:t>Různé přístupy ke </a:t>
            </a:r>
            <a:r>
              <a:rPr lang="cs-CZ" sz="1600" b="1" dirty="0" smtClean="0"/>
              <a:t>kritériu</a:t>
            </a:r>
            <a:r>
              <a:rPr lang="cs-CZ" sz="1600" dirty="0" smtClean="0"/>
              <a:t>: </a:t>
            </a:r>
          </a:p>
          <a:p>
            <a:pPr marL="411480" indent="-342900">
              <a:buAutoNum type="alphaLcParenR"/>
            </a:pPr>
            <a:r>
              <a:rPr lang="cs-CZ" sz="1600" dirty="0" smtClean="0"/>
              <a:t>Obsah </a:t>
            </a:r>
            <a:r>
              <a:rPr lang="cs-CZ" sz="1600" dirty="0"/>
              <a:t>založen </a:t>
            </a:r>
            <a:r>
              <a:rPr lang="cs-CZ" sz="1600" dirty="0" smtClean="0"/>
              <a:t>pouze na sylabu, na obsahu kurzu</a:t>
            </a:r>
          </a:p>
          <a:p>
            <a:pPr marL="411480" indent="-342900">
              <a:buAutoNum type="alphaLcParenR"/>
            </a:pPr>
            <a:r>
              <a:rPr lang="cs-CZ" sz="1600" dirty="0" smtClean="0"/>
              <a:t>Postaven na vzdělávacích cílech, očekávaných výstupech</a:t>
            </a:r>
          </a:p>
          <a:p>
            <a:pPr marL="411480" indent="-342900">
              <a:buAutoNum type="alphaLcParenR"/>
            </a:pPr>
            <a:endParaRPr lang="cs-CZ" sz="1600" dirty="0"/>
          </a:p>
          <a:p>
            <a:pPr marL="68580" indent="0">
              <a:buNone/>
            </a:pPr>
            <a:r>
              <a:rPr lang="cs-CZ" sz="1400" dirty="0" smtClean="0"/>
              <a:t>Maturita ? </a:t>
            </a:r>
            <a:r>
              <a:rPr lang="cs-CZ" sz="1400" dirty="0" err="1" smtClean="0"/>
              <a:t>PET,FCE</a:t>
            </a:r>
            <a:endParaRPr lang="cs-CZ" sz="1400" dirty="0" smtClean="0"/>
          </a:p>
          <a:p>
            <a:pPr marL="68580" indent="0">
              <a:buNone/>
            </a:pPr>
            <a:r>
              <a:rPr lang="cs-CZ" sz="1400" dirty="0" smtClean="0"/>
              <a:t>cíle </a:t>
            </a:r>
            <a:r>
              <a:rPr lang="cs-CZ" sz="1400" dirty="0"/>
              <a:t>vzdělávání </a:t>
            </a:r>
            <a:r>
              <a:rPr lang="cs-CZ" sz="1400" dirty="0" smtClean="0"/>
              <a:t>(a) obecné, </a:t>
            </a:r>
            <a:r>
              <a:rPr lang="cs-CZ" sz="1400" dirty="0"/>
              <a:t>využívají </a:t>
            </a:r>
            <a:r>
              <a:rPr lang="cs-CZ" sz="1400" dirty="0" err="1"/>
              <a:t>can</a:t>
            </a:r>
            <a:r>
              <a:rPr lang="cs-CZ" sz="1400" dirty="0"/>
              <a:t> do </a:t>
            </a:r>
            <a:r>
              <a:rPr lang="cs-CZ" sz="1400" dirty="0" err="1"/>
              <a:t>statements</a:t>
            </a:r>
            <a:r>
              <a:rPr lang="cs-CZ" sz="1400" dirty="0"/>
              <a:t> </a:t>
            </a:r>
            <a:r>
              <a:rPr lang="cs-CZ" sz="1400" dirty="0" smtClean="0"/>
              <a:t>ze</a:t>
            </a:r>
            <a:r>
              <a:rPr lang="cs-CZ" sz="1400" dirty="0"/>
              <a:t> </a:t>
            </a:r>
            <a:r>
              <a:rPr lang="cs-CZ" sz="1400" dirty="0" err="1" smtClean="0"/>
              <a:t>SERRJ</a:t>
            </a:r>
            <a:r>
              <a:rPr lang="cs-CZ" sz="1400" dirty="0" smtClean="0"/>
              <a:t> (b), zároveň sylabus je vázán na externí standard a ten na </a:t>
            </a:r>
            <a:r>
              <a:rPr lang="cs-CZ" sz="1400" dirty="0" err="1" smtClean="0"/>
              <a:t>mimotestové</a:t>
            </a:r>
            <a:r>
              <a:rPr lang="cs-CZ" sz="1400" dirty="0" smtClean="0"/>
              <a:t> situace, není </a:t>
            </a:r>
            <a:r>
              <a:rPr lang="cs-CZ" sz="1400" dirty="0"/>
              <a:t>tedy </a:t>
            </a:r>
            <a:r>
              <a:rPr lang="cs-CZ" sz="1400" dirty="0" smtClean="0"/>
              <a:t>možné říci, zda  </a:t>
            </a:r>
            <a:r>
              <a:rPr lang="cs-CZ" sz="1400" dirty="0" err="1" smtClean="0"/>
              <a:t>proficiency</a:t>
            </a:r>
            <a:r>
              <a:rPr lang="cs-CZ" sz="1400" dirty="0" smtClean="0"/>
              <a:t>, či </a:t>
            </a:r>
            <a:r>
              <a:rPr lang="cs-CZ" sz="1400" dirty="0" err="1" smtClean="0"/>
              <a:t>achievement</a:t>
            </a:r>
            <a:r>
              <a:rPr lang="cs-CZ" sz="1400" dirty="0" smtClean="0"/>
              <a:t>.</a:t>
            </a:r>
          </a:p>
          <a:p>
            <a:pPr marL="68580" indent="0">
              <a:buNone/>
            </a:pPr>
            <a:r>
              <a:rPr lang="cs-CZ" sz="1400" dirty="0" smtClean="0"/>
              <a:t>Je ALE rozdíl </a:t>
            </a:r>
            <a:r>
              <a:rPr lang="cs-CZ" sz="1400" dirty="0"/>
              <a:t>ve </a:t>
            </a:r>
            <a:r>
              <a:rPr lang="cs-CZ" sz="1400" dirty="0" smtClean="0"/>
              <a:t>formě/formátu, </a:t>
            </a:r>
            <a:r>
              <a:rPr lang="cs-CZ" sz="1400" dirty="0"/>
              <a:t>v </a:t>
            </a:r>
            <a:r>
              <a:rPr lang="cs-CZ" sz="1400" dirty="0" smtClean="0"/>
              <a:t>administraci, vyhodnocení</a:t>
            </a:r>
            <a:r>
              <a:rPr lang="cs-CZ" sz="1400" dirty="0"/>
              <a:t>, </a:t>
            </a:r>
            <a:r>
              <a:rPr lang="cs-CZ" sz="1400" dirty="0" smtClean="0"/>
              <a:t>vážení, </a:t>
            </a:r>
            <a:r>
              <a:rPr lang="cs-CZ" sz="1400" dirty="0"/>
              <a:t>skórování, interpretaci. </a:t>
            </a:r>
            <a:endParaRPr lang="cs-CZ" sz="1400" dirty="0" smtClean="0"/>
          </a:p>
          <a:p>
            <a:pPr marL="68580" indent="0">
              <a:buNone/>
            </a:pPr>
            <a:r>
              <a:rPr lang="cs-CZ" sz="1400" dirty="0" smtClean="0"/>
              <a:t>Jak porovnat skóry?</a:t>
            </a:r>
            <a:endParaRPr lang="cs-CZ" sz="1400" dirty="0"/>
          </a:p>
          <a:p>
            <a:pPr marL="68580" indent="0">
              <a:buNone/>
            </a:pPr>
            <a:endParaRPr lang="cs-CZ" sz="1600" dirty="0"/>
          </a:p>
          <a:p>
            <a:pPr marL="68580" indent="0">
              <a:buNone/>
            </a:pPr>
            <a:endParaRPr lang="cs-CZ" sz="1600" dirty="0" smtClean="0"/>
          </a:p>
          <a:p>
            <a:pPr>
              <a:buFontTx/>
              <a:buChar char="-"/>
            </a:pPr>
            <a:endParaRPr lang="cs-CZ" sz="1600"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16</a:t>
            </a:fld>
            <a:endParaRPr lang="cs-CZ"/>
          </a:p>
        </p:txBody>
      </p:sp>
    </p:spTree>
    <p:extLst>
      <p:ext uri="{BB962C8B-B14F-4D97-AF65-F5344CB8AC3E}">
        <p14:creationId xmlns:p14="http://schemas.microsoft.com/office/powerpoint/2010/main" val="412328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1985"/>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3. Druhy testů podle </a:t>
            </a:r>
          </a:p>
          <a:p>
            <a:r>
              <a:rPr lang="cs-CZ" sz="3200" b="1" dirty="0" smtClean="0"/>
              <a:t>způsobu administrace</a:t>
            </a:r>
            <a:endParaRPr lang="cs-CZ" sz="3200" b="1" dirty="0"/>
          </a:p>
        </p:txBody>
      </p:sp>
      <p:sp>
        <p:nvSpPr>
          <p:cNvPr id="2" name="TextovéPole 1"/>
          <p:cNvSpPr txBox="1"/>
          <p:nvPr/>
        </p:nvSpPr>
        <p:spPr>
          <a:xfrm>
            <a:off x="1043608" y="1984772"/>
            <a:ext cx="3092513" cy="3139321"/>
          </a:xfrm>
          <a:prstGeom prst="rect">
            <a:avLst/>
          </a:prstGeom>
          <a:noFill/>
        </p:spPr>
        <p:txBody>
          <a:bodyPr wrap="none" rtlCol="0">
            <a:spAutoFit/>
          </a:bodyPr>
          <a:lstStyle/>
          <a:p>
            <a:r>
              <a:rPr lang="cs-CZ" dirty="0" smtClean="0"/>
              <a:t>Papír-tužka</a:t>
            </a:r>
          </a:p>
          <a:p>
            <a:endParaRPr lang="cs-CZ" dirty="0"/>
          </a:p>
          <a:p>
            <a:r>
              <a:rPr lang="cs-CZ" dirty="0" err="1" smtClean="0"/>
              <a:t>Computer-based</a:t>
            </a:r>
            <a:endParaRPr lang="cs-CZ" dirty="0" smtClean="0"/>
          </a:p>
          <a:p>
            <a:endParaRPr lang="cs-CZ" dirty="0"/>
          </a:p>
          <a:p>
            <a:r>
              <a:rPr lang="cs-CZ" dirty="0" err="1" smtClean="0"/>
              <a:t>Computer-adaptive</a:t>
            </a:r>
            <a:endParaRPr lang="cs-CZ" dirty="0" smtClean="0"/>
          </a:p>
          <a:p>
            <a:endParaRPr lang="cs-CZ" dirty="0"/>
          </a:p>
          <a:p>
            <a:endParaRPr lang="cs-CZ" dirty="0" smtClean="0"/>
          </a:p>
          <a:p>
            <a:r>
              <a:rPr lang="cs-CZ" dirty="0" smtClean="0"/>
              <a:t>Školní vs. standardizované</a:t>
            </a:r>
          </a:p>
          <a:p>
            <a:endParaRPr lang="cs-CZ" dirty="0"/>
          </a:p>
          <a:p>
            <a:r>
              <a:rPr lang="cs-CZ" dirty="0"/>
              <a:t>Časově ne/omezené</a:t>
            </a:r>
          </a:p>
          <a:p>
            <a:endParaRPr lang="cs-CZ"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17</a:t>
            </a:fld>
            <a:endParaRPr lang="cs-CZ"/>
          </a:p>
        </p:txBody>
      </p:sp>
    </p:spTree>
    <p:extLst>
      <p:ext uri="{BB962C8B-B14F-4D97-AF65-F5344CB8AC3E}">
        <p14:creationId xmlns:p14="http://schemas.microsoft.com/office/powerpoint/2010/main" val="328184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4. Druhy testů podle </a:t>
            </a:r>
          </a:p>
          <a:p>
            <a:r>
              <a:rPr lang="cs-CZ" sz="3200" b="1" dirty="0" smtClean="0"/>
              <a:t>využití procesu testování</a:t>
            </a:r>
            <a:endParaRPr lang="cs-CZ" sz="3200" b="1" dirty="0"/>
          </a:p>
        </p:txBody>
      </p:sp>
      <p:sp>
        <p:nvSpPr>
          <p:cNvPr id="2" name="TextovéPole 1"/>
          <p:cNvSpPr txBox="1"/>
          <p:nvPr/>
        </p:nvSpPr>
        <p:spPr>
          <a:xfrm>
            <a:off x="443523" y="1628800"/>
            <a:ext cx="8033131" cy="4401205"/>
          </a:xfrm>
          <a:prstGeom prst="rect">
            <a:avLst/>
          </a:prstGeom>
          <a:noFill/>
        </p:spPr>
        <p:txBody>
          <a:bodyPr wrap="square" rtlCol="0">
            <a:spAutoFit/>
          </a:bodyPr>
          <a:lstStyle/>
          <a:p>
            <a:r>
              <a:rPr lang="cs-CZ" sz="2000" b="1" dirty="0" smtClean="0"/>
              <a:t>Formativní</a:t>
            </a:r>
            <a:r>
              <a:rPr lang="cs-CZ" sz="2000" dirty="0" smtClean="0"/>
              <a:t> – ověření pokroku,  stupně zvládnutí a vyvození důsledků pro další vzdělávací kroky</a:t>
            </a:r>
          </a:p>
          <a:p>
            <a:endParaRPr lang="cs-CZ" sz="2000" dirty="0" smtClean="0"/>
          </a:p>
          <a:p>
            <a:r>
              <a:rPr lang="cs-CZ" sz="2000" b="1" dirty="0" err="1" smtClean="0"/>
              <a:t>Sumativní</a:t>
            </a:r>
            <a:r>
              <a:rPr lang="cs-CZ" sz="2000" dirty="0" smtClean="0"/>
              <a:t> – výstupní zhodnocení dosažených výstupů, i to lze využít jako formativní</a:t>
            </a:r>
          </a:p>
          <a:p>
            <a:endParaRPr lang="cs-CZ" sz="2000" dirty="0" smtClean="0"/>
          </a:p>
          <a:p>
            <a:r>
              <a:rPr lang="cs-CZ" sz="2000" b="1" dirty="0" smtClean="0"/>
              <a:t>Test minimální úrovně</a:t>
            </a:r>
            <a:r>
              <a:rPr lang="cs-CZ" sz="2000" dirty="0" smtClean="0"/>
              <a:t> – negativa: náhodnost v tom, co je minimum a jak stanovit </a:t>
            </a:r>
            <a:r>
              <a:rPr lang="cs-CZ" sz="2000" dirty="0" err="1" smtClean="0"/>
              <a:t>cut</a:t>
            </a:r>
            <a:r>
              <a:rPr lang="cs-CZ" sz="2000" dirty="0" smtClean="0"/>
              <a:t> </a:t>
            </a:r>
            <a:r>
              <a:rPr lang="cs-CZ" sz="2000" dirty="0" err="1" smtClean="0"/>
              <a:t>score</a:t>
            </a:r>
            <a:r>
              <a:rPr lang="cs-CZ" sz="2000" dirty="0" smtClean="0"/>
              <a:t>.</a:t>
            </a:r>
            <a:endParaRPr lang="cs-CZ" sz="2000" dirty="0"/>
          </a:p>
          <a:p>
            <a:endParaRPr lang="cs-CZ" sz="2000" b="1" dirty="0" smtClean="0"/>
          </a:p>
          <a:p>
            <a:r>
              <a:rPr lang="cs-CZ" sz="2000" b="1" dirty="0" smtClean="0"/>
              <a:t>Sebehodnocení</a:t>
            </a:r>
          </a:p>
          <a:p>
            <a:endParaRPr lang="cs-CZ" sz="2000" dirty="0"/>
          </a:p>
          <a:p>
            <a:r>
              <a:rPr lang="cs-CZ" sz="2000" b="1" dirty="0" smtClean="0"/>
              <a:t>Alternativní metody</a:t>
            </a:r>
            <a:r>
              <a:rPr lang="cs-CZ" sz="2000" dirty="0"/>
              <a:t> </a:t>
            </a:r>
            <a:r>
              <a:rPr lang="cs-CZ" sz="2000" dirty="0" smtClean="0"/>
              <a:t>– portfolio, hodnocení v páru, rozhovory, pozorování (v podstatě další z forem </a:t>
            </a:r>
            <a:r>
              <a:rPr lang="cs-CZ" sz="2000" dirty="0" err="1" smtClean="0"/>
              <a:t>achievement</a:t>
            </a:r>
            <a:r>
              <a:rPr lang="cs-CZ" sz="2000" dirty="0" smtClean="0"/>
              <a:t> testů)</a:t>
            </a:r>
          </a:p>
          <a:p>
            <a:endParaRPr lang="cs-CZ" sz="2000"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18</a:t>
            </a:fld>
            <a:endParaRPr lang="cs-CZ"/>
          </a:p>
        </p:txBody>
      </p:sp>
    </p:spTree>
    <p:extLst>
      <p:ext uri="{BB962C8B-B14F-4D97-AF65-F5344CB8AC3E}">
        <p14:creationId xmlns:p14="http://schemas.microsoft.com/office/powerpoint/2010/main" val="302537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5. Druhy testů podle </a:t>
            </a:r>
          </a:p>
          <a:p>
            <a:r>
              <a:rPr lang="cs-CZ" sz="3200" b="1" dirty="0" smtClean="0"/>
              <a:t>metody testování </a:t>
            </a:r>
            <a:endParaRPr lang="cs-CZ" sz="3200" b="1" dirty="0"/>
          </a:p>
        </p:txBody>
      </p:sp>
      <p:sp>
        <p:nvSpPr>
          <p:cNvPr id="2" name="TextovéPole 1"/>
          <p:cNvSpPr txBox="1"/>
          <p:nvPr/>
        </p:nvSpPr>
        <p:spPr>
          <a:xfrm>
            <a:off x="433295" y="1268760"/>
            <a:ext cx="7446722" cy="4401205"/>
          </a:xfrm>
          <a:prstGeom prst="rect">
            <a:avLst/>
          </a:prstGeom>
          <a:noFill/>
        </p:spPr>
        <p:txBody>
          <a:bodyPr wrap="square" rtlCol="0">
            <a:spAutoFit/>
          </a:bodyPr>
          <a:lstStyle/>
          <a:p>
            <a:r>
              <a:rPr lang="cs-CZ" sz="2000" b="1" dirty="0"/>
              <a:t>P</a:t>
            </a:r>
            <a:r>
              <a:rPr lang="cs-CZ" sz="2000" b="1" dirty="0" smtClean="0"/>
              <a:t>římé</a:t>
            </a:r>
            <a:r>
              <a:rPr lang="cs-CZ" sz="2000" dirty="0" smtClean="0"/>
              <a:t> – obvykle pro psaní, mluvení</a:t>
            </a:r>
          </a:p>
          <a:p>
            <a:r>
              <a:rPr lang="cs-CZ" sz="2000" dirty="0" smtClean="0"/>
              <a:t>+: přímočaré, snáze se vytvoří podmínky pro ověření dovednosti</a:t>
            </a:r>
          </a:p>
          <a:p>
            <a:r>
              <a:rPr lang="cs-CZ" sz="2000" dirty="0" smtClean="0"/>
              <a:t>Přímočaré hodnocení, nácvik na test = nácvik dovedností</a:t>
            </a:r>
          </a:p>
          <a:p>
            <a:r>
              <a:rPr lang="cs-CZ" sz="2000" dirty="0" smtClean="0"/>
              <a:t>-: čas, zdroje, rozsah možných úloh a situací</a:t>
            </a:r>
          </a:p>
          <a:p>
            <a:endParaRPr lang="cs-CZ" sz="2000" dirty="0" smtClean="0"/>
          </a:p>
          <a:p>
            <a:r>
              <a:rPr lang="cs-CZ" sz="2000" b="1" dirty="0" smtClean="0"/>
              <a:t>Nepřímé</a:t>
            </a:r>
            <a:r>
              <a:rPr lang="cs-CZ" sz="2000" dirty="0" smtClean="0"/>
              <a:t> – obvykle pro čtení, poslech, lze i psaní, výslovnost apod. (př. </a:t>
            </a:r>
            <a:r>
              <a:rPr lang="cs-CZ" sz="2000" dirty="0" err="1" smtClean="0"/>
              <a:t>Correction</a:t>
            </a:r>
            <a:r>
              <a:rPr lang="cs-CZ" sz="2000" dirty="0" smtClean="0"/>
              <a:t>, </a:t>
            </a:r>
            <a:r>
              <a:rPr lang="cs-CZ" sz="2000" dirty="0" err="1" smtClean="0"/>
              <a:t>pairing</a:t>
            </a:r>
            <a:r>
              <a:rPr lang="cs-CZ" sz="2000" dirty="0" smtClean="0"/>
              <a:t>…)</a:t>
            </a:r>
          </a:p>
          <a:p>
            <a:r>
              <a:rPr lang="cs-CZ" sz="2000" dirty="0" smtClean="0"/>
              <a:t>-: obtížný výběr reprezentativních úloh zastupujících dobře ověřovanou dovednost, testových formátů</a:t>
            </a:r>
          </a:p>
          <a:p>
            <a:r>
              <a:rPr lang="cs-CZ" sz="2000" dirty="0" smtClean="0"/>
              <a:t>-: obtížný transfer z nepřímého ověřování na skutečný výkon mimo testovou situaci</a:t>
            </a:r>
          </a:p>
          <a:p>
            <a:r>
              <a:rPr lang="cs-CZ" sz="2000" dirty="0" smtClean="0"/>
              <a:t>+:  čas, zdroje, standardizace, objektivita, variabilita</a:t>
            </a:r>
          </a:p>
          <a:p>
            <a:endParaRPr lang="cs-CZ" sz="2000"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19</a:t>
            </a:fld>
            <a:endParaRPr lang="cs-CZ"/>
          </a:p>
        </p:txBody>
      </p:sp>
    </p:spTree>
    <p:extLst>
      <p:ext uri="{BB962C8B-B14F-4D97-AF65-F5344CB8AC3E}">
        <p14:creationId xmlns:p14="http://schemas.microsoft.com/office/powerpoint/2010/main" val="191723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1" y="404664"/>
            <a:ext cx="8547059" cy="5755422"/>
          </a:xfrm>
          <a:prstGeom prst="rect">
            <a:avLst/>
          </a:prstGeom>
          <a:noFill/>
        </p:spPr>
        <p:txBody>
          <a:bodyPr wrap="square" rtlCol="0">
            <a:spAutoFit/>
          </a:bodyPr>
          <a:lstStyle/>
          <a:p>
            <a:r>
              <a:rPr lang="cs-CZ" sz="1600" dirty="0"/>
              <a:t>Téma </a:t>
            </a:r>
            <a:r>
              <a:rPr lang="cs-CZ" sz="1600" dirty="0" smtClean="0"/>
              <a:t>1: </a:t>
            </a:r>
          </a:p>
          <a:p>
            <a:r>
              <a:rPr lang="cs-CZ" sz="1600" dirty="0" smtClean="0"/>
              <a:t>Základní pojmy  a principy jazykového testování</a:t>
            </a:r>
          </a:p>
          <a:p>
            <a:r>
              <a:rPr lang="cs-CZ" sz="1600" dirty="0" smtClean="0"/>
              <a:t>(validita, reliabilita, spravedlivost)</a:t>
            </a:r>
          </a:p>
          <a:p>
            <a:endParaRPr lang="cs-CZ" sz="1600" dirty="0"/>
          </a:p>
          <a:p>
            <a:r>
              <a:rPr lang="cs-CZ" sz="1600" dirty="0" smtClean="0"/>
              <a:t>Téma 2:  </a:t>
            </a:r>
          </a:p>
          <a:p>
            <a:r>
              <a:rPr lang="cs-CZ" sz="1600" dirty="0" smtClean="0"/>
              <a:t>Vývoj testu</a:t>
            </a:r>
          </a:p>
          <a:p>
            <a:r>
              <a:rPr lang="cs-CZ" sz="1600" dirty="0" smtClean="0"/>
              <a:t>Účel; význam </a:t>
            </a:r>
            <a:r>
              <a:rPr lang="cs-CZ" sz="1600" dirty="0"/>
              <a:t>a smysl specifikace, specifikační tabulka</a:t>
            </a:r>
          </a:p>
          <a:p>
            <a:endParaRPr lang="cs-CZ" sz="1600" dirty="0"/>
          </a:p>
          <a:p>
            <a:r>
              <a:rPr lang="cs-CZ" sz="1600" dirty="0"/>
              <a:t>Téma 3</a:t>
            </a:r>
            <a:r>
              <a:rPr lang="cs-CZ" sz="1600" dirty="0" smtClean="0"/>
              <a:t>: </a:t>
            </a:r>
          </a:p>
          <a:p>
            <a:r>
              <a:rPr lang="cs-CZ" sz="1600" dirty="0" smtClean="0"/>
              <a:t>Referenční </a:t>
            </a:r>
            <a:r>
              <a:rPr lang="cs-CZ" sz="1600" dirty="0"/>
              <a:t>úrovně A1, A2, B1 dle SERRJ</a:t>
            </a:r>
          </a:p>
          <a:p>
            <a:endParaRPr lang="cs-CZ" sz="1600" dirty="0"/>
          </a:p>
          <a:p>
            <a:r>
              <a:rPr lang="cs-CZ" sz="1600" dirty="0"/>
              <a:t>Téma 4</a:t>
            </a:r>
            <a:r>
              <a:rPr lang="cs-CZ" sz="1600" dirty="0" smtClean="0"/>
              <a:t>: </a:t>
            </a:r>
          </a:p>
          <a:p>
            <a:r>
              <a:rPr lang="cs-CZ" sz="1600" dirty="0" smtClean="0"/>
              <a:t>Tvorba úloh a sestavení testu</a:t>
            </a:r>
            <a:endParaRPr lang="cs-CZ" sz="1600" dirty="0"/>
          </a:p>
          <a:p>
            <a:r>
              <a:rPr lang="cs-CZ" sz="1600" dirty="0"/>
              <a:t>Tvorba úloh </a:t>
            </a:r>
            <a:r>
              <a:rPr lang="cs-CZ" sz="1600" dirty="0" smtClean="0"/>
              <a:t>obecně; typy </a:t>
            </a:r>
            <a:r>
              <a:rPr lang="cs-CZ" sz="1600" dirty="0"/>
              <a:t>úloh a doporučení pro jejich </a:t>
            </a:r>
            <a:r>
              <a:rPr lang="cs-CZ" sz="1600" dirty="0" smtClean="0"/>
              <a:t>tvorbu</a:t>
            </a:r>
          </a:p>
          <a:p>
            <a:endParaRPr lang="cs-CZ" sz="1600" dirty="0" smtClean="0"/>
          </a:p>
          <a:p>
            <a:r>
              <a:rPr lang="cs-CZ" sz="1600" dirty="0" smtClean="0"/>
              <a:t>Téma </a:t>
            </a:r>
            <a:r>
              <a:rPr lang="cs-CZ" sz="1600" dirty="0"/>
              <a:t>5: </a:t>
            </a:r>
            <a:endParaRPr lang="cs-CZ" sz="1600" dirty="0" smtClean="0"/>
          </a:p>
          <a:p>
            <a:r>
              <a:rPr lang="cs-CZ" sz="1600" dirty="0" smtClean="0"/>
              <a:t>Administrace, bezpečnost</a:t>
            </a:r>
          </a:p>
          <a:p>
            <a:endParaRPr lang="cs-CZ" sz="1600" dirty="0"/>
          </a:p>
          <a:p>
            <a:r>
              <a:rPr lang="cs-CZ" sz="1600" dirty="0"/>
              <a:t>Téma 6</a:t>
            </a:r>
            <a:r>
              <a:rPr lang="cs-CZ" sz="1600" dirty="0" smtClean="0"/>
              <a:t>: </a:t>
            </a:r>
          </a:p>
          <a:p>
            <a:r>
              <a:rPr lang="cs-CZ" sz="1600" dirty="0" smtClean="0"/>
              <a:t>Skórování, vyhodnocení, interpretace výsledků</a:t>
            </a:r>
          </a:p>
          <a:p>
            <a:endParaRPr lang="cs-CZ" sz="1600" dirty="0"/>
          </a:p>
          <a:p>
            <a:r>
              <a:rPr lang="cs-CZ" sz="1600" dirty="0" smtClean="0"/>
              <a:t>Téma </a:t>
            </a:r>
            <a:r>
              <a:rPr lang="cs-CZ" sz="1600" dirty="0"/>
              <a:t>7</a:t>
            </a:r>
            <a:r>
              <a:rPr lang="cs-CZ" sz="1600" dirty="0" smtClean="0"/>
              <a:t>: </a:t>
            </a:r>
          </a:p>
          <a:p>
            <a:r>
              <a:rPr lang="cs-CZ" sz="1600" dirty="0" smtClean="0"/>
              <a:t>Monitorování a revize</a:t>
            </a:r>
            <a:endParaRPr lang="cs-CZ" sz="1600"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2</a:t>
            </a:fld>
            <a:endParaRPr lang="cs-CZ"/>
          </a:p>
        </p:txBody>
      </p:sp>
    </p:spTree>
    <p:extLst>
      <p:ext uri="{BB962C8B-B14F-4D97-AF65-F5344CB8AC3E}">
        <p14:creationId xmlns:p14="http://schemas.microsoft.com/office/powerpoint/2010/main" val="272139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6. Druhy testů podle </a:t>
            </a:r>
          </a:p>
          <a:p>
            <a:r>
              <a:rPr lang="cs-CZ" sz="3200" b="1" dirty="0" smtClean="0"/>
              <a:t>skórování a typů úloh </a:t>
            </a:r>
            <a:endParaRPr lang="cs-CZ" sz="3200" b="1" dirty="0"/>
          </a:p>
        </p:txBody>
      </p:sp>
      <p:sp>
        <p:nvSpPr>
          <p:cNvPr id="2" name="TextovéPole 1"/>
          <p:cNvSpPr txBox="1"/>
          <p:nvPr/>
        </p:nvSpPr>
        <p:spPr>
          <a:xfrm>
            <a:off x="511305" y="1487067"/>
            <a:ext cx="7446722" cy="2862322"/>
          </a:xfrm>
          <a:prstGeom prst="rect">
            <a:avLst/>
          </a:prstGeom>
          <a:noFill/>
        </p:spPr>
        <p:txBody>
          <a:bodyPr wrap="square" rtlCol="0">
            <a:spAutoFit/>
          </a:bodyPr>
          <a:lstStyle/>
          <a:p>
            <a:r>
              <a:rPr lang="cs-CZ" b="1" dirty="0" smtClean="0"/>
              <a:t>Objektivně skórované </a:t>
            </a:r>
          </a:p>
          <a:p>
            <a:endParaRPr lang="cs-CZ" b="1" dirty="0" smtClean="0"/>
          </a:p>
          <a:p>
            <a:r>
              <a:rPr lang="cs-CZ" b="1" dirty="0" smtClean="0"/>
              <a:t>Subjektivně skórované</a:t>
            </a:r>
          </a:p>
          <a:p>
            <a:endParaRPr lang="cs-CZ" dirty="0"/>
          </a:p>
          <a:p>
            <a:endParaRPr lang="cs-CZ" b="1" dirty="0" smtClean="0"/>
          </a:p>
          <a:p>
            <a:r>
              <a:rPr lang="cs-CZ" b="1" dirty="0" smtClean="0"/>
              <a:t>Jednotlivé úlohy</a:t>
            </a:r>
          </a:p>
          <a:p>
            <a:endParaRPr lang="cs-CZ" b="1" dirty="0"/>
          </a:p>
          <a:p>
            <a:r>
              <a:rPr lang="cs-CZ" b="1" dirty="0" smtClean="0"/>
              <a:t>Integrované úlohy kombinující více dovedností</a:t>
            </a:r>
          </a:p>
          <a:p>
            <a:endParaRPr lang="cs-CZ" b="1" dirty="0" smtClean="0"/>
          </a:p>
          <a:p>
            <a:endParaRPr lang="cs-CZ"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20</a:t>
            </a:fld>
            <a:endParaRPr lang="cs-CZ"/>
          </a:p>
        </p:txBody>
      </p:sp>
    </p:spTree>
    <p:extLst>
      <p:ext uri="{BB962C8B-B14F-4D97-AF65-F5344CB8AC3E}">
        <p14:creationId xmlns:p14="http://schemas.microsoft.com/office/powerpoint/2010/main" val="348203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7. Druhy testů podle </a:t>
            </a:r>
          </a:p>
          <a:p>
            <a:r>
              <a:rPr lang="cs-CZ" sz="3200" b="1" dirty="0" smtClean="0"/>
              <a:t>dopadu na testovaného</a:t>
            </a:r>
            <a:endParaRPr lang="cs-CZ" sz="3200" b="1" dirty="0"/>
          </a:p>
        </p:txBody>
      </p:sp>
      <p:sp>
        <p:nvSpPr>
          <p:cNvPr id="2" name="TextovéPole 1"/>
          <p:cNvSpPr txBox="1"/>
          <p:nvPr/>
        </p:nvSpPr>
        <p:spPr>
          <a:xfrm>
            <a:off x="563809" y="1772816"/>
            <a:ext cx="7446722" cy="1754326"/>
          </a:xfrm>
          <a:prstGeom prst="rect">
            <a:avLst/>
          </a:prstGeom>
          <a:noFill/>
        </p:spPr>
        <p:txBody>
          <a:bodyPr wrap="square" rtlCol="0">
            <a:spAutoFit/>
          </a:bodyPr>
          <a:lstStyle/>
          <a:p>
            <a:endParaRPr lang="cs-CZ" b="1" dirty="0"/>
          </a:p>
          <a:p>
            <a:r>
              <a:rPr lang="cs-CZ" dirty="0" smtClean="0"/>
              <a:t>Podle míry, do </a:t>
            </a:r>
            <a:r>
              <a:rPr lang="cs-CZ" dirty="0"/>
              <a:t>jaké výsledky testů </a:t>
            </a:r>
            <a:r>
              <a:rPr lang="cs-CZ" dirty="0" smtClean="0"/>
              <a:t>ovlivní „život“ </a:t>
            </a:r>
            <a:r>
              <a:rPr lang="cs-CZ" dirty="0"/>
              <a:t>testovaných</a:t>
            </a:r>
          </a:p>
          <a:p>
            <a:endParaRPr lang="cs-CZ" b="1" dirty="0" smtClean="0"/>
          </a:p>
          <a:p>
            <a:r>
              <a:rPr lang="cs-CZ" b="1" dirty="0" err="1" smtClean="0"/>
              <a:t>High-stakes</a:t>
            </a:r>
            <a:r>
              <a:rPr lang="cs-CZ" b="1" dirty="0" smtClean="0"/>
              <a:t> </a:t>
            </a:r>
            <a:r>
              <a:rPr lang="cs-CZ" b="1" dirty="0" err="1" smtClean="0"/>
              <a:t>tests</a:t>
            </a:r>
            <a:endParaRPr lang="cs-CZ" b="1" dirty="0"/>
          </a:p>
          <a:p>
            <a:r>
              <a:rPr lang="cs-CZ" b="1" dirty="0" err="1" smtClean="0"/>
              <a:t>Low-stakes</a:t>
            </a:r>
            <a:r>
              <a:rPr lang="cs-CZ" b="1" dirty="0" smtClean="0"/>
              <a:t> </a:t>
            </a:r>
            <a:r>
              <a:rPr lang="cs-CZ" b="1" dirty="0" err="1" smtClean="0"/>
              <a:t>tests</a:t>
            </a:r>
            <a:endParaRPr lang="cs-CZ" b="1" dirty="0" smtClean="0"/>
          </a:p>
          <a:p>
            <a:endParaRPr lang="cs-CZ"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21</a:t>
            </a:fld>
            <a:endParaRPr lang="cs-CZ"/>
          </a:p>
        </p:txBody>
      </p:sp>
    </p:spTree>
    <p:extLst>
      <p:ext uri="{BB962C8B-B14F-4D97-AF65-F5344CB8AC3E}">
        <p14:creationId xmlns:p14="http://schemas.microsoft.com/office/powerpoint/2010/main" val="119574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457200" y="920812"/>
            <a:ext cx="8229600" cy="5604532"/>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indent="0">
              <a:buFontTx/>
              <a:buNone/>
              <a:defRPr/>
            </a:pPr>
            <a:r>
              <a:rPr lang="cs-CZ" dirty="0" smtClean="0">
                <a:solidFill>
                  <a:schemeClr val="tx1">
                    <a:lumMod val="65000"/>
                    <a:lumOff val="35000"/>
                  </a:schemeClr>
                </a:solidFill>
              </a:rPr>
              <a:t> </a:t>
            </a:r>
            <a:r>
              <a:rPr lang="cs-CZ" dirty="0" err="1" smtClean="0">
                <a:solidFill>
                  <a:schemeClr val="tx1">
                    <a:lumMod val="65000"/>
                    <a:lumOff val="35000"/>
                  </a:schemeClr>
                </a:solidFill>
              </a:rPr>
              <a:t>NR</a:t>
            </a:r>
            <a:r>
              <a:rPr lang="cs-CZ" dirty="0" smtClean="0">
                <a:solidFill>
                  <a:schemeClr val="tx1">
                    <a:lumMod val="65000"/>
                    <a:lumOff val="35000"/>
                  </a:schemeClr>
                </a:solidFill>
              </a:rPr>
              <a:t>					</a:t>
            </a:r>
            <a:r>
              <a:rPr lang="cs-CZ" dirty="0" err="1" smtClean="0">
                <a:solidFill>
                  <a:schemeClr val="tx1">
                    <a:lumMod val="65000"/>
                    <a:lumOff val="35000"/>
                  </a:schemeClr>
                </a:solidFill>
              </a:rPr>
              <a:t>CR</a:t>
            </a:r>
            <a:endParaRPr lang="cs-CZ" dirty="0" smtClean="0">
              <a:solidFill>
                <a:schemeClr val="tx1">
                  <a:lumMod val="65000"/>
                  <a:lumOff val="35000"/>
                </a:schemeClr>
              </a:solidFill>
            </a:endParaRPr>
          </a:p>
          <a:p>
            <a:pPr indent="0">
              <a:buFontTx/>
              <a:buNone/>
              <a:defRPr/>
            </a:pPr>
            <a:r>
              <a:rPr lang="cs-CZ" sz="1800" dirty="0" smtClean="0">
                <a:solidFill>
                  <a:schemeClr val="tx1">
                    <a:lumMod val="65000"/>
                    <a:lumOff val="35000"/>
                  </a:schemeClr>
                </a:solidFill>
              </a:rPr>
              <a:t>Bez hodnoticích prvků – prostý střed</a:t>
            </a:r>
          </a:p>
          <a:p>
            <a:pPr indent="0">
              <a:buFontTx/>
              <a:buNone/>
              <a:defRPr/>
            </a:pPr>
            <a:endParaRPr lang="cs-CZ" sz="1800" dirty="0">
              <a:solidFill>
                <a:schemeClr val="tx1">
                  <a:lumMod val="65000"/>
                  <a:lumOff val="35000"/>
                </a:schemeClr>
              </a:solidFill>
            </a:endParaRPr>
          </a:p>
          <a:p>
            <a:pPr indent="0">
              <a:buFontTx/>
              <a:buNone/>
              <a:defRPr/>
            </a:pPr>
            <a:endParaRPr lang="cs-CZ" sz="1800" dirty="0" smtClean="0">
              <a:solidFill>
                <a:schemeClr val="tx1">
                  <a:lumMod val="65000"/>
                  <a:lumOff val="35000"/>
                </a:schemeClr>
              </a:solidFill>
            </a:endParaRPr>
          </a:p>
          <a:p>
            <a:pPr>
              <a:buFontTx/>
              <a:buNone/>
              <a:defRPr/>
            </a:pPr>
            <a:endParaRPr lang="cs-CZ" dirty="0" smtClean="0"/>
          </a:p>
          <a:p>
            <a:pPr indent="0">
              <a:spcBef>
                <a:spcPts val="0"/>
              </a:spcBef>
              <a:buFontTx/>
              <a:buNone/>
              <a:defRPr/>
            </a:pPr>
            <a:endParaRPr lang="cs-CZ" sz="1600" dirty="0" smtClean="0">
              <a:solidFill>
                <a:schemeClr val="tx1">
                  <a:lumMod val="65000"/>
                  <a:lumOff val="35000"/>
                </a:schemeClr>
              </a:solidFill>
            </a:endParaRPr>
          </a:p>
          <a:p>
            <a:pPr indent="0">
              <a:spcBef>
                <a:spcPts val="0"/>
              </a:spcBef>
              <a:buFontTx/>
              <a:buNone/>
              <a:defRPr/>
            </a:pPr>
            <a:r>
              <a:rPr lang="cs-CZ" sz="1600" dirty="0" smtClean="0">
                <a:solidFill>
                  <a:schemeClr val="tx1">
                    <a:lumMod val="65000"/>
                    <a:lumOff val="35000"/>
                  </a:schemeClr>
                </a:solidFill>
              </a:rPr>
              <a:t>Odlišnosti v obsahu, v hloubce, v interpretaci výkonu, v obtížnosti úloh a v očekávaném výkonu</a:t>
            </a:r>
          </a:p>
          <a:p>
            <a:pPr indent="0">
              <a:spcBef>
                <a:spcPts val="0"/>
              </a:spcBef>
              <a:buFontTx/>
              <a:buNone/>
              <a:defRPr/>
            </a:pPr>
            <a:r>
              <a:rPr lang="cs-CZ" sz="1600" dirty="0" smtClean="0">
                <a:solidFill>
                  <a:schemeClr val="tx1">
                    <a:lumMod val="65000"/>
                    <a:lumOff val="35000"/>
                  </a:schemeClr>
                </a:solidFill>
              </a:rPr>
              <a:t>U stejného testu: Vliv kohorty (</a:t>
            </a:r>
            <a:r>
              <a:rPr lang="cs-CZ" sz="1600" dirty="0" err="1" smtClean="0">
                <a:solidFill>
                  <a:schemeClr val="tx1">
                    <a:lumMod val="65000"/>
                    <a:lumOff val="35000"/>
                  </a:schemeClr>
                </a:solidFill>
              </a:rPr>
              <a:t>NR</a:t>
            </a:r>
            <a:r>
              <a:rPr lang="cs-CZ" sz="1600" dirty="0" smtClean="0">
                <a:solidFill>
                  <a:schemeClr val="tx1">
                    <a:lumMod val="65000"/>
                    <a:lumOff val="35000"/>
                  </a:schemeClr>
                </a:solidFill>
              </a:rPr>
              <a:t>) - Porovnatelné výsledky (</a:t>
            </a:r>
            <a:r>
              <a:rPr lang="cs-CZ" sz="1600" dirty="0" err="1" smtClean="0">
                <a:solidFill>
                  <a:schemeClr val="tx1">
                    <a:lumMod val="65000"/>
                    <a:lumOff val="35000"/>
                  </a:schemeClr>
                </a:solidFill>
              </a:rPr>
              <a:t>CR</a:t>
            </a:r>
            <a:r>
              <a:rPr lang="cs-CZ" sz="1600" dirty="0" smtClean="0">
                <a:solidFill>
                  <a:schemeClr val="tx1">
                    <a:lumMod val="65000"/>
                    <a:lumOff val="35000"/>
                  </a:schemeClr>
                </a:solidFill>
              </a:rPr>
              <a:t>)</a:t>
            </a:r>
          </a:p>
          <a:p>
            <a:pPr>
              <a:buFontTx/>
              <a:buNone/>
              <a:defRPr/>
            </a:pPr>
            <a:endParaRPr lang="cs-CZ" b="1" dirty="0" smtClean="0"/>
          </a:p>
        </p:txBody>
      </p:sp>
      <p:graphicFrame>
        <p:nvGraphicFramePr>
          <p:cNvPr id="6" name="Tabulka 5"/>
          <p:cNvGraphicFramePr>
            <a:graphicFrameLocks noGrp="1"/>
          </p:cNvGraphicFramePr>
          <p:nvPr>
            <p:extLst>
              <p:ext uri="{D42A27DB-BD31-4B8C-83A1-F6EECF244321}">
                <p14:modId xmlns:p14="http://schemas.microsoft.com/office/powerpoint/2010/main" val="248359323"/>
              </p:ext>
            </p:extLst>
          </p:nvPr>
        </p:nvGraphicFramePr>
        <p:xfrm>
          <a:off x="900113" y="1773238"/>
          <a:ext cx="7345362" cy="1188752"/>
        </p:xfrm>
        <a:graphic>
          <a:graphicData uri="http://schemas.openxmlformats.org/drawingml/2006/table">
            <a:tbl>
              <a:tblPr firstRow="1" bandRow="1">
                <a:tableStyleId>{5C22544A-7EE6-4342-B048-85BDC9FD1C3A}</a:tableStyleId>
              </a:tblPr>
              <a:tblGrid>
                <a:gridCol w="3672681"/>
                <a:gridCol w="3672681"/>
              </a:tblGrid>
              <a:tr h="1152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solidFill>
                            <a:schemeClr val="tx1"/>
                          </a:solidFill>
                        </a:rPr>
                        <a:t>Porovnání s průměrným výkonem – medián</a:t>
                      </a:r>
                      <a:r>
                        <a:rPr lang="cs-CZ" sz="1800" baseline="0" dirty="0" smtClean="0">
                          <a:solidFill>
                            <a:schemeClr val="tx1"/>
                          </a:solidFill>
                        </a:rPr>
                        <a:t> = 50. percentil)</a:t>
                      </a:r>
                      <a:endParaRPr lang="cs-CZ" sz="18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solidFill>
                            <a:schemeClr val="tx1"/>
                          </a:solidFill>
                        </a:rPr>
                        <a:t>(IQ, </a:t>
                      </a:r>
                      <a:r>
                        <a:rPr lang="cs-CZ" sz="1800" dirty="0" err="1" smtClean="0">
                          <a:solidFill>
                            <a:schemeClr val="tx1"/>
                          </a:solidFill>
                        </a:rPr>
                        <a:t>SAT</a:t>
                      </a:r>
                      <a:r>
                        <a:rPr lang="cs-CZ" sz="1800" dirty="0" smtClean="0">
                          <a:solidFill>
                            <a:schemeClr val="tx1"/>
                          </a:solidFill>
                        </a:rPr>
                        <a:t>, přijímačky) </a:t>
                      </a:r>
                    </a:p>
                  </a:txBody>
                  <a:tcPr marL="91447" marR="91447" marT="45736" marB="45736">
                    <a:solidFill>
                      <a:schemeClr val="accent1"/>
                    </a:solidFill>
                  </a:tcPr>
                </a:tc>
                <a:tc>
                  <a:txBody>
                    <a:bodyPr/>
                    <a:lstStyle/>
                    <a:p>
                      <a:r>
                        <a:rPr lang="cs-CZ" sz="1800" dirty="0" smtClean="0">
                          <a:solidFill>
                            <a:schemeClr val="tx1"/>
                          </a:solidFill>
                        </a:rPr>
                        <a:t>překonání/dosažení stanovené hranice, úrovně</a:t>
                      </a:r>
                    </a:p>
                    <a:p>
                      <a:r>
                        <a:rPr lang="cs-CZ" sz="1800" dirty="0" smtClean="0">
                          <a:solidFill>
                            <a:schemeClr val="tx1"/>
                          </a:solidFill>
                        </a:rPr>
                        <a:t>(řidičák, medicína, </a:t>
                      </a:r>
                      <a:r>
                        <a:rPr lang="cs-CZ" sz="1800" dirty="0" err="1" smtClean="0">
                          <a:solidFill>
                            <a:schemeClr val="tx1"/>
                          </a:solidFill>
                        </a:rPr>
                        <a:t>FCE</a:t>
                      </a:r>
                      <a:r>
                        <a:rPr lang="cs-CZ" sz="1800" dirty="0" smtClean="0">
                          <a:solidFill>
                            <a:schemeClr val="tx1"/>
                          </a:solidFill>
                        </a:rPr>
                        <a:t>, ANO-NE rozhodování)</a:t>
                      </a:r>
                      <a:endParaRPr lang="cs-CZ" sz="1800" dirty="0">
                        <a:solidFill>
                          <a:schemeClr val="tx1"/>
                        </a:solidFill>
                      </a:endParaRPr>
                    </a:p>
                  </a:txBody>
                  <a:tcPr marL="91447" marR="91447" marT="45736" marB="45736">
                    <a:solidFill>
                      <a:schemeClr val="accent1"/>
                    </a:solidFill>
                  </a:tcPr>
                </a:tc>
              </a:tr>
            </a:tbl>
          </a:graphicData>
        </a:graphic>
      </p:graphicFrame>
      <p:pic>
        <p:nvPicPr>
          <p:cNvPr id="102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059" y="4110757"/>
            <a:ext cx="749935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Nadpis 1"/>
          <p:cNvSpPr txBox="1">
            <a:spLocks/>
          </p:cNvSpPr>
          <p:nvPr/>
        </p:nvSpPr>
        <p:spPr>
          <a:xfrm>
            <a:off x="457200" y="378033"/>
            <a:ext cx="8229600" cy="646174"/>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8. Druhy testů podle </a:t>
            </a:r>
          </a:p>
          <a:p>
            <a:r>
              <a:rPr lang="cs-CZ" sz="3200" b="1" dirty="0" smtClean="0"/>
              <a:t>způsobu interpretace</a:t>
            </a:r>
            <a:endParaRPr lang="cs-CZ" sz="3200" b="1" dirty="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22</a:t>
            </a:fld>
            <a:endParaRPr lang="cs-CZ"/>
          </a:p>
        </p:txBody>
      </p:sp>
    </p:spTree>
    <p:extLst>
      <p:ext uri="{BB962C8B-B14F-4D97-AF65-F5344CB8AC3E}">
        <p14:creationId xmlns:p14="http://schemas.microsoft.com/office/powerpoint/2010/main" val="90076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20760" y="560772"/>
            <a:ext cx="6954795" cy="720080"/>
          </a:xfrm>
          <a:prstGeom prst="rect">
            <a:avLst/>
          </a:prstGeom>
        </p:spPr>
        <p:txBody>
          <a:bodyPr>
            <a:normAutofit fontScale="85000" lnSpcReduction="10000"/>
          </a:bodyPr>
          <a:lstStyle>
            <a:defPPr>
              <a:defRPr lang="cs-CZ"/>
            </a:defPPr>
            <a:lvl1pPr>
              <a:spcBef>
                <a:spcPct val="0"/>
              </a:spcBef>
              <a:buNone/>
              <a:defRPr sz="32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cs-CZ" dirty="0" smtClean="0"/>
              <a:t>SPECIFIKACE testu a její zásadní význam</a:t>
            </a:r>
            <a:endParaRPr lang="cs-CZ" dirty="0"/>
          </a:p>
        </p:txBody>
      </p:sp>
      <p:sp>
        <p:nvSpPr>
          <p:cNvPr id="7" name="TextovéPole 6"/>
          <p:cNvSpPr txBox="1"/>
          <p:nvPr/>
        </p:nvSpPr>
        <p:spPr>
          <a:xfrm>
            <a:off x="520760" y="1401091"/>
            <a:ext cx="7416824" cy="5632311"/>
          </a:xfrm>
          <a:prstGeom prst="rect">
            <a:avLst/>
          </a:prstGeom>
          <a:noFill/>
        </p:spPr>
        <p:txBody>
          <a:bodyPr wrap="square" rtlCol="0">
            <a:spAutoFit/>
          </a:bodyPr>
          <a:lstStyle/>
          <a:p>
            <a:r>
              <a:rPr lang="en-GB" sz="2400" dirty="0"/>
              <a:t>  </a:t>
            </a:r>
            <a:r>
              <a:rPr lang="cs-CZ" sz="2400" dirty="0" smtClean="0"/>
              <a:t>explicitní popis testu</a:t>
            </a:r>
          </a:p>
          <a:p>
            <a:pPr marL="285750" indent="-285750">
              <a:buFontTx/>
              <a:buChar char="-"/>
            </a:pPr>
            <a:r>
              <a:rPr lang="cs-CZ" sz="2400" dirty="0" smtClean="0"/>
              <a:t>Proč</a:t>
            </a:r>
          </a:p>
          <a:p>
            <a:pPr marL="285750" indent="-285750">
              <a:buFontTx/>
              <a:buChar char="-"/>
            </a:pPr>
            <a:r>
              <a:rPr lang="cs-CZ" sz="2400" dirty="0" smtClean="0"/>
              <a:t>Co</a:t>
            </a:r>
          </a:p>
          <a:p>
            <a:pPr marL="285750" indent="-285750">
              <a:buFontTx/>
              <a:buChar char="-"/>
            </a:pPr>
            <a:r>
              <a:rPr lang="cs-CZ" sz="2400" dirty="0" smtClean="0"/>
              <a:t>Jak</a:t>
            </a:r>
          </a:p>
          <a:p>
            <a:pPr marL="285750" indent="-285750">
              <a:buFontTx/>
              <a:buChar char="-"/>
            </a:pPr>
            <a:r>
              <a:rPr lang="cs-CZ" sz="2400" dirty="0" smtClean="0"/>
              <a:t>K čemu</a:t>
            </a:r>
          </a:p>
          <a:p>
            <a:pPr marL="285750" indent="-285750">
              <a:buFontTx/>
              <a:buChar char="-"/>
            </a:pPr>
            <a:endParaRPr lang="cs-CZ" sz="2400" dirty="0"/>
          </a:p>
          <a:p>
            <a:r>
              <a:rPr lang="cs-CZ" sz="2400" dirty="0"/>
              <a:t>Informace pro všechny uživatele výsledků testů</a:t>
            </a:r>
          </a:p>
          <a:p>
            <a:endParaRPr lang="cs-CZ" sz="2400" dirty="0" smtClean="0"/>
          </a:p>
          <a:p>
            <a:r>
              <a:rPr lang="cs-CZ" sz="2400" dirty="0" smtClean="0"/>
              <a:t>Základ pro vývoj paralelních forem testů</a:t>
            </a:r>
          </a:p>
          <a:p>
            <a:endParaRPr lang="cs-CZ" sz="2400" dirty="0" smtClean="0"/>
          </a:p>
          <a:p>
            <a:r>
              <a:rPr lang="cs-CZ" sz="2400" dirty="0" smtClean="0"/>
              <a:t>Podklad pro validaci testů a s nimi souvisejících procesů</a:t>
            </a:r>
          </a:p>
          <a:p>
            <a:endParaRPr lang="cs-CZ" sz="2400" dirty="0"/>
          </a:p>
          <a:p>
            <a:endParaRPr lang="cs-CZ" sz="2400" dirty="0" smtClean="0"/>
          </a:p>
          <a:p>
            <a:pPr marL="285750" indent="-285750">
              <a:buFontTx/>
              <a:buChar char="-"/>
            </a:pPr>
            <a:endParaRPr lang="cs-CZ" sz="2400" dirty="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23</a:t>
            </a:fld>
            <a:endParaRPr lang="cs-CZ"/>
          </a:p>
        </p:txBody>
      </p:sp>
    </p:spTree>
    <p:extLst>
      <p:ext uri="{BB962C8B-B14F-4D97-AF65-F5344CB8AC3E}">
        <p14:creationId xmlns:p14="http://schemas.microsoft.com/office/powerpoint/2010/main" val="427790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10353" y="383073"/>
            <a:ext cx="6954795" cy="720080"/>
          </a:xfrm>
          <a:prstGeom prst="rect">
            <a:avLst/>
          </a:prstGeom>
        </p:spPr>
        <p:txBody>
          <a:bodyPr>
            <a:normAutofit/>
          </a:bodyPr>
          <a:lstStyle>
            <a:defPPr>
              <a:defRPr lang="cs-CZ"/>
            </a:defPPr>
            <a:lvl1pPr>
              <a:spcBef>
                <a:spcPct val="0"/>
              </a:spcBef>
              <a:buNone/>
              <a:defRPr sz="32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cs-CZ" dirty="0"/>
              <a:t>Specifikace </a:t>
            </a:r>
            <a:r>
              <a:rPr lang="cs-CZ" dirty="0" smtClean="0"/>
              <a:t>testu</a:t>
            </a:r>
            <a:endParaRPr lang="cs-CZ" dirty="0"/>
          </a:p>
        </p:txBody>
      </p:sp>
      <p:sp>
        <p:nvSpPr>
          <p:cNvPr id="7" name="TextovéPole 6"/>
          <p:cNvSpPr txBox="1"/>
          <p:nvPr/>
        </p:nvSpPr>
        <p:spPr>
          <a:xfrm>
            <a:off x="520760" y="1401091"/>
            <a:ext cx="8083688" cy="4708981"/>
          </a:xfrm>
          <a:prstGeom prst="rect">
            <a:avLst/>
          </a:prstGeom>
          <a:noFill/>
        </p:spPr>
        <p:txBody>
          <a:bodyPr wrap="square" rtlCol="0">
            <a:spAutoFit/>
          </a:bodyPr>
          <a:lstStyle/>
          <a:p>
            <a:r>
              <a:rPr lang="cs-CZ" sz="2000" dirty="0" smtClean="0"/>
              <a:t>Stanovují  společný standard pro všechny verze zkoušky, případně podklad pro porovnání výsledků, pokud se zkouška změní</a:t>
            </a:r>
          </a:p>
          <a:p>
            <a:endParaRPr lang="cs-CZ" sz="2000" dirty="0" smtClean="0"/>
          </a:p>
          <a:p>
            <a:r>
              <a:rPr lang="cs-CZ" sz="2000" dirty="0" smtClean="0"/>
              <a:t>Řídí vývoj testu a interpretaci výsledků</a:t>
            </a:r>
          </a:p>
          <a:p>
            <a:endParaRPr lang="cs-CZ" sz="2000" dirty="0" smtClean="0"/>
          </a:p>
          <a:p>
            <a:r>
              <a:rPr lang="cs-CZ" sz="2000" dirty="0" smtClean="0"/>
              <a:t>Popisují</a:t>
            </a:r>
            <a:r>
              <a:rPr lang="cs-CZ" sz="2000" dirty="0"/>
              <a:t>, jak má být test  použit /pro koho, kdy a proč) a jak mají být interpretovány jeho výsledky </a:t>
            </a:r>
            <a:endParaRPr lang="cs-CZ" sz="2000" dirty="0" smtClean="0"/>
          </a:p>
          <a:p>
            <a:endParaRPr lang="cs-CZ" sz="2000" dirty="0"/>
          </a:p>
          <a:p>
            <a:r>
              <a:rPr lang="cs-CZ" sz="2000" dirty="0" smtClean="0"/>
              <a:t>Jsou užitečné pro „validátory“ testu – externí posuzovatele</a:t>
            </a:r>
          </a:p>
          <a:p>
            <a:pPr marL="342900" indent="-342900">
              <a:buFontTx/>
              <a:buChar char="-"/>
            </a:pPr>
            <a:endParaRPr lang="cs-CZ" sz="2000" dirty="0" smtClean="0"/>
          </a:p>
          <a:p>
            <a:r>
              <a:rPr lang="cs-CZ" sz="2000" dirty="0" smtClean="0"/>
              <a:t>Ředitelé škol mohou využívat informace, pokud budou na základě testů činěna rozhodnutí</a:t>
            </a:r>
          </a:p>
          <a:p>
            <a:pPr marL="285750" indent="-285750">
              <a:buFontTx/>
              <a:buChar char="-"/>
            </a:pPr>
            <a:endParaRPr lang="cs-CZ" sz="2000" dirty="0" smtClean="0"/>
          </a:p>
          <a:p>
            <a:r>
              <a:rPr lang="cs-CZ" sz="2000" dirty="0" smtClean="0"/>
              <a:t>Čím přesnější, tím méně prostoru pro nežádoucí kreativitu</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24</a:t>
            </a:fld>
            <a:endParaRPr lang="cs-CZ"/>
          </a:p>
        </p:txBody>
      </p:sp>
    </p:spTree>
    <p:extLst>
      <p:ext uri="{BB962C8B-B14F-4D97-AF65-F5344CB8AC3E}">
        <p14:creationId xmlns:p14="http://schemas.microsoft.com/office/powerpoint/2010/main" val="166743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91028" y="371985"/>
            <a:ext cx="6954795" cy="720080"/>
          </a:xfrm>
          <a:prstGeom prst="rect">
            <a:avLst/>
          </a:prstGeom>
        </p:spPr>
        <p:txBody>
          <a:bodyPr>
            <a:noAutofit/>
          </a:bodyPr>
          <a:lstStyle>
            <a:defPPr>
              <a:defRPr lang="cs-CZ"/>
            </a:defPPr>
            <a:lvl1pPr>
              <a:spcBef>
                <a:spcPct val="0"/>
              </a:spcBef>
              <a:buNone/>
              <a:defRPr sz="32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cs-CZ" sz="2800" dirty="0" smtClean="0"/>
              <a:t>Co má specifikace </a:t>
            </a:r>
          </a:p>
          <a:p>
            <a:r>
              <a:rPr lang="cs-CZ" sz="2800" dirty="0" smtClean="0"/>
              <a:t>testu obsahovat</a:t>
            </a:r>
            <a:endParaRPr lang="cs-CZ" sz="2800" dirty="0"/>
          </a:p>
        </p:txBody>
      </p:sp>
      <p:sp>
        <p:nvSpPr>
          <p:cNvPr id="7" name="TextovéPole 6"/>
          <p:cNvSpPr txBox="1"/>
          <p:nvPr/>
        </p:nvSpPr>
        <p:spPr>
          <a:xfrm>
            <a:off x="520760" y="1124744"/>
            <a:ext cx="8083688" cy="4585871"/>
          </a:xfrm>
          <a:prstGeom prst="rect">
            <a:avLst/>
          </a:prstGeom>
          <a:noFill/>
        </p:spPr>
        <p:txBody>
          <a:bodyPr wrap="square" rtlCol="0">
            <a:spAutoFit/>
          </a:bodyPr>
          <a:lstStyle/>
          <a:p>
            <a:endParaRPr lang="cs-CZ" sz="2200" dirty="0" smtClean="0"/>
          </a:p>
          <a:p>
            <a:r>
              <a:rPr lang="cs-CZ" sz="2200" dirty="0" smtClean="0"/>
              <a:t>Specifikace + </a:t>
            </a:r>
            <a:r>
              <a:rPr lang="cs-CZ" sz="2200" dirty="0" err="1" smtClean="0"/>
              <a:t>spec</a:t>
            </a:r>
            <a:r>
              <a:rPr lang="cs-CZ" sz="2200" dirty="0" smtClean="0"/>
              <a:t>. tabulka</a:t>
            </a:r>
          </a:p>
          <a:p>
            <a:r>
              <a:rPr lang="cs-CZ" sz="2000" dirty="0" smtClean="0"/>
              <a:t>Informace o testu, jeho účelu, použití a interpretaci výsledků</a:t>
            </a:r>
          </a:p>
          <a:p>
            <a:endParaRPr lang="cs-CZ" sz="2200" dirty="0" smtClean="0"/>
          </a:p>
          <a:p>
            <a:r>
              <a:rPr lang="cs-CZ" sz="2000" dirty="0" smtClean="0"/>
              <a:t>Různá míra podrobnosti (často interní, pro autory a hodnotitelům)</a:t>
            </a:r>
          </a:p>
          <a:p>
            <a:endParaRPr lang="cs-CZ" sz="2200" dirty="0"/>
          </a:p>
          <a:p>
            <a:r>
              <a:rPr lang="cs-CZ" sz="2200" b="1" dirty="0" smtClean="0">
                <a:solidFill>
                  <a:schemeClr val="accent1"/>
                </a:solidFill>
              </a:rPr>
              <a:t>Komu je specifikace určena</a:t>
            </a:r>
          </a:p>
          <a:p>
            <a:r>
              <a:rPr lang="cs-CZ" sz="2000" dirty="0" smtClean="0"/>
              <a:t>Zjednodušený dokument pro učitele, žáky, rodiče</a:t>
            </a:r>
          </a:p>
          <a:p>
            <a:r>
              <a:rPr lang="cs-CZ" sz="2000" dirty="0" smtClean="0"/>
              <a:t>Dokument pro uživatele výsledků zkoušek</a:t>
            </a:r>
          </a:p>
          <a:p>
            <a:r>
              <a:rPr lang="cs-CZ" sz="2000" dirty="0" smtClean="0"/>
              <a:t>Odborný materiál dokumentující zkoušku (výzkumníci)</a:t>
            </a:r>
          </a:p>
          <a:p>
            <a:r>
              <a:rPr lang="cs-CZ" sz="2000" dirty="0" smtClean="0"/>
              <a:t>Specifikační tabulka pro autory přípravných materiálů apod.</a:t>
            </a:r>
          </a:p>
          <a:p>
            <a:r>
              <a:rPr lang="cs-CZ" sz="2000" dirty="0" smtClean="0"/>
              <a:t>Ne vždy veřejný materiál!</a:t>
            </a:r>
          </a:p>
          <a:p>
            <a:endParaRPr lang="cs-CZ" sz="2200"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25</a:t>
            </a:fld>
            <a:endParaRPr lang="cs-CZ"/>
          </a:p>
        </p:txBody>
      </p:sp>
    </p:spTree>
    <p:extLst>
      <p:ext uri="{BB962C8B-B14F-4D97-AF65-F5344CB8AC3E}">
        <p14:creationId xmlns:p14="http://schemas.microsoft.com/office/powerpoint/2010/main" val="420379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365268E6-3208-4994-BD91-FE600B2B6A9E}" type="slidenum">
              <a:rPr lang="cs-CZ" smtClean="0"/>
              <a:t>26</a:t>
            </a:fld>
            <a:endParaRPr lang="cs-CZ"/>
          </a:p>
        </p:txBody>
      </p:sp>
      <p:sp>
        <p:nvSpPr>
          <p:cNvPr id="2" name="Nadpis 1"/>
          <p:cNvSpPr>
            <a:spLocks noGrp="1"/>
          </p:cNvSpPr>
          <p:nvPr>
            <p:ph type="ctrTitle" idx="4294967295"/>
          </p:nvPr>
        </p:nvSpPr>
        <p:spPr>
          <a:xfrm>
            <a:off x="5830888" y="2708275"/>
            <a:ext cx="3313112" cy="1701800"/>
          </a:xfrm>
        </p:spPr>
        <p:txBody>
          <a:bodyPr/>
          <a:lstStyle/>
          <a:p>
            <a:r>
              <a:rPr lang="cs-CZ" dirty="0" smtClean="0"/>
              <a:t> </a:t>
            </a:r>
            <a:endParaRPr lang="cs-CZ" dirty="0"/>
          </a:p>
        </p:txBody>
      </p:sp>
      <p:sp>
        <p:nvSpPr>
          <p:cNvPr id="5" name="TextovéPole 4"/>
          <p:cNvSpPr txBox="1"/>
          <p:nvPr/>
        </p:nvSpPr>
        <p:spPr>
          <a:xfrm>
            <a:off x="395536" y="476672"/>
            <a:ext cx="6768752" cy="584775"/>
          </a:xfrm>
          <a:prstGeom prst="rect">
            <a:avLst/>
          </a:prstGeom>
          <a:noFill/>
        </p:spPr>
        <p:txBody>
          <a:bodyPr wrap="square" rtlCol="0">
            <a:spAutoFit/>
          </a:bodyPr>
          <a:lstStyle/>
          <a:p>
            <a:r>
              <a:rPr lang="cs-CZ" sz="3200" b="1" dirty="0" smtClean="0"/>
              <a:t>Specifikační tabulka</a:t>
            </a:r>
            <a:endParaRPr lang="cs-CZ" sz="3200" dirty="0" smtClean="0">
              <a:solidFill>
                <a:schemeClr val="tx1"/>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3118216119"/>
              </p:ext>
            </p:extLst>
          </p:nvPr>
        </p:nvGraphicFramePr>
        <p:xfrm>
          <a:off x="755577" y="1772816"/>
          <a:ext cx="7455595" cy="3816424"/>
        </p:xfrm>
        <a:graphic>
          <a:graphicData uri="http://schemas.openxmlformats.org/drawingml/2006/table">
            <a:tbl>
              <a:tblPr firstRow="1" bandRow="1">
                <a:tableStyleId>{5C22544A-7EE6-4342-B048-85BDC9FD1C3A}</a:tableStyleId>
              </a:tblPr>
              <a:tblGrid>
                <a:gridCol w="1491119"/>
                <a:gridCol w="1491119"/>
                <a:gridCol w="1491119"/>
                <a:gridCol w="1491119"/>
                <a:gridCol w="1491119"/>
              </a:tblGrid>
              <a:tr h="954106">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smtClean="0"/>
                        <a:t>oblast</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smtClean="0"/>
                        <a:t>váha</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4106">
                <a:tc>
                  <a:txBody>
                    <a:bodyPr/>
                    <a:lstStyle/>
                    <a:p>
                      <a:r>
                        <a:rPr lang="cs-CZ" dirty="0" smtClean="0"/>
                        <a:t>cíle</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4106">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4106">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260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597725"/>
            <a:ext cx="8229600" cy="64617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Charakteristika testovaných</a:t>
            </a:r>
            <a:endParaRPr lang="cs-CZ" sz="3200" b="1" dirty="0"/>
          </a:p>
        </p:txBody>
      </p:sp>
      <p:sp>
        <p:nvSpPr>
          <p:cNvPr id="5" name="Zástupný symbol pro obsah 2"/>
          <p:cNvSpPr txBox="1">
            <a:spLocks/>
          </p:cNvSpPr>
          <p:nvPr/>
        </p:nvSpPr>
        <p:spPr>
          <a:xfrm>
            <a:off x="457200" y="1243899"/>
            <a:ext cx="8229600" cy="4525963"/>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cs-CZ" sz="1800" b="1" dirty="0"/>
          </a:p>
          <a:p>
            <a:pPr marL="68580" indent="0">
              <a:buNone/>
            </a:pPr>
            <a:r>
              <a:rPr lang="cs-CZ" sz="1800" b="1" dirty="0"/>
              <a:t>Nutně ovlivňuje </a:t>
            </a:r>
            <a:r>
              <a:rPr lang="cs-CZ" sz="1800" b="1" dirty="0" smtClean="0"/>
              <a:t>obsah, formu a další charakteristiky testu</a:t>
            </a:r>
            <a:endParaRPr lang="cs-CZ" sz="1800" b="1" dirty="0"/>
          </a:p>
          <a:p>
            <a:pPr>
              <a:buFont typeface="Wingdings 2" pitchFamily="18" charset="2"/>
              <a:buAutoNum type="arabicPeriod"/>
            </a:pPr>
            <a:endParaRPr lang="cs-CZ" sz="1800" dirty="0" smtClean="0"/>
          </a:p>
          <a:p>
            <a:pPr>
              <a:buFont typeface="Wingdings 2" pitchFamily="18" charset="2"/>
              <a:buAutoNum type="arabicPeriod"/>
            </a:pPr>
            <a:r>
              <a:rPr lang="cs-CZ" sz="1800" dirty="0" smtClean="0"/>
              <a:t>Věk</a:t>
            </a:r>
          </a:p>
          <a:p>
            <a:pPr>
              <a:buFont typeface="Wingdings 2" pitchFamily="18" charset="2"/>
              <a:buAutoNum type="arabicPeriod"/>
            </a:pPr>
            <a:r>
              <a:rPr lang="cs-CZ" sz="1800" dirty="0" smtClean="0"/>
              <a:t>Pohlaví</a:t>
            </a:r>
          </a:p>
          <a:p>
            <a:pPr>
              <a:buFont typeface="Wingdings 2" pitchFamily="18" charset="2"/>
              <a:buAutoNum type="arabicPeriod"/>
            </a:pPr>
            <a:r>
              <a:rPr lang="cs-CZ" sz="1800" dirty="0" smtClean="0"/>
              <a:t>Stávající  úroveň znalostí a dovedností</a:t>
            </a:r>
            <a:endParaRPr lang="cs-CZ" sz="1800" dirty="0"/>
          </a:p>
          <a:p>
            <a:pPr>
              <a:buFont typeface="Wingdings 2" pitchFamily="18" charset="2"/>
              <a:buAutoNum type="arabicPeriod"/>
            </a:pPr>
            <a:r>
              <a:rPr lang="cs-CZ" sz="1800" dirty="0"/>
              <a:t>R</a:t>
            </a:r>
            <a:r>
              <a:rPr lang="cs-CZ" sz="1800" dirty="0" smtClean="0"/>
              <a:t>elevantní demografické údaje, sociální statut, předchozí vzdělání</a:t>
            </a:r>
          </a:p>
          <a:p>
            <a:pPr>
              <a:buFont typeface="Wingdings 2" pitchFamily="18" charset="2"/>
              <a:buAutoNum type="arabicPeriod"/>
            </a:pPr>
            <a:endParaRPr lang="cs-CZ" sz="1800" dirty="0" smtClean="0"/>
          </a:p>
          <a:p>
            <a:pPr>
              <a:buFont typeface="Wingdings 2" pitchFamily="18" charset="2"/>
              <a:buAutoNum type="arabicPeriod"/>
            </a:pPr>
            <a:r>
              <a:rPr lang="cs-CZ" sz="1800" dirty="0" smtClean="0"/>
              <a:t>Proč se testování účastní</a:t>
            </a:r>
          </a:p>
          <a:p>
            <a:pPr>
              <a:buFont typeface="Wingdings 2" pitchFamily="18" charset="2"/>
              <a:buAutoNum type="arabicPeriod"/>
            </a:pPr>
            <a:r>
              <a:rPr lang="cs-CZ" sz="1800" dirty="0" smtClean="0"/>
              <a:t>Zájmy apod., </a:t>
            </a:r>
          </a:p>
          <a:p>
            <a:pPr>
              <a:buFont typeface="Wingdings 2" pitchFamily="18" charset="2"/>
              <a:buAutoNum type="arabicPeriod"/>
            </a:pPr>
            <a:endParaRPr lang="cs-CZ" sz="1800" dirty="0"/>
          </a:p>
          <a:p>
            <a:pPr marL="68580" indent="0">
              <a:buNone/>
            </a:pPr>
            <a:r>
              <a:rPr lang="cs-CZ" sz="1800" dirty="0" smtClean="0"/>
              <a:t>Otázka:</a:t>
            </a:r>
          </a:p>
          <a:p>
            <a:pPr marL="68580" indent="0">
              <a:buNone/>
            </a:pPr>
            <a:r>
              <a:rPr lang="cs-CZ" sz="1800" dirty="0" smtClean="0"/>
              <a:t>Jaká je populace u vašich zkoušek?</a:t>
            </a:r>
          </a:p>
          <a:p>
            <a:pPr marL="68580" indent="0">
              <a:buNone/>
            </a:pPr>
            <a:r>
              <a:rPr lang="cs-CZ" sz="1800" dirty="0" smtClean="0"/>
              <a:t>Jaká je např. populace maturantů? </a:t>
            </a:r>
          </a:p>
          <a:p>
            <a:pPr marL="68580" indent="0">
              <a:buNone/>
            </a:pPr>
            <a:endParaRPr lang="cs-CZ" sz="1800" dirty="0" smtClean="0"/>
          </a:p>
          <a:p>
            <a:pPr marL="68580" indent="0">
              <a:buNone/>
            </a:pPr>
            <a:r>
              <a:rPr lang="cs-CZ" sz="1800" dirty="0" smtClean="0"/>
              <a:t>Pozn.:  Do budoucna:  etnický a jazykový původ, </a:t>
            </a:r>
            <a:r>
              <a:rPr lang="cs-CZ" sz="1800" dirty="0" err="1" smtClean="0"/>
              <a:t>SVP</a:t>
            </a:r>
            <a:r>
              <a:rPr lang="cs-CZ" sz="1800" dirty="0" smtClean="0"/>
              <a:t> apod.</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27</a:t>
            </a:fld>
            <a:endParaRPr lang="cs-CZ"/>
          </a:p>
        </p:txBody>
      </p:sp>
    </p:spTree>
    <p:extLst>
      <p:ext uri="{BB962C8B-B14F-4D97-AF65-F5344CB8AC3E}">
        <p14:creationId xmlns:p14="http://schemas.microsoft.com/office/powerpoint/2010/main" val="390746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Konstrukt testu</a:t>
            </a:r>
            <a:endParaRPr lang="cs-CZ" sz="3200" b="1" dirty="0"/>
          </a:p>
        </p:txBody>
      </p:sp>
      <p:sp>
        <p:nvSpPr>
          <p:cNvPr id="5" name="Zástupný symbol pro obsah 2"/>
          <p:cNvSpPr txBox="1">
            <a:spLocks/>
          </p:cNvSpPr>
          <p:nvPr/>
        </p:nvSpPr>
        <p:spPr>
          <a:xfrm>
            <a:off x="457200" y="1600200"/>
            <a:ext cx="8229600" cy="4525963"/>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cs-CZ" dirty="0" smtClean="0">
                <a:solidFill>
                  <a:schemeClr val="tx1"/>
                </a:solidFill>
              </a:rPr>
              <a:t>Vymezení toho, co je přesně testem ověřováno</a:t>
            </a:r>
          </a:p>
          <a:p>
            <a:pPr>
              <a:buFont typeface="Wingdings 2" pitchFamily="18" charset="2"/>
              <a:buAutoNum type="arabicPeriod"/>
            </a:pPr>
            <a:r>
              <a:rPr lang="cs-CZ" dirty="0" smtClean="0">
                <a:solidFill>
                  <a:schemeClr val="tx1"/>
                </a:solidFill>
              </a:rPr>
              <a:t>Úroveň</a:t>
            </a:r>
          </a:p>
          <a:p>
            <a:pPr>
              <a:buFont typeface="Wingdings 2" pitchFamily="18" charset="2"/>
              <a:buAutoNum type="arabicPeriod"/>
            </a:pPr>
            <a:r>
              <a:rPr lang="cs-CZ" dirty="0" smtClean="0">
                <a:solidFill>
                  <a:schemeClr val="tx1"/>
                </a:solidFill>
              </a:rPr>
              <a:t>Obsah</a:t>
            </a:r>
          </a:p>
          <a:p>
            <a:pPr>
              <a:buFont typeface="Wingdings 2" pitchFamily="18" charset="2"/>
              <a:buAutoNum type="arabicPeriod"/>
            </a:pPr>
            <a:r>
              <a:rPr lang="cs-CZ" dirty="0" smtClean="0">
                <a:solidFill>
                  <a:schemeClr val="tx1"/>
                </a:solidFill>
              </a:rPr>
              <a:t>Teoretické vydefinování</a:t>
            </a:r>
          </a:p>
          <a:p>
            <a:pPr>
              <a:buFont typeface="Wingdings 2" pitchFamily="18" charset="2"/>
              <a:buAutoNum type="arabicPeriod"/>
            </a:pPr>
            <a:r>
              <a:rPr lang="cs-CZ" dirty="0" smtClean="0">
                <a:solidFill>
                  <a:schemeClr val="tx1"/>
                </a:solidFill>
              </a:rPr>
              <a:t>Intepretace výsledků</a:t>
            </a:r>
          </a:p>
          <a:p>
            <a:pPr>
              <a:buFont typeface="Wingdings 2" pitchFamily="18" charset="2"/>
              <a:buAutoNum type="arabicPeriod"/>
            </a:pPr>
            <a:endParaRPr lang="cs-CZ" dirty="0">
              <a:solidFill>
                <a:schemeClr val="tx1"/>
              </a:solidFill>
            </a:endParaRPr>
          </a:p>
          <a:p>
            <a:pPr>
              <a:buFont typeface="Wingdings 2" pitchFamily="18" charset="2"/>
              <a:buAutoNum type="arabicPeriod"/>
            </a:pPr>
            <a:endParaRPr lang="cs-CZ" dirty="0" smtClean="0">
              <a:solidFill>
                <a:schemeClr val="tx1"/>
              </a:solidFill>
            </a:endParaRPr>
          </a:p>
          <a:p>
            <a:pPr marL="68580" indent="0">
              <a:buNone/>
            </a:pPr>
            <a:r>
              <a:rPr lang="cs-CZ" dirty="0"/>
              <a:t>Př. Konstrukt :  Test ověřuje psaní na úrovni </a:t>
            </a:r>
            <a:r>
              <a:rPr lang="cs-CZ" dirty="0" err="1"/>
              <a:t>B1</a:t>
            </a:r>
            <a:r>
              <a:rPr lang="cs-CZ" dirty="0"/>
              <a:t>, což je úroveň, které má žák dosáhnout v prvním cizím jazyce na </a:t>
            </a:r>
            <a:r>
              <a:rPr lang="cs-CZ" dirty="0" err="1"/>
              <a:t>SOŠ</a:t>
            </a:r>
            <a:r>
              <a:rPr lang="cs-CZ" dirty="0"/>
              <a:t>. </a:t>
            </a:r>
            <a:r>
              <a:rPr lang="cs-CZ" dirty="0" smtClean="0"/>
              <a:t>Měl by umět… Podle dosaženého skóre bude…  Skór 65 % je dolní hranicí </a:t>
            </a:r>
            <a:r>
              <a:rPr lang="cs-CZ" dirty="0" err="1" smtClean="0"/>
              <a:t>B1</a:t>
            </a:r>
            <a:r>
              <a:rPr lang="cs-CZ" dirty="0" smtClean="0"/>
              <a:t> úrovně v tomto testu.</a:t>
            </a:r>
            <a:endParaRPr lang="cs-CZ" dirty="0"/>
          </a:p>
          <a:p>
            <a:pPr>
              <a:buFont typeface="Wingdings 2" pitchFamily="18" charset="2"/>
              <a:buAutoNum type="arabicPeriod"/>
            </a:pPr>
            <a:endParaRPr lang="cs-CZ" dirty="0" smtClean="0">
              <a:solidFill>
                <a:schemeClr val="tx1"/>
              </a:solidFill>
            </a:endParaRPr>
          </a:p>
          <a:p>
            <a:pPr>
              <a:buFont typeface="Wingdings 2" pitchFamily="18" charset="2"/>
              <a:buAutoNum type="arabicPeriod"/>
            </a:pPr>
            <a:endParaRPr lang="cs-CZ" sz="1800" dirty="0">
              <a:solidFill>
                <a:srgbClr val="FF0000"/>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28</a:t>
            </a:fld>
            <a:endParaRPr lang="cs-CZ"/>
          </a:p>
        </p:txBody>
      </p:sp>
    </p:spTree>
    <p:extLst>
      <p:ext uri="{BB962C8B-B14F-4D97-AF65-F5344CB8AC3E}">
        <p14:creationId xmlns:p14="http://schemas.microsoft.com/office/powerpoint/2010/main" val="208373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2"/>
            <a:ext cx="8229600" cy="1091607"/>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Struktura, obsah</a:t>
            </a:r>
          </a:p>
          <a:p>
            <a:r>
              <a:rPr lang="cs-CZ" sz="3200" b="1" dirty="0" smtClean="0"/>
              <a:t> a administrace testu</a:t>
            </a:r>
            <a:endParaRPr lang="cs-CZ" sz="3200" b="1" dirty="0"/>
          </a:p>
        </p:txBody>
      </p:sp>
      <p:sp>
        <p:nvSpPr>
          <p:cNvPr id="5" name="Zástupný symbol pro obsah 2"/>
          <p:cNvSpPr txBox="1">
            <a:spLocks/>
          </p:cNvSpPr>
          <p:nvPr/>
        </p:nvSpPr>
        <p:spPr>
          <a:xfrm>
            <a:off x="457200" y="1600200"/>
            <a:ext cx="8229600" cy="4525963"/>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cs-CZ" sz="1800" dirty="0"/>
          </a:p>
          <a:p>
            <a:pPr>
              <a:buFont typeface="Wingdings 2" pitchFamily="18" charset="2"/>
              <a:buAutoNum type="arabicPeriod"/>
            </a:pPr>
            <a:r>
              <a:rPr lang="cs-CZ" sz="1800" dirty="0" smtClean="0">
                <a:solidFill>
                  <a:schemeClr val="tx1"/>
                </a:solidFill>
              </a:rPr>
              <a:t>Zastoupené dovednosti (+úroveň, očekávané operace, komunikační situace, témata, typy a rozsah textů)</a:t>
            </a:r>
          </a:p>
          <a:p>
            <a:pPr>
              <a:buFont typeface="Wingdings 2" pitchFamily="18" charset="2"/>
              <a:buAutoNum type="arabicPeriod"/>
            </a:pPr>
            <a:r>
              <a:rPr lang="cs-CZ" sz="1800" dirty="0" smtClean="0">
                <a:solidFill>
                  <a:schemeClr val="tx1"/>
                </a:solidFill>
              </a:rPr>
              <a:t>Jejich váha</a:t>
            </a:r>
          </a:p>
          <a:p>
            <a:pPr>
              <a:buFont typeface="Wingdings 2" pitchFamily="18" charset="2"/>
              <a:buAutoNum type="arabicPeriod"/>
            </a:pPr>
            <a:r>
              <a:rPr lang="cs-CZ" sz="1800" dirty="0" smtClean="0">
                <a:solidFill>
                  <a:schemeClr val="tx1"/>
                </a:solidFill>
              </a:rPr>
              <a:t>Počet částí</a:t>
            </a:r>
          </a:p>
          <a:p>
            <a:pPr>
              <a:buFont typeface="Wingdings 2" pitchFamily="18" charset="2"/>
              <a:buAutoNum type="arabicPeriod"/>
            </a:pPr>
            <a:r>
              <a:rPr lang="cs-CZ" sz="1800" dirty="0">
                <a:solidFill>
                  <a:schemeClr val="tx1"/>
                </a:solidFill>
              </a:rPr>
              <a:t>Formáty úloh</a:t>
            </a:r>
          </a:p>
          <a:p>
            <a:pPr>
              <a:buFont typeface="Wingdings 2" pitchFamily="18" charset="2"/>
              <a:buAutoNum type="arabicPeriod"/>
            </a:pPr>
            <a:r>
              <a:rPr lang="cs-CZ" sz="1800" dirty="0" smtClean="0">
                <a:solidFill>
                  <a:schemeClr val="tx1"/>
                </a:solidFill>
              </a:rPr>
              <a:t>Jazyk </a:t>
            </a:r>
            <a:r>
              <a:rPr lang="cs-CZ" sz="1800" dirty="0">
                <a:solidFill>
                  <a:schemeClr val="tx1"/>
                </a:solidFill>
              </a:rPr>
              <a:t>instrukcí a </a:t>
            </a:r>
            <a:r>
              <a:rPr lang="cs-CZ" sz="1800" dirty="0" smtClean="0">
                <a:solidFill>
                  <a:schemeClr val="tx1"/>
                </a:solidFill>
              </a:rPr>
              <a:t>pokynů</a:t>
            </a:r>
          </a:p>
          <a:p>
            <a:pPr>
              <a:buFont typeface="Wingdings 2" pitchFamily="18" charset="2"/>
              <a:buAutoNum type="arabicPeriod"/>
            </a:pPr>
            <a:r>
              <a:rPr lang="cs-CZ" sz="1800" dirty="0">
                <a:solidFill>
                  <a:schemeClr val="tx1"/>
                </a:solidFill>
              </a:rPr>
              <a:t>Typy  a zdroje textů, jejich délka</a:t>
            </a:r>
          </a:p>
          <a:p>
            <a:pPr>
              <a:buFont typeface="Wingdings 2" pitchFamily="18" charset="2"/>
              <a:buAutoNum type="arabicPeriod"/>
            </a:pPr>
            <a:r>
              <a:rPr lang="cs-CZ" sz="1800" dirty="0" smtClean="0">
                <a:solidFill>
                  <a:schemeClr val="tx1"/>
                </a:solidFill>
              </a:rPr>
              <a:t>Bodování – body za úlohu, za část;  jak probíhá vyhodnocení</a:t>
            </a:r>
          </a:p>
          <a:p>
            <a:pPr>
              <a:buFont typeface="Wingdings 2" pitchFamily="18" charset="2"/>
              <a:buAutoNum type="arabicPeriod"/>
            </a:pPr>
            <a:r>
              <a:rPr lang="cs-CZ" sz="1800" dirty="0" smtClean="0">
                <a:solidFill>
                  <a:schemeClr val="tx1"/>
                </a:solidFill>
              </a:rPr>
              <a:t>Čas vymezený na řešení</a:t>
            </a:r>
          </a:p>
          <a:p>
            <a:pPr>
              <a:buFont typeface="Wingdings 2" pitchFamily="18" charset="2"/>
              <a:buAutoNum type="arabicPeriod"/>
            </a:pPr>
            <a:r>
              <a:rPr lang="cs-CZ" sz="1800" dirty="0" smtClean="0">
                <a:solidFill>
                  <a:schemeClr val="tx1"/>
                </a:solidFill>
              </a:rPr>
              <a:t>Způsob administrace</a:t>
            </a:r>
          </a:p>
          <a:p>
            <a:pPr>
              <a:buFont typeface="Wingdings 2" pitchFamily="18" charset="2"/>
              <a:buAutoNum type="arabicPeriod"/>
            </a:pPr>
            <a:endParaRPr lang="cs-CZ" sz="1800" dirty="0" smtClean="0"/>
          </a:p>
          <a:p>
            <a:pPr>
              <a:buFont typeface="Wingdings 2" pitchFamily="18" charset="2"/>
              <a:buAutoNum type="arabicPeriod"/>
            </a:pPr>
            <a:endParaRPr lang="cs-CZ" sz="1800" dirty="0"/>
          </a:p>
          <a:p>
            <a:pPr marL="68580" indent="0">
              <a:buNone/>
            </a:pPr>
            <a:endParaRPr lang="cs-CZ" sz="1800"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29</a:t>
            </a:fld>
            <a:endParaRPr lang="cs-CZ"/>
          </a:p>
        </p:txBody>
      </p:sp>
    </p:spTree>
    <p:extLst>
      <p:ext uri="{BB962C8B-B14F-4D97-AF65-F5344CB8AC3E}">
        <p14:creationId xmlns:p14="http://schemas.microsoft.com/office/powerpoint/2010/main" val="428080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65268E6-3208-4994-BD91-FE600B2B6A9E}" type="slidenum">
              <a:rPr lang="cs-CZ" smtClean="0"/>
              <a:t>3</a:t>
            </a:fld>
            <a:endParaRPr lang="cs-CZ"/>
          </a:p>
        </p:txBody>
      </p:sp>
      <p:sp>
        <p:nvSpPr>
          <p:cNvPr id="3" name="TextovéPole 2"/>
          <p:cNvSpPr txBox="1"/>
          <p:nvPr/>
        </p:nvSpPr>
        <p:spPr>
          <a:xfrm>
            <a:off x="539552" y="476672"/>
            <a:ext cx="3429144" cy="584775"/>
          </a:xfrm>
          <a:prstGeom prst="rect">
            <a:avLst/>
          </a:prstGeom>
          <a:noFill/>
        </p:spPr>
        <p:txBody>
          <a:bodyPr wrap="none" rtlCol="0">
            <a:spAutoFit/>
          </a:bodyPr>
          <a:lstStyle/>
          <a:p>
            <a:r>
              <a:rPr lang="cs-CZ" sz="3200" b="1" dirty="0" smtClean="0"/>
              <a:t>Cíle vs. omezení</a:t>
            </a:r>
            <a:endParaRPr lang="cs-CZ" dirty="0"/>
          </a:p>
        </p:txBody>
      </p:sp>
      <p:sp>
        <p:nvSpPr>
          <p:cNvPr id="4" name="TextovéPole 3"/>
          <p:cNvSpPr txBox="1"/>
          <p:nvPr/>
        </p:nvSpPr>
        <p:spPr>
          <a:xfrm>
            <a:off x="515424" y="1421755"/>
            <a:ext cx="4080515" cy="3416320"/>
          </a:xfrm>
          <a:prstGeom prst="rect">
            <a:avLst/>
          </a:prstGeom>
          <a:noFill/>
        </p:spPr>
        <p:txBody>
          <a:bodyPr wrap="square" rtlCol="0">
            <a:spAutoFit/>
          </a:bodyPr>
          <a:lstStyle/>
          <a:p>
            <a:r>
              <a:rPr lang="cs-CZ" b="1" dirty="0" smtClean="0"/>
              <a:t>Co zvládneme:</a:t>
            </a:r>
          </a:p>
          <a:p>
            <a:endParaRPr lang="cs-CZ" b="1" dirty="0" smtClean="0"/>
          </a:p>
          <a:p>
            <a:endParaRPr lang="cs-CZ" b="1" dirty="0" smtClean="0"/>
          </a:p>
          <a:p>
            <a:pPr marL="285750" indent="-285750">
              <a:buFont typeface="Arial" pitchFamily="34" charset="0"/>
              <a:buChar char="•"/>
            </a:pPr>
            <a:r>
              <a:rPr lang="cs-CZ" dirty="0" smtClean="0"/>
              <a:t>Ukázat kroky, které vedou k vývoji testu, se kterým budou uživatelé spokojeni</a:t>
            </a:r>
          </a:p>
          <a:p>
            <a:endParaRPr lang="cs-CZ" dirty="0" smtClean="0"/>
          </a:p>
          <a:p>
            <a:pPr marL="285750" indent="-285750">
              <a:buFont typeface="Arial" pitchFamily="34" charset="0"/>
              <a:buChar char="•"/>
            </a:pPr>
            <a:r>
              <a:rPr lang="cs-CZ" dirty="0" smtClean="0"/>
              <a:t>Ukázat základní zásady platné pro tvorbu a revizi úloh</a:t>
            </a:r>
          </a:p>
          <a:p>
            <a:endParaRPr lang="cs-CZ" dirty="0" smtClean="0"/>
          </a:p>
          <a:p>
            <a:pPr marL="285750" indent="-285750">
              <a:buFont typeface="Arial" pitchFamily="34" charset="0"/>
              <a:buChar char="•"/>
            </a:pPr>
            <a:r>
              <a:rPr lang="cs-CZ" dirty="0" smtClean="0"/>
              <a:t>Naznačit, jak lze/je třeba sestavit test</a:t>
            </a:r>
            <a:endParaRPr lang="cs-CZ" dirty="0"/>
          </a:p>
        </p:txBody>
      </p:sp>
      <p:sp>
        <p:nvSpPr>
          <p:cNvPr id="5" name="TextovéPole 4"/>
          <p:cNvSpPr txBox="1"/>
          <p:nvPr/>
        </p:nvSpPr>
        <p:spPr>
          <a:xfrm>
            <a:off x="4595939" y="1421755"/>
            <a:ext cx="3864493" cy="4524315"/>
          </a:xfrm>
          <a:prstGeom prst="rect">
            <a:avLst/>
          </a:prstGeom>
          <a:noFill/>
        </p:spPr>
        <p:txBody>
          <a:bodyPr wrap="square" rtlCol="0">
            <a:spAutoFit/>
          </a:bodyPr>
          <a:lstStyle/>
          <a:p>
            <a:r>
              <a:rPr lang="cs-CZ" b="1" dirty="0"/>
              <a:t>Co se nestihne do hloubky,  ačkoli je třeba vědět/dodržet</a:t>
            </a:r>
            <a:r>
              <a:rPr lang="cs-CZ" b="1" dirty="0" smtClean="0"/>
              <a:t>:</a:t>
            </a:r>
          </a:p>
          <a:p>
            <a:endParaRPr lang="cs-CZ" b="1" dirty="0"/>
          </a:p>
          <a:p>
            <a:pPr marL="285750" indent="-285750">
              <a:buFont typeface="Arial" pitchFamily="34" charset="0"/>
              <a:buChar char="•"/>
            </a:pPr>
            <a:r>
              <a:rPr lang="cs-CZ" dirty="0" smtClean="0"/>
              <a:t>Dodat hlubší teoretický vhled do tématu „kvality“ testů</a:t>
            </a:r>
          </a:p>
          <a:p>
            <a:endParaRPr lang="cs-CZ" dirty="0" smtClean="0"/>
          </a:p>
          <a:p>
            <a:pPr marL="285750" indent="-285750">
              <a:buFont typeface="Arial" pitchFamily="34" charset="0"/>
              <a:buChar char="•"/>
            </a:pPr>
            <a:r>
              <a:rPr lang="cs-CZ" dirty="0" smtClean="0"/>
              <a:t>Dát podrobnou zpětnou vazbu k úlohám a testu z pohledu </a:t>
            </a:r>
            <a:r>
              <a:rPr lang="cs-CZ" dirty="0" err="1" smtClean="0"/>
              <a:t>revidenta</a:t>
            </a:r>
            <a:endParaRPr lang="cs-CZ" dirty="0" smtClean="0"/>
          </a:p>
          <a:p>
            <a:endParaRPr lang="cs-CZ" dirty="0"/>
          </a:p>
          <a:p>
            <a:pPr marL="285750" indent="-285750">
              <a:buFont typeface="Arial" pitchFamily="34" charset="0"/>
              <a:buChar char="•"/>
            </a:pPr>
            <a:r>
              <a:rPr lang="cs-CZ" dirty="0" smtClean="0"/>
              <a:t>Zabývat se teoreticky validitou, spolehlivostí, opakovatelnost</a:t>
            </a:r>
            <a:r>
              <a:rPr lang="cs-CZ" dirty="0"/>
              <a:t>í</a:t>
            </a:r>
            <a:r>
              <a:rPr lang="cs-CZ" dirty="0" smtClean="0"/>
              <a:t>, spravedlivostí </a:t>
            </a:r>
            <a:r>
              <a:rPr lang="cs-CZ" dirty="0"/>
              <a:t>evaluačního </a:t>
            </a:r>
            <a:r>
              <a:rPr lang="cs-CZ" dirty="0" smtClean="0"/>
              <a:t>nástroje - testu</a:t>
            </a:r>
            <a:endParaRPr lang="cs-CZ" dirty="0"/>
          </a:p>
          <a:p>
            <a:endParaRPr lang="cs-CZ" dirty="0"/>
          </a:p>
          <a:p>
            <a:endParaRPr lang="cs-CZ" dirty="0"/>
          </a:p>
        </p:txBody>
      </p:sp>
    </p:spTree>
    <p:extLst>
      <p:ext uri="{BB962C8B-B14F-4D97-AF65-F5344CB8AC3E}">
        <p14:creationId xmlns:p14="http://schemas.microsoft.com/office/powerpoint/2010/main" val="226983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Hodnocení testu</a:t>
            </a:r>
            <a:endParaRPr lang="cs-CZ" sz="3200" b="1" dirty="0"/>
          </a:p>
        </p:txBody>
      </p:sp>
      <p:sp>
        <p:nvSpPr>
          <p:cNvPr id="5" name="Zástupný symbol pro obsah 2"/>
          <p:cNvSpPr txBox="1">
            <a:spLocks/>
          </p:cNvSpPr>
          <p:nvPr/>
        </p:nvSpPr>
        <p:spPr>
          <a:xfrm>
            <a:off x="457200" y="1600200"/>
            <a:ext cx="8229600" cy="4525963"/>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2" pitchFamily="18" charset="2"/>
              <a:buAutoNum type="arabicPeriod"/>
            </a:pPr>
            <a:r>
              <a:rPr lang="cs-CZ" dirty="0" smtClean="0">
                <a:solidFill>
                  <a:schemeClr val="tx1"/>
                </a:solidFill>
              </a:rPr>
              <a:t>Hraniční skóre či popis použité škály, očekávaný výkon</a:t>
            </a:r>
          </a:p>
          <a:p>
            <a:pPr>
              <a:buFont typeface="Wingdings 2" pitchFamily="18" charset="2"/>
              <a:buAutoNum type="arabicPeriod"/>
            </a:pPr>
            <a:r>
              <a:rPr lang="cs-CZ" dirty="0" smtClean="0">
                <a:solidFill>
                  <a:schemeClr val="tx1"/>
                </a:solidFill>
              </a:rPr>
              <a:t>Hodnotitelé a požadavky na ně kladené</a:t>
            </a:r>
          </a:p>
          <a:p>
            <a:pPr>
              <a:buFont typeface="Wingdings 2" pitchFamily="18" charset="2"/>
              <a:buAutoNum type="arabicPeriod"/>
            </a:pPr>
            <a:r>
              <a:rPr lang="cs-CZ" dirty="0" smtClean="0"/>
              <a:t>Ukázky testů</a:t>
            </a:r>
          </a:p>
          <a:p>
            <a:pPr>
              <a:buFont typeface="Wingdings 2" pitchFamily="18" charset="2"/>
              <a:buAutoNum type="arabicPeriod"/>
            </a:pPr>
            <a:r>
              <a:rPr lang="cs-CZ" dirty="0" smtClean="0"/>
              <a:t>Ukázky výkonů</a:t>
            </a:r>
          </a:p>
          <a:p>
            <a:pPr>
              <a:buFont typeface="Wingdings 2" pitchFamily="18" charset="2"/>
              <a:buAutoNum type="arabicPeriod"/>
            </a:pPr>
            <a:r>
              <a:rPr lang="cs-CZ" dirty="0" smtClean="0"/>
              <a:t>Ukázky hodnocení</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30</a:t>
            </a:fld>
            <a:endParaRPr lang="cs-CZ"/>
          </a:p>
        </p:txBody>
      </p:sp>
    </p:spTree>
    <p:extLst>
      <p:ext uri="{BB962C8B-B14F-4D97-AF65-F5344CB8AC3E}">
        <p14:creationId xmlns:p14="http://schemas.microsoft.com/office/powerpoint/2010/main" val="39939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err="1" smtClean="0"/>
              <a:t>Pretesty</a:t>
            </a:r>
            <a:r>
              <a:rPr lang="cs-CZ" sz="3200" b="1" dirty="0" smtClean="0"/>
              <a:t> (školní test)</a:t>
            </a:r>
            <a:endParaRPr lang="cs-CZ" sz="3200" b="1" dirty="0"/>
          </a:p>
        </p:txBody>
      </p:sp>
      <p:sp>
        <p:nvSpPr>
          <p:cNvPr id="5" name="Zástupný symbol pro obsah 2"/>
          <p:cNvSpPr txBox="1">
            <a:spLocks/>
          </p:cNvSpPr>
          <p:nvPr/>
        </p:nvSpPr>
        <p:spPr>
          <a:xfrm>
            <a:off x="457200" y="1600200"/>
            <a:ext cx="8229600" cy="4525963"/>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2" pitchFamily="18" charset="2"/>
              <a:buAutoNum type="arabicPeriod"/>
            </a:pPr>
            <a:r>
              <a:rPr lang="cs-CZ" sz="1800" dirty="0" smtClean="0">
                <a:solidFill>
                  <a:schemeClr val="tx1"/>
                </a:solidFill>
              </a:rPr>
              <a:t>Kolegové</a:t>
            </a:r>
          </a:p>
          <a:p>
            <a:pPr marL="365760" lvl="1" indent="0">
              <a:buNone/>
            </a:pPr>
            <a:r>
              <a:rPr lang="cs-CZ" sz="1600" dirty="0" smtClean="0">
                <a:solidFill>
                  <a:schemeClr val="tx1"/>
                </a:solidFill>
              </a:rPr>
              <a:t>	Klíč</a:t>
            </a:r>
          </a:p>
          <a:p>
            <a:pPr marL="365760" lvl="1" indent="0">
              <a:buNone/>
            </a:pPr>
            <a:r>
              <a:rPr lang="cs-CZ" sz="1600" dirty="0" smtClean="0">
                <a:solidFill>
                  <a:schemeClr val="tx1"/>
                </a:solidFill>
              </a:rPr>
              <a:t>	Nejasnosti</a:t>
            </a:r>
          </a:p>
          <a:p>
            <a:pPr marL="365760" lvl="1" indent="0">
              <a:buNone/>
            </a:pPr>
            <a:r>
              <a:rPr lang="cs-CZ" sz="1600" dirty="0" smtClean="0">
                <a:solidFill>
                  <a:schemeClr val="tx1"/>
                </a:solidFill>
              </a:rPr>
              <a:t>	Instrukce…</a:t>
            </a:r>
          </a:p>
          <a:p>
            <a:pPr lvl="1">
              <a:buFont typeface="Wingdings 2" pitchFamily="18" charset="2"/>
              <a:buAutoNum type="arabicPeriod"/>
            </a:pPr>
            <a:endParaRPr lang="cs-CZ" sz="1600" dirty="0" smtClean="0">
              <a:solidFill>
                <a:srgbClr val="FF0000"/>
              </a:solidFill>
            </a:endParaRPr>
          </a:p>
          <a:p>
            <a:pPr>
              <a:buFont typeface="Wingdings 2" pitchFamily="18" charset="2"/>
              <a:buAutoNum type="arabicPeriod"/>
            </a:pPr>
            <a:r>
              <a:rPr lang="cs-CZ" sz="1800" dirty="0" smtClean="0">
                <a:solidFill>
                  <a:schemeClr val="tx1"/>
                </a:solidFill>
              </a:rPr>
              <a:t>Skupina žáků s podobnými charakteristikami</a:t>
            </a:r>
          </a:p>
          <a:p>
            <a:pPr marL="365760" lvl="1" indent="0">
              <a:buNone/>
            </a:pPr>
            <a:r>
              <a:rPr lang="cs-CZ" sz="1600" dirty="0">
                <a:solidFill>
                  <a:schemeClr val="tx1"/>
                </a:solidFill>
              </a:rPr>
              <a:t>	</a:t>
            </a:r>
            <a:r>
              <a:rPr lang="cs-CZ" sz="1600" dirty="0" smtClean="0">
                <a:solidFill>
                  <a:schemeClr val="tx1"/>
                </a:solidFill>
              </a:rPr>
              <a:t>administrace</a:t>
            </a:r>
          </a:p>
          <a:p>
            <a:pPr marL="365760" lvl="1" indent="0">
              <a:buNone/>
            </a:pPr>
            <a:r>
              <a:rPr lang="cs-CZ" sz="1600" dirty="0">
                <a:solidFill>
                  <a:schemeClr val="tx1"/>
                </a:solidFill>
              </a:rPr>
              <a:t>	</a:t>
            </a:r>
            <a:r>
              <a:rPr lang="cs-CZ" sz="1600" dirty="0" smtClean="0">
                <a:solidFill>
                  <a:schemeClr val="tx1"/>
                </a:solidFill>
              </a:rPr>
              <a:t>čas, instrukce, jazyk</a:t>
            </a:r>
          </a:p>
          <a:p>
            <a:pPr marL="365760" lvl="1" indent="0">
              <a:buNone/>
            </a:pPr>
            <a:r>
              <a:rPr lang="cs-CZ" sz="1600" dirty="0" smtClean="0">
                <a:solidFill>
                  <a:schemeClr val="tx1"/>
                </a:solidFill>
              </a:rPr>
              <a:t>	přesnost a úplnost klíče</a:t>
            </a:r>
          </a:p>
          <a:p>
            <a:pPr marL="365760" lvl="1" indent="0">
              <a:buNone/>
            </a:pPr>
            <a:r>
              <a:rPr lang="cs-CZ" sz="1600" dirty="0">
                <a:solidFill>
                  <a:schemeClr val="tx1"/>
                </a:solidFill>
              </a:rPr>
              <a:t>	</a:t>
            </a:r>
            <a:r>
              <a:rPr lang="cs-CZ" sz="1600" dirty="0" smtClean="0">
                <a:solidFill>
                  <a:schemeClr val="tx1"/>
                </a:solidFill>
              </a:rPr>
              <a:t>funkčnost hodnoticí škály</a:t>
            </a:r>
          </a:p>
          <a:p>
            <a:pPr marL="365760" lvl="1" indent="0">
              <a:buNone/>
            </a:pPr>
            <a:endParaRPr lang="cs-CZ" sz="1600" dirty="0" smtClean="0">
              <a:solidFill>
                <a:schemeClr val="tx1"/>
              </a:solidFill>
            </a:endParaRPr>
          </a:p>
          <a:p>
            <a:pPr marL="365760" lvl="1" indent="0">
              <a:buNone/>
            </a:pPr>
            <a:r>
              <a:rPr lang="cs-CZ" sz="1600" dirty="0" smtClean="0">
                <a:solidFill>
                  <a:schemeClr val="tx1"/>
                </a:solidFill>
              </a:rPr>
              <a:t>Nelze odhadovat obtížnost testu a položek!</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31</a:t>
            </a:fld>
            <a:endParaRPr lang="cs-CZ"/>
          </a:p>
        </p:txBody>
      </p:sp>
    </p:spTree>
    <p:extLst>
      <p:ext uri="{BB962C8B-B14F-4D97-AF65-F5344CB8AC3E}">
        <p14:creationId xmlns:p14="http://schemas.microsoft.com/office/powerpoint/2010/main" val="33562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378033"/>
            <a:ext cx="8229600" cy="64617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t>Tvorba paralelních verzí</a:t>
            </a:r>
            <a:endParaRPr lang="cs-CZ" sz="3200" b="1" dirty="0"/>
          </a:p>
        </p:txBody>
      </p:sp>
      <p:sp>
        <p:nvSpPr>
          <p:cNvPr id="5" name="Zástupný symbol pro obsah 2"/>
          <p:cNvSpPr txBox="1">
            <a:spLocks/>
          </p:cNvSpPr>
          <p:nvPr/>
        </p:nvSpPr>
        <p:spPr>
          <a:xfrm>
            <a:off x="457200" y="1600200"/>
            <a:ext cx="8229600" cy="4525963"/>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2" pitchFamily="18" charset="2"/>
              <a:buAutoNum type="arabicPeriod"/>
            </a:pPr>
            <a:endParaRPr lang="cs-CZ" sz="1800" dirty="0" smtClean="0"/>
          </a:p>
        </p:txBody>
      </p:sp>
      <p:sp>
        <p:nvSpPr>
          <p:cNvPr id="2" name="TextovéPole 1"/>
          <p:cNvSpPr txBox="1"/>
          <p:nvPr/>
        </p:nvSpPr>
        <p:spPr>
          <a:xfrm>
            <a:off x="611560" y="1600200"/>
            <a:ext cx="6120680" cy="3416320"/>
          </a:xfrm>
          <a:prstGeom prst="rect">
            <a:avLst/>
          </a:prstGeom>
          <a:noFill/>
        </p:spPr>
        <p:txBody>
          <a:bodyPr wrap="square" rtlCol="0">
            <a:spAutoFit/>
          </a:bodyPr>
          <a:lstStyle/>
          <a:p>
            <a:pPr marL="285750" indent="-285750">
              <a:buFontTx/>
              <a:buChar char="-"/>
            </a:pPr>
            <a:r>
              <a:rPr lang="cs-CZ" sz="2400" dirty="0" smtClean="0"/>
              <a:t>Postavena na základě shodné specifikace</a:t>
            </a:r>
          </a:p>
          <a:p>
            <a:pPr marL="285750" indent="-285750">
              <a:buFontTx/>
              <a:buChar char="-"/>
            </a:pPr>
            <a:r>
              <a:rPr lang="cs-CZ" sz="2400" dirty="0" smtClean="0"/>
              <a:t>Obsahová analýza</a:t>
            </a:r>
          </a:p>
          <a:p>
            <a:pPr marL="285750" indent="-285750">
              <a:buFontTx/>
              <a:buChar char="-"/>
            </a:pPr>
            <a:endParaRPr lang="cs-CZ" sz="2400" dirty="0"/>
          </a:p>
          <a:p>
            <a:pPr marL="285750" indent="-285750">
              <a:buFontTx/>
              <a:buChar char="-"/>
            </a:pPr>
            <a:r>
              <a:rPr lang="cs-CZ" sz="2400" dirty="0" smtClean="0"/>
              <a:t>Stejný průměr, </a:t>
            </a:r>
            <a:r>
              <a:rPr lang="cs-CZ" sz="2400" dirty="0" err="1" smtClean="0"/>
              <a:t>SD</a:t>
            </a:r>
            <a:r>
              <a:rPr lang="cs-CZ" sz="2400" dirty="0" smtClean="0"/>
              <a:t>, rozptyl, chyba…</a:t>
            </a:r>
          </a:p>
          <a:p>
            <a:endParaRPr lang="cs-CZ" sz="2400" dirty="0" smtClean="0"/>
          </a:p>
          <a:p>
            <a:pPr marL="285750" indent="-285750">
              <a:buFontTx/>
              <a:buChar char="-"/>
            </a:pPr>
            <a:r>
              <a:rPr lang="cs-CZ" sz="2400" dirty="0" err="1" smtClean="0"/>
              <a:t>Pretest</a:t>
            </a:r>
            <a:r>
              <a:rPr lang="cs-CZ" sz="2400" dirty="0" smtClean="0"/>
              <a:t> na stejných studentech</a:t>
            </a:r>
          </a:p>
          <a:p>
            <a:pPr marL="285750" indent="-285750">
              <a:buFontTx/>
              <a:buChar char="-"/>
            </a:pPr>
            <a:r>
              <a:rPr lang="cs-CZ" sz="2400" dirty="0" smtClean="0"/>
              <a:t>Kotvicí úlohy a </a:t>
            </a:r>
            <a:r>
              <a:rPr lang="cs-CZ" sz="2400" dirty="0" err="1" smtClean="0"/>
              <a:t>IRT</a:t>
            </a:r>
            <a:r>
              <a:rPr lang="cs-CZ" sz="2400" dirty="0" smtClean="0"/>
              <a:t> analýzy</a:t>
            </a:r>
          </a:p>
          <a:p>
            <a:pPr marL="285750" indent="-285750">
              <a:buFontTx/>
              <a:buChar char="-"/>
            </a:pPr>
            <a:r>
              <a:rPr lang="cs-CZ" sz="2400" dirty="0" smtClean="0"/>
              <a:t>Banka úloh</a:t>
            </a:r>
          </a:p>
        </p:txBody>
      </p:sp>
      <p:sp>
        <p:nvSpPr>
          <p:cNvPr id="6" name="Zástupný symbol pro číslo snímku 5"/>
          <p:cNvSpPr>
            <a:spLocks noGrp="1"/>
          </p:cNvSpPr>
          <p:nvPr>
            <p:ph type="sldNum" sz="quarter" idx="12"/>
          </p:nvPr>
        </p:nvSpPr>
        <p:spPr/>
        <p:txBody>
          <a:bodyPr/>
          <a:lstStyle/>
          <a:p>
            <a:fld id="{365268E6-3208-4994-BD91-FE600B2B6A9E}" type="slidenum">
              <a:rPr lang="cs-CZ" smtClean="0"/>
              <a:t>32</a:t>
            </a:fld>
            <a:endParaRPr lang="cs-CZ"/>
          </a:p>
        </p:txBody>
      </p:sp>
    </p:spTree>
    <p:extLst>
      <p:ext uri="{BB962C8B-B14F-4D97-AF65-F5344CB8AC3E}">
        <p14:creationId xmlns:p14="http://schemas.microsoft.com/office/powerpoint/2010/main" val="15619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65268E6-3208-4994-BD91-FE600B2B6A9E}" type="slidenum">
              <a:rPr lang="cs-CZ" smtClean="0"/>
              <a:t>33</a:t>
            </a:fld>
            <a:endParaRPr lang="cs-CZ"/>
          </a:p>
        </p:txBody>
      </p:sp>
      <p:sp>
        <p:nvSpPr>
          <p:cNvPr id="3" name="TextovéPole 2"/>
          <p:cNvSpPr txBox="1"/>
          <p:nvPr/>
        </p:nvSpPr>
        <p:spPr>
          <a:xfrm>
            <a:off x="467544" y="692696"/>
            <a:ext cx="8605241" cy="523220"/>
          </a:xfrm>
          <a:prstGeom prst="rect">
            <a:avLst/>
          </a:prstGeom>
          <a:noFill/>
        </p:spPr>
        <p:txBody>
          <a:bodyPr wrap="none" rtlCol="0">
            <a:spAutoFit/>
          </a:bodyPr>
          <a:lstStyle/>
          <a:p>
            <a:r>
              <a:rPr lang="cs-CZ" sz="2800" b="1" dirty="0" smtClean="0"/>
              <a:t>Téma 3: Referenční úrovně </a:t>
            </a:r>
            <a:r>
              <a:rPr lang="cs-CZ" sz="2800" b="1" dirty="0" err="1" smtClean="0"/>
              <a:t>A1</a:t>
            </a:r>
            <a:r>
              <a:rPr lang="cs-CZ" sz="2800" b="1" dirty="0" smtClean="0"/>
              <a:t>, </a:t>
            </a:r>
            <a:r>
              <a:rPr lang="cs-CZ" sz="2800" b="1" dirty="0" err="1" smtClean="0"/>
              <a:t>A2</a:t>
            </a:r>
            <a:r>
              <a:rPr lang="cs-CZ" sz="2800" b="1" dirty="0" smtClean="0"/>
              <a:t>, </a:t>
            </a:r>
            <a:r>
              <a:rPr lang="cs-CZ" sz="2800" b="1" dirty="0" err="1" smtClean="0"/>
              <a:t>B1</a:t>
            </a:r>
            <a:r>
              <a:rPr lang="cs-CZ" sz="2800" b="1" dirty="0" smtClean="0"/>
              <a:t> de </a:t>
            </a:r>
            <a:r>
              <a:rPr lang="cs-CZ" sz="2800" b="1" dirty="0" err="1" smtClean="0"/>
              <a:t>SERRJ</a:t>
            </a:r>
            <a:endParaRPr lang="cs-CZ" sz="2800" b="1" dirty="0"/>
          </a:p>
        </p:txBody>
      </p:sp>
    </p:spTree>
    <p:extLst>
      <p:ext uri="{BB962C8B-B14F-4D97-AF65-F5344CB8AC3E}">
        <p14:creationId xmlns:p14="http://schemas.microsoft.com/office/powerpoint/2010/main" val="1350641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65268E6-3208-4994-BD91-FE600B2B6A9E}" type="slidenum">
              <a:rPr lang="cs-CZ" smtClean="0"/>
              <a:t>34</a:t>
            </a:fld>
            <a:endParaRPr lang="cs-CZ"/>
          </a:p>
        </p:txBody>
      </p:sp>
      <p:sp>
        <p:nvSpPr>
          <p:cNvPr id="3" name="TextovéPole 2"/>
          <p:cNvSpPr txBox="1"/>
          <p:nvPr/>
        </p:nvSpPr>
        <p:spPr>
          <a:xfrm>
            <a:off x="467544" y="431086"/>
            <a:ext cx="5843266" cy="523220"/>
          </a:xfrm>
          <a:prstGeom prst="rect">
            <a:avLst/>
          </a:prstGeom>
          <a:noFill/>
        </p:spPr>
        <p:txBody>
          <a:bodyPr wrap="none" rtlCol="0">
            <a:spAutoFit/>
          </a:bodyPr>
          <a:lstStyle/>
          <a:p>
            <a:r>
              <a:rPr lang="cs-CZ" sz="2800" b="1" dirty="0" smtClean="0"/>
              <a:t>Téma </a:t>
            </a:r>
            <a:r>
              <a:rPr lang="cs-CZ" sz="2800" b="1" dirty="0"/>
              <a:t>4: Vlastní tvorba testu/úloh</a:t>
            </a:r>
          </a:p>
        </p:txBody>
      </p:sp>
      <p:sp>
        <p:nvSpPr>
          <p:cNvPr id="4" name="TextovéPole 3"/>
          <p:cNvSpPr txBox="1"/>
          <p:nvPr/>
        </p:nvSpPr>
        <p:spPr>
          <a:xfrm>
            <a:off x="500160" y="1052736"/>
            <a:ext cx="4951997" cy="523220"/>
          </a:xfrm>
          <a:prstGeom prst="rect">
            <a:avLst/>
          </a:prstGeom>
          <a:noFill/>
        </p:spPr>
        <p:txBody>
          <a:bodyPr wrap="none" rtlCol="0">
            <a:spAutoFit/>
          </a:bodyPr>
          <a:lstStyle/>
          <a:p>
            <a:r>
              <a:rPr lang="cs-CZ" sz="2800" b="1" dirty="0" smtClean="0">
                <a:solidFill>
                  <a:srgbClr val="92D050"/>
                </a:solidFill>
              </a:rPr>
              <a:t>Tvorba testu vs. tvorba úloh</a:t>
            </a:r>
            <a:endParaRPr lang="cs-CZ" sz="2800" b="1" dirty="0">
              <a:solidFill>
                <a:srgbClr val="92D050"/>
              </a:solidFill>
            </a:endParaRPr>
          </a:p>
        </p:txBody>
      </p:sp>
      <p:sp>
        <p:nvSpPr>
          <p:cNvPr id="5" name="TextovéPole 4"/>
          <p:cNvSpPr txBox="1"/>
          <p:nvPr/>
        </p:nvSpPr>
        <p:spPr>
          <a:xfrm>
            <a:off x="500160" y="1570576"/>
            <a:ext cx="7908635" cy="4708981"/>
          </a:xfrm>
          <a:prstGeom prst="rect">
            <a:avLst/>
          </a:prstGeom>
          <a:noFill/>
        </p:spPr>
        <p:txBody>
          <a:bodyPr wrap="square" rtlCol="0">
            <a:spAutoFit/>
          </a:bodyPr>
          <a:lstStyle/>
          <a:p>
            <a:r>
              <a:rPr lang="cs-CZ" sz="2000" dirty="0" smtClean="0"/>
              <a:t>Celek je víc než součet částí</a:t>
            </a:r>
          </a:p>
          <a:p>
            <a:endParaRPr lang="cs-CZ" sz="2000" dirty="0"/>
          </a:p>
          <a:p>
            <a:r>
              <a:rPr lang="cs-CZ" sz="2000" dirty="0"/>
              <a:t>Tvorba a moderace úloh</a:t>
            </a:r>
          </a:p>
          <a:p>
            <a:endParaRPr lang="cs-CZ" sz="2000" dirty="0" smtClean="0"/>
          </a:p>
          <a:p>
            <a:r>
              <a:rPr lang="cs-CZ" sz="2000" dirty="0" smtClean="0"/>
              <a:t>Specifikace </a:t>
            </a:r>
            <a:r>
              <a:rPr lang="cs-CZ" sz="2000" dirty="0"/>
              <a:t>testu – a specifikační tabulka</a:t>
            </a:r>
          </a:p>
          <a:p>
            <a:endParaRPr lang="cs-CZ" sz="2000" dirty="0" smtClean="0"/>
          </a:p>
          <a:p>
            <a:r>
              <a:rPr lang="cs-CZ" sz="2000" dirty="0"/>
              <a:t>Proč a k čemu je test potřebný</a:t>
            </a:r>
            <a:r>
              <a:rPr lang="cs-CZ" sz="2000" dirty="0" smtClean="0"/>
              <a:t>?</a:t>
            </a:r>
          </a:p>
          <a:p>
            <a:endParaRPr lang="cs-CZ" sz="2000" dirty="0"/>
          </a:p>
          <a:p>
            <a:r>
              <a:rPr lang="cs-CZ" sz="2000" dirty="0" smtClean="0"/>
              <a:t>Školní běžné testy vs. přijímačky, srovnávací  a výstupní testy…</a:t>
            </a:r>
          </a:p>
          <a:p>
            <a:endParaRPr lang="cs-CZ" sz="2000" dirty="0"/>
          </a:p>
          <a:p>
            <a:r>
              <a:rPr lang="cs-CZ" sz="2000" dirty="0" err="1" smtClean="0"/>
              <a:t>Try-out</a:t>
            </a:r>
            <a:r>
              <a:rPr lang="cs-CZ" sz="2000" dirty="0" smtClean="0"/>
              <a:t> a </a:t>
            </a:r>
            <a:r>
              <a:rPr lang="cs-CZ" sz="2000" dirty="0" err="1" smtClean="0"/>
              <a:t>pretest</a:t>
            </a:r>
            <a:endParaRPr lang="cs-CZ" sz="2000" dirty="0" smtClean="0"/>
          </a:p>
          <a:p>
            <a:endParaRPr lang="cs-CZ" sz="2000" dirty="0" smtClean="0"/>
          </a:p>
          <a:p>
            <a:r>
              <a:rPr lang="cs-CZ" sz="2000" dirty="0" smtClean="0"/>
              <a:t>Školení hodnotitelů</a:t>
            </a:r>
          </a:p>
          <a:p>
            <a:r>
              <a:rPr lang="cs-CZ" sz="2000" dirty="0" smtClean="0"/>
              <a:t>Analýza úloh a testu a zpětná vazba</a:t>
            </a:r>
          </a:p>
          <a:p>
            <a:r>
              <a:rPr lang="cs-CZ" sz="2000" dirty="0" smtClean="0"/>
              <a:t>Informační a podpůrné materiály</a:t>
            </a:r>
            <a:endParaRPr lang="cs-CZ" sz="2000" dirty="0"/>
          </a:p>
        </p:txBody>
      </p:sp>
    </p:spTree>
    <p:extLst>
      <p:ext uri="{BB962C8B-B14F-4D97-AF65-F5344CB8AC3E}">
        <p14:creationId xmlns:p14="http://schemas.microsoft.com/office/powerpoint/2010/main" val="2261335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476672"/>
            <a:ext cx="8229600" cy="576064"/>
          </a:xfrm>
        </p:spPr>
        <p:txBody>
          <a:bodyPr>
            <a:normAutofit fontScale="90000"/>
          </a:bodyPr>
          <a:lstStyle/>
          <a:p>
            <a:pPr algn="l" eaLnBrk="1" hangingPunct="1"/>
            <a:r>
              <a:rPr lang="cs-CZ" sz="3600" b="1" dirty="0" smtClean="0"/>
              <a:t>Jaký formát úloh potřebuji?</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01040482"/>
              </p:ext>
            </p:extLst>
          </p:nvPr>
        </p:nvGraphicFramePr>
        <p:xfrm>
          <a:off x="250825" y="1700213"/>
          <a:ext cx="8504238" cy="3719114"/>
        </p:xfrm>
        <a:graphic>
          <a:graphicData uri="http://schemas.openxmlformats.org/drawingml/2006/table">
            <a:tbl>
              <a:tblPr firstRow="1" bandRow="1">
                <a:tableStyleId>{21E4AEA4-8DFA-4A89-87EB-49C32662AFE0}</a:tableStyleId>
              </a:tblPr>
              <a:tblGrid>
                <a:gridCol w="4252119"/>
                <a:gridCol w="4252119"/>
              </a:tblGrid>
              <a:tr h="396346">
                <a:tc>
                  <a:txBody>
                    <a:bodyPr/>
                    <a:lstStyle/>
                    <a:p>
                      <a:pPr algn="ctr"/>
                      <a:r>
                        <a:rPr lang="cs-CZ" sz="2000" dirty="0" smtClean="0"/>
                        <a:t>Otevřené úlohy</a:t>
                      </a:r>
                      <a:endParaRPr lang="cs-CZ" sz="2000" b="1" dirty="0"/>
                    </a:p>
                  </a:txBody>
                  <a:tcPr marT="45732" marB="45732"/>
                </a:tc>
                <a:tc>
                  <a:txBody>
                    <a:bodyPr/>
                    <a:lstStyle/>
                    <a:p>
                      <a:pPr algn="ctr"/>
                      <a:r>
                        <a:rPr lang="cs-CZ" sz="2000" dirty="0" smtClean="0"/>
                        <a:t>Uzavřené úlohy</a:t>
                      </a:r>
                      <a:endParaRPr lang="cs-CZ" sz="2000" b="1" dirty="0"/>
                    </a:p>
                  </a:txBody>
                  <a:tcPr marT="45732" marB="45732"/>
                </a:tc>
              </a:tr>
              <a:tr h="396346">
                <a:tc rowSpan="2">
                  <a:txBody>
                    <a:bodyPr/>
                    <a:lstStyle/>
                    <a:p>
                      <a:r>
                        <a:rPr lang="cs-CZ" sz="2000" dirty="0" smtClean="0"/>
                        <a:t>se stručnou odpovědí</a:t>
                      </a:r>
                    </a:p>
                    <a:p>
                      <a:endParaRPr lang="cs-CZ" sz="2000" dirty="0"/>
                    </a:p>
                  </a:txBody>
                  <a:tcPr marT="45732" marB="45732"/>
                </a:tc>
                <a:tc>
                  <a:txBody>
                    <a:bodyPr/>
                    <a:lstStyle/>
                    <a:p>
                      <a:r>
                        <a:rPr lang="cs-CZ" sz="1800" dirty="0" smtClean="0"/>
                        <a:t>dichotomické</a:t>
                      </a:r>
                      <a:endParaRPr lang="cs-CZ" sz="1800" dirty="0"/>
                    </a:p>
                  </a:txBody>
                  <a:tcPr marT="45732" marB="45732"/>
                </a:tc>
              </a:tr>
              <a:tr h="396346">
                <a:tc vMerge="1">
                  <a:txBody>
                    <a:bodyPr/>
                    <a:lstStyle/>
                    <a:p>
                      <a:endParaRPr lang="cs-CZ" dirty="0"/>
                    </a:p>
                  </a:txBody>
                  <a:tcPr/>
                </a:tc>
                <a:tc>
                  <a:txBody>
                    <a:bodyPr/>
                    <a:lstStyle/>
                    <a:p>
                      <a:r>
                        <a:rPr lang="cs-CZ" sz="1800" dirty="0" smtClean="0"/>
                        <a:t>s výběrem odpovědi (m-ch</a:t>
                      </a:r>
                      <a:r>
                        <a:rPr lang="ru-RU" sz="1800" dirty="0" smtClean="0"/>
                        <a:t>)</a:t>
                      </a:r>
                      <a:endParaRPr lang="cs-CZ" sz="1800" dirty="0"/>
                    </a:p>
                  </a:txBody>
                  <a:tcPr marT="45732" marB="45732"/>
                </a:tc>
              </a:tr>
              <a:tr h="396346">
                <a:tc rowSpan="3">
                  <a:txBody>
                    <a:bodyPr/>
                    <a:lstStyle/>
                    <a:p>
                      <a:r>
                        <a:rPr lang="cs-CZ" sz="2000" dirty="0" smtClean="0"/>
                        <a:t>se širokou odpovědí (</a:t>
                      </a:r>
                      <a:r>
                        <a:rPr lang="cs-CZ" sz="2000" dirty="0" err="1" smtClean="0"/>
                        <a:t>ÚZ</a:t>
                      </a:r>
                      <a:r>
                        <a:rPr lang="cs-CZ" sz="2000" dirty="0" smtClean="0"/>
                        <a:t> a PP)</a:t>
                      </a:r>
                      <a:endParaRPr lang="cs-CZ" sz="2000" dirty="0"/>
                    </a:p>
                  </a:txBody>
                  <a:tcPr marT="45732" marB="45732"/>
                </a:tc>
                <a:tc>
                  <a:txBody>
                    <a:bodyPr/>
                    <a:lstStyle/>
                    <a:p>
                      <a:r>
                        <a:rPr lang="cs-CZ" sz="1800" dirty="0" err="1" smtClean="0"/>
                        <a:t>uspořádací</a:t>
                      </a:r>
                      <a:endParaRPr lang="cs-CZ" sz="1800" dirty="0"/>
                    </a:p>
                  </a:txBody>
                  <a:tcPr marT="45732" marB="45732"/>
                </a:tc>
              </a:tr>
              <a:tr h="396346">
                <a:tc vMerge="1">
                  <a:txBody>
                    <a:bodyPr/>
                    <a:lstStyle/>
                    <a:p>
                      <a:endParaRPr lang="cs-CZ" dirty="0"/>
                    </a:p>
                  </a:txBody>
                  <a:tcPr/>
                </a:tc>
                <a:tc>
                  <a:txBody>
                    <a:bodyPr/>
                    <a:lstStyle/>
                    <a:p>
                      <a:r>
                        <a:rPr lang="cs-CZ" sz="1800" dirty="0" smtClean="0"/>
                        <a:t>přiřazovací</a:t>
                      </a:r>
                      <a:endParaRPr lang="cs-CZ" sz="1800" dirty="0"/>
                    </a:p>
                  </a:txBody>
                  <a:tcPr marT="45732" marB="45732"/>
                </a:tc>
              </a:tr>
              <a:tr h="396346">
                <a:tc vMerge="1">
                  <a:txBody>
                    <a:bodyPr/>
                    <a:lstStyle/>
                    <a:p>
                      <a:endParaRPr lang="cs-CZ" dirty="0"/>
                    </a:p>
                  </a:txBody>
                  <a:tcPr/>
                </a:tc>
                <a:tc>
                  <a:txBody>
                    <a:bodyPr/>
                    <a:lstStyle/>
                    <a:p>
                      <a:r>
                        <a:rPr lang="cs-CZ" sz="1800" dirty="0" smtClean="0"/>
                        <a:t>s vícenásobným přiřazením (m-m)</a:t>
                      </a:r>
                    </a:p>
                    <a:p>
                      <a:r>
                        <a:rPr lang="cs-CZ" sz="1800" dirty="0" smtClean="0"/>
                        <a:t>Přenos informací</a:t>
                      </a:r>
                    </a:p>
                    <a:p>
                      <a:r>
                        <a:rPr lang="cs-CZ" sz="1800" dirty="0" smtClean="0"/>
                        <a:t>Oprava chyb</a:t>
                      </a:r>
                    </a:p>
                    <a:p>
                      <a:r>
                        <a:rPr lang="cs-CZ" sz="1800" dirty="0" smtClean="0"/>
                        <a:t>Gap-</a:t>
                      </a:r>
                      <a:r>
                        <a:rPr lang="cs-CZ" sz="1800" dirty="0" err="1" smtClean="0"/>
                        <a:t>filling</a:t>
                      </a:r>
                      <a:endParaRPr lang="cs-CZ" sz="1800" dirty="0" smtClean="0"/>
                    </a:p>
                    <a:p>
                      <a:r>
                        <a:rPr lang="cs-CZ" sz="1800" dirty="0" err="1" smtClean="0"/>
                        <a:t>Cloze</a:t>
                      </a:r>
                      <a:endParaRPr lang="cs-CZ" sz="1800" dirty="0" smtClean="0"/>
                    </a:p>
                    <a:p>
                      <a:endParaRPr lang="cs-CZ" sz="1800" dirty="0"/>
                    </a:p>
                  </a:txBody>
                  <a:tcPr marT="45732" marB="45732"/>
                </a:tc>
              </a:tr>
            </a:tbl>
          </a:graphicData>
        </a:graphic>
      </p:graphicFrame>
      <p:graphicFrame>
        <p:nvGraphicFramePr>
          <p:cNvPr id="5" name="Zástupný symbol pro obsah 3"/>
          <p:cNvGraphicFramePr>
            <a:graphicFrameLocks/>
          </p:cNvGraphicFramePr>
          <p:nvPr>
            <p:extLst>
              <p:ext uri="{D42A27DB-BD31-4B8C-83A1-F6EECF244321}">
                <p14:modId xmlns:p14="http://schemas.microsoft.com/office/powerpoint/2010/main" val="1527762988"/>
              </p:ext>
            </p:extLst>
          </p:nvPr>
        </p:nvGraphicFramePr>
        <p:xfrm>
          <a:off x="251520" y="5157192"/>
          <a:ext cx="8504238" cy="396875"/>
        </p:xfrm>
        <a:graphic>
          <a:graphicData uri="http://schemas.openxmlformats.org/drawingml/2006/table">
            <a:tbl>
              <a:tblPr firstRow="1" bandRow="1">
                <a:tableStyleId>{21E4AEA4-8DFA-4A89-87EB-49C32662AFE0}</a:tableStyleId>
              </a:tblPr>
              <a:tblGrid>
                <a:gridCol w="4252119"/>
                <a:gridCol w="4252119"/>
              </a:tblGrid>
              <a:tr h="396875">
                <a:tc>
                  <a:txBody>
                    <a:bodyPr/>
                    <a:lstStyle/>
                    <a:p>
                      <a:pPr algn="ctr"/>
                      <a:r>
                        <a:rPr lang="cs-CZ" sz="2000" dirty="0" smtClean="0"/>
                        <a:t>Binárně skórované</a:t>
                      </a:r>
                      <a:endParaRPr lang="cs-CZ" sz="2000" b="1" dirty="0"/>
                    </a:p>
                  </a:txBody>
                  <a:tcPr marT="45793" marB="45793"/>
                </a:tc>
                <a:tc>
                  <a:txBody>
                    <a:bodyPr/>
                    <a:lstStyle/>
                    <a:p>
                      <a:pPr algn="ctr"/>
                      <a:r>
                        <a:rPr lang="cs-CZ" sz="2000" dirty="0" smtClean="0"/>
                        <a:t>Částečně skórované</a:t>
                      </a:r>
                      <a:endParaRPr lang="cs-CZ" sz="2000" b="1" dirty="0"/>
                    </a:p>
                  </a:txBody>
                  <a:tcPr marT="45793" marB="45793"/>
                </a:tc>
              </a:tr>
            </a:tbl>
          </a:graphicData>
        </a:graphic>
      </p:graphicFrame>
      <p:graphicFrame>
        <p:nvGraphicFramePr>
          <p:cNvPr id="6" name="Zástupný symbol pro obsah 3"/>
          <p:cNvGraphicFramePr>
            <a:graphicFrameLocks/>
          </p:cNvGraphicFramePr>
          <p:nvPr>
            <p:extLst>
              <p:ext uri="{D42A27DB-BD31-4B8C-83A1-F6EECF244321}">
                <p14:modId xmlns:p14="http://schemas.microsoft.com/office/powerpoint/2010/main" val="1468605113"/>
              </p:ext>
            </p:extLst>
          </p:nvPr>
        </p:nvGraphicFramePr>
        <p:xfrm>
          <a:off x="251520" y="5661248"/>
          <a:ext cx="8504238" cy="396875"/>
        </p:xfrm>
        <a:graphic>
          <a:graphicData uri="http://schemas.openxmlformats.org/drawingml/2006/table">
            <a:tbl>
              <a:tblPr firstRow="1" bandRow="1">
                <a:tableStyleId>{21E4AEA4-8DFA-4A89-87EB-49C32662AFE0}</a:tableStyleId>
              </a:tblPr>
              <a:tblGrid>
                <a:gridCol w="4252119"/>
                <a:gridCol w="4252119"/>
              </a:tblGrid>
              <a:tr h="396875">
                <a:tc>
                  <a:txBody>
                    <a:bodyPr/>
                    <a:lstStyle/>
                    <a:p>
                      <a:pPr algn="ctr"/>
                      <a:r>
                        <a:rPr lang="cs-CZ" sz="2000" dirty="0" smtClean="0"/>
                        <a:t>Objektivně skórované</a:t>
                      </a:r>
                      <a:endParaRPr lang="cs-CZ" sz="2000" b="1" dirty="0"/>
                    </a:p>
                  </a:txBody>
                  <a:tcPr marT="45793" marB="45793"/>
                </a:tc>
                <a:tc>
                  <a:txBody>
                    <a:bodyPr/>
                    <a:lstStyle/>
                    <a:p>
                      <a:pPr algn="ctr"/>
                      <a:r>
                        <a:rPr lang="cs-CZ" sz="2000" dirty="0" smtClean="0"/>
                        <a:t>Subjektivně skórované</a:t>
                      </a:r>
                      <a:endParaRPr lang="cs-CZ" sz="2000" b="1" dirty="0"/>
                    </a:p>
                  </a:txBody>
                  <a:tcPr marT="45793" marB="45793"/>
                </a:tc>
              </a:tr>
            </a:tbl>
          </a:graphicData>
        </a:graphic>
      </p:graphicFrame>
      <p:graphicFrame>
        <p:nvGraphicFramePr>
          <p:cNvPr id="7" name="Zástupný symbol pro obsah 3"/>
          <p:cNvGraphicFramePr>
            <a:graphicFrameLocks/>
          </p:cNvGraphicFramePr>
          <p:nvPr>
            <p:extLst>
              <p:ext uri="{D42A27DB-BD31-4B8C-83A1-F6EECF244321}">
                <p14:modId xmlns:p14="http://schemas.microsoft.com/office/powerpoint/2010/main" val="3623576024"/>
              </p:ext>
            </p:extLst>
          </p:nvPr>
        </p:nvGraphicFramePr>
        <p:xfrm>
          <a:off x="251520" y="6165304"/>
          <a:ext cx="8504238" cy="396875"/>
        </p:xfrm>
        <a:graphic>
          <a:graphicData uri="http://schemas.openxmlformats.org/drawingml/2006/table">
            <a:tbl>
              <a:tblPr firstRow="1" bandRow="1">
                <a:tableStyleId>{21E4AEA4-8DFA-4A89-87EB-49C32662AFE0}</a:tableStyleId>
              </a:tblPr>
              <a:tblGrid>
                <a:gridCol w="2834746"/>
                <a:gridCol w="2834746"/>
                <a:gridCol w="2834746"/>
              </a:tblGrid>
              <a:tr h="396875">
                <a:tc>
                  <a:txBody>
                    <a:bodyPr/>
                    <a:lstStyle/>
                    <a:p>
                      <a:pPr algn="ctr"/>
                      <a:r>
                        <a:rPr lang="cs-CZ" sz="2000" dirty="0" smtClean="0"/>
                        <a:t>Samostatné</a:t>
                      </a:r>
                      <a:r>
                        <a:rPr lang="cs-CZ" sz="2000" baseline="0" dirty="0" smtClean="0"/>
                        <a:t> úlohy</a:t>
                      </a:r>
                      <a:endParaRPr lang="cs-CZ" sz="2000" b="1" dirty="0"/>
                    </a:p>
                  </a:txBody>
                  <a:tcPr marT="45793" marB="45793"/>
                </a:tc>
                <a:tc>
                  <a:txBody>
                    <a:bodyPr/>
                    <a:lstStyle/>
                    <a:p>
                      <a:pPr algn="ctr"/>
                      <a:r>
                        <a:rPr lang="cs-CZ" sz="2000" dirty="0" smtClean="0"/>
                        <a:t>Svazky</a:t>
                      </a:r>
                      <a:r>
                        <a:rPr lang="cs-CZ" sz="2000" baseline="0" dirty="0" smtClean="0"/>
                        <a:t> podúloh</a:t>
                      </a:r>
                      <a:endParaRPr lang="cs-CZ" sz="2000" b="1" dirty="0"/>
                    </a:p>
                  </a:txBody>
                  <a:tcPr marT="45793" marB="45793"/>
                </a:tc>
                <a:tc>
                  <a:txBody>
                    <a:bodyPr/>
                    <a:lstStyle/>
                    <a:p>
                      <a:pPr algn="ctr"/>
                      <a:r>
                        <a:rPr lang="cs-CZ" sz="2000" b="1" dirty="0" smtClean="0"/>
                        <a:t>Části</a:t>
                      </a:r>
                      <a:endParaRPr lang="cs-CZ" sz="2000" b="1" dirty="0"/>
                    </a:p>
                  </a:txBody>
                  <a:tcPr marT="45793" marB="45793"/>
                </a:tc>
              </a:tr>
            </a:tbl>
          </a:graphicData>
        </a:graphic>
      </p:graphicFrame>
      <p:sp>
        <p:nvSpPr>
          <p:cNvPr id="2" name="Zástupný symbol pro číslo snímku 1"/>
          <p:cNvSpPr>
            <a:spLocks noGrp="1"/>
          </p:cNvSpPr>
          <p:nvPr>
            <p:ph type="sldNum" sz="quarter" idx="12"/>
          </p:nvPr>
        </p:nvSpPr>
        <p:spPr/>
        <p:txBody>
          <a:bodyPr/>
          <a:lstStyle/>
          <a:p>
            <a:fld id="{365268E6-3208-4994-BD91-FE600B2B6A9E}" type="slidenum">
              <a:rPr lang="cs-CZ" smtClean="0"/>
              <a:t>35</a:t>
            </a:fld>
            <a:endParaRPr lang="cs-CZ"/>
          </a:p>
        </p:txBody>
      </p:sp>
    </p:spTree>
    <p:extLst>
      <p:ext uri="{BB962C8B-B14F-4D97-AF65-F5344CB8AC3E}">
        <p14:creationId xmlns:p14="http://schemas.microsoft.com/office/powerpoint/2010/main" val="275173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467544" y="404664"/>
            <a:ext cx="8229600" cy="648072"/>
          </a:xfrm>
        </p:spPr>
        <p:txBody>
          <a:bodyPr>
            <a:normAutofit/>
          </a:bodyPr>
          <a:lstStyle/>
          <a:p>
            <a:pPr algn="l" eaLnBrk="1" hangingPunct="1"/>
            <a:r>
              <a:rPr lang="cs-CZ" sz="3600" b="1" dirty="0" smtClean="0"/>
              <a:t>Jak budu úlohy a celý test hodnotit?</a:t>
            </a:r>
          </a:p>
        </p:txBody>
      </p:sp>
      <p:sp>
        <p:nvSpPr>
          <p:cNvPr id="7171" name="Zástupný symbol pro obsah 5"/>
          <p:cNvSpPr>
            <a:spLocks noGrp="1"/>
          </p:cNvSpPr>
          <p:nvPr>
            <p:ph idx="1"/>
          </p:nvPr>
        </p:nvSpPr>
        <p:spPr/>
        <p:txBody>
          <a:bodyPr/>
          <a:lstStyle/>
          <a:p>
            <a:pPr>
              <a:defRPr/>
            </a:pPr>
            <a:r>
              <a:rPr lang="cs-CZ" dirty="0" smtClean="0"/>
              <a:t>Co vyjadřuje bodování úloh?</a:t>
            </a:r>
          </a:p>
          <a:p>
            <a:pPr>
              <a:defRPr/>
            </a:pPr>
            <a:r>
              <a:rPr lang="cs-CZ" dirty="0" smtClean="0"/>
              <a:t>Jaký má význam různé bodové ohodnocení úloh?</a:t>
            </a:r>
          </a:p>
          <a:p>
            <a:pPr>
              <a:defRPr/>
            </a:pPr>
            <a:r>
              <a:rPr lang="cs-CZ" dirty="0" smtClean="0"/>
              <a:t>Úloha vs. test?</a:t>
            </a:r>
          </a:p>
          <a:p>
            <a:pPr>
              <a:defRPr/>
            </a:pPr>
            <a:r>
              <a:rPr lang="cs-CZ" dirty="0" smtClean="0"/>
              <a:t>Je každá úloha „novým startem“?</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36</a:t>
            </a:fld>
            <a:endParaRPr lang="cs-CZ"/>
          </a:p>
        </p:txBody>
      </p:sp>
    </p:spTree>
    <p:extLst>
      <p:ext uri="{BB962C8B-B14F-4D97-AF65-F5344CB8AC3E}">
        <p14:creationId xmlns:p14="http://schemas.microsoft.com/office/powerpoint/2010/main" val="379965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467544" y="404664"/>
            <a:ext cx="7992888" cy="782960"/>
          </a:xfrm>
        </p:spPr>
        <p:txBody>
          <a:bodyPr>
            <a:normAutofit fontScale="90000"/>
          </a:bodyPr>
          <a:lstStyle/>
          <a:p>
            <a:pPr algn="l" eaLnBrk="1" hangingPunct="1"/>
            <a:r>
              <a:rPr lang="cs-CZ" sz="3600" b="1" dirty="0" smtClean="0"/>
              <a:t>Jak by měla vypadat testová úloha?</a:t>
            </a:r>
          </a:p>
        </p:txBody>
      </p:sp>
      <p:sp>
        <p:nvSpPr>
          <p:cNvPr id="8195" name="Zástupný symbol pro obsah 2"/>
          <p:cNvSpPr>
            <a:spLocks noGrp="1"/>
          </p:cNvSpPr>
          <p:nvPr>
            <p:ph idx="1"/>
          </p:nvPr>
        </p:nvSpPr>
        <p:spPr>
          <a:xfrm>
            <a:off x="301625" y="1527175"/>
            <a:ext cx="8504238" cy="4572000"/>
          </a:xfrm>
        </p:spPr>
        <p:txBody>
          <a:bodyPr>
            <a:normAutofit/>
          </a:bodyPr>
          <a:lstStyle/>
          <a:p>
            <a:pPr eaLnBrk="1" hangingPunct="1">
              <a:buFont typeface="Wingdings" pitchFamily="2" charset="2"/>
              <a:buChar char="§"/>
              <a:defRPr/>
            </a:pPr>
            <a:r>
              <a:rPr lang="cs-CZ" sz="2400" dirty="0" smtClean="0">
                <a:solidFill>
                  <a:schemeClr val="tx1">
                    <a:lumMod val="65000"/>
                    <a:lumOff val="35000"/>
                  </a:schemeClr>
                </a:solidFill>
              </a:rPr>
              <a:t>Instrukce </a:t>
            </a:r>
          </a:p>
          <a:p>
            <a:pPr eaLnBrk="1" hangingPunct="1">
              <a:buFont typeface="Wingdings" pitchFamily="2" charset="2"/>
              <a:buChar char="§"/>
              <a:defRPr/>
            </a:pPr>
            <a:r>
              <a:rPr lang="cs-CZ" sz="2400" dirty="0" smtClean="0">
                <a:solidFill>
                  <a:schemeClr val="tx1">
                    <a:lumMod val="65000"/>
                    <a:lumOff val="35000"/>
                  </a:schemeClr>
                </a:solidFill>
              </a:rPr>
              <a:t>Výchozí text</a:t>
            </a:r>
          </a:p>
          <a:p>
            <a:pPr lvl="1" eaLnBrk="1" hangingPunct="1">
              <a:buFont typeface="Wingdings" pitchFamily="2" charset="2"/>
              <a:buChar char="§"/>
              <a:defRPr/>
            </a:pPr>
            <a:r>
              <a:rPr lang="cs-CZ" sz="2400" dirty="0" smtClean="0">
                <a:solidFill>
                  <a:schemeClr val="tx1">
                    <a:lumMod val="65000"/>
                    <a:lumOff val="35000"/>
                  </a:schemeClr>
                </a:solidFill>
              </a:rPr>
              <a:t>je-li nutný pro řešení</a:t>
            </a:r>
          </a:p>
          <a:p>
            <a:pPr eaLnBrk="1" hangingPunct="1">
              <a:buFont typeface="Wingdings" pitchFamily="2" charset="2"/>
              <a:buChar char="§"/>
              <a:defRPr/>
            </a:pPr>
            <a:r>
              <a:rPr lang="cs-CZ" sz="2400" dirty="0" smtClean="0">
                <a:solidFill>
                  <a:schemeClr val="tx1">
                    <a:lumMod val="65000"/>
                    <a:lumOff val="35000"/>
                  </a:schemeClr>
                </a:solidFill>
              </a:rPr>
              <a:t>Kmen úlohy (otázka, tvrzení, nedokončené tvrzení)</a:t>
            </a:r>
          </a:p>
          <a:p>
            <a:pPr lvl="1" eaLnBrk="1" hangingPunct="1">
              <a:buFont typeface="Wingdings" pitchFamily="2" charset="2"/>
              <a:buChar char="§"/>
              <a:defRPr/>
            </a:pPr>
            <a:r>
              <a:rPr lang="cs-CZ" sz="2400" dirty="0" smtClean="0">
                <a:solidFill>
                  <a:schemeClr val="tx1">
                    <a:lumMod val="65000"/>
                    <a:lumOff val="35000"/>
                  </a:schemeClr>
                </a:solidFill>
              </a:rPr>
              <a:t>relevantní informace, jednoduchý jazyk</a:t>
            </a:r>
          </a:p>
          <a:p>
            <a:pPr eaLnBrk="1" hangingPunct="1">
              <a:buFont typeface="Wingdings" pitchFamily="2" charset="2"/>
              <a:buChar char="§"/>
              <a:defRPr/>
            </a:pPr>
            <a:r>
              <a:rPr lang="cs-CZ" sz="2400" dirty="0" smtClean="0">
                <a:solidFill>
                  <a:schemeClr val="tx1">
                    <a:lumMod val="65000"/>
                    <a:lumOff val="35000"/>
                  </a:schemeClr>
                </a:solidFill>
              </a:rPr>
              <a:t>Alternativy (správná odpověď a distraktory)</a:t>
            </a:r>
          </a:p>
          <a:p>
            <a:pPr lvl="1" eaLnBrk="1" hangingPunct="1">
              <a:buFont typeface="Wingdings" pitchFamily="2" charset="2"/>
              <a:buChar char="§"/>
              <a:defRPr/>
            </a:pPr>
            <a:r>
              <a:rPr lang="cs-CZ" sz="2400" dirty="0" smtClean="0">
                <a:solidFill>
                  <a:schemeClr val="tx1">
                    <a:lumMod val="65000"/>
                    <a:lumOff val="35000"/>
                  </a:schemeClr>
                </a:solidFill>
              </a:rPr>
              <a:t>struktura, uspořádání, vnitřní jednota, smysluplnost, atraktivita pro skupiny žáků</a:t>
            </a:r>
          </a:p>
          <a:p>
            <a:pPr eaLnBrk="1" hangingPunct="1">
              <a:buFont typeface="Wingdings" pitchFamily="2" charset="2"/>
              <a:buChar char="§"/>
              <a:defRPr/>
            </a:pPr>
            <a:r>
              <a:rPr lang="cs-CZ" sz="2400" dirty="0" smtClean="0">
                <a:solidFill>
                  <a:schemeClr val="tx1">
                    <a:lumMod val="65000"/>
                    <a:lumOff val="35000"/>
                  </a:schemeClr>
                </a:solidFill>
              </a:rPr>
              <a:t>Správné řešení, klíč</a:t>
            </a:r>
          </a:p>
          <a:p>
            <a:pPr eaLnBrk="1" hangingPunct="1">
              <a:buFontTx/>
              <a:buNone/>
              <a:defRPr/>
            </a:pPr>
            <a:r>
              <a:rPr lang="cs-CZ" sz="2400" i="1" dirty="0" smtClean="0">
                <a:solidFill>
                  <a:srgbClr val="FF0000"/>
                </a:solidFill>
              </a:rPr>
              <a:t>Standardizace, </a:t>
            </a:r>
            <a:r>
              <a:rPr lang="cs-CZ" sz="2400" i="1" dirty="0" err="1" smtClean="0">
                <a:solidFill>
                  <a:srgbClr val="FF0000"/>
                </a:solidFill>
              </a:rPr>
              <a:t>pretest</a:t>
            </a:r>
            <a:r>
              <a:rPr lang="cs-CZ" sz="2400" i="1" dirty="0" smtClean="0">
                <a:solidFill>
                  <a:srgbClr val="FF0000"/>
                </a:solidFill>
              </a:rPr>
              <a:t>, posouzení ostatními…</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37</a:t>
            </a:fld>
            <a:endParaRPr lang="cs-CZ"/>
          </a:p>
        </p:txBody>
      </p:sp>
    </p:spTree>
    <p:extLst>
      <p:ext uri="{BB962C8B-B14F-4D97-AF65-F5344CB8AC3E}">
        <p14:creationId xmlns:p14="http://schemas.microsoft.com/office/powerpoint/2010/main" val="194042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457200" y="274638"/>
            <a:ext cx="6923088" cy="939800"/>
          </a:xfrm>
        </p:spPr>
        <p:txBody>
          <a:bodyPr/>
          <a:lstStyle/>
          <a:p>
            <a:pPr eaLnBrk="1" hangingPunct="1"/>
            <a:r>
              <a:rPr lang="cs-CZ" sz="3600" b="1" smtClean="0"/>
              <a:t>Dichotomické úlohy</a:t>
            </a:r>
          </a:p>
        </p:txBody>
      </p:sp>
      <p:sp>
        <p:nvSpPr>
          <p:cNvPr id="19459" name="Zástupný symbol pro obsah 2"/>
          <p:cNvSpPr>
            <a:spLocks noGrp="1"/>
          </p:cNvSpPr>
          <p:nvPr>
            <p:ph idx="1"/>
          </p:nvPr>
        </p:nvSpPr>
        <p:spPr>
          <a:xfrm>
            <a:off x="467543" y="1428750"/>
            <a:ext cx="8338319" cy="4670425"/>
          </a:xfrm>
        </p:spPr>
        <p:txBody>
          <a:bodyPr>
            <a:normAutofit/>
          </a:bodyPr>
          <a:lstStyle/>
          <a:p>
            <a:pPr marL="0" indent="0" eaLnBrk="1" hangingPunct="1">
              <a:buFontTx/>
              <a:buNone/>
              <a:defRPr/>
            </a:pPr>
            <a:r>
              <a:rPr lang="cs-CZ" dirty="0" smtClean="0">
                <a:solidFill>
                  <a:schemeClr val="tx1">
                    <a:lumMod val="75000"/>
                    <a:lumOff val="25000"/>
                  </a:schemeClr>
                </a:solidFill>
              </a:rPr>
              <a:t>Kmenem úlohy je tvrzení, které žák (zpravidla na základě přečteného textu) posuzuje ze 2 hledisek (pravda – nepravda)</a:t>
            </a:r>
          </a:p>
          <a:p>
            <a:pPr marL="0" indent="0" eaLnBrk="1" hangingPunct="1">
              <a:buFontTx/>
              <a:buNone/>
              <a:defRPr/>
            </a:pPr>
            <a:endParaRPr lang="cs-CZ" dirty="0" smtClean="0">
              <a:solidFill>
                <a:schemeClr val="tx1">
                  <a:lumMod val="75000"/>
                  <a:lumOff val="25000"/>
                </a:schemeClr>
              </a:solidFill>
            </a:endParaRPr>
          </a:p>
          <a:p>
            <a:pPr eaLnBrk="1" hangingPunct="1">
              <a:defRPr/>
            </a:pPr>
            <a:r>
              <a:rPr lang="cs-CZ" kern="1200" dirty="0" smtClean="0">
                <a:solidFill>
                  <a:schemeClr val="tx1">
                    <a:lumMod val="75000"/>
                    <a:lumOff val="25000"/>
                  </a:schemeClr>
                </a:solidFill>
              </a:rPr>
              <a:t>úlohy by měly mířit ke stejnému specifickému cíli</a:t>
            </a:r>
          </a:p>
          <a:p>
            <a:pPr eaLnBrk="1" hangingPunct="1">
              <a:defRPr/>
            </a:pPr>
            <a:r>
              <a:rPr lang="cs-CZ" kern="1200" dirty="0" smtClean="0">
                <a:solidFill>
                  <a:schemeClr val="tx1">
                    <a:lumMod val="75000"/>
                    <a:lumOff val="25000"/>
                  </a:schemeClr>
                </a:solidFill>
              </a:rPr>
              <a:t>Neměly by to být „falešné“ </a:t>
            </a:r>
            <a:r>
              <a:rPr lang="cs-CZ" kern="1200" dirty="0" err="1" smtClean="0">
                <a:solidFill>
                  <a:schemeClr val="tx1">
                    <a:lumMod val="75000"/>
                    <a:lumOff val="25000"/>
                  </a:schemeClr>
                </a:solidFill>
              </a:rPr>
              <a:t>mutiple</a:t>
            </a:r>
            <a:r>
              <a:rPr lang="cs-CZ" kern="1200" dirty="0" smtClean="0">
                <a:solidFill>
                  <a:schemeClr val="tx1">
                    <a:lumMod val="75000"/>
                    <a:lumOff val="25000"/>
                  </a:schemeClr>
                </a:solidFill>
              </a:rPr>
              <a:t>-</a:t>
            </a:r>
            <a:r>
              <a:rPr lang="cs-CZ" kern="1200" dirty="0" err="1" smtClean="0">
                <a:solidFill>
                  <a:schemeClr val="tx1">
                    <a:lumMod val="75000"/>
                    <a:lumOff val="25000"/>
                  </a:schemeClr>
                </a:solidFill>
              </a:rPr>
              <a:t>choice</a:t>
            </a:r>
            <a:r>
              <a:rPr lang="cs-CZ" kern="1200" dirty="0" smtClean="0">
                <a:solidFill>
                  <a:schemeClr val="tx1">
                    <a:lumMod val="75000"/>
                    <a:lumOff val="25000"/>
                  </a:schemeClr>
                </a:solidFill>
              </a:rPr>
              <a:t> úlohy</a:t>
            </a:r>
          </a:p>
          <a:p>
            <a:pPr eaLnBrk="1" hangingPunct="1">
              <a:buFontTx/>
              <a:buNone/>
              <a:defRPr/>
            </a:pPr>
            <a:endParaRPr lang="cs-CZ" kern="1200" dirty="0" smtClean="0">
              <a:solidFill>
                <a:schemeClr val="tx1">
                  <a:lumMod val="75000"/>
                  <a:lumOff val="25000"/>
                </a:schemeClr>
              </a:solidFill>
            </a:endParaRPr>
          </a:p>
          <a:p>
            <a:pPr eaLnBrk="1" hangingPunct="1">
              <a:spcBef>
                <a:spcPts val="0"/>
              </a:spcBef>
              <a:buFontTx/>
              <a:buNone/>
              <a:defRPr/>
            </a:pPr>
            <a:r>
              <a:rPr lang="cs-CZ" i="1" dirty="0" smtClean="0">
                <a:solidFill>
                  <a:schemeClr val="tx1">
                    <a:lumMod val="75000"/>
                    <a:lumOff val="25000"/>
                  </a:schemeClr>
                </a:solidFill>
              </a:rPr>
              <a:t>Riziko 50% uhádnutí správné odpovědi</a:t>
            </a:r>
          </a:p>
          <a:p>
            <a:pPr eaLnBrk="1" hangingPunct="1">
              <a:spcBef>
                <a:spcPts val="0"/>
              </a:spcBef>
              <a:buFontTx/>
              <a:buNone/>
              <a:defRPr/>
            </a:pPr>
            <a:r>
              <a:rPr lang="cs-CZ" i="1" dirty="0" smtClean="0">
                <a:solidFill>
                  <a:schemeClr val="tx1">
                    <a:lumMod val="75000"/>
                    <a:lumOff val="25000"/>
                  </a:schemeClr>
                </a:solidFill>
              </a:rPr>
              <a:t>Jejich tvorba je rychlá a snadná jen zdánlivě!</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38</a:t>
            </a:fld>
            <a:endParaRPr lang="cs-CZ"/>
          </a:p>
        </p:txBody>
      </p:sp>
    </p:spTree>
    <p:extLst>
      <p:ext uri="{BB962C8B-B14F-4D97-AF65-F5344CB8AC3E}">
        <p14:creationId xmlns:p14="http://schemas.microsoft.com/office/powerpoint/2010/main" val="20886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457200" y="274638"/>
            <a:ext cx="6923088" cy="939800"/>
          </a:xfrm>
        </p:spPr>
        <p:txBody>
          <a:bodyPr>
            <a:normAutofit fontScale="90000"/>
          </a:bodyPr>
          <a:lstStyle/>
          <a:p>
            <a:pPr eaLnBrk="1" hangingPunct="1"/>
            <a:r>
              <a:rPr lang="cs-CZ" sz="3600" b="1" smtClean="0"/>
              <a:t>Dichotomické úlohy - bodování</a:t>
            </a:r>
          </a:p>
        </p:txBody>
      </p:sp>
      <p:sp>
        <p:nvSpPr>
          <p:cNvPr id="19459" name="Zástupný symbol pro obsah 2"/>
          <p:cNvSpPr>
            <a:spLocks noGrp="1"/>
          </p:cNvSpPr>
          <p:nvPr>
            <p:ph idx="1"/>
          </p:nvPr>
        </p:nvSpPr>
        <p:spPr>
          <a:xfrm>
            <a:off x="301625" y="1428750"/>
            <a:ext cx="8504238" cy="4670425"/>
          </a:xfrm>
        </p:spPr>
        <p:txBody>
          <a:bodyPr>
            <a:normAutofit/>
          </a:bodyPr>
          <a:lstStyle/>
          <a:p>
            <a:pPr eaLnBrk="1" hangingPunct="1">
              <a:buFontTx/>
              <a:buNone/>
              <a:defRPr/>
            </a:pPr>
            <a:r>
              <a:rPr lang="cs-CZ" dirty="0" smtClean="0">
                <a:solidFill>
                  <a:schemeClr val="tx1">
                    <a:lumMod val="75000"/>
                    <a:lumOff val="25000"/>
                  </a:schemeClr>
                </a:solidFill>
              </a:rPr>
              <a:t>Svazek 4 podúloh: 	3-2-1-0; 3-2-0; 2-1-0…</a:t>
            </a:r>
          </a:p>
          <a:p>
            <a:pPr eaLnBrk="1" hangingPunct="1">
              <a:buFontTx/>
              <a:buNone/>
              <a:defRPr/>
            </a:pPr>
            <a:r>
              <a:rPr lang="cs-CZ" dirty="0" smtClean="0">
                <a:solidFill>
                  <a:schemeClr val="tx1">
                    <a:lumMod val="75000"/>
                    <a:lumOff val="25000"/>
                  </a:schemeClr>
                </a:solidFill>
              </a:rPr>
              <a:t>Svazek 3 podúloh:	2-0; 2-1-0; 1-0…</a:t>
            </a:r>
          </a:p>
          <a:p>
            <a:pPr eaLnBrk="1" hangingPunct="1">
              <a:buFontTx/>
              <a:buNone/>
              <a:defRPr/>
            </a:pPr>
            <a:endParaRPr lang="cs-CZ" dirty="0" smtClean="0">
              <a:solidFill>
                <a:schemeClr val="tx1">
                  <a:lumMod val="75000"/>
                  <a:lumOff val="25000"/>
                </a:schemeClr>
              </a:solidFill>
            </a:endParaRPr>
          </a:p>
          <a:p>
            <a:pPr eaLnBrk="1" hangingPunct="1">
              <a:buFontTx/>
              <a:buNone/>
              <a:defRPr/>
            </a:pPr>
            <a:r>
              <a:rPr lang="cs-CZ" dirty="0" smtClean="0">
                <a:solidFill>
                  <a:schemeClr val="tx1">
                    <a:lumMod val="75000"/>
                    <a:lumOff val="25000"/>
                  </a:schemeClr>
                </a:solidFill>
              </a:rPr>
              <a:t>Nebo samostatné úlohy</a:t>
            </a:r>
          </a:p>
          <a:p>
            <a:pPr eaLnBrk="1" hangingPunct="1">
              <a:buFontTx/>
              <a:buNone/>
              <a:defRPr/>
            </a:pPr>
            <a:r>
              <a:rPr lang="cs-CZ" dirty="0" smtClean="0">
                <a:solidFill>
                  <a:schemeClr val="tx1">
                    <a:lumMod val="75000"/>
                    <a:lumOff val="25000"/>
                  </a:schemeClr>
                </a:solidFill>
              </a:rPr>
              <a:t>10 úloh v části: 1 úloha = 1 bod (všechny úlohy po 1 bodu)</a:t>
            </a:r>
          </a:p>
          <a:p>
            <a:pPr eaLnBrk="1" hangingPunct="1">
              <a:buFontTx/>
              <a:buNone/>
              <a:defRPr/>
            </a:pPr>
            <a:endParaRPr lang="cs-CZ" dirty="0" smtClean="0">
              <a:solidFill>
                <a:schemeClr val="tx1">
                  <a:lumMod val="75000"/>
                  <a:lumOff val="25000"/>
                </a:schemeClr>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39</a:t>
            </a:fld>
            <a:endParaRPr lang="cs-CZ"/>
          </a:p>
        </p:txBody>
      </p:sp>
    </p:spTree>
    <p:extLst>
      <p:ext uri="{BB962C8B-B14F-4D97-AF65-F5344CB8AC3E}">
        <p14:creationId xmlns:p14="http://schemas.microsoft.com/office/powerpoint/2010/main" val="53931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39552" y="405133"/>
            <a:ext cx="3594254" cy="584775"/>
          </a:xfrm>
          <a:prstGeom prst="rect">
            <a:avLst/>
          </a:prstGeom>
        </p:spPr>
        <p:txBody>
          <a:bodyPr>
            <a:normAutofit/>
          </a:bodyPr>
          <a:lstStyle>
            <a:defPPr>
              <a:defRPr lang="cs-CZ"/>
            </a:defPPr>
            <a:lvl1pPr>
              <a:spcBef>
                <a:spcPct val="0"/>
              </a:spcBef>
              <a:buNone/>
              <a:defRPr sz="32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cs-CZ" dirty="0"/>
          </a:p>
        </p:txBody>
      </p:sp>
      <p:sp>
        <p:nvSpPr>
          <p:cNvPr id="2" name="TextovéPole 1"/>
          <p:cNvSpPr txBox="1"/>
          <p:nvPr/>
        </p:nvSpPr>
        <p:spPr>
          <a:xfrm>
            <a:off x="570353" y="2420888"/>
            <a:ext cx="7632848" cy="830997"/>
          </a:xfrm>
          <a:prstGeom prst="rect">
            <a:avLst/>
          </a:prstGeom>
          <a:noFill/>
        </p:spPr>
        <p:txBody>
          <a:bodyPr wrap="square" rtlCol="0">
            <a:spAutoFit/>
          </a:bodyPr>
          <a:lstStyle/>
          <a:p>
            <a:pPr algn="ctr"/>
            <a:r>
              <a:rPr lang="cs-CZ" sz="2400" b="1" dirty="0" smtClean="0"/>
              <a:t>Test je dobrý sluha, ale špatný pán.</a:t>
            </a:r>
          </a:p>
          <a:p>
            <a:pPr algn="ct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4</a:t>
            </a:fld>
            <a:endParaRPr lang="cs-CZ"/>
          </a:p>
        </p:txBody>
      </p:sp>
    </p:spTree>
    <p:extLst>
      <p:ext uri="{BB962C8B-B14F-4D97-AF65-F5344CB8AC3E}">
        <p14:creationId xmlns:p14="http://schemas.microsoft.com/office/powerpoint/2010/main" val="193489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457200" y="274638"/>
            <a:ext cx="6923088" cy="939800"/>
          </a:xfrm>
        </p:spPr>
        <p:txBody>
          <a:bodyPr/>
          <a:lstStyle/>
          <a:p>
            <a:pPr eaLnBrk="1" hangingPunct="1"/>
            <a:r>
              <a:rPr lang="cs-CZ" sz="3600" b="1" smtClean="0"/>
              <a:t>Dichotomické úlohy</a:t>
            </a:r>
          </a:p>
        </p:txBody>
      </p:sp>
      <p:sp>
        <p:nvSpPr>
          <p:cNvPr id="19459" name="Zástupný symbol pro obsah 2"/>
          <p:cNvSpPr>
            <a:spLocks noGrp="1"/>
          </p:cNvSpPr>
          <p:nvPr>
            <p:ph idx="1"/>
          </p:nvPr>
        </p:nvSpPr>
        <p:spPr>
          <a:xfrm>
            <a:off x="301625" y="1428750"/>
            <a:ext cx="8504238" cy="4670425"/>
          </a:xfrm>
        </p:spPr>
        <p:txBody>
          <a:bodyPr>
            <a:noAutofit/>
          </a:bodyPr>
          <a:lstStyle/>
          <a:p>
            <a:pPr eaLnBrk="1" hangingPunct="1">
              <a:buFontTx/>
              <a:buNone/>
              <a:defRPr/>
            </a:pPr>
            <a:r>
              <a:rPr lang="cs-CZ" sz="1600" b="1" dirty="0" smtClean="0">
                <a:solidFill>
                  <a:schemeClr val="tx1">
                    <a:lumMod val="75000"/>
                    <a:lumOff val="25000"/>
                  </a:schemeClr>
                </a:solidFill>
              </a:rPr>
              <a:t>1. Děti s vysokým IQ mají vždy ve škole lepší známky. </a:t>
            </a:r>
          </a:p>
          <a:p>
            <a:pPr eaLnBrk="1" hangingPunct="1">
              <a:defRPr/>
            </a:pPr>
            <a:r>
              <a:rPr lang="cs-CZ" sz="1600" dirty="0" smtClean="0">
                <a:solidFill>
                  <a:schemeClr val="tx1">
                    <a:lumMod val="75000"/>
                    <a:lumOff val="25000"/>
                  </a:schemeClr>
                </a:solidFill>
              </a:rPr>
              <a:t>vždy, nikdy, všichni, (pouze) – tendence být NEPRAVDA</a:t>
            </a:r>
          </a:p>
          <a:p>
            <a:pPr eaLnBrk="1" hangingPunct="1">
              <a:defRPr/>
            </a:pPr>
            <a:r>
              <a:rPr lang="cs-CZ" sz="1600" dirty="0" smtClean="0">
                <a:solidFill>
                  <a:schemeClr val="tx1">
                    <a:lumMod val="75000"/>
                    <a:lumOff val="25000"/>
                  </a:schemeClr>
                </a:solidFill>
              </a:rPr>
              <a:t>odhadnutelnost odpovědí </a:t>
            </a:r>
          </a:p>
          <a:p>
            <a:pPr eaLnBrk="1" hangingPunct="1">
              <a:buFontTx/>
              <a:buNone/>
              <a:defRPr/>
            </a:pPr>
            <a:r>
              <a:rPr lang="cs-CZ" sz="1600" b="1" dirty="0" smtClean="0">
                <a:solidFill>
                  <a:schemeClr val="tx1">
                    <a:lumMod val="75000"/>
                    <a:lumOff val="25000"/>
                  </a:schemeClr>
                </a:solidFill>
              </a:rPr>
              <a:t>2. Pokud letadlo spadne na mexicko-americké hranici, polovina pozůstalých bude pohřbena v M, polovina v USA.</a:t>
            </a:r>
          </a:p>
          <a:p>
            <a:pPr eaLnBrk="1" hangingPunct="1">
              <a:buFont typeface="Arial" pitchFamily="34" charset="0"/>
              <a:buChar char="•"/>
              <a:defRPr/>
            </a:pPr>
            <a:r>
              <a:rPr lang="cs-CZ" sz="1600" dirty="0" err="1" smtClean="0">
                <a:solidFill>
                  <a:schemeClr val="tx1">
                    <a:lumMod val="75000"/>
                    <a:lumOff val="25000"/>
                  </a:schemeClr>
                </a:solidFill>
              </a:rPr>
              <a:t>Tricky</a:t>
            </a:r>
            <a:r>
              <a:rPr lang="cs-CZ" sz="1600" dirty="0" smtClean="0">
                <a:solidFill>
                  <a:schemeClr val="tx1">
                    <a:lumMod val="75000"/>
                    <a:lumOff val="25000"/>
                  </a:schemeClr>
                </a:solidFill>
              </a:rPr>
              <a:t>, možná kritické čtení, ne test</a:t>
            </a:r>
          </a:p>
          <a:p>
            <a:pPr eaLnBrk="1" hangingPunct="1">
              <a:buFontTx/>
              <a:buNone/>
              <a:defRPr/>
            </a:pPr>
            <a:r>
              <a:rPr lang="cs-CZ" sz="1600" b="1" dirty="0" smtClean="0">
                <a:solidFill>
                  <a:schemeClr val="tx1">
                    <a:lumMod val="75000"/>
                    <a:lumOff val="25000"/>
                  </a:schemeClr>
                </a:solidFill>
              </a:rPr>
              <a:t>3. Petr neříká, že nemá peníze.	Kdo nepřijde včas, nedostane výplatu.</a:t>
            </a:r>
          </a:p>
          <a:p>
            <a:pPr eaLnBrk="1" hangingPunct="1">
              <a:buFont typeface="Arial" pitchFamily="34" charset="0"/>
              <a:buChar char="•"/>
              <a:defRPr/>
            </a:pPr>
            <a:r>
              <a:rPr lang="cs-CZ" sz="1600" dirty="0" smtClean="0">
                <a:solidFill>
                  <a:schemeClr val="tx1">
                    <a:lumMod val="75000"/>
                    <a:lumOff val="25000"/>
                  </a:schemeClr>
                </a:solidFill>
              </a:rPr>
              <a:t>Mnoho negací, zajícova smrt.</a:t>
            </a:r>
          </a:p>
          <a:p>
            <a:pPr eaLnBrk="1" hangingPunct="1">
              <a:buFontTx/>
              <a:buNone/>
              <a:defRPr/>
            </a:pPr>
            <a:r>
              <a:rPr lang="cs-CZ" sz="1600" b="1" dirty="0" smtClean="0">
                <a:solidFill>
                  <a:schemeClr val="tx1">
                    <a:lumMod val="75000"/>
                    <a:lumOff val="25000"/>
                  </a:schemeClr>
                </a:solidFill>
              </a:rPr>
              <a:t>4. Paní R. tvrdí, že dosud nepoznala člověka, se kterým by si upřímně popovídala.</a:t>
            </a:r>
            <a:r>
              <a:rPr lang="cs-CZ" sz="1600" dirty="0" smtClean="0">
                <a:solidFill>
                  <a:schemeClr val="tx1">
                    <a:lumMod val="75000"/>
                    <a:lumOff val="25000"/>
                  </a:schemeClr>
                </a:solidFill>
              </a:rPr>
              <a:t> </a:t>
            </a:r>
          </a:p>
          <a:p>
            <a:pPr eaLnBrk="1" hangingPunct="1">
              <a:defRPr/>
            </a:pPr>
            <a:r>
              <a:rPr lang="cs-CZ" sz="1600" dirty="0" smtClean="0">
                <a:solidFill>
                  <a:schemeClr val="tx1">
                    <a:lumMod val="75000"/>
                    <a:lumOff val="25000"/>
                  </a:schemeClr>
                </a:solidFill>
              </a:rPr>
              <a:t>Snad ok, pokud s textem.</a:t>
            </a:r>
          </a:p>
          <a:p>
            <a:pPr eaLnBrk="1" hangingPunct="1">
              <a:buFontTx/>
              <a:buNone/>
              <a:defRPr/>
            </a:pPr>
            <a:r>
              <a:rPr lang="cs-CZ" sz="1600" b="1" dirty="0" smtClean="0">
                <a:solidFill>
                  <a:schemeClr val="tx1">
                    <a:lumMod val="75000"/>
                    <a:lumOff val="25000"/>
                  </a:schemeClr>
                </a:solidFill>
              </a:rPr>
              <a:t>5. Děti by měly chodit do školy včas. </a:t>
            </a:r>
          </a:p>
          <a:p>
            <a:pPr eaLnBrk="1" hangingPunct="1">
              <a:defRPr/>
            </a:pPr>
            <a:r>
              <a:rPr lang="cs-CZ" sz="1600" dirty="0" smtClean="0">
                <a:solidFill>
                  <a:schemeClr val="tx1">
                    <a:lumMod val="75000"/>
                    <a:lumOff val="25000"/>
                  </a:schemeClr>
                </a:solidFill>
              </a:rPr>
              <a:t>Názor nebo fakt?</a:t>
            </a:r>
          </a:p>
          <a:p>
            <a:pPr eaLnBrk="1" hangingPunct="1">
              <a:buFontTx/>
              <a:buNone/>
              <a:defRPr/>
            </a:pPr>
            <a:r>
              <a:rPr lang="cs-CZ" sz="1600" b="1" dirty="0" smtClean="0">
                <a:solidFill>
                  <a:schemeClr val="tx1">
                    <a:lumMod val="75000"/>
                    <a:lumOff val="25000"/>
                  </a:schemeClr>
                </a:solidFill>
              </a:rPr>
              <a:t>6. Testování se začalo rozvíjet po roce 1960 v USA a v současné době se od něj ustupuje.</a:t>
            </a:r>
          </a:p>
          <a:p>
            <a:pPr eaLnBrk="1" hangingPunct="1">
              <a:defRPr/>
            </a:pPr>
            <a:r>
              <a:rPr lang="cs-CZ" sz="1600" dirty="0" smtClean="0">
                <a:solidFill>
                  <a:schemeClr val="tx1">
                    <a:lumMod val="75000"/>
                    <a:lumOff val="25000"/>
                  </a:schemeClr>
                </a:solidFill>
              </a:rPr>
              <a:t>Mnoho informací, mnoho zajíců. A kdo to tvrdí?</a:t>
            </a:r>
          </a:p>
          <a:p>
            <a:pPr eaLnBrk="1" hangingPunct="1">
              <a:buFontTx/>
              <a:buNone/>
              <a:defRPr/>
            </a:pPr>
            <a:r>
              <a:rPr lang="cs-CZ" sz="1600" b="1" dirty="0" smtClean="0">
                <a:solidFill>
                  <a:schemeClr val="tx1">
                    <a:lumMod val="75000"/>
                    <a:lumOff val="25000"/>
                  </a:schemeClr>
                </a:solidFill>
              </a:rPr>
              <a:t>7. Září má v přestupném roce jeden den navíc.  </a:t>
            </a:r>
          </a:p>
          <a:p>
            <a:pPr>
              <a:buNone/>
              <a:defRPr/>
            </a:pPr>
            <a:r>
              <a:rPr lang="cs-CZ" sz="1600" b="1" i="1" dirty="0" smtClean="0">
                <a:solidFill>
                  <a:schemeClr val="tx1">
                    <a:lumMod val="75000"/>
                    <a:lumOff val="25000"/>
                  </a:schemeClr>
                </a:solidFill>
              </a:rPr>
              <a:t>Varianta </a:t>
            </a:r>
            <a:r>
              <a:rPr lang="cs-CZ" sz="1600" dirty="0" smtClean="0">
                <a:solidFill>
                  <a:schemeClr val="tx1">
                    <a:lumMod val="75000"/>
                    <a:lumOff val="25000"/>
                  </a:schemeClr>
                </a:solidFill>
              </a:rPr>
              <a:t>(dopsat správnou </a:t>
            </a:r>
            <a:r>
              <a:rPr lang="cs-CZ" sz="1600" dirty="0" err="1" smtClean="0">
                <a:solidFill>
                  <a:schemeClr val="tx1">
                    <a:lumMod val="75000"/>
                    <a:lumOff val="25000"/>
                  </a:schemeClr>
                </a:solidFill>
              </a:rPr>
              <a:t>info</a:t>
            </a:r>
            <a:r>
              <a:rPr lang="cs-CZ" sz="1600" dirty="0" smtClean="0">
                <a:solidFill>
                  <a:schemeClr val="tx1">
                    <a:lumMod val="75000"/>
                    <a:lumOff val="25000"/>
                  </a:schemeClr>
                </a:solidFill>
              </a:rPr>
              <a:t> </a:t>
            </a:r>
            <a:r>
              <a:rPr lang="cs-CZ" sz="1600" b="1" i="1" dirty="0" smtClean="0">
                <a:solidFill>
                  <a:schemeClr val="tx1">
                    <a:lumMod val="75000"/>
                    <a:lumOff val="25000"/>
                  </a:schemeClr>
                </a:solidFill>
              </a:rPr>
              <a:t>Únor </a:t>
            </a:r>
            <a:r>
              <a:rPr lang="cs-CZ" sz="1600" dirty="0" smtClean="0">
                <a:solidFill>
                  <a:schemeClr val="tx1">
                    <a:lumMod val="75000"/>
                    <a:lumOff val="25000"/>
                  </a:schemeClr>
                </a:solidFill>
              </a:rPr>
              <a:t>nebo odkázat na text)</a:t>
            </a:r>
            <a:endParaRPr lang="cs-CZ" sz="1600" b="1" dirty="0" smtClean="0">
              <a:solidFill>
                <a:schemeClr val="tx1">
                  <a:lumMod val="75000"/>
                  <a:lumOff val="25000"/>
                </a:schemeClr>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40</a:t>
            </a:fld>
            <a:endParaRPr lang="cs-CZ"/>
          </a:p>
        </p:txBody>
      </p:sp>
    </p:spTree>
    <p:extLst>
      <p:ext uri="{BB962C8B-B14F-4D97-AF65-F5344CB8AC3E}">
        <p14:creationId xmlns:p14="http://schemas.microsoft.com/office/powerpoint/2010/main" val="201005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additive="base">
                                        <p:cTn id="19"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 calcmode="lin" valueType="num">
                                      <p:cBhvr additive="base">
                                        <p:cTn id="25"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8" end="8"/>
                                            </p:txEl>
                                          </p:spTgt>
                                        </p:tgtEl>
                                        <p:attrNameLst>
                                          <p:attrName>style.visibility</p:attrName>
                                        </p:attrNameLst>
                                      </p:cBhvr>
                                      <p:to>
                                        <p:strVal val="visible"/>
                                      </p:to>
                                    </p:set>
                                    <p:anim calcmode="lin" valueType="num">
                                      <p:cBhvr additive="base">
                                        <p:cTn id="31" dur="5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59">
                                            <p:txEl>
                                              <p:pRg st="10" end="10"/>
                                            </p:txEl>
                                          </p:spTgt>
                                        </p:tgtEl>
                                        <p:attrNameLst>
                                          <p:attrName>style.visibility</p:attrName>
                                        </p:attrNameLst>
                                      </p:cBhvr>
                                      <p:to>
                                        <p:strVal val="visible"/>
                                      </p:to>
                                    </p:set>
                                    <p:anim calcmode="lin" valueType="num">
                                      <p:cBhvr additive="base">
                                        <p:cTn id="37" dur="5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9459">
                                            <p:txEl>
                                              <p:pRg st="12" end="12"/>
                                            </p:txEl>
                                          </p:spTgt>
                                        </p:tgtEl>
                                        <p:attrNameLst>
                                          <p:attrName>style.visibility</p:attrName>
                                        </p:attrNameLst>
                                      </p:cBhvr>
                                      <p:to>
                                        <p:strVal val="visible"/>
                                      </p:to>
                                    </p:set>
                                    <p:anim calcmode="lin" valueType="num">
                                      <p:cBhvr additive="base">
                                        <p:cTn id="43" dur="500" fill="hold"/>
                                        <p:tgtEl>
                                          <p:spTgt spid="1945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459">
                                            <p:txEl>
                                              <p:pRg st="13" end="13"/>
                                            </p:txEl>
                                          </p:spTgt>
                                        </p:tgtEl>
                                        <p:attrNameLst>
                                          <p:attrName>style.visibility</p:attrName>
                                        </p:attrNameLst>
                                      </p:cBhvr>
                                      <p:to>
                                        <p:strVal val="visible"/>
                                      </p:to>
                                    </p:set>
                                    <p:anim calcmode="lin" valueType="num">
                                      <p:cBhvr additive="base">
                                        <p:cTn id="49" dur="500" fill="hold"/>
                                        <p:tgtEl>
                                          <p:spTgt spid="19459">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5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9459">
                                            <p:txEl>
                                              <p:pRg st="14" end="14"/>
                                            </p:txEl>
                                          </p:spTgt>
                                        </p:tgtEl>
                                        <p:attrNameLst>
                                          <p:attrName>style.visibility</p:attrName>
                                        </p:attrNameLst>
                                      </p:cBhvr>
                                      <p:to>
                                        <p:strVal val="visible"/>
                                      </p:to>
                                    </p:set>
                                    <p:anim calcmode="lin" valueType="num">
                                      <p:cBhvr additive="base">
                                        <p:cTn id="55" dur="500" fill="hold"/>
                                        <p:tgtEl>
                                          <p:spTgt spid="19459">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323850" y="274638"/>
            <a:ext cx="7561263" cy="939800"/>
          </a:xfrm>
        </p:spPr>
        <p:txBody>
          <a:bodyPr/>
          <a:lstStyle/>
          <a:p>
            <a:pPr algn="l" eaLnBrk="1" hangingPunct="1"/>
            <a:r>
              <a:rPr lang="cs-CZ" sz="3600" b="1" dirty="0" smtClean="0"/>
              <a:t>Dichotomické úlohy – diskuse</a:t>
            </a:r>
          </a:p>
        </p:txBody>
      </p:sp>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0625"/>
            <a:ext cx="902811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41</a:t>
            </a:fld>
            <a:endParaRPr lang="cs-CZ"/>
          </a:p>
        </p:txBody>
      </p:sp>
    </p:spTree>
    <p:extLst>
      <p:ext uri="{BB962C8B-B14F-4D97-AF65-F5344CB8AC3E}">
        <p14:creationId xmlns:p14="http://schemas.microsoft.com/office/powerpoint/2010/main" val="118494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3"/>
          <p:cNvSpPr>
            <a:spLocks noGrp="1"/>
          </p:cNvSpPr>
          <p:nvPr>
            <p:ph type="title"/>
          </p:nvPr>
        </p:nvSpPr>
        <p:spPr>
          <a:xfrm>
            <a:off x="467544" y="260648"/>
            <a:ext cx="7024744" cy="1143000"/>
          </a:xfrm>
        </p:spPr>
        <p:txBody>
          <a:bodyPr/>
          <a:lstStyle/>
          <a:p>
            <a:pPr eaLnBrk="1" hangingPunct="1"/>
            <a:r>
              <a:rPr lang="cs-CZ" sz="3600" b="1" dirty="0" smtClean="0"/>
              <a:t>Přiřazovací úlohy</a:t>
            </a:r>
          </a:p>
        </p:txBody>
      </p:sp>
      <p:sp>
        <p:nvSpPr>
          <p:cNvPr id="24579" name="Zástupný symbol pro obsah 4"/>
          <p:cNvSpPr>
            <a:spLocks noGrp="1"/>
          </p:cNvSpPr>
          <p:nvPr>
            <p:ph idx="1"/>
          </p:nvPr>
        </p:nvSpPr>
        <p:spPr>
          <a:xfrm>
            <a:off x="323528" y="1484784"/>
            <a:ext cx="8504238" cy="4572000"/>
          </a:xfrm>
        </p:spPr>
        <p:txBody>
          <a:bodyPr>
            <a:normAutofit fontScale="92500"/>
          </a:bodyPr>
          <a:lstStyle/>
          <a:p>
            <a:pPr eaLnBrk="1" hangingPunct="1">
              <a:defRPr/>
            </a:pPr>
            <a:r>
              <a:rPr lang="cs-CZ" sz="2800" dirty="0" smtClean="0">
                <a:solidFill>
                  <a:schemeClr val="tx1">
                    <a:lumMod val="75000"/>
                    <a:lumOff val="25000"/>
                  </a:schemeClr>
                </a:solidFill>
              </a:rPr>
              <a:t>Přiřazovací úlohy jsou tvořeny 2 skupinami jevů/textů: úlohami (X) a alternativami (Y).</a:t>
            </a:r>
          </a:p>
          <a:p>
            <a:pPr eaLnBrk="1" hangingPunct="1">
              <a:defRPr/>
            </a:pPr>
            <a:r>
              <a:rPr lang="cs-CZ" sz="2800" dirty="0" smtClean="0">
                <a:solidFill>
                  <a:schemeClr val="tx1">
                    <a:lumMod val="75000"/>
                    <a:lumOff val="25000"/>
                  </a:schemeClr>
                </a:solidFill>
              </a:rPr>
              <a:t>Přiřazujeme </a:t>
            </a:r>
            <a:r>
              <a:rPr lang="cs-CZ" sz="2800" b="1" dirty="0" smtClean="0">
                <a:solidFill>
                  <a:schemeClr val="tx1">
                    <a:lumMod val="75000"/>
                    <a:lumOff val="25000"/>
                  </a:schemeClr>
                </a:solidFill>
              </a:rPr>
              <a:t>Y </a:t>
            </a:r>
            <a:r>
              <a:rPr lang="cs-CZ" sz="2800" dirty="0" smtClean="0">
                <a:solidFill>
                  <a:schemeClr val="tx1">
                    <a:lumMod val="75000"/>
                    <a:lumOff val="25000"/>
                  </a:schemeClr>
                </a:solidFill>
              </a:rPr>
              <a:t>k </a:t>
            </a:r>
            <a:r>
              <a:rPr lang="cs-CZ" sz="2800" b="1" dirty="0" smtClean="0">
                <a:solidFill>
                  <a:schemeClr val="tx1">
                    <a:lumMod val="75000"/>
                    <a:lumOff val="25000"/>
                  </a:schemeClr>
                </a:solidFill>
              </a:rPr>
              <a:t>X</a:t>
            </a:r>
            <a:r>
              <a:rPr lang="cs-CZ" sz="2800" dirty="0" smtClean="0">
                <a:solidFill>
                  <a:schemeClr val="tx1">
                    <a:lumMod val="75000"/>
                    <a:lumOff val="25000"/>
                  </a:schemeClr>
                </a:solidFill>
              </a:rPr>
              <a:t>, přičemž </a:t>
            </a:r>
            <a:r>
              <a:rPr lang="cs-CZ" sz="2800" b="1" dirty="0" smtClean="0">
                <a:solidFill>
                  <a:schemeClr val="tx1">
                    <a:lumMod val="75000"/>
                    <a:lumOff val="25000"/>
                  </a:schemeClr>
                </a:solidFill>
              </a:rPr>
              <a:t>Y</a:t>
            </a:r>
            <a:r>
              <a:rPr lang="cs-CZ" sz="2800" dirty="0" smtClean="0">
                <a:solidFill>
                  <a:schemeClr val="tx1">
                    <a:lumMod val="75000"/>
                    <a:lumOff val="25000"/>
                  </a:schemeClr>
                </a:solidFill>
              </a:rPr>
              <a:t> je o ?? více než </a:t>
            </a:r>
            <a:r>
              <a:rPr lang="cs-CZ" sz="2800" b="1" dirty="0" smtClean="0">
                <a:solidFill>
                  <a:schemeClr val="tx1">
                    <a:lumMod val="75000"/>
                    <a:lumOff val="25000"/>
                  </a:schemeClr>
                </a:solidFill>
              </a:rPr>
              <a:t>X</a:t>
            </a:r>
            <a:r>
              <a:rPr lang="cs-CZ" sz="2800" dirty="0" smtClean="0">
                <a:solidFill>
                  <a:schemeClr val="tx1">
                    <a:lumMod val="75000"/>
                    <a:lumOff val="25000"/>
                  </a:schemeClr>
                </a:solidFill>
              </a:rPr>
              <a:t>.</a:t>
            </a:r>
          </a:p>
          <a:p>
            <a:pPr eaLnBrk="1" hangingPunct="1">
              <a:defRPr/>
            </a:pPr>
            <a:r>
              <a:rPr lang="cs-CZ" sz="2800" dirty="0" smtClean="0">
                <a:solidFill>
                  <a:schemeClr val="tx1">
                    <a:lumMod val="75000"/>
                    <a:lumOff val="25000"/>
                  </a:schemeClr>
                </a:solidFill>
              </a:rPr>
              <a:t>5:7; 4:5; 3:4; 6:8</a:t>
            </a:r>
          </a:p>
          <a:p>
            <a:pPr eaLnBrk="1" hangingPunct="1">
              <a:defRPr/>
            </a:pPr>
            <a:r>
              <a:rPr lang="cs-CZ" sz="2800" dirty="0" smtClean="0">
                <a:solidFill>
                  <a:schemeClr val="tx1">
                    <a:lumMod val="75000"/>
                    <a:lumOff val="25000"/>
                  </a:schemeClr>
                </a:solidFill>
              </a:rPr>
              <a:t>Bodování?</a:t>
            </a:r>
          </a:p>
          <a:p>
            <a:pPr eaLnBrk="1" hangingPunct="1">
              <a:defRPr/>
            </a:pPr>
            <a:r>
              <a:rPr lang="cs-CZ" sz="2800" dirty="0" smtClean="0">
                <a:solidFill>
                  <a:schemeClr val="tx1">
                    <a:lumMod val="75000"/>
                    <a:lumOff val="25000"/>
                  </a:schemeClr>
                </a:solidFill>
              </a:rPr>
              <a:t>Srovnatelnost?</a:t>
            </a:r>
          </a:p>
          <a:p>
            <a:pPr eaLnBrk="1" hangingPunct="1">
              <a:defRPr/>
            </a:pPr>
            <a:r>
              <a:rPr lang="cs-CZ" sz="2800" dirty="0" smtClean="0">
                <a:solidFill>
                  <a:schemeClr val="tx1">
                    <a:lumMod val="75000"/>
                    <a:lumOff val="25000"/>
                  </a:schemeClr>
                </a:solidFill>
              </a:rPr>
              <a:t>Přiřazujeme-li </a:t>
            </a:r>
            <a:r>
              <a:rPr lang="cs-CZ" sz="2800" b="1" dirty="0" smtClean="0">
                <a:solidFill>
                  <a:schemeClr val="tx1">
                    <a:lumMod val="75000"/>
                    <a:lumOff val="25000"/>
                  </a:schemeClr>
                </a:solidFill>
              </a:rPr>
              <a:t>Y</a:t>
            </a:r>
            <a:r>
              <a:rPr lang="cs-CZ" sz="2800" dirty="0" smtClean="0">
                <a:solidFill>
                  <a:schemeClr val="tx1">
                    <a:lumMod val="75000"/>
                    <a:lumOff val="25000"/>
                  </a:schemeClr>
                </a:solidFill>
              </a:rPr>
              <a:t> několikrát k </a:t>
            </a:r>
            <a:r>
              <a:rPr lang="cs-CZ" sz="2800" b="1" dirty="0" smtClean="0">
                <a:solidFill>
                  <a:schemeClr val="tx1">
                    <a:lumMod val="75000"/>
                    <a:lumOff val="25000"/>
                  </a:schemeClr>
                </a:solidFill>
              </a:rPr>
              <a:t>X</a:t>
            </a:r>
            <a:r>
              <a:rPr lang="cs-CZ" sz="2800" dirty="0" smtClean="0">
                <a:solidFill>
                  <a:schemeClr val="tx1">
                    <a:lumMod val="75000"/>
                    <a:lumOff val="25000"/>
                  </a:schemeClr>
                </a:solidFill>
              </a:rPr>
              <a:t> = úlohy </a:t>
            </a:r>
          </a:p>
          <a:p>
            <a:pPr eaLnBrk="1" hangingPunct="1">
              <a:spcBef>
                <a:spcPct val="0"/>
              </a:spcBef>
              <a:buFontTx/>
              <a:buNone/>
              <a:defRPr/>
            </a:pPr>
            <a:r>
              <a:rPr lang="cs-CZ" sz="2800" dirty="0" smtClean="0">
                <a:solidFill>
                  <a:schemeClr val="tx1">
                    <a:lumMod val="75000"/>
                    <a:lumOff val="25000"/>
                  </a:schemeClr>
                </a:solidFill>
              </a:rPr>
              <a:t>	s vícenásobným přiřazením (multiple-</a:t>
            </a:r>
            <a:r>
              <a:rPr lang="cs-CZ" sz="2800" dirty="0" err="1" smtClean="0">
                <a:solidFill>
                  <a:schemeClr val="tx1">
                    <a:lumMod val="75000"/>
                    <a:lumOff val="25000"/>
                  </a:schemeClr>
                </a:solidFill>
              </a:rPr>
              <a:t>matching</a:t>
            </a:r>
            <a:r>
              <a:rPr lang="cs-CZ" sz="2800" dirty="0" smtClean="0">
                <a:solidFill>
                  <a:schemeClr val="tx1">
                    <a:lumMod val="75000"/>
                    <a:lumOff val="25000"/>
                  </a:schemeClr>
                </a:solidFill>
              </a:rPr>
              <a:t>: 12 úloh:5 textů; alternativ je méně než úloh)</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42</a:t>
            </a:fld>
            <a:endParaRPr lang="cs-CZ"/>
          </a:p>
        </p:txBody>
      </p:sp>
    </p:spTree>
    <p:extLst>
      <p:ext uri="{BB962C8B-B14F-4D97-AF65-F5344CB8AC3E}">
        <p14:creationId xmlns:p14="http://schemas.microsoft.com/office/powerpoint/2010/main" val="315690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3"/>
          <p:cNvSpPr>
            <a:spLocks noGrp="1"/>
          </p:cNvSpPr>
          <p:nvPr>
            <p:ph type="title"/>
          </p:nvPr>
        </p:nvSpPr>
        <p:spPr>
          <a:xfrm>
            <a:off x="467544" y="332656"/>
            <a:ext cx="7024744" cy="638944"/>
          </a:xfrm>
        </p:spPr>
        <p:txBody>
          <a:bodyPr>
            <a:normAutofit fontScale="90000"/>
          </a:bodyPr>
          <a:lstStyle/>
          <a:p>
            <a:pPr eaLnBrk="1" hangingPunct="1"/>
            <a:r>
              <a:rPr lang="cs-CZ" sz="3600" b="1" dirty="0" smtClean="0"/>
              <a:t>Přiřazovací úlohy - bodování</a:t>
            </a:r>
          </a:p>
        </p:txBody>
      </p:sp>
      <p:sp>
        <p:nvSpPr>
          <p:cNvPr id="24579" name="Zástupný symbol pro obsah 4"/>
          <p:cNvSpPr>
            <a:spLocks noGrp="1"/>
          </p:cNvSpPr>
          <p:nvPr>
            <p:ph idx="1"/>
          </p:nvPr>
        </p:nvSpPr>
        <p:spPr>
          <a:xfrm>
            <a:off x="395536" y="1340768"/>
            <a:ext cx="8504238" cy="4572000"/>
          </a:xfrm>
        </p:spPr>
        <p:txBody>
          <a:bodyPr>
            <a:normAutofit/>
          </a:bodyPr>
          <a:lstStyle/>
          <a:p>
            <a:pPr eaLnBrk="1" hangingPunct="1">
              <a:buFontTx/>
              <a:buNone/>
              <a:defRPr/>
            </a:pPr>
            <a:r>
              <a:rPr lang="cs-CZ" sz="2800" dirty="0" smtClean="0">
                <a:solidFill>
                  <a:schemeClr val="tx1">
                    <a:lumMod val="75000"/>
                    <a:lumOff val="25000"/>
                  </a:schemeClr>
                </a:solidFill>
              </a:rPr>
              <a:t>Při počtu 5:7; 4:5; 3:4; 6:8</a:t>
            </a:r>
          </a:p>
          <a:p>
            <a:pPr eaLnBrk="1" hangingPunct="1">
              <a:defRPr/>
            </a:pPr>
            <a:r>
              <a:rPr lang="cs-CZ" sz="2800" dirty="0" smtClean="0">
                <a:solidFill>
                  <a:schemeClr val="tx1">
                    <a:lumMod val="75000"/>
                    <a:lumOff val="25000"/>
                  </a:schemeClr>
                </a:solidFill>
              </a:rPr>
              <a:t>Bodování: (n)_n-1_n-2_n-3…</a:t>
            </a:r>
          </a:p>
          <a:p>
            <a:pPr eaLnBrk="1" hangingPunct="1">
              <a:buFontTx/>
              <a:buNone/>
              <a:defRPr/>
            </a:pPr>
            <a:r>
              <a:rPr lang="cs-CZ" sz="2800" dirty="0" smtClean="0">
                <a:solidFill>
                  <a:schemeClr val="tx1">
                    <a:lumMod val="75000"/>
                    <a:lumOff val="25000"/>
                  </a:schemeClr>
                </a:solidFill>
              </a:rPr>
              <a:t>	Svazek 4 podúloh: 	3-2-1-0; 3-2-0; 2-1-0…</a:t>
            </a:r>
          </a:p>
          <a:p>
            <a:pPr eaLnBrk="1" hangingPunct="1">
              <a:buFontTx/>
              <a:buNone/>
              <a:defRPr/>
            </a:pPr>
            <a:r>
              <a:rPr lang="cs-CZ" sz="2800" dirty="0" smtClean="0">
                <a:solidFill>
                  <a:schemeClr val="tx1">
                    <a:lumMod val="75000"/>
                    <a:lumOff val="25000"/>
                  </a:schemeClr>
                </a:solidFill>
              </a:rPr>
              <a:t>	Svazek 3 podúloh:	2-0; 2-1-0; 1-0…</a:t>
            </a:r>
          </a:p>
          <a:p>
            <a:pPr eaLnBrk="1" hangingPunct="1">
              <a:buFontTx/>
              <a:buNone/>
              <a:defRPr/>
            </a:pPr>
            <a:endParaRPr lang="cs-CZ" sz="2800" dirty="0" smtClean="0">
              <a:solidFill>
                <a:schemeClr val="tx1">
                  <a:lumMod val="75000"/>
                  <a:lumOff val="25000"/>
                </a:schemeClr>
              </a:solidFill>
            </a:endParaRPr>
          </a:p>
          <a:p>
            <a:pPr eaLnBrk="1" hangingPunct="1">
              <a:defRPr/>
            </a:pPr>
            <a:r>
              <a:rPr lang="cs-CZ" sz="2800" dirty="0" smtClean="0">
                <a:solidFill>
                  <a:schemeClr val="tx1">
                    <a:lumMod val="75000"/>
                    <a:lumOff val="25000"/>
                  </a:schemeClr>
                </a:solidFill>
              </a:rPr>
              <a:t>6:8; 5:7; 5:12; úloha = 1 bod (všechny úlohy po 1 bodu)</a:t>
            </a:r>
          </a:p>
          <a:p>
            <a:pPr eaLnBrk="1" hangingPunct="1">
              <a:buFontTx/>
              <a:buNone/>
              <a:defRPr/>
            </a:pPr>
            <a:r>
              <a:rPr lang="cs-CZ" sz="2800" dirty="0" smtClean="0">
                <a:solidFill>
                  <a:schemeClr val="tx1">
                    <a:lumMod val="75000"/>
                    <a:lumOff val="25000"/>
                  </a:schemeClr>
                </a:solidFill>
              </a:rPr>
              <a:t>	Problém vzájemné podmíněnosti řešení u přiřazovacích úloh?</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43</a:t>
            </a:fld>
            <a:endParaRPr lang="cs-CZ"/>
          </a:p>
        </p:txBody>
      </p:sp>
    </p:spTree>
    <p:extLst>
      <p:ext uri="{BB962C8B-B14F-4D97-AF65-F5344CB8AC3E}">
        <p14:creationId xmlns:p14="http://schemas.microsoft.com/office/powerpoint/2010/main" val="4212615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3"/>
          <p:cNvSpPr>
            <a:spLocks noGrp="1"/>
          </p:cNvSpPr>
          <p:nvPr>
            <p:ph type="title"/>
          </p:nvPr>
        </p:nvSpPr>
        <p:spPr>
          <a:xfrm>
            <a:off x="467544" y="404664"/>
            <a:ext cx="7024744" cy="648072"/>
          </a:xfrm>
        </p:spPr>
        <p:txBody>
          <a:bodyPr>
            <a:normAutofit fontScale="90000"/>
          </a:bodyPr>
          <a:lstStyle/>
          <a:p>
            <a:pPr eaLnBrk="1" hangingPunct="1"/>
            <a:r>
              <a:rPr lang="cs-CZ" sz="3600" b="1" dirty="0" smtClean="0"/>
              <a:t>Přiřazovací úlohy – co je špatně?</a:t>
            </a:r>
          </a:p>
        </p:txBody>
      </p:sp>
      <p:sp>
        <p:nvSpPr>
          <p:cNvPr id="24579" name="Zástupný symbol pro obsah 4"/>
          <p:cNvSpPr>
            <a:spLocks noGrp="1"/>
          </p:cNvSpPr>
          <p:nvPr>
            <p:ph idx="1"/>
          </p:nvPr>
        </p:nvSpPr>
        <p:spPr>
          <a:xfrm>
            <a:off x="301625" y="1052513"/>
            <a:ext cx="2757487" cy="5046662"/>
          </a:xfrm>
        </p:spPr>
        <p:txBody>
          <a:bodyPr>
            <a:normAutofit/>
          </a:bodyPr>
          <a:lstStyle/>
          <a:p>
            <a:pPr eaLnBrk="1" hangingPunct="1">
              <a:buFontTx/>
              <a:buNone/>
              <a:defRPr/>
            </a:pPr>
            <a:r>
              <a:rPr lang="cs-CZ" sz="2800" dirty="0" smtClean="0">
                <a:solidFill>
                  <a:schemeClr val="tx1">
                    <a:lumMod val="75000"/>
                    <a:lumOff val="25000"/>
                  </a:schemeClr>
                </a:solidFill>
              </a:rPr>
              <a:t>Přiřaď A </a:t>
            </a:r>
            <a:r>
              <a:rPr lang="cs-CZ" sz="2800" dirty="0" err="1" smtClean="0">
                <a:solidFill>
                  <a:schemeClr val="tx1">
                    <a:lumMod val="75000"/>
                    <a:lumOff val="25000"/>
                  </a:schemeClr>
                </a:solidFill>
              </a:rPr>
              <a:t>a</a:t>
            </a:r>
            <a:r>
              <a:rPr lang="cs-CZ" sz="2800" dirty="0" smtClean="0">
                <a:solidFill>
                  <a:schemeClr val="tx1">
                    <a:lumMod val="75000"/>
                    <a:lumOff val="25000"/>
                  </a:schemeClr>
                </a:solidFill>
              </a:rPr>
              <a:t> B:</a:t>
            </a:r>
          </a:p>
          <a:p>
            <a:pPr eaLnBrk="1" hangingPunct="1">
              <a:buFontTx/>
              <a:buNone/>
              <a:defRPr/>
            </a:pPr>
            <a:r>
              <a:rPr lang="cs-CZ" sz="2800" dirty="0" smtClean="0">
                <a:solidFill>
                  <a:schemeClr val="tx1">
                    <a:lumMod val="75000"/>
                    <a:lumOff val="25000"/>
                  </a:schemeClr>
                </a:solidFill>
              </a:rPr>
              <a:t>1. Lincoln</a:t>
            </a:r>
          </a:p>
          <a:p>
            <a:pPr eaLnBrk="1" hangingPunct="1">
              <a:buFontTx/>
              <a:buNone/>
              <a:defRPr/>
            </a:pPr>
            <a:r>
              <a:rPr lang="cs-CZ" sz="2800" dirty="0" smtClean="0">
                <a:solidFill>
                  <a:schemeClr val="tx1">
                    <a:lumMod val="75000"/>
                    <a:lumOff val="25000"/>
                  </a:schemeClr>
                </a:solidFill>
              </a:rPr>
              <a:t>2. </a:t>
            </a:r>
            <a:r>
              <a:rPr lang="cs-CZ" sz="2800" dirty="0" err="1" smtClean="0">
                <a:solidFill>
                  <a:schemeClr val="tx1">
                    <a:lumMod val="75000"/>
                    <a:lumOff val="25000"/>
                  </a:schemeClr>
                </a:solidFill>
              </a:rPr>
              <a:t>Nixon</a:t>
            </a:r>
            <a:endParaRPr lang="cs-CZ" sz="2800" dirty="0" smtClean="0">
              <a:solidFill>
                <a:schemeClr val="tx1">
                  <a:lumMod val="75000"/>
                  <a:lumOff val="25000"/>
                </a:schemeClr>
              </a:solidFill>
            </a:endParaRPr>
          </a:p>
          <a:p>
            <a:pPr eaLnBrk="1" hangingPunct="1">
              <a:buFontTx/>
              <a:buNone/>
              <a:defRPr/>
            </a:pPr>
            <a:r>
              <a:rPr lang="cs-CZ" sz="2800" dirty="0" smtClean="0">
                <a:solidFill>
                  <a:schemeClr val="tx1">
                    <a:lumMod val="75000"/>
                    <a:lumOff val="25000"/>
                  </a:schemeClr>
                </a:solidFill>
              </a:rPr>
              <a:t>3. </a:t>
            </a:r>
            <a:r>
              <a:rPr lang="cs-CZ" sz="2800" dirty="0" err="1" smtClean="0">
                <a:solidFill>
                  <a:schemeClr val="tx1">
                    <a:lumMod val="75000"/>
                    <a:lumOff val="25000"/>
                  </a:schemeClr>
                </a:solidFill>
              </a:rPr>
              <a:t>Whitney</a:t>
            </a:r>
            <a:endParaRPr lang="cs-CZ" sz="2800" dirty="0" smtClean="0">
              <a:solidFill>
                <a:schemeClr val="tx1">
                  <a:lumMod val="75000"/>
                  <a:lumOff val="25000"/>
                </a:schemeClr>
              </a:solidFill>
            </a:endParaRPr>
          </a:p>
          <a:p>
            <a:pPr eaLnBrk="1" hangingPunct="1">
              <a:buFontTx/>
              <a:buNone/>
              <a:defRPr/>
            </a:pPr>
            <a:r>
              <a:rPr lang="cs-CZ" sz="2800" dirty="0" smtClean="0">
                <a:solidFill>
                  <a:schemeClr val="tx1">
                    <a:lumMod val="75000"/>
                    <a:lumOff val="25000"/>
                  </a:schemeClr>
                </a:solidFill>
              </a:rPr>
              <a:t>4. Ford</a:t>
            </a:r>
          </a:p>
          <a:p>
            <a:pPr eaLnBrk="1" hangingPunct="1">
              <a:buFontTx/>
              <a:buNone/>
              <a:defRPr/>
            </a:pPr>
            <a:r>
              <a:rPr lang="cs-CZ" sz="2800" dirty="0" smtClean="0">
                <a:solidFill>
                  <a:schemeClr val="tx1">
                    <a:lumMod val="75000"/>
                    <a:lumOff val="25000"/>
                  </a:schemeClr>
                </a:solidFill>
              </a:rPr>
              <a:t>5. Bell</a:t>
            </a:r>
          </a:p>
          <a:p>
            <a:pPr eaLnBrk="1" hangingPunct="1">
              <a:buFontTx/>
              <a:buNone/>
              <a:defRPr/>
            </a:pPr>
            <a:r>
              <a:rPr lang="cs-CZ" sz="2800" dirty="0" smtClean="0">
                <a:solidFill>
                  <a:schemeClr val="tx1">
                    <a:lumMod val="75000"/>
                    <a:lumOff val="25000"/>
                  </a:schemeClr>
                </a:solidFill>
              </a:rPr>
              <a:t>6. King</a:t>
            </a:r>
          </a:p>
          <a:p>
            <a:pPr eaLnBrk="1" hangingPunct="1">
              <a:buFontTx/>
              <a:buNone/>
              <a:defRPr/>
            </a:pPr>
            <a:r>
              <a:rPr lang="cs-CZ" sz="2800" dirty="0" smtClean="0">
                <a:solidFill>
                  <a:schemeClr val="tx1">
                    <a:lumMod val="75000"/>
                    <a:lumOff val="25000"/>
                  </a:schemeClr>
                </a:solidFill>
              </a:rPr>
              <a:t>7. Washington</a:t>
            </a:r>
          </a:p>
          <a:p>
            <a:pPr eaLnBrk="1" hangingPunct="1">
              <a:buFontTx/>
              <a:buNone/>
              <a:defRPr/>
            </a:pPr>
            <a:r>
              <a:rPr lang="cs-CZ" sz="2800" dirty="0" smtClean="0">
                <a:solidFill>
                  <a:schemeClr val="tx1">
                    <a:lumMod val="75000"/>
                    <a:lumOff val="25000"/>
                  </a:schemeClr>
                </a:solidFill>
              </a:rPr>
              <a:t>8. Roosevelt</a:t>
            </a:r>
          </a:p>
          <a:p>
            <a:pPr eaLnBrk="1" hangingPunct="1">
              <a:defRPr/>
            </a:pPr>
            <a:endParaRPr lang="cs-CZ" sz="2800" dirty="0" smtClean="0">
              <a:solidFill>
                <a:schemeClr val="tx1">
                  <a:lumMod val="75000"/>
                  <a:lumOff val="25000"/>
                </a:schemeClr>
              </a:solidFill>
            </a:endParaRPr>
          </a:p>
          <a:p>
            <a:pPr eaLnBrk="1" hangingPunct="1">
              <a:defRPr/>
            </a:pPr>
            <a:endParaRPr lang="cs-CZ" sz="2800" dirty="0" smtClean="0">
              <a:solidFill>
                <a:schemeClr val="tx1">
                  <a:lumMod val="75000"/>
                  <a:lumOff val="25000"/>
                </a:schemeClr>
              </a:solidFill>
            </a:endParaRPr>
          </a:p>
        </p:txBody>
      </p:sp>
      <p:sp>
        <p:nvSpPr>
          <p:cNvPr id="4" name="Obdélník 3"/>
          <p:cNvSpPr/>
          <p:nvPr/>
        </p:nvSpPr>
        <p:spPr>
          <a:xfrm>
            <a:off x="3059112" y="1467807"/>
            <a:ext cx="6084888" cy="4401205"/>
          </a:xfrm>
          <a:prstGeom prst="rect">
            <a:avLst/>
          </a:prstGeom>
        </p:spPr>
        <p:txBody>
          <a:bodyPr>
            <a:spAutoFit/>
          </a:bodyPr>
          <a:lstStyle/>
          <a:p>
            <a:pPr marL="342900" indent="-342900">
              <a:buFontTx/>
              <a:buAutoNum type="alphaLcParenR"/>
              <a:defRPr/>
            </a:pPr>
            <a:r>
              <a:rPr lang="cs-CZ" sz="2800" dirty="0" smtClean="0">
                <a:solidFill>
                  <a:schemeClr val="tx1">
                    <a:lumMod val="75000"/>
                    <a:lumOff val="25000"/>
                  </a:schemeClr>
                </a:solidFill>
                <a:latin typeface="+mn-lt"/>
              </a:rPr>
              <a:t>Prezident </a:t>
            </a:r>
            <a:r>
              <a:rPr lang="cs-CZ" sz="2800" dirty="0">
                <a:solidFill>
                  <a:schemeClr val="tx1">
                    <a:lumMod val="75000"/>
                    <a:lumOff val="25000"/>
                  </a:schemeClr>
                </a:solidFill>
                <a:latin typeface="+mn-lt"/>
              </a:rPr>
              <a:t>ve 20. století</a:t>
            </a:r>
          </a:p>
          <a:p>
            <a:pPr marL="342900" indent="-342900">
              <a:buFontTx/>
              <a:buAutoNum type="alphaLcParenR"/>
              <a:defRPr/>
            </a:pPr>
            <a:r>
              <a:rPr lang="cs-CZ" sz="2800" dirty="0">
                <a:solidFill>
                  <a:schemeClr val="tx1">
                    <a:lumMod val="75000"/>
                    <a:lumOff val="25000"/>
                  </a:schemeClr>
                </a:solidFill>
                <a:latin typeface="+mn-lt"/>
              </a:rPr>
              <a:t>Vynalezl telefon.</a:t>
            </a:r>
          </a:p>
          <a:p>
            <a:pPr marL="342900" indent="-342900">
              <a:buFontTx/>
              <a:buAutoNum type="alphaLcParenR"/>
              <a:defRPr/>
            </a:pPr>
            <a:r>
              <a:rPr lang="cs-CZ" sz="2800" dirty="0">
                <a:solidFill>
                  <a:schemeClr val="tx1">
                    <a:lumMod val="75000"/>
                    <a:lumOff val="25000"/>
                  </a:schemeClr>
                </a:solidFill>
                <a:latin typeface="+mn-lt"/>
              </a:rPr>
              <a:t>Vyhlásil zrušení otroctví.</a:t>
            </a:r>
          </a:p>
          <a:p>
            <a:pPr marL="342900" indent="-342900">
              <a:buFontTx/>
              <a:buAutoNum type="alphaLcParenR"/>
              <a:defRPr/>
            </a:pPr>
            <a:r>
              <a:rPr lang="cs-CZ" sz="2800" dirty="0">
                <a:solidFill>
                  <a:schemeClr val="tx1">
                    <a:lumMod val="75000"/>
                    <a:lumOff val="25000"/>
                  </a:schemeClr>
                </a:solidFill>
                <a:latin typeface="+mn-lt"/>
              </a:rPr>
              <a:t>Poslední prezident, který rezignoval na svůj úřad.</a:t>
            </a:r>
          </a:p>
          <a:p>
            <a:pPr marL="342900" indent="-342900">
              <a:buFontTx/>
              <a:buAutoNum type="alphaLcParenR"/>
              <a:defRPr/>
            </a:pPr>
            <a:r>
              <a:rPr lang="cs-CZ" sz="2800" dirty="0">
                <a:solidFill>
                  <a:schemeClr val="tx1">
                    <a:lumMod val="75000"/>
                    <a:lumOff val="25000"/>
                  </a:schemeClr>
                </a:solidFill>
                <a:latin typeface="+mn-lt"/>
              </a:rPr>
              <a:t>Bojovník za lidská práva.</a:t>
            </a:r>
          </a:p>
          <a:p>
            <a:pPr marL="342900" indent="-342900">
              <a:buFontTx/>
              <a:buAutoNum type="alphaLcParenR"/>
              <a:defRPr/>
            </a:pPr>
            <a:r>
              <a:rPr lang="cs-CZ" sz="2800" dirty="0">
                <a:solidFill>
                  <a:schemeClr val="tx1">
                    <a:lumMod val="75000"/>
                    <a:lumOff val="25000"/>
                  </a:schemeClr>
                </a:solidFill>
                <a:latin typeface="+mn-lt"/>
              </a:rPr>
              <a:t>Vynalezl čističku bavlny.</a:t>
            </a:r>
          </a:p>
          <a:p>
            <a:pPr marL="342900" indent="-342900">
              <a:buFontTx/>
              <a:buAutoNum type="alphaLcParenR"/>
              <a:defRPr/>
            </a:pPr>
            <a:r>
              <a:rPr lang="cs-CZ" sz="2800" dirty="0">
                <a:solidFill>
                  <a:schemeClr val="tx1">
                    <a:lumMod val="75000"/>
                    <a:lumOff val="25000"/>
                  </a:schemeClr>
                </a:solidFill>
                <a:latin typeface="+mn-lt"/>
              </a:rPr>
              <a:t>Náš první prezident.</a:t>
            </a:r>
          </a:p>
          <a:p>
            <a:pPr marL="342900" indent="-342900">
              <a:buFontTx/>
              <a:buAutoNum type="alphaLcParenR"/>
              <a:defRPr/>
            </a:pPr>
            <a:r>
              <a:rPr lang="cs-CZ" sz="2800" dirty="0">
                <a:solidFill>
                  <a:schemeClr val="tx1">
                    <a:lumMod val="75000"/>
                    <a:lumOff val="25000"/>
                  </a:schemeClr>
                </a:solidFill>
                <a:latin typeface="+mn-lt"/>
              </a:rPr>
              <a:t>Jediný prezident zvolený pro více než dvě období.</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44</a:t>
            </a:fld>
            <a:endParaRPr lang="cs-CZ"/>
          </a:p>
        </p:txBody>
      </p:sp>
    </p:spTree>
    <p:extLst>
      <p:ext uri="{BB962C8B-B14F-4D97-AF65-F5344CB8AC3E}">
        <p14:creationId xmlns:p14="http://schemas.microsoft.com/office/powerpoint/2010/main" val="85980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3"/>
          <p:cNvSpPr>
            <a:spLocks noGrp="1"/>
          </p:cNvSpPr>
          <p:nvPr>
            <p:ph type="title"/>
          </p:nvPr>
        </p:nvSpPr>
        <p:spPr>
          <a:xfrm>
            <a:off x="467544" y="332656"/>
            <a:ext cx="7024744" cy="613872"/>
          </a:xfrm>
        </p:spPr>
        <p:txBody>
          <a:bodyPr>
            <a:normAutofit fontScale="90000"/>
          </a:bodyPr>
          <a:lstStyle/>
          <a:p>
            <a:pPr eaLnBrk="1" hangingPunct="1"/>
            <a:r>
              <a:rPr lang="cs-CZ" sz="3600" b="1" dirty="0" smtClean="0"/>
              <a:t>Přiřazovací úlohy – co je špatně?</a:t>
            </a:r>
          </a:p>
        </p:txBody>
      </p:sp>
      <p:sp>
        <p:nvSpPr>
          <p:cNvPr id="5" name="Zástupný symbol pro obsah 4"/>
          <p:cNvSpPr>
            <a:spLocks noGrp="1"/>
          </p:cNvSpPr>
          <p:nvPr>
            <p:ph idx="1"/>
          </p:nvPr>
        </p:nvSpPr>
        <p:spPr>
          <a:xfrm>
            <a:off x="539552" y="1196752"/>
            <a:ext cx="7281257" cy="4968552"/>
          </a:xfrm>
        </p:spPr>
        <p:txBody>
          <a:bodyPr>
            <a:normAutofit lnSpcReduction="10000"/>
          </a:bodyPr>
          <a:lstStyle/>
          <a:p>
            <a:pPr>
              <a:defRPr/>
            </a:pPr>
            <a:r>
              <a:rPr lang="cs-CZ" sz="2400" dirty="0" smtClean="0">
                <a:solidFill>
                  <a:schemeClr val="tx1">
                    <a:lumMod val="75000"/>
                    <a:lumOff val="25000"/>
                  </a:schemeClr>
                </a:solidFill>
              </a:rPr>
              <a:t>Porušená homogenita (snazší eliminace, jiné než požadované dovednosti a strategie řešení: prezidenti, vynálezci, bojovník…)</a:t>
            </a:r>
          </a:p>
          <a:p>
            <a:pPr>
              <a:defRPr/>
            </a:pPr>
            <a:r>
              <a:rPr lang="cs-CZ" sz="2400" dirty="0" smtClean="0">
                <a:solidFill>
                  <a:schemeClr val="tx1">
                    <a:lumMod val="75000"/>
                    <a:lumOff val="25000"/>
                  </a:schemeClr>
                </a:solidFill>
              </a:rPr>
              <a:t>Prohozené sloupce (ztráta času)</a:t>
            </a:r>
          </a:p>
          <a:p>
            <a:pPr>
              <a:defRPr/>
            </a:pPr>
            <a:r>
              <a:rPr lang="cs-CZ" sz="2400" dirty="0" smtClean="0">
                <a:solidFill>
                  <a:schemeClr val="tx1">
                    <a:lumMod val="75000"/>
                    <a:lumOff val="25000"/>
                  </a:schemeClr>
                </a:solidFill>
              </a:rPr>
              <a:t>Snadné hádání (8:8; 3 navíc – 1:4 nebo vícenásobné přiřazení)</a:t>
            </a:r>
          </a:p>
          <a:p>
            <a:pPr>
              <a:defRPr/>
            </a:pPr>
            <a:r>
              <a:rPr lang="cs-CZ" sz="2400" dirty="0" smtClean="0">
                <a:solidFill>
                  <a:schemeClr val="tx1">
                    <a:lumMod val="75000"/>
                    <a:lumOff val="25000"/>
                  </a:schemeClr>
                </a:solidFill>
              </a:rPr>
              <a:t>Instrukce </a:t>
            </a:r>
            <a:r>
              <a:rPr lang="cs-CZ" sz="2400" dirty="0" err="1" smtClean="0">
                <a:solidFill>
                  <a:schemeClr val="tx1">
                    <a:lumMod val="75000"/>
                    <a:lumOff val="25000"/>
                  </a:schemeClr>
                </a:solidFill>
              </a:rPr>
              <a:t>nicneříkající</a:t>
            </a:r>
            <a:r>
              <a:rPr lang="cs-CZ" sz="2400" dirty="0" smtClean="0">
                <a:solidFill>
                  <a:schemeClr val="tx1">
                    <a:lumMod val="75000"/>
                    <a:lumOff val="25000"/>
                  </a:schemeClr>
                </a:solidFill>
              </a:rPr>
              <a:t> (Sloupec A obsahuje…, sloupec B obsahuje…. Přiřaďte k .</a:t>
            </a:r>
            <a:r>
              <a:rPr lang="cs-CZ" sz="2400" dirty="0" err="1" smtClean="0">
                <a:solidFill>
                  <a:schemeClr val="tx1">
                    <a:lumMod val="75000"/>
                    <a:lumOff val="25000"/>
                  </a:schemeClr>
                </a:solidFill>
              </a:rPr>
              <a:t>x</a:t>
            </a:r>
            <a:r>
              <a:rPr lang="cs-CZ" sz="2400" dirty="0" smtClean="0">
                <a:solidFill>
                  <a:schemeClr val="tx1">
                    <a:lumMod val="75000"/>
                    <a:lumOff val="25000"/>
                  </a:schemeClr>
                </a:solidFill>
              </a:rPr>
              <a:t>. .</a:t>
            </a:r>
            <a:r>
              <a:rPr lang="cs-CZ" sz="2400" dirty="0" err="1" smtClean="0">
                <a:solidFill>
                  <a:schemeClr val="tx1">
                    <a:lumMod val="75000"/>
                    <a:lumOff val="25000"/>
                  </a:schemeClr>
                </a:solidFill>
              </a:rPr>
              <a:t>y</a:t>
            </a:r>
            <a:r>
              <a:rPr lang="cs-CZ" sz="2400" dirty="0" smtClean="0">
                <a:solidFill>
                  <a:schemeClr val="tx1">
                    <a:lumMod val="75000"/>
                    <a:lumOff val="25000"/>
                  </a:schemeClr>
                </a:solidFill>
              </a:rPr>
              <a:t>. tak, že napíšete/spojíte…)</a:t>
            </a:r>
          </a:p>
          <a:p>
            <a:pPr>
              <a:defRPr/>
            </a:pPr>
            <a:r>
              <a:rPr lang="cs-CZ" sz="2400" dirty="0" smtClean="0">
                <a:solidFill>
                  <a:schemeClr val="tx1">
                    <a:lumMod val="75000"/>
                    <a:lumOff val="25000"/>
                  </a:schemeClr>
                </a:solidFill>
              </a:rPr>
              <a:t>Více správných řešení: a) = </a:t>
            </a:r>
            <a:r>
              <a:rPr lang="cs-CZ" sz="2400" dirty="0" err="1" smtClean="0">
                <a:solidFill>
                  <a:schemeClr val="tx1">
                    <a:lumMod val="75000"/>
                    <a:lumOff val="25000"/>
                  </a:schemeClr>
                </a:solidFill>
              </a:rPr>
              <a:t>Nixon</a:t>
            </a:r>
            <a:r>
              <a:rPr lang="cs-CZ" sz="2400" dirty="0" smtClean="0">
                <a:solidFill>
                  <a:schemeClr val="tx1">
                    <a:lumMod val="75000"/>
                    <a:lumOff val="25000"/>
                  </a:schemeClr>
                </a:solidFill>
              </a:rPr>
              <a:t>, Ford (</a:t>
            </a:r>
            <a:r>
              <a:rPr lang="cs-CZ" sz="2400" dirty="0" err="1" smtClean="0">
                <a:solidFill>
                  <a:schemeClr val="tx1">
                    <a:lumMod val="75000"/>
                    <a:lumOff val="25000"/>
                  </a:schemeClr>
                </a:solidFill>
              </a:rPr>
              <a:t>Gerald</a:t>
            </a:r>
            <a:r>
              <a:rPr lang="cs-CZ" sz="2400" dirty="0" smtClean="0">
                <a:solidFill>
                  <a:schemeClr val="tx1">
                    <a:lumMod val="75000"/>
                    <a:lumOff val="25000"/>
                  </a:schemeClr>
                </a:solidFill>
              </a:rPr>
              <a:t>), Roosevelt </a:t>
            </a:r>
          </a:p>
          <a:p>
            <a:pPr>
              <a:defRPr/>
            </a:pPr>
            <a:r>
              <a:rPr lang="cs-CZ" sz="2400" dirty="0" smtClean="0">
                <a:solidFill>
                  <a:schemeClr val="tx1">
                    <a:lumMod val="75000"/>
                    <a:lumOff val="25000"/>
                  </a:schemeClr>
                </a:solidFill>
              </a:rPr>
              <a:t>Dvojznačné seznamy: </a:t>
            </a:r>
            <a:r>
              <a:rPr lang="cs-CZ" sz="2400" dirty="0" err="1" smtClean="0">
                <a:solidFill>
                  <a:schemeClr val="tx1">
                    <a:lumMod val="75000"/>
                    <a:lumOff val="25000"/>
                  </a:schemeClr>
                </a:solidFill>
              </a:rPr>
              <a:t>Franklin</a:t>
            </a:r>
            <a:r>
              <a:rPr lang="cs-CZ" sz="2400" dirty="0" smtClean="0">
                <a:solidFill>
                  <a:schemeClr val="tx1">
                    <a:lumMod val="75000"/>
                    <a:lumOff val="25000"/>
                  </a:schemeClr>
                </a:solidFill>
              </a:rPr>
              <a:t> nebo </a:t>
            </a:r>
            <a:r>
              <a:rPr lang="cs-CZ" sz="2400" dirty="0" err="1" smtClean="0">
                <a:solidFill>
                  <a:schemeClr val="tx1">
                    <a:lumMod val="75000"/>
                    <a:lumOff val="25000"/>
                  </a:schemeClr>
                </a:solidFill>
              </a:rPr>
              <a:t>Teddy</a:t>
            </a:r>
            <a:r>
              <a:rPr lang="cs-CZ" sz="2400" dirty="0" smtClean="0">
                <a:solidFill>
                  <a:schemeClr val="tx1">
                    <a:lumMod val="75000"/>
                    <a:lumOff val="25000"/>
                  </a:schemeClr>
                </a:solidFill>
              </a:rPr>
              <a:t> Roosevelt? Henry nebo </a:t>
            </a:r>
            <a:r>
              <a:rPr lang="cs-CZ" sz="2400" dirty="0" err="1" smtClean="0">
                <a:solidFill>
                  <a:schemeClr val="tx1">
                    <a:lumMod val="75000"/>
                    <a:lumOff val="25000"/>
                  </a:schemeClr>
                </a:solidFill>
              </a:rPr>
              <a:t>Gerald</a:t>
            </a:r>
            <a:r>
              <a:rPr lang="cs-CZ" sz="2400" dirty="0" smtClean="0">
                <a:solidFill>
                  <a:schemeClr val="tx1">
                    <a:lumMod val="75000"/>
                    <a:lumOff val="25000"/>
                  </a:schemeClr>
                </a:solidFill>
              </a:rPr>
              <a:t> Ford?</a:t>
            </a:r>
          </a:p>
          <a:p>
            <a:pPr>
              <a:defRPr/>
            </a:pPr>
            <a:endParaRPr lang="cs-CZ" sz="2400" dirty="0" smtClean="0">
              <a:solidFill>
                <a:schemeClr val="tx1">
                  <a:lumMod val="75000"/>
                  <a:lumOff val="25000"/>
                </a:schemeClr>
              </a:solidFill>
            </a:endParaRPr>
          </a:p>
          <a:p>
            <a:pPr>
              <a:defRPr/>
            </a:pPr>
            <a:endParaRPr lang="cs-CZ" sz="2400" dirty="0">
              <a:solidFill>
                <a:schemeClr val="tx1">
                  <a:lumMod val="75000"/>
                  <a:lumOff val="25000"/>
                </a:schemeClr>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45</a:t>
            </a:fld>
            <a:endParaRPr lang="cs-CZ"/>
          </a:p>
        </p:txBody>
      </p:sp>
    </p:spTree>
    <p:extLst>
      <p:ext uri="{BB962C8B-B14F-4D97-AF65-F5344CB8AC3E}">
        <p14:creationId xmlns:p14="http://schemas.microsoft.com/office/powerpoint/2010/main" val="76448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67544" y="332656"/>
            <a:ext cx="7024744" cy="685880"/>
          </a:xfrm>
        </p:spPr>
        <p:txBody>
          <a:bodyPr/>
          <a:lstStyle/>
          <a:p>
            <a:pPr eaLnBrk="1" hangingPunct="1"/>
            <a:r>
              <a:rPr lang="cs-CZ" sz="3600" b="1" dirty="0" err="1" smtClean="0"/>
              <a:t>Uspořádací</a:t>
            </a:r>
            <a:r>
              <a:rPr lang="cs-CZ" sz="3600" b="1" dirty="0" smtClean="0"/>
              <a:t> úlohy</a:t>
            </a:r>
          </a:p>
        </p:txBody>
      </p:sp>
      <p:sp>
        <p:nvSpPr>
          <p:cNvPr id="29699" name="Zástupný symbol pro obsah 2"/>
          <p:cNvSpPr>
            <a:spLocks noGrp="1"/>
          </p:cNvSpPr>
          <p:nvPr>
            <p:ph idx="1"/>
          </p:nvPr>
        </p:nvSpPr>
        <p:spPr>
          <a:xfrm>
            <a:off x="467544" y="1196752"/>
            <a:ext cx="8504238" cy="5328592"/>
          </a:xfrm>
        </p:spPr>
        <p:txBody>
          <a:bodyPr>
            <a:normAutofit lnSpcReduction="10000"/>
          </a:bodyPr>
          <a:lstStyle/>
          <a:p>
            <a:pPr eaLnBrk="1" hangingPunct="1">
              <a:defRPr/>
            </a:pPr>
            <a:r>
              <a:rPr lang="cs-CZ" sz="2800" dirty="0" smtClean="0">
                <a:solidFill>
                  <a:schemeClr val="tx1">
                    <a:lumMod val="75000"/>
                    <a:lumOff val="25000"/>
                  </a:schemeClr>
                </a:solidFill>
              </a:rPr>
              <a:t>Úkolem žáka je uspořádat rozdělený text, fakta, informace, pojmy podle explicitně řečeného pravidla.</a:t>
            </a:r>
          </a:p>
          <a:p>
            <a:pPr eaLnBrk="1" hangingPunct="1">
              <a:defRPr/>
            </a:pPr>
            <a:r>
              <a:rPr lang="cs-CZ" sz="2800" dirty="0" smtClean="0">
                <a:solidFill>
                  <a:schemeClr val="tx1">
                    <a:lumMod val="75000"/>
                    <a:lumOff val="25000"/>
                  </a:schemeClr>
                </a:solidFill>
              </a:rPr>
              <a:t>Musí existovat právě jedna správná možnost uspořádání.</a:t>
            </a:r>
          </a:p>
          <a:p>
            <a:pPr eaLnBrk="1" hangingPunct="1">
              <a:defRPr/>
            </a:pPr>
            <a:r>
              <a:rPr lang="cs-CZ" sz="2800" dirty="0" smtClean="0">
                <a:solidFill>
                  <a:schemeClr val="tx1">
                    <a:lumMod val="75000"/>
                    <a:lumOff val="25000"/>
                  </a:schemeClr>
                </a:solidFill>
              </a:rPr>
              <a:t>Doporučení pro tvorbu jsou v podstatě stejná jako u předchozích formátů úloh.</a:t>
            </a:r>
          </a:p>
          <a:p>
            <a:pPr eaLnBrk="1" hangingPunct="1">
              <a:buFontTx/>
              <a:buNone/>
              <a:defRPr/>
            </a:pPr>
            <a:endParaRPr lang="cs-CZ" sz="2800" dirty="0" smtClean="0">
              <a:solidFill>
                <a:schemeClr val="tx1">
                  <a:lumMod val="75000"/>
                  <a:lumOff val="25000"/>
                </a:schemeClr>
              </a:solidFill>
            </a:endParaRPr>
          </a:p>
          <a:p>
            <a:pPr eaLnBrk="1" hangingPunct="1">
              <a:buFontTx/>
              <a:buNone/>
              <a:defRPr/>
            </a:pPr>
            <a:r>
              <a:rPr lang="cs-CZ" sz="2800" dirty="0" smtClean="0">
                <a:solidFill>
                  <a:schemeClr val="tx1">
                    <a:lumMod val="75000"/>
                    <a:lumOff val="25000"/>
                  </a:schemeClr>
                </a:solidFill>
              </a:rPr>
              <a:t>	Nevýhoda pro některé oblasti - náročné na analytické vyhodnocení, pokud nás zajímá vztah dvojic, trojic, první a poslední pozice apod.</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46</a:t>
            </a:fld>
            <a:endParaRPr lang="cs-CZ"/>
          </a:p>
        </p:txBody>
      </p:sp>
    </p:spTree>
    <p:extLst>
      <p:ext uri="{BB962C8B-B14F-4D97-AF65-F5344CB8AC3E}">
        <p14:creationId xmlns:p14="http://schemas.microsoft.com/office/powerpoint/2010/main" val="387140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3"/>
          <p:cNvSpPr>
            <a:spLocks noGrp="1"/>
          </p:cNvSpPr>
          <p:nvPr>
            <p:ph type="title"/>
          </p:nvPr>
        </p:nvSpPr>
        <p:spPr>
          <a:xfrm>
            <a:off x="467544" y="332656"/>
            <a:ext cx="7024744" cy="541864"/>
          </a:xfrm>
        </p:spPr>
        <p:txBody>
          <a:bodyPr>
            <a:normAutofit fontScale="90000"/>
          </a:bodyPr>
          <a:lstStyle/>
          <a:p>
            <a:pPr eaLnBrk="1" hangingPunct="1"/>
            <a:r>
              <a:rPr lang="cs-CZ" sz="3600" b="1" dirty="0" err="1" smtClean="0"/>
              <a:t>Uspořádací</a:t>
            </a:r>
            <a:r>
              <a:rPr lang="cs-CZ" sz="3600" b="1" dirty="0" smtClean="0"/>
              <a:t> úlohy - bodování</a:t>
            </a:r>
          </a:p>
        </p:txBody>
      </p:sp>
      <p:sp>
        <p:nvSpPr>
          <p:cNvPr id="24579" name="Zástupný symbol pro obsah 4"/>
          <p:cNvSpPr>
            <a:spLocks noGrp="1"/>
          </p:cNvSpPr>
          <p:nvPr>
            <p:ph idx="1"/>
          </p:nvPr>
        </p:nvSpPr>
        <p:spPr>
          <a:xfrm>
            <a:off x="323528" y="1412776"/>
            <a:ext cx="8504238" cy="4572000"/>
          </a:xfrm>
        </p:spPr>
        <p:txBody>
          <a:bodyPr/>
          <a:lstStyle/>
          <a:p>
            <a:pPr eaLnBrk="1" hangingPunct="1">
              <a:defRPr/>
            </a:pPr>
            <a:r>
              <a:rPr lang="cs-CZ" sz="2800" dirty="0" smtClean="0">
                <a:solidFill>
                  <a:schemeClr val="tx1">
                    <a:lumMod val="75000"/>
                    <a:lumOff val="25000"/>
                  </a:schemeClr>
                </a:solidFill>
              </a:rPr>
              <a:t>5:7; 4:5; 3:4; 6:8</a:t>
            </a:r>
          </a:p>
          <a:p>
            <a:pPr eaLnBrk="1" hangingPunct="1">
              <a:defRPr/>
            </a:pPr>
            <a:r>
              <a:rPr lang="cs-CZ" sz="2800" dirty="0" smtClean="0">
                <a:solidFill>
                  <a:schemeClr val="tx1">
                    <a:lumMod val="75000"/>
                    <a:lumOff val="25000"/>
                  </a:schemeClr>
                </a:solidFill>
              </a:rPr>
              <a:t>Bodování: (n)_n-1_n-2_n-3…</a:t>
            </a:r>
          </a:p>
          <a:p>
            <a:pPr eaLnBrk="1" hangingPunct="1">
              <a:buFontTx/>
              <a:buNone/>
              <a:defRPr/>
            </a:pPr>
            <a:r>
              <a:rPr lang="cs-CZ" sz="2800" dirty="0" smtClean="0">
                <a:solidFill>
                  <a:schemeClr val="tx1">
                    <a:lumMod val="75000"/>
                    <a:lumOff val="25000"/>
                  </a:schemeClr>
                </a:solidFill>
              </a:rPr>
              <a:t>	Svazek 4 podúloh: 	3-2-1-0; 3-2-0; 2-1-0…</a:t>
            </a:r>
          </a:p>
          <a:p>
            <a:pPr eaLnBrk="1" hangingPunct="1">
              <a:buFontTx/>
              <a:buNone/>
              <a:defRPr/>
            </a:pPr>
            <a:r>
              <a:rPr lang="cs-CZ" sz="2800" dirty="0" smtClean="0">
                <a:solidFill>
                  <a:schemeClr val="tx1">
                    <a:lumMod val="75000"/>
                    <a:lumOff val="25000"/>
                  </a:schemeClr>
                </a:solidFill>
              </a:rPr>
              <a:t>	Svazek 3 podúloh:	2-0; 2-1-0; 1-0…</a:t>
            </a:r>
          </a:p>
          <a:p>
            <a:pPr eaLnBrk="1" hangingPunct="1">
              <a:buFontTx/>
              <a:buNone/>
              <a:defRPr/>
            </a:pPr>
            <a:endParaRPr lang="cs-CZ" sz="2800" dirty="0" smtClean="0">
              <a:solidFill>
                <a:schemeClr val="tx1">
                  <a:lumMod val="75000"/>
                  <a:lumOff val="25000"/>
                </a:schemeClr>
              </a:solidFill>
            </a:endParaRPr>
          </a:p>
          <a:p>
            <a:pPr eaLnBrk="1" hangingPunct="1">
              <a:buFontTx/>
              <a:buNone/>
              <a:defRPr/>
            </a:pPr>
            <a:r>
              <a:rPr lang="cs-CZ" sz="2800" dirty="0" smtClean="0">
                <a:solidFill>
                  <a:schemeClr val="tx1">
                    <a:lumMod val="75000"/>
                    <a:lumOff val="25000"/>
                  </a:schemeClr>
                </a:solidFill>
              </a:rPr>
              <a:t>	Problém vzájemné podmíněnosti řešení </a:t>
            </a:r>
            <a:r>
              <a:rPr lang="cs-CZ" sz="2800" dirty="0" err="1" smtClean="0">
                <a:solidFill>
                  <a:schemeClr val="tx1">
                    <a:lumMod val="75000"/>
                    <a:lumOff val="25000"/>
                  </a:schemeClr>
                </a:solidFill>
              </a:rPr>
              <a:t>uspořádacích</a:t>
            </a:r>
            <a:r>
              <a:rPr lang="cs-CZ" sz="2800" dirty="0" smtClean="0">
                <a:solidFill>
                  <a:schemeClr val="tx1">
                    <a:lumMod val="75000"/>
                    <a:lumOff val="25000"/>
                  </a:schemeClr>
                </a:solidFill>
              </a:rPr>
              <a:t> úloh</a:t>
            </a:r>
          </a:p>
          <a:p>
            <a:pPr eaLnBrk="1" hangingPunct="1">
              <a:defRPr/>
            </a:pPr>
            <a:endParaRPr lang="cs-CZ" sz="2800" dirty="0" smtClean="0">
              <a:solidFill>
                <a:schemeClr val="tx1">
                  <a:lumMod val="75000"/>
                  <a:lumOff val="25000"/>
                </a:schemeClr>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47</a:t>
            </a:fld>
            <a:endParaRPr lang="cs-CZ"/>
          </a:p>
        </p:txBody>
      </p:sp>
    </p:spTree>
    <p:extLst>
      <p:ext uri="{BB962C8B-B14F-4D97-AF65-F5344CB8AC3E}">
        <p14:creationId xmlns:p14="http://schemas.microsoft.com/office/powerpoint/2010/main" val="274000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467544" y="274638"/>
            <a:ext cx="7920806" cy="634082"/>
          </a:xfrm>
        </p:spPr>
        <p:txBody>
          <a:bodyPr>
            <a:normAutofit fontScale="90000"/>
          </a:bodyPr>
          <a:lstStyle/>
          <a:p>
            <a:r>
              <a:rPr lang="cs-CZ" sz="3600" dirty="0" smtClean="0"/>
              <a:t/>
            </a:r>
            <a:br>
              <a:rPr lang="cs-CZ" sz="3600" dirty="0" smtClean="0"/>
            </a:br>
            <a:r>
              <a:rPr lang="cs-CZ" sz="3600" b="1" dirty="0" err="1"/>
              <a:t>Uspořádací</a:t>
            </a:r>
            <a:r>
              <a:rPr lang="cs-CZ" sz="3600" b="1" dirty="0"/>
              <a:t> </a:t>
            </a:r>
            <a:r>
              <a:rPr lang="cs-CZ" sz="3600" b="1" dirty="0" err="1"/>
              <a:t>ulohy</a:t>
            </a:r>
            <a:endParaRPr lang="cs-CZ" sz="3600" b="1" dirty="0" smtClean="0"/>
          </a:p>
        </p:txBody>
      </p:sp>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7" y="1052512"/>
            <a:ext cx="4071714" cy="543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48</a:t>
            </a:fld>
            <a:endParaRPr lang="cs-CZ"/>
          </a:p>
        </p:txBody>
      </p:sp>
    </p:spTree>
    <p:extLst>
      <p:ext uri="{BB962C8B-B14F-4D97-AF65-F5344CB8AC3E}">
        <p14:creationId xmlns:p14="http://schemas.microsoft.com/office/powerpoint/2010/main" val="85178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467544" y="332656"/>
            <a:ext cx="7024744" cy="613872"/>
          </a:xfrm>
        </p:spPr>
        <p:txBody>
          <a:bodyPr>
            <a:normAutofit fontScale="90000"/>
          </a:bodyPr>
          <a:lstStyle/>
          <a:p>
            <a:pPr eaLnBrk="1" hangingPunct="1"/>
            <a:r>
              <a:rPr lang="cs-CZ" sz="3600" b="1" dirty="0" smtClean="0"/>
              <a:t>Úlohy s výběrem odpovědi</a:t>
            </a:r>
          </a:p>
        </p:txBody>
      </p:sp>
      <p:sp>
        <p:nvSpPr>
          <p:cNvPr id="29699" name="Zástupný symbol pro obsah 2"/>
          <p:cNvSpPr>
            <a:spLocks noGrp="1"/>
          </p:cNvSpPr>
          <p:nvPr>
            <p:ph idx="1"/>
          </p:nvPr>
        </p:nvSpPr>
        <p:spPr>
          <a:xfrm>
            <a:off x="395536" y="1268760"/>
            <a:ext cx="8504238" cy="2088232"/>
          </a:xfrm>
        </p:spPr>
        <p:txBody>
          <a:bodyPr/>
          <a:lstStyle/>
          <a:p>
            <a:pPr eaLnBrk="1" hangingPunct="1">
              <a:defRPr/>
            </a:pPr>
            <a:r>
              <a:rPr lang="cs-CZ" sz="2800" dirty="0" smtClean="0">
                <a:solidFill>
                  <a:schemeClr val="tx1">
                    <a:lumMod val="75000"/>
                    <a:lumOff val="25000"/>
                  </a:schemeClr>
                </a:solidFill>
              </a:rPr>
              <a:t>Počet alternativ se pohybuje od 3 do 5.</a:t>
            </a:r>
          </a:p>
          <a:p>
            <a:pPr eaLnBrk="1" hangingPunct="1">
              <a:defRPr/>
            </a:pPr>
            <a:r>
              <a:rPr lang="cs-CZ" sz="2800" dirty="0" smtClean="0">
                <a:solidFill>
                  <a:schemeClr val="tx1">
                    <a:lumMod val="75000"/>
                    <a:lumOff val="25000"/>
                  </a:schemeClr>
                </a:solidFill>
              </a:rPr>
              <a:t>Dle některých výzkumů je učitelé často hodnotí jako obtížnější, než jak je ve skutečnosti řeší (jejich) studenti.</a:t>
            </a:r>
          </a:p>
          <a:p>
            <a:pPr eaLnBrk="1" hangingPunct="1">
              <a:defRPr/>
            </a:pPr>
            <a:endParaRPr lang="cs-CZ" sz="2800" dirty="0" smtClean="0">
              <a:solidFill>
                <a:srgbClr val="005CAB"/>
              </a:solidFill>
            </a:endParaRPr>
          </a:p>
          <a:p>
            <a:pPr eaLnBrk="1" hangingPunct="1">
              <a:defRPr/>
            </a:pPr>
            <a:endParaRPr lang="cs-CZ" sz="2800" dirty="0" smtClean="0">
              <a:solidFill>
                <a:srgbClr val="005CAB"/>
              </a:solidFill>
            </a:endParaRPr>
          </a:p>
          <a:p>
            <a:pPr eaLnBrk="1" hangingPunct="1">
              <a:defRPr/>
            </a:pPr>
            <a:endParaRPr lang="cs-CZ" sz="2800" dirty="0" smtClean="0">
              <a:solidFill>
                <a:srgbClr val="005CAB"/>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49</a:t>
            </a:fld>
            <a:endParaRPr lang="cs-CZ"/>
          </a:p>
        </p:txBody>
      </p:sp>
    </p:spTree>
    <p:extLst>
      <p:ext uri="{BB962C8B-B14F-4D97-AF65-F5344CB8AC3E}">
        <p14:creationId xmlns:p14="http://schemas.microsoft.com/office/powerpoint/2010/main" val="153793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39552" y="405133"/>
            <a:ext cx="3594254" cy="584775"/>
          </a:xfrm>
          <a:prstGeom prst="rect">
            <a:avLst/>
          </a:prstGeom>
        </p:spPr>
        <p:txBody>
          <a:bodyPr>
            <a:normAutofit/>
          </a:bodyPr>
          <a:lstStyle>
            <a:defPPr>
              <a:defRPr lang="cs-CZ"/>
            </a:defPPr>
            <a:lvl1pPr>
              <a:spcBef>
                <a:spcPct val="0"/>
              </a:spcBef>
              <a:buNone/>
              <a:defRPr sz="32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cs-CZ" dirty="0"/>
          </a:p>
        </p:txBody>
      </p:sp>
      <p:sp>
        <p:nvSpPr>
          <p:cNvPr id="2" name="TextovéPole 1"/>
          <p:cNvSpPr txBox="1"/>
          <p:nvPr/>
        </p:nvSpPr>
        <p:spPr>
          <a:xfrm>
            <a:off x="521902" y="722938"/>
            <a:ext cx="7632848" cy="461665"/>
          </a:xfrm>
          <a:prstGeom prst="rect">
            <a:avLst/>
          </a:prstGeom>
          <a:noFill/>
        </p:spPr>
        <p:txBody>
          <a:bodyPr wrap="square" rtlCol="0">
            <a:spAutoFit/>
          </a:bodyPr>
          <a:lstStyle/>
          <a:p>
            <a:r>
              <a:rPr lang="cs-CZ" sz="2400" b="1" dirty="0" smtClean="0"/>
              <a:t>Téma 1: Principy jazykového testování</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5</a:t>
            </a:fld>
            <a:endParaRPr lang="cs-CZ"/>
          </a:p>
        </p:txBody>
      </p:sp>
    </p:spTree>
    <p:extLst>
      <p:ext uri="{BB962C8B-B14F-4D97-AF65-F5344CB8AC3E}">
        <p14:creationId xmlns:p14="http://schemas.microsoft.com/office/powerpoint/2010/main" val="3459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7024744" cy="613872"/>
          </a:xfrm>
        </p:spPr>
        <p:txBody>
          <a:bodyPr>
            <a:normAutofit fontScale="90000"/>
          </a:bodyPr>
          <a:lstStyle/>
          <a:p>
            <a:pPr eaLnBrk="1" hangingPunct="1"/>
            <a:r>
              <a:rPr lang="cs-CZ" sz="3600" b="1" dirty="0" smtClean="0"/>
              <a:t>Úlohy s výběrem odpovědi</a:t>
            </a:r>
          </a:p>
        </p:txBody>
      </p:sp>
      <p:pic>
        <p:nvPicPr>
          <p:cNvPr id="3277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167"/>
          <a:stretch>
            <a:fillRect/>
          </a:stretch>
        </p:blipFill>
        <p:spPr>
          <a:xfrm>
            <a:off x="812005" y="5069889"/>
            <a:ext cx="3948113" cy="1447800"/>
          </a:xfrm>
          <a:noFill/>
        </p:spPr>
      </p:pic>
      <p:pic>
        <p:nvPicPr>
          <p:cNvPr id="327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052513"/>
            <a:ext cx="49244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3072" r="3244" b="8963"/>
          <a:stretch>
            <a:fillRect/>
          </a:stretch>
        </p:blipFill>
        <p:spPr bwMode="auto">
          <a:xfrm rot="-167310">
            <a:off x="3462329" y="2977946"/>
            <a:ext cx="51847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50</a:t>
            </a:fld>
            <a:endParaRPr lang="cs-CZ"/>
          </a:p>
        </p:txBody>
      </p:sp>
    </p:spTree>
    <p:extLst>
      <p:ext uri="{BB962C8B-B14F-4D97-AF65-F5344CB8AC3E}">
        <p14:creationId xmlns:p14="http://schemas.microsoft.com/office/powerpoint/2010/main" val="236025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ppt_x"/>
                                          </p:val>
                                        </p:tav>
                                        <p:tav tm="100000">
                                          <p:val>
                                            <p:strVal val="#ppt_x"/>
                                          </p:val>
                                        </p:tav>
                                      </p:tavLst>
                                    </p:anim>
                                    <p:anim calcmode="lin" valueType="num">
                                      <p:cBhvr additive="base">
                                        <p:cTn id="14"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2"/>
          <p:cNvSpPr>
            <a:spLocks noGrp="1"/>
          </p:cNvSpPr>
          <p:nvPr>
            <p:ph type="title"/>
          </p:nvPr>
        </p:nvSpPr>
        <p:spPr>
          <a:xfrm>
            <a:off x="468313" y="404664"/>
            <a:ext cx="7024744" cy="541864"/>
          </a:xfrm>
        </p:spPr>
        <p:txBody>
          <a:bodyPr>
            <a:normAutofit fontScale="90000"/>
          </a:bodyPr>
          <a:lstStyle/>
          <a:p>
            <a:pPr eaLnBrk="1" hangingPunct="1"/>
            <a:r>
              <a:rPr lang="cs-CZ" sz="3600" b="1" dirty="0" smtClean="0"/>
              <a:t>Příklady úloh s výběrem odpovědi</a:t>
            </a:r>
          </a:p>
        </p:txBody>
      </p:sp>
      <p:sp>
        <p:nvSpPr>
          <p:cNvPr id="10" name="TextovéPole 6"/>
          <p:cNvSpPr txBox="1">
            <a:spLocks noChangeArrowheads="1"/>
          </p:cNvSpPr>
          <p:nvPr/>
        </p:nvSpPr>
        <p:spPr bwMode="auto">
          <a:xfrm>
            <a:off x="539750" y="980728"/>
            <a:ext cx="5473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t>Vzdělávací/Výukový cíl:</a:t>
            </a:r>
          </a:p>
          <a:p>
            <a:pPr algn="r" eaLnBrk="1" hangingPunct="1"/>
            <a:r>
              <a:rPr lang="cs-CZ" i="1" dirty="0"/>
              <a:t>Student rozliší mezi prezidenty USA, kteří byli ve funkci těsně před, během a po Občanské válce.</a:t>
            </a:r>
          </a:p>
        </p:txBody>
      </p:sp>
      <p:pic>
        <p:nvPicPr>
          <p:cNvPr id="317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987">
            <a:off x="647321" y="2618605"/>
            <a:ext cx="1857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3095" y="2564904"/>
            <a:ext cx="18097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4149725"/>
            <a:ext cx="17049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292600"/>
            <a:ext cx="53721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51</a:t>
            </a:fld>
            <a:endParaRPr lang="cs-CZ"/>
          </a:p>
        </p:txBody>
      </p:sp>
    </p:spTree>
    <p:extLst>
      <p:ext uri="{BB962C8B-B14F-4D97-AF65-F5344CB8AC3E}">
        <p14:creationId xmlns:p14="http://schemas.microsoft.com/office/powerpoint/2010/main" val="405168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ppt_x"/>
                                          </p:val>
                                        </p:tav>
                                        <p:tav tm="100000">
                                          <p:val>
                                            <p:strVal val="#ppt_x"/>
                                          </p:val>
                                        </p:tav>
                                      </p:tavLst>
                                    </p:anim>
                                    <p:anim calcmode="lin" valueType="num">
                                      <p:cBhvr additive="base">
                                        <p:cTn id="8"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3"/>
                                        </p:tgtEl>
                                        <p:attrNameLst>
                                          <p:attrName>style.visibility</p:attrName>
                                        </p:attrNameLst>
                                      </p:cBhvr>
                                      <p:to>
                                        <p:strVal val="visible"/>
                                      </p:to>
                                    </p:set>
                                    <p:anim calcmode="lin" valueType="num">
                                      <p:cBhvr additive="base">
                                        <p:cTn id="13" dur="500" fill="hold"/>
                                        <p:tgtEl>
                                          <p:spTgt spid="31753"/>
                                        </p:tgtEl>
                                        <p:attrNameLst>
                                          <p:attrName>ppt_x</p:attrName>
                                        </p:attrNameLst>
                                      </p:cBhvr>
                                      <p:tavLst>
                                        <p:tav tm="0">
                                          <p:val>
                                            <p:strVal val="#ppt_x"/>
                                          </p:val>
                                        </p:tav>
                                        <p:tav tm="100000">
                                          <p:val>
                                            <p:strVal val="#ppt_x"/>
                                          </p:val>
                                        </p:tav>
                                      </p:tavLst>
                                    </p:anim>
                                    <p:anim calcmode="lin" valueType="num">
                                      <p:cBhvr additive="base">
                                        <p:cTn id="14"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500" fill="hold"/>
                                        <p:tgtEl>
                                          <p:spTgt spid="31754"/>
                                        </p:tgtEl>
                                        <p:attrNameLst>
                                          <p:attrName>ppt_x</p:attrName>
                                        </p:attrNameLst>
                                      </p:cBhvr>
                                      <p:tavLst>
                                        <p:tav tm="0">
                                          <p:val>
                                            <p:strVal val="#ppt_x"/>
                                          </p:val>
                                        </p:tav>
                                        <p:tav tm="100000">
                                          <p:val>
                                            <p:strVal val="#ppt_x"/>
                                          </p:val>
                                        </p:tav>
                                      </p:tavLst>
                                    </p:anim>
                                    <p:anim calcmode="lin" valueType="num">
                                      <p:cBhvr additive="base">
                                        <p:cTn id="20"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755"/>
                                        </p:tgtEl>
                                        <p:attrNameLst>
                                          <p:attrName>style.visibility</p:attrName>
                                        </p:attrNameLst>
                                      </p:cBhvr>
                                      <p:to>
                                        <p:strVal val="visible"/>
                                      </p:to>
                                    </p:set>
                                    <p:anim calcmode="lin" valueType="num">
                                      <p:cBhvr additive="base">
                                        <p:cTn id="31" dur="500" fill="hold"/>
                                        <p:tgtEl>
                                          <p:spTgt spid="31755"/>
                                        </p:tgtEl>
                                        <p:attrNameLst>
                                          <p:attrName>ppt_x</p:attrName>
                                        </p:attrNameLst>
                                      </p:cBhvr>
                                      <p:tavLst>
                                        <p:tav tm="0">
                                          <p:val>
                                            <p:strVal val="#ppt_x"/>
                                          </p:val>
                                        </p:tav>
                                        <p:tav tm="100000">
                                          <p:val>
                                            <p:strVal val="#ppt_x"/>
                                          </p:val>
                                        </p:tav>
                                      </p:tavLst>
                                    </p:anim>
                                    <p:anim calcmode="lin" valueType="num">
                                      <p:cBhvr additive="base">
                                        <p:cTn id="32"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2"/>
          <p:cNvSpPr>
            <a:spLocks noGrp="1"/>
          </p:cNvSpPr>
          <p:nvPr>
            <p:ph type="title"/>
          </p:nvPr>
        </p:nvSpPr>
        <p:spPr>
          <a:xfrm>
            <a:off x="485920" y="404664"/>
            <a:ext cx="7024744" cy="613872"/>
          </a:xfrm>
        </p:spPr>
        <p:txBody>
          <a:bodyPr>
            <a:normAutofit fontScale="90000"/>
          </a:bodyPr>
          <a:lstStyle/>
          <a:p>
            <a:pPr eaLnBrk="1" hangingPunct="1"/>
            <a:r>
              <a:rPr lang="cs-CZ" sz="3600" b="1" dirty="0" smtClean="0"/>
              <a:t>Příklady úloh s výběrem odpovědi</a:t>
            </a:r>
          </a:p>
        </p:txBody>
      </p:sp>
      <p:sp>
        <p:nvSpPr>
          <p:cNvPr id="36867" name="TextovéPole 10"/>
          <p:cNvSpPr txBox="1">
            <a:spLocks noChangeArrowheads="1"/>
          </p:cNvSpPr>
          <p:nvPr/>
        </p:nvSpPr>
        <p:spPr bwMode="auto">
          <a:xfrm>
            <a:off x="539750" y="935256"/>
            <a:ext cx="792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dirty="0"/>
          </a:p>
          <a:p>
            <a:pPr eaLnBrk="1" hangingPunct="1"/>
            <a:r>
              <a:rPr lang="cs-CZ" dirty="0"/>
              <a:t>Úlohy se stimuly nutí studenty pracovat na vyšších kognitivních úrovních (tedy pokud jsou stimuly skutečně potřeba pro </a:t>
            </a:r>
            <a:r>
              <a:rPr lang="cs-CZ" dirty="0" smtClean="0"/>
              <a:t>řešení!)</a:t>
            </a:r>
            <a:endParaRPr lang="cs-CZ" dirty="0"/>
          </a:p>
        </p:txBody>
      </p:sp>
      <p:pic>
        <p:nvPicPr>
          <p:cNvPr id="368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873541"/>
            <a:ext cx="73152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52</a:t>
            </a:fld>
            <a:endParaRPr lang="cs-CZ"/>
          </a:p>
        </p:txBody>
      </p:sp>
    </p:spTree>
    <p:extLst>
      <p:ext uri="{BB962C8B-B14F-4D97-AF65-F5344CB8AC3E}">
        <p14:creationId xmlns:p14="http://schemas.microsoft.com/office/powerpoint/2010/main" val="244882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16632"/>
            <a:ext cx="8856984" cy="6192688"/>
          </a:xfrm>
        </p:spPr>
        <p:txBody>
          <a:bodyPr>
            <a:normAutofit fontScale="25000" lnSpcReduction="20000"/>
          </a:bodyPr>
          <a:lstStyle/>
          <a:p>
            <a:pPr marL="0" indent="0">
              <a:buNone/>
            </a:pPr>
            <a:r>
              <a:rPr lang="cs-CZ" sz="7200" b="1" u="sng" dirty="0"/>
              <a:t>Přečti si text a vyřeš následující úkoly.</a:t>
            </a:r>
            <a:br>
              <a:rPr lang="cs-CZ" sz="7200" b="1" u="sng" dirty="0"/>
            </a:br>
            <a:r>
              <a:rPr lang="cs-CZ" sz="7200" b="1" u="sng" dirty="0"/>
              <a:t/>
            </a:r>
            <a:br>
              <a:rPr lang="cs-CZ" sz="7200" b="1" u="sng" dirty="0"/>
            </a:br>
            <a:r>
              <a:rPr lang="cs-CZ" sz="7200" dirty="0" err="1"/>
              <a:t>Dear</a:t>
            </a:r>
            <a:r>
              <a:rPr lang="cs-CZ" sz="7200" dirty="0"/>
              <a:t> Peter,</a:t>
            </a:r>
            <a:br>
              <a:rPr lang="cs-CZ" sz="7200" dirty="0"/>
            </a:br>
            <a:r>
              <a:rPr lang="cs-CZ" sz="7200" dirty="0" smtClean="0"/>
              <a:t>  </a:t>
            </a:r>
            <a:r>
              <a:rPr lang="cs-CZ" sz="7200" dirty="0"/>
              <a:t>My </a:t>
            </a:r>
            <a:r>
              <a:rPr lang="cs-CZ" sz="7200" dirty="0" err="1"/>
              <a:t>Grandpa´s</a:t>
            </a:r>
            <a:r>
              <a:rPr lang="cs-CZ" sz="7200" dirty="0"/>
              <a:t> house </a:t>
            </a:r>
            <a:r>
              <a:rPr lang="cs-CZ" sz="7200" dirty="0" err="1"/>
              <a:t>is</a:t>
            </a:r>
            <a:r>
              <a:rPr lang="cs-CZ" sz="7200" dirty="0"/>
              <a:t> in </a:t>
            </a:r>
            <a:r>
              <a:rPr lang="cs-CZ" sz="7200" dirty="0" err="1"/>
              <a:t>the</a:t>
            </a:r>
            <a:r>
              <a:rPr lang="cs-CZ" sz="7200" dirty="0"/>
              <a:t> country. I </a:t>
            </a:r>
            <a:r>
              <a:rPr lang="cs-CZ" sz="7200" dirty="0" err="1"/>
              <a:t>stay</a:t>
            </a:r>
            <a:r>
              <a:rPr lang="cs-CZ" sz="7200" dirty="0"/>
              <a:t> </a:t>
            </a:r>
            <a:r>
              <a:rPr lang="cs-CZ" sz="7200" dirty="0" err="1"/>
              <a:t>there</a:t>
            </a:r>
            <a:r>
              <a:rPr lang="cs-CZ" sz="7200" dirty="0"/>
              <a:t> </a:t>
            </a:r>
            <a:r>
              <a:rPr lang="cs-CZ" sz="7200" dirty="0" err="1"/>
              <a:t>during</a:t>
            </a:r>
            <a:r>
              <a:rPr lang="cs-CZ" sz="7200" dirty="0"/>
              <a:t> </a:t>
            </a:r>
            <a:r>
              <a:rPr lang="cs-CZ" sz="7200" dirty="0" err="1"/>
              <a:t>the</a:t>
            </a:r>
            <a:r>
              <a:rPr lang="cs-CZ" sz="7200" dirty="0"/>
              <a:t> </a:t>
            </a:r>
            <a:r>
              <a:rPr lang="cs-CZ" sz="7200" dirty="0" err="1"/>
              <a:t>school</a:t>
            </a:r>
            <a:r>
              <a:rPr lang="cs-CZ" sz="7200" dirty="0"/>
              <a:t> </a:t>
            </a:r>
            <a:r>
              <a:rPr lang="cs-CZ" sz="7200" dirty="0" err="1"/>
              <a:t>holidays</a:t>
            </a:r>
            <a:r>
              <a:rPr lang="cs-CZ" sz="7200" dirty="0"/>
              <a:t>. </a:t>
            </a:r>
            <a:r>
              <a:rPr lang="cs-CZ" sz="7200" dirty="0" err="1"/>
              <a:t>There</a:t>
            </a:r>
            <a:r>
              <a:rPr lang="cs-CZ" sz="7200" dirty="0"/>
              <a:t> </a:t>
            </a:r>
            <a:r>
              <a:rPr lang="cs-CZ" sz="7200" dirty="0" err="1"/>
              <a:t>aren´t</a:t>
            </a:r>
            <a:r>
              <a:rPr lang="cs-CZ" sz="7200" dirty="0"/>
              <a:t> many </a:t>
            </a:r>
            <a:r>
              <a:rPr lang="cs-CZ" sz="7200" dirty="0" err="1"/>
              <a:t>cars</a:t>
            </a:r>
            <a:r>
              <a:rPr lang="cs-CZ" sz="7200" dirty="0"/>
              <a:t>, and I </a:t>
            </a:r>
            <a:r>
              <a:rPr lang="cs-CZ" sz="7200" dirty="0" err="1"/>
              <a:t>ride</a:t>
            </a:r>
            <a:r>
              <a:rPr lang="cs-CZ" sz="7200" dirty="0"/>
              <a:t> my bike a lot. I go </a:t>
            </a:r>
            <a:r>
              <a:rPr lang="cs-CZ" sz="7200" dirty="0" err="1"/>
              <a:t>for</a:t>
            </a:r>
            <a:r>
              <a:rPr lang="cs-CZ" sz="7200" dirty="0"/>
              <a:t> long </a:t>
            </a:r>
            <a:r>
              <a:rPr lang="cs-CZ" sz="7200" dirty="0" err="1"/>
              <a:t>walks</a:t>
            </a:r>
            <a:r>
              <a:rPr lang="cs-CZ" sz="7200" dirty="0"/>
              <a:t> </a:t>
            </a:r>
            <a:r>
              <a:rPr lang="cs-CZ" sz="7200" dirty="0" err="1"/>
              <a:t>with</a:t>
            </a:r>
            <a:r>
              <a:rPr lang="cs-CZ" sz="7200" dirty="0"/>
              <a:t> </a:t>
            </a:r>
            <a:r>
              <a:rPr lang="cs-CZ" sz="7200" dirty="0" err="1"/>
              <a:t>Grandpa´s</a:t>
            </a:r>
            <a:r>
              <a:rPr lang="cs-CZ" sz="7200" dirty="0"/>
              <a:t> dog. I </a:t>
            </a:r>
            <a:r>
              <a:rPr lang="cs-CZ" sz="7200" dirty="0" err="1"/>
              <a:t>like</a:t>
            </a:r>
            <a:r>
              <a:rPr lang="cs-CZ" sz="7200" dirty="0"/>
              <a:t> </a:t>
            </a:r>
            <a:r>
              <a:rPr lang="cs-CZ" sz="7200" dirty="0" err="1"/>
              <a:t>Grandpa´s</a:t>
            </a:r>
            <a:r>
              <a:rPr lang="cs-CZ" sz="7200" dirty="0"/>
              <a:t> country </a:t>
            </a:r>
            <a:r>
              <a:rPr lang="cs-CZ" sz="7200" dirty="0" err="1"/>
              <a:t>home</a:t>
            </a:r>
            <a:r>
              <a:rPr lang="cs-CZ" sz="7200" dirty="0"/>
              <a:t>.</a:t>
            </a:r>
            <a:br>
              <a:rPr lang="cs-CZ" sz="7200" dirty="0"/>
            </a:br>
            <a:r>
              <a:rPr lang="cs-CZ" sz="7200" dirty="0" smtClean="0"/>
              <a:t>  </a:t>
            </a:r>
            <a:r>
              <a:rPr lang="cs-CZ" sz="7200" dirty="0" err="1"/>
              <a:t>During</a:t>
            </a:r>
            <a:r>
              <a:rPr lang="cs-CZ" sz="7200" dirty="0"/>
              <a:t> </a:t>
            </a:r>
            <a:r>
              <a:rPr lang="cs-CZ" sz="7200" dirty="0" err="1"/>
              <a:t>the</a:t>
            </a:r>
            <a:r>
              <a:rPr lang="cs-CZ" sz="7200" dirty="0"/>
              <a:t> </a:t>
            </a:r>
            <a:r>
              <a:rPr lang="cs-CZ" sz="7200" dirty="0" err="1"/>
              <a:t>school</a:t>
            </a:r>
            <a:r>
              <a:rPr lang="cs-CZ" sz="7200" dirty="0"/>
              <a:t> term, I live </a:t>
            </a:r>
            <a:r>
              <a:rPr lang="cs-CZ" sz="7200" dirty="0" err="1"/>
              <a:t>with</a:t>
            </a:r>
            <a:r>
              <a:rPr lang="cs-CZ" sz="7200" dirty="0"/>
              <a:t> </a:t>
            </a:r>
            <a:r>
              <a:rPr lang="cs-CZ" sz="7200" dirty="0" err="1"/>
              <a:t>Mum</a:t>
            </a:r>
            <a:r>
              <a:rPr lang="cs-CZ" sz="7200" dirty="0"/>
              <a:t> and </a:t>
            </a:r>
            <a:r>
              <a:rPr lang="cs-CZ" sz="7200" dirty="0" err="1"/>
              <a:t>Dad</a:t>
            </a:r>
            <a:r>
              <a:rPr lang="cs-CZ" sz="7200" dirty="0"/>
              <a:t> in a </a:t>
            </a:r>
            <a:r>
              <a:rPr lang="cs-CZ" sz="7200" dirty="0" err="1"/>
              <a:t>flat</a:t>
            </a:r>
            <a:r>
              <a:rPr lang="cs-CZ" sz="7200" dirty="0"/>
              <a:t> in Liverpool. </a:t>
            </a:r>
            <a:r>
              <a:rPr lang="cs-CZ" sz="7200" dirty="0" err="1"/>
              <a:t>It´s</a:t>
            </a:r>
            <a:r>
              <a:rPr lang="cs-CZ" sz="7200" dirty="0"/>
              <a:t> a big city. </a:t>
            </a:r>
            <a:r>
              <a:rPr lang="cs-CZ" sz="7200" dirty="0" err="1"/>
              <a:t>When</a:t>
            </a:r>
            <a:r>
              <a:rPr lang="cs-CZ" sz="7200" dirty="0"/>
              <a:t> </a:t>
            </a:r>
            <a:r>
              <a:rPr lang="cs-CZ" sz="7200" dirty="0" err="1"/>
              <a:t>I´m</a:t>
            </a:r>
            <a:r>
              <a:rPr lang="cs-CZ" sz="7200" dirty="0"/>
              <a:t> </a:t>
            </a:r>
            <a:r>
              <a:rPr lang="cs-CZ" sz="7200" dirty="0" err="1"/>
              <a:t>there</a:t>
            </a:r>
            <a:r>
              <a:rPr lang="cs-CZ" sz="7200" dirty="0"/>
              <a:t>, I go shopping </a:t>
            </a:r>
            <a:r>
              <a:rPr lang="cs-CZ" sz="7200" dirty="0" err="1"/>
              <a:t>with</a:t>
            </a:r>
            <a:r>
              <a:rPr lang="cs-CZ" sz="7200" dirty="0"/>
              <a:t> </a:t>
            </a:r>
            <a:r>
              <a:rPr lang="cs-CZ" sz="7200" dirty="0" err="1"/>
              <a:t>Mum</a:t>
            </a:r>
            <a:r>
              <a:rPr lang="cs-CZ" sz="7200" dirty="0"/>
              <a:t>. I go to </a:t>
            </a:r>
            <a:r>
              <a:rPr lang="cs-CZ" sz="7200" dirty="0" err="1"/>
              <a:t>the</a:t>
            </a:r>
            <a:r>
              <a:rPr lang="cs-CZ" sz="7200" dirty="0"/>
              <a:t> </a:t>
            </a:r>
            <a:r>
              <a:rPr lang="cs-CZ" sz="7200" dirty="0" err="1"/>
              <a:t>cinema</a:t>
            </a:r>
            <a:r>
              <a:rPr lang="cs-CZ" sz="7200" dirty="0"/>
              <a:t> </a:t>
            </a:r>
            <a:r>
              <a:rPr lang="cs-CZ" sz="7200" dirty="0" err="1"/>
              <a:t>with</a:t>
            </a:r>
            <a:r>
              <a:rPr lang="cs-CZ" sz="7200" dirty="0"/>
              <a:t> </a:t>
            </a:r>
            <a:r>
              <a:rPr lang="cs-CZ" sz="7200" dirty="0" err="1"/>
              <a:t>Dad</a:t>
            </a:r>
            <a:r>
              <a:rPr lang="cs-CZ" sz="7200" dirty="0"/>
              <a:t>. </a:t>
            </a:r>
            <a:r>
              <a:rPr lang="cs-CZ" sz="7200" dirty="0" err="1"/>
              <a:t>There</a:t>
            </a:r>
            <a:r>
              <a:rPr lang="cs-CZ" sz="7200" dirty="0"/>
              <a:t> are </a:t>
            </a:r>
            <a:r>
              <a:rPr lang="cs-CZ" sz="7200" dirty="0" err="1"/>
              <a:t>lots</a:t>
            </a:r>
            <a:r>
              <a:rPr lang="cs-CZ" sz="7200" dirty="0"/>
              <a:t> </a:t>
            </a:r>
            <a:r>
              <a:rPr lang="cs-CZ" sz="7200" dirty="0" err="1"/>
              <a:t>of</a:t>
            </a:r>
            <a:r>
              <a:rPr lang="cs-CZ" sz="7200" dirty="0"/>
              <a:t> </a:t>
            </a:r>
            <a:r>
              <a:rPr lang="cs-CZ" sz="7200" dirty="0" err="1"/>
              <a:t>cars</a:t>
            </a:r>
            <a:r>
              <a:rPr lang="cs-CZ" sz="7200" dirty="0"/>
              <a:t> so I </a:t>
            </a:r>
            <a:r>
              <a:rPr lang="cs-CZ" sz="7200" dirty="0" err="1"/>
              <a:t>don´t</a:t>
            </a:r>
            <a:r>
              <a:rPr lang="cs-CZ" sz="7200" dirty="0"/>
              <a:t> </a:t>
            </a:r>
            <a:r>
              <a:rPr lang="cs-CZ" sz="7200" dirty="0" err="1"/>
              <a:t>ride</a:t>
            </a:r>
            <a:r>
              <a:rPr lang="cs-CZ" sz="7200" dirty="0"/>
              <a:t> my bike in </a:t>
            </a:r>
            <a:r>
              <a:rPr lang="cs-CZ" sz="7200" dirty="0" err="1"/>
              <a:t>the</a:t>
            </a:r>
            <a:r>
              <a:rPr lang="cs-CZ" sz="7200" dirty="0"/>
              <a:t> city. I play </a:t>
            </a:r>
            <a:r>
              <a:rPr lang="cs-CZ" sz="7200" dirty="0" err="1"/>
              <a:t>computer</a:t>
            </a:r>
            <a:r>
              <a:rPr lang="cs-CZ" sz="7200" dirty="0"/>
              <a:t> </a:t>
            </a:r>
            <a:r>
              <a:rPr lang="cs-CZ" sz="7200" dirty="0" err="1"/>
              <a:t>games</a:t>
            </a:r>
            <a:r>
              <a:rPr lang="cs-CZ" sz="7200" dirty="0"/>
              <a:t>.</a:t>
            </a:r>
          </a:p>
          <a:p>
            <a:pPr marL="0" indent="0">
              <a:buNone/>
            </a:pPr>
            <a:r>
              <a:rPr lang="cs-CZ" sz="7200" dirty="0"/>
              <a:t> </a:t>
            </a:r>
            <a:r>
              <a:rPr lang="cs-CZ" sz="7200" dirty="0" smtClean="0"/>
              <a:t>            </a:t>
            </a:r>
            <a:r>
              <a:rPr lang="cs-CZ" sz="7200" dirty="0" err="1"/>
              <a:t>Please</a:t>
            </a:r>
            <a:r>
              <a:rPr lang="cs-CZ" sz="7200" dirty="0"/>
              <a:t> </a:t>
            </a:r>
            <a:r>
              <a:rPr lang="cs-CZ" sz="7200" dirty="0" err="1"/>
              <a:t>write</a:t>
            </a:r>
            <a:r>
              <a:rPr lang="cs-CZ" sz="7200" dirty="0"/>
              <a:t> </a:t>
            </a:r>
            <a:r>
              <a:rPr lang="cs-CZ" sz="7200" dirty="0" err="1"/>
              <a:t>soon</a:t>
            </a:r>
            <a:r>
              <a:rPr lang="cs-CZ" sz="7200" dirty="0"/>
              <a:t>.</a:t>
            </a:r>
          </a:p>
          <a:p>
            <a:pPr marL="0" indent="0">
              <a:buNone/>
            </a:pPr>
            <a:r>
              <a:rPr lang="cs-CZ" sz="7200" dirty="0"/>
              <a:t>            </a:t>
            </a:r>
            <a:r>
              <a:rPr lang="cs-CZ" sz="7200" dirty="0" smtClean="0"/>
              <a:t> Love</a:t>
            </a:r>
            <a:r>
              <a:rPr lang="cs-CZ" sz="7200" dirty="0"/>
              <a:t>, </a:t>
            </a:r>
            <a:r>
              <a:rPr lang="cs-CZ" sz="7200" dirty="0" err="1" smtClean="0"/>
              <a:t>Amy</a:t>
            </a:r>
            <a:r>
              <a:rPr lang="cs-CZ" sz="7200" dirty="0" smtClean="0"/>
              <a:t> </a:t>
            </a:r>
            <a:endParaRPr lang="cs-CZ" sz="7200" dirty="0"/>
          </a:p>
          <a:p>
            <a:pPr marL="0" indent="0">
              <a:buNone/>
            </a:pPr>
            <a:r>
              <a:rPr lang="cs-CZ" sz="7200" dirty="0"/>
              <a:t/>
            </a:r>
            <a:br>
              <a:rPr lang="cs-CZ" sz="7200" dirty="0"/>
            </a:br>
            <a:r>
              <a:rPr lang="cs-CZ" sz="7200" b="1" u="sng" dirty="0"/>
              <a:t>1.</a:t>
            </a:r>
            <a:r>
              <a:rPr lang="cs-CZ" sz="7200" u="sng" dirty="0"/>
              <a:t> </a:t>
            </a:r>
            <a:r>
              <a:rPr lang="cs-CZ" sz="7200" b="1" u="sng" dirty="0"/>
              <a:t>Vyhledej v textu, s kým chodí </a:t>
            </a:r>
            <a:r>
              <a:rPr lang="cs-CZ" sz="7200" b="1" u="sng" dirty="0" err="1"/>
              <a:t>Amy</a:t>
            </a:r>
            <a:r>
              <a:rPr lang="cs-CZ" sz="7200" b="1" u="sng" dirty="0"/>
              <a:t> na procházku</a:t>
            </a:r>
            <a:r>
              <a:rPr lang="cs-CZ" sz="7200" b="1" u="sng" dirty="0" smtClean="0"/>
              <a:t>. </a:t>
            </a:r>
            <a:r>
              <a:rPr lang="cs-CZ" sz="7200" b="1" u="sng" dirty="0"/>
              <a:t>Vyznač vhodný obrázek.</a:t>
            </a:r>
            <a:endParaRPr lang="cs-CZ" sz="7200" dirty="0"/>
          </a:p>
          <a:p>
            <a:pPr marL="0" indent="0">
              <a:buNone/>
            </a:pPr>
            <a:r>
              <a:rPr lang="cs-CZ" sz="7200" dirty="0"/>
              <a:t> </a:t>
            </a: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a:p>
          <a:p>
            <a:pPr marL="0" indent="0">
              <a:buNone/>
            </a:pPr>
            <a:r>
              <a:rPr lang="cs-CZ" dirty="0" smtClean="0"/>
              <a:t>			</a:t>
            </a:r>
          </a:p>
          <a:p>
            <a:pPr marL="0" indent="0">
              <a:buNone/>
            </a:pPr>
            <a:endParaRPr lang="cs-CZ" dirty="0"/>
          </a:p>
          <a:p>
            <a:pPr marL="0" indent="0">
              <a:buNone/>
            </a:pPr>
            <a:endParaRPr lang="cs-CZ" dirty="0" smtClean="0"/>
          </a:p>
          <a:p>
            <a:pPr marL="0" indent="0">
              <a:buNone/>
            </a:pPr>
            <a:r>
              <a:rPr lang="cs-CZ" dirty="0"/>
              <a:t/>
            </a:r>
            <a:br>
              <a:rPr lang="cs-CZ" dirty="0"/>
            </a:br>
            <a:r>
              <a:rPr lang="cs-CZ" dirty="0"/>
              <a:t>                                      </a:t>
            </a:r>
            <a:r>
              <a:rPr lang="cs-CZ" dirty="0" smtClean="0"/>
              <a:t>		</a:t>
            </a:r>
            <a:endParaRPr lang="cs-CZ" dirty="0"/>
          </a:p>
          <a:p>
            <a:pPr marL="0" indent="0">
              <a:buNone/>
            </a:pPr>
            <a:r>
              <a:rPr lang="cs-CZ" dirty="0"/>
              <a:t>             A □                                  </a:t>
            </a:r>
            <a:r>
              <a:rPr lang="cs-CZ" dirty="0" smtClean="0"/>
              <a:t>	  </a:t>
            </a:r>
            <a:r>
              <a:rPr lang="cs-CZ" dirty="0"/>
              <a:t>B □                                        C □</a:t>
            </a:r>
          </a:p>
          <a:p>
            <a:pPr marL="0" indent="0">
              <a:buNone/>
            </a:pPr>
            <a:endParaRPr lang="cs-CZ" dirty="0" smtClean="0"/>
          </a:p>
          <a:p>
            <a:pPr marL="0" indent="0">
              <a:buNone/>
            </a:pPr>
            <a:r>
              <a:rPr lang="cs-CZ" sz="7200" b="1" u="sng" dirty="0" smtClean="0"/>
              <a:t>2</a:t>
            </a:r>
            <a:r>
              <a:rPr lang="cs-CZ" sz="7200" b="1" u="sng" dirty="0"/>
              <a:t>. Označ, čemu se </a:t>
            </a:r>
            <a:r>
              <a:rPr lang="cs-CZ" sz="7200" b="1" u="sng" dirty="0" err="1"/>
              <a:t>Amy</a:t>
            </a:r>
            <a:r>
              <a:rPr lang="cs-CZ" sz="7200" b="1" u="sng" dirty="0"/>
              <a:t> věnuje ve volném čase.</a:t>
            </a:r>
            <a:endParaRPr lang="cs-CZ" sz="7200" dirty="0"/>
          </a:p>
          <a:p>
            <a:pPr marL="0" indent="0">
              <a:buNone/>
            </a:pPr>
            <a:r>
              <a:rPr lang="cs-CZ" sz="7200" dirty="0" smtClean="0"/>
              <a:t>A </a:t>
            </a:r>
            <a:r>
              <a:rPr lang="cs-CZ" sz="7200" dirty="0"/>
              <a:t>□  </a:t>
            </a:r>
            <a:r>
              <a:rPr lang="cs-CZ" sz="7200" dirty="0" err="1"/>
              <a:t>She</a:t>
            </a:r>
            <a:r>
              <a:rPr lang="cs-CZ" sz="7200" dirty="0"/>
              <a:t> </a:t>
            </a:r>
            <a:r>
              <a:rPr lang="cs-CZ" sz="7200" dirty="0" err="1"/>
              <a:t>goes</a:t>
            </a:r>
            <a:r>
              <a:rPr lang="cs-CZ" sz="7200" dirty="0"/>
              <a:t> </a:t>
            </a:r>
            <a:r>
              <a:rPr lang="cs-CZ" sz="7200" dirty="0" err="1"/>
              <a:t>for</a:t>
            </a:r>
            <a:r>
              <a:rPr lang="cs-CZ" sz="7200" dirty="0"/>
              <a:t> long </a:t>
            </a:r>
            <a:r>
              <a:rPr lang="cs-CZ" sz="7200" dirty="0" err="1"/>
              <a:t>walks</a:t>
            </a:r>
            <a:r>
              <a:rPr lang="cs-CZ" sz="7200" dirty="0"/>
              <a:t> </a:t>
            </a:r>
            <a:r>
              <a:rPr lang="cs-CZ" sz="7200" dirty="0" err="1"/>
              <a:t>with</a:t>
            </a:r>
            <a:r>
              <a:rPr lang="cs-CZ" sz="7200" dirty="0"/>
              <a:t> </a:t>
            </a:r>
            <a:r>
              <a:rPr lang="cs-CZ" sz="7200" dirty="0" err="1"/>
              <a:t>Grandpa´s</a:t>
            </a:r>
            <a:r>
              <a:rPr lang="cs-CZ" sz="7200" dirty="0"/>
              <a:t> dog.</a:t>
            </a:r>
          </a:p>
          <a:p>
            <a:pPr marL="0" indent="0">
              <a:buNone/>
            </a:pPr>
            <a:r>
              <a:rPr lang="cs-CZ" sz="7200" dirty="0"/>
              <a:t>B □  </a:t>
            </a:r>
            <a:r>
              <a:rPr lang="cs-CZ" sz="7200" dirty="0" err="1"/>
              <a:t>She</a:t>
            </a:r>
            <a:r>
              <a:rPr lang="cs-CZ" sz="7200" dirty="0"/>
              <a:t> </a:t>
            </a:r>
            <a:r>
              <a:rPr lang="cs-CZ" sz="7200" dirty="0" err="1"/>
              <a:t>plays</a:t>
            </a:r>
            <a:r>
              <a:rPr lang="cs-CZ" sz="7200" dirty="0"/>
              <a:t> </a:t>
            </a:r>
            <a:r>
              <a:rPr lang="cs-CZ" sz="7200" dirty="0" err="1"/>
              <a:t>the</a:t>
            </a:r>
            <a:r>
              <a:rPr lang="cs-CZ" sz="7200" dirty="0"/>
              <a:t> piano.</a:t>
            </a:r>
          </a:p>
          <a:p>
            <a:pPr marL="0" indent="0">
              <a:buNone/>
            </a:pPr>
            <a:r>
              <a:rPr lang="cs-CZ" sz="7200" dirty="0"/>
              <a:t>C □  </a:t>
            </a:r>
            <a:r>
              <a:rPr lang="cs-CZ" sz="7200" dirty="0" err="1"/>
              <a:t>She</a:t>
            </a:r>
            <a:r>
              <a:rPr lang="cs-CZ" sz="7200" dirty="0"/>
              <a:t> </a:t>
            </a:r>
            <a:r>
              <a:rPr lang="cs-CZ" sz="7200" dirty="0" err="1"/>
              <a:t>draws</a:t>
            </a:r>
            <a:r>
              <a:rPr lang="cs-CZ" sz="7200" dirty="0"/>
              <a:t> </a:t>
            </a:r>
            <a:r>
              <a:rPr lang="cs-CZ" sz="7200" dirty="0" err="1"/>
              <a:t>pictures</a:t>
            </a:r>
            <a:r>
              <a:rPr lang="cs-CZ" sz="7200" dirty="0"/>
              <a:t>.</a:t>
            </a:r>
          </a:p>
          <a:p>
            <a:pPr marL="0" indent="0">
              <a:buNone/>
            </a:pPr>
            <a:r>
              <a:rPr lang="cs-CZ" sz="7200" dirty="0"/>
              <a:t>D □  </a:t>
            </a:r>
            <a:r>
              <a:rPr lang="cs-CZ" sz="7200" dirty="0" err="1"/>
              <a:t>She</a:t>
            </a:r>
            <a:r>
              <a:rPr lang="cs-CZ" sz="7200" dirty="0"/>
              <a:t> </a:t>
            </a:r>
            <a:r>
              <a:rPr lang="cs-CZ" sz="7200" dirty="0" err="1"/>
              <a:t>plays</a:t>
            </a:r>
            <a:r>
              <a:rPr lang="cs-CZ" sz="7200" dirty="0"/>
              <a:t> </a:t>
            </a:r>
            <a:r>
              <a:rPr lang="cs-CZ" sz="7200" dirty="0" err="1"/>
              <a:t>computer</a:t>
            </a:r>
            <a:r>
              <a:rPr lang="cs-CZ" sz="7200" dirty="0"/>
              <a:t> </a:t>
            </a:r>
            <a:r>
              <a:rPr lang="cs-CZ" sz="7200" dirty="0" err="1"/>
              <a:t>games</a:t>
            </a:r>
            <a:r>
              <a:rPr lang="cs-CZ" sz="7200" dirty="0"/>
              <a:t>.</a:t>
            </a:r>
          </a:p>
          <a:p>
            <a:pPr marL="0" indent="0">
              <a:buNone/>
            </a:pPr>
            <a:r>
              <a:rPr lang="cs-CZ" sz="7200" dirty="0"/>
              <a:t/>
            </a:r>
            <a:br>
              <a:rPr lang="cs-CZ" sz="7200" dirty="0"/>
            </a:br>
            <a:r>
              <a:rPr lang="cs-CZ" sz="7200" u="sng" dirty="0"/>
              <a:t>Řešení</a:t>
            </a:r>
            <a:r>
              <a:rPr lang="cs-CZ" sz="7200" u="sng" dirty="0" smtClean="0"/>
              <a:t>: </a:t>
            </a:r>
            <a:r>
              <a:rPr lang="cs-CZ" sz="7200" dirty="0" err="1" smtClean="0"/>
              <a:t>1C</a:t>
            </a:r>
            <a:r>
              <a:rPr lang="cs-CZ" sz="7200" dirty="0"/>
              <a:t>; </a:t>
            </a:r>
            <a:r>
              <a:rPr lang="cs-CZ" sz="7200" dirty="0" err="1"/>
              <a:t>2A</a:t>
            </a:r>
            <a:r>
              <a:rPr lang="cs-CZ" sz="7200" dirty="0"/>
              <a:t>, D;</a:t>
            </a:r>
          </a:p>
          <a:p>
            <a:pPr marL="0" indent="0">
              <a:buNone/>
            </a:pPr>
            <a:endParaRPr lang="cs-CZ" dirty="0"/>
          </a:p>
        </p:txBody>
      </p:sp>
      <p:pic>
        <p:nvPicPr>
          <p:cNvPr id="5" name="obrázek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01008"/>
            <a:ext cx="1052830" cy="1140777"/>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7" y="3617898"/>
            <a:ext cx="905746" cy="10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5513" y="3501008"/>
            <a:ext cx="13144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53</a:t>
            </a:fld>
            <a:endParaRPr lang="cs-CZ"/>
          </a:p>
        </p:txBody>
      </p:sp>
    </p:spTree>
    <p:extLst>
      <p:ext uri="{BB962C8B-B14F-4D97-AF65-F5344CB8AC3E}">
        <p14:creationId xmlns:p14="http://schemas.microsoft.com/office/powerpoint/2010/main" val="403145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7024744"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endParaRPr lang="cs-CZ" sz="3600" b="1"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54</a:t>
            </a:fld>
            <a:endParaRPr lang="cs-CZ" dirty="0"/>
          </a:p>
        </p:txBody>
      </p:sp>
      <p:sp>
        <p:nvSpPr>
          <p:cNvPr id="3" name="Zástupný symbol pro obsah 2"/>
          <p:cNvSpPr>
            <a:spLocks noGrp="1"/>
          </p:cNvSpPr>
          <p:nvPr>
            <p:ph idx="1"/>
          </p:nvPr>
        </p:nvSpPr>
        <p:spPr>
          <a:xfrm>
            <a:off x="467544" y="1974324"/>
            <a:ext cx="8208912" cy="3858305"/>
          </a:xfrm>
        </p:spPr>
        <p:txBody>
          <a:bodyPr>
            <a:normAutofit fontScale="92500" lnSpcReduction="10000"/>
          </a:bodyPr>
          <a:lstStyle/>
          <a:p>
            <a:pPr marL="68580" indent="0">
              <a:buNone/>
            </a:pPr>
            <a:r>
              <a:rPr lang="cs-CZ" dirty="0" smtClean="0"/>
              <a:t>+</a:t>
            </a:r>
          </a:p>
          <a:p>
            <a:pPr marL="68580" indent="0">
              <a:buNone/>
            </a:pPr>
            <a:r>
              <a:rPr lang="cs-CZ" dirty="0" smtClean="0"/>
              <a:t>Eliminace hádání, podvádění </a:t>
            </a:r>
          </a:p>
          <a:p>
            <a:pPr marL="68580" indent="0">
              <a:buNone/>
            </a:pPr>
            <a:r>
              <a:rPr lang="cs-CZ" dirty="0" smtClean="0"/>
              <a:t>Není třeba </a:t>
            </a:r>
            <a:r>
              <a:rPr lang="cs-CZ" dirty="0" err="1" smtClean="0"/>
              <a:t>distraktorů</a:t>
            </a:r>
            <a:r>
              <a:rPr lang="cs-CZ" dirty="0" smtClean="0"/>
              <a:t> - poněkud snazší tvorba</a:t>
            </a:r>
          </a:p>
          <a:p>
            <a:pPr marL="68580" indent="0">
              <a:buNone/>
            </a:pPr>
            <a:r>
              <a:rPr lang="cs-CZ" dirty="0" smtClean="0"/>
              <a:t>-</a:t>
            </a:r>
          </a:p>
          <a:p>
            <a:pPr marL="68580" indent="0">
              <a:buNone/>
            </a:pPr>
            <a:r>
              <a:rPr lang="cs-CZ" dirty="0" smtClean="0"/>
              <a:t>Problém s úplností a přesností klíče</a:t>
            </a:r>
          </a:p>
          <a:p>
            <a:pPr marL="68580" indent="0">
              <a:buNone/>
            </a:pPr>
            <a:r>
              <a:rPr lang="cs-CZ" dirty="0" smtClean="0"/>
              <a:t>Míchání produkce do receptivních dovedností</a:t>
            </a:r>
          </a:p>
          <a:p>
            <a:pPr marL="68580" indent="0">
              <a:buNone/>
            </a:pPr>
            <a:r>
              <a:rPr lang="cs-CZ" dirty="0" smtClean="0"/>
              <a:t>Pokud je třeba posuzovat správnost odpovědí, pak je ohrožena spolehlivost či validita hodnocení</a:t>
            </a:r>
          </a:p>
          <a:p>
            <a:pPr marL="68580" indent="0">
              <a:buNone/>
            </a:pPr>
            <a:r>
              <a:rPr lang="cs-CZ" dirty="0" smtClean="0"/>
              <a:t>Hodnocení trvá déle</a:t>
            </a:r>
          </a:p>
          <a:p>
            <a:pPr marL="68580" indent="0">
              <a:buNone/>
            </a:pPr>
            <a:r>
              <a:rPr lang="cs-CZ" dirty="0" smtClean="0"/>
              <a:t>Více hodnotitelů</a:t>
            </a:r>
          </a:p>
          <a:p>
            <a:pPr marL="68580" indent="0">
              <a:buNone/>
            </a:pPr>
            <a:endParaRPr lang="cs-CZ" dirty="0"/>
          </a:p>
          <a:p>
            <a:pPr marL="68580" indent="0">
              <a:buNone/>
            </a:pPr>
            <a:endParaRPr lang="cs-CZ" dirty="0" smtClean="0"/>
          </a:p>
        </p:txBody>
      </p:sp>
      <p:sp>
        <p:nvSpPr>
          <p:cNvPr id="4" name="Obdélník 3"/>
          <p:cNvSpPr/>
          <p:nvPr/>
        </p:nvSpPr>
        <p:spPr>
          <a:xfrm>
            <a:off x="467544" y="548680"/>
            <a:ext cx="8208912" cy="954107"/>
          </a:xfrm>
          <a:prstGeom prst="rect">
            <a:avLst/>
          </a:prstGeom>
        </p:spPr>
        <p:txBody>
          <a:bodyPr wrap="square">
            <a:spAutoFit/>
          </a:bodyPr>
          <a:lstStyle/>
          <a:p>
            <a:r>
              <a:rPr lang="cs-CZ" sz="2800" b="1" dirty="0">
                <a:solidFill>
                  <a:srgbClr val="92D050"/>
                </a:solidFill>
              </a:rPr>
              <a:t>Úlohy typu </a:t>
            </a:r>
            <a:r>
              <a:rPr lang="cs-CZ" sz="2800" b="1" dirty="0" err="1" smtClean="0">
                <a:solidFill>
                  <a:srgbClr val="92D050"/>
                </a:solidFill>
              </a:rPr>
              <a:t>Short</a:t>
            </a:r>
            <a:r>
              <a:rPr lang="cs-CZ" sz="2800" b="1" dirty="0" smtClean="0">
                <a:solidFill>
                  <a:srgbClr val="92D050"/>
                </a:solidFill>
              </a:rPr>
              <a:t> </a:t>
            </a:r>
            <a:r>
              <a:rPr lang="cs-CZ" sz="2800" b="1" dirty="0" err="1" smtClean="0">
                <a:solidFill>
                  <a:srgbClr val="92D050"/>
                </a:solidFill>
              </a:rPr>
              <a:t>answer</a:t>
            </a:r>
            <a:r>
              <a:rPr lang="cs-CZ" sz="2800" b="1" dirty="0" smtClean="0">
                <a:solidFill>
                  <a:srgbClr val="92D050"/>
                </a:solidFill>
              </a:rPr>
              <a:t> (gap </a:t>
            </a:r>
            <a:r>
              <a:rPr lang="cs-CZ" sz="2800" b="1" dirty="0" err="1" smtClean="0">
                <a:solidFill>
                  <a:srgbClr val="92D050"/>
                </a:solidFill>
              </a:rPr>
              <a:t>fill</a:t>
            </a:r>
            <a:r>
              <a:rPr lang="cs-CZ" sz="2800" b="1" dirty="0" smtClean="0">
                <a:solidFill>
                  <a:srgbClr val="92D050"/>
                </a:solidFill>
              </a:rPr>
              <a:t>),</a:t>
            </a:r>
            <a:r>
              <a:rPr lang="cs-CZ" sz="2800" b="1" dirty="0" err="1" smtClean="0">
                <a:solidFill>
                  <a:srgbClr val="92D050"/>
                </a:solidFill>
              </a:rPr>
              <a:t>Summary</a:t>
            </a:r>
            <a:r>
              <a:rPr lang="cs-CZ" sz="2800" b="1" dirty="0">
                <a:solidFill>
                  <a:srgbClr val="92D050"/>
                </a:solidFill>
              </a:rPr>
              <a:t>, </a:t>
            </a:r>
            <a:r>
              <a:rPr lang="cs-CZ" sz="2800" b="1" dirty="0" err="1" smtClean="0">
                <a:solidFill>
                  <a:srgbClr val="92D050"/>
                </a:solidFill>
              </a:rPr>
              <a:t>Information</a:t>
            </a:r>
            <a:r>
              <a:rPr lang="cs-CZ" sz="2800" b="1" dirty="0" smtClean="0">
                <a:solidFill>
                  <a:srgbClr val="92D050"/>
                </a:solidFill>
              </a:rPr>
              <a:t> Transfer, </a:t>
            </a:r>
            <a:r>
              <a:rPr lang="cs-CZ" sz="2800" b="1" dirty="0" err="1" smtClean="0">
                <a:solidFill>
                  <a:srgbClr val="92D050"/>
                </a:solidFill>
              </a:rPr>
              <a:t>Cloze</a:t>
            </a:r>
            <a:r>
              <a:rPr lang="cs-CZ" sz="2800" b="1" dirty="0" smtClean="0">
                <a:solidFill>
                  <a:srgbClr val="92D050"/>
                </a:solidFill>
              </a:rPr>
              <a:t>…</a:t>
            </a:r>
            <a:endParaRPr lang="cs-CZ" sz="2800" b="1" dirty="0">
              <a:solidFill>
                <a:srgbClr val="92D050"/>
              </a:solidFill>
            </a:endParaRPr>
          </a:p>
        </p:txBody>
      </p:sp>
    </p:spTree>
    <p:extLst>
      <p:ext uri="{BB962C8B-B14F-4D97-AF65-F5344CB8AC3E}">
        <p14:creationId xmlns:p14="http://schemas.microsoft.com/office/powerpoint/2010/main" val="349369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7024744"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endParaRPr lang="cs-CZ" sz="3600" b="1"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55</a:t>
            </a:fld>
            <a:endParaRPr lang="cs-CZ" dirty="0"/>
          </a:p>
        </p:txBody>
      </p:sp>
      <p:sp>
        <p:nvSpPr>
          <p:cNvPr id="3" name="Zástupný symbol pro obsah 2"/>
          <p:cNvSpPr>
            <a:spLocks noGrp="1"/>
          </p:cNvSpPr>
          <p:nvPr>
            <p:ph idx="1"/>
          </p:nvPr>
        </p:nvSpPr>
        <p:spPr>
          <a:xfrm>
            <a:off x="467544" y="1974324"/>
            <a:ext cx="8208912" cy="3858305"/>
          </a:xfrm>
        </p:spPr>
        <p:txBody>
          <a:bodyPr>
            <a:normAutofit fontScale="92500" lnSpcReduction="10000"/>
          </a:bodyPr>
          <a:lstStyle/>
          <a:p>
            <a:pPr marL="68580" indent="0">
              <a:buNone/>
            </a:pPr>
            <a:r>
              <a:rPr lang="cs-CZ" dirty="0" smtClean="0"/>
              <a:t>U všech:</a:t>
            </a:r>
          </a:p>
          <a:p>
            <a:pPr marL="68580" indent="0">
              <a:buNone/>
            </a:pPr>
            <a:r>
              <a:rPr lang="cs-CZ" dirty="0" smtClean="0"/>
              <a:t>Text nebo jednotlivé úlohy?</a:t>
            </a:r>
          </a:p>
          <a:p>
            <a:pPr marL="68580" indent="0">
              <a:buNone/>
            </a:pPr>
            <a:r>
              <a:rPr lang="cs-CZ" dirty="0" smtClean="0"/>
              <a:t>Odpověď česky nebo anglicky?</a:t>
            </a:r>
          </a:p>
          <a:p>
            <a:pPr marL="68580" indent="0">
              <a:buNone/>
            </a:pPr>
            <a:r>
              <a:rPr lang="cs-CZ" dirty="0" smtClean="0"/>
              <a:t>Jedno slovo nebo věta?</a:t>
            </a:r>
          </a:p>
          <a:p>
            <a:pPr marL="68580" indent="0">
              <a:buNone/>
            </a:pPr>
            <a:r>
              <a:rPr lang="cs-CZ" dirty="0" smtClean="0"/>
              <a:t>Jak hodnotit? (počet bodů, částečně správné odpovědi, pravopis…) – jedinečnost správné odpovědi</a:t>
            </a:r>
          </a:p>
          <a:p>
            <a:pPr marL="68580" indent="0">
              <a:buNone/>
            </a:pPr>
            <a:endParaRPr lang="cs-CZ" dirty="0" smtClean="0"/>
          </a:p>
          <a:p>
            <a:pPr marL="68580" indent="0">
              <a:buNone/>
            </a:pPr>
            <a:r>
              <a:rPr lang="cs-CZ" dirty="0"/>
              <a:t>Pravidla pro tvorbu jsou v podstatě stejná jako u ostatních.</a:t>
            </a:r>
          </a:p>
          <a:p>
            <a:pPr marL="68580" indent="0">
              <a:buNone/>
            </a:pPr>
            <a:endParaRPr lang="cs-CZ" dirty="0" smtClean="0"/>
          </a:p>
          <a:p>
            <a:r>
              <a:rPr lang="cs-CZ" dirty="0" smtClean="0"/>
              <a:t>Pozor na úroveň</a:t>
            </a:r>
            <a:endParaRPr lang="cs-CZ" dirty="0"/>
          </a:p>
        </p:txBody>
      </p:sp>
    </p:spTree>
    <p:extLst>
      <p:ext uri="{BB962C8B-B14F-4D97-AF65-F5344CB8AC3E}">
        <p14:creationId xmlns:p14="http://schemas.microsoft.com/office/powerpoint/2010/main" val="312116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7024744"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endParaRPr lang="cs-CZ" sz="3600" b="1"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56</a:t>
            </a:fld>
            <a:endParaRPr lang="cs-CZ" dirty="0"/>
          </a:p>
        </p:txBody>
      </p:sp>
      <p:sp>
        <p:nvSpPr>
          <p:cNvPr id="3" name="Zástupný symbol pro obsah 2"/>
          <p:cNvSpPr>
            <a:spLocks noGrp="1"/>
          </p:cNvSpPr>
          <p:nvPr>
            <p:ph idx="1"/>
          </p:nvPr>
        </p:nvSpPr>
        <p:spPr>
          <a:xfrm>
            <a:off x="467544" y="989439"/>
            <a:ext cx="8208912" cy="3858305"/>
          </a:xfrm>
        </p:spPr>
        <p:txBody>
          <a:bodyPr>
            <a:normAutofit/>
          </a:bodyPr>
          <a:lstStyle/>
          <a:p>
            <a:pPr marL="68580" indent="0">
              <a:buNone/>
            </a:pPr>
            <a:r>
              <a:rPr lang="cs-CZ" dirty="0" err="1" smtClean="0"/>
              <a:t>While</a:t>
            </a:r>
            <a:r>
              <a:rPr lang="cs-CZ" dirty="0" smtClean="0"/>
              <a:t> </a:t>
            </a:r>
            <a:r>
              <a:rPr lang="cs-CZ" dirty="0" err="1" smtClean="0"/>
              <a:t>they</a:t>
            </a:r>
            <a:r>
              <a:rPr lang="cs-CZ" dirty="0" smtClean="0"/>
              <a:t> </a:t>
            </a:r>
            <a:r>
              <a:rPr lang="cs-CZ" i="1" dirty="0" err="1" smtClean="0">
                <a:solidFill>
                  <a:schemeClr val="tx2">
                    <a:lumMod val="20000"/>
                    <a:lumOff val="80000"/>
                  </a:schemeClr>
                </a:solidFill>
              </a:rPr>
              <a:t>were</a:t>
            </a:r>
            <a:r>
              <a:rPr lang="cs-CZ" i="1" dirty="0" smtClean="0">
                <a:solidFill>
                  <a:schemeClr val="tx2">
                    <a:lumMod val="20000"/>
                    <a:lumOff val="80000"/>
                  </a:schemeClr>
                </a:solidFill>
              </a:rPr>
              <a:t> </a:t>
            </a:r>
            <a:r>
              <a:rPr lang="cs-CZ" i="1" dirty="0" err="1" smtClean="0">
                <a:solidFill>
                  <a:schemeClr val="tx2">
                    <a:lumMod val="20000"/>
                    <a:lumOff val="80000"/>
                  </a:schemeClr>
                </a:solidFill>
              </a:rPr>
              <a:t>watching</a:t>
            </a:r>
            <a:r>
              <a:rPr lang="cs-CZ" i="1" dirty="0" smtClean="0">
                <a:solidFill>
                  <a:schemeClr val="tx2">
                    <a:lumMod val="20000"/>
                    <a:lumOff val="80000"/>
                  </a:schemeClr>
                </a:solidFill>
              </a:rPr>
              <a:t> </a:t>
            </a:r>
            <a:r>
              <a:rPr lang="cs-CZ" dirty="0" err="1" smtClean="0"/>
              <a:t>television</a:t>
            </a:r>
            <a:r>
              <a:rPr lang="cs-CZ" dirty="0" smtClean="0"/>
              <a:t>, </a:t>
            </a:r>
            <a:r>
              <a:rPr lang="cs-CZ" dirty="0" err="1" smtClean="0"/>
              <a:t>there</a:t>
            </a:r>
            <a:r>
              <a:rPr lang="cs-CZ" dirty="0" smtClean="0"/>
              <a:t> </a:t>
            </a:r>
            <a:r>
              <a:rPr lang="cs-CZ" dirty="0" err="1" smtClean="0"/>
              <a:t>was</a:t>
            </a:r>
            <a:r>
              <a:rPr lang="cs-CZ" dirty="0" smtClean="0"/>
              <a:t> a </a:t>
            </a:r>
            <a:r>
              <a:rPr lang="cs-CZ" dirty="0" err="1" smtClean="0"/>
              <a:t>sudden</a:t>
            </a:r>
            <a:r>
              <a:rPr lang="cs-CZ" dirty="0" smtClean="0"/>
              <a:t> </a:t>
            </a:r>
            <a:r>
              <a:rPr lang="cs-CZ" dirty="0" err="1" smtClean="0"/>
              <a:t>bang</a:t>
            </a:r>
            <a:r>
              <a:rPr lang="cs-CZ" dirty="0" smtClean="0"/>
              <a:t> </a:t>
            </a:r>
            <a:r>
              <a:rPr lang="cs-CZ" dirty="0" err="1" smtClean="0"/>
              <a:t>outside</a:t>
            </a:r>
            <a:r>
              <a:rPr lang="cs-CZ" dirty="0" smtClean="0"/>
              <a:t>.</a:t>
            </a:r>
          </a:p>
          <a:p>
            <a:pPr marL="525780" indent="-457200">
              <a:buAutoNum type="alphaLcParenR"/>
            </a:pPr>
            <a:r>
              <a:rPr lang="cs-CZ" dirty="0" err="1" smtClean="0"/>
              <a:t>were</a:t>
            </a:r>
            <a:endParaRPr lang="cs-CZ" dirty="0" smtClean="0"/>
          </a:p>
          <a:p>
            <a:pPr marL="525780" indent="-457200">
              <a:buAutoNum type="alphaLcParenR"/>
            </a:pPr>
            <a:r>
              <a:rPr lang="cs-CZ" dirty="0" err="1" smtClean="0"/>
              <a:t>watching</a:t>
            </a:r>
            <a:endParaRPr lang="cs-CZ" dirty="0" smtClean="0"/>
          </a:p>
          <a:p>
            <a:pPr marL="525780" indent="-457200">
              <a:buAutoNum type="alphaLcParenR"/>
            </a:pPr>
            <a:r>
              <a:rPr lang="cs-CZ" dirty="0" err="1" smtClean="0"/>
              <a:t>were</a:t>
            </a:r>
            <a:r>
              <a:rPr lang="cs-CZ" dirty="0" smtClean="0"/>
              <a:t> </a:t>
            </a:r>
            <a:r>
              <a:rPr lang="cs-CZ" dirty="0" err="1" smtClean="0"/>
              <a:t>watching</a:t>
            </a:r>
            <a:endParaRPr lang="cs-CZ" dirty="0" smtClean="0"/>
          </a:p>
          <a:p>
            <a:pPr marL="68580" indent="0">
              <a:buNone/>
            </a:pPr>
            <a:endParaRPr lang="cs-CZ" dirty="0"/>
          </a:p>
          <a:p>
            <a:pPr marL="68580" indent="0">
              <a:buNone/>
            </a:pPr>
            <a:r>
              <a:rPr lang="cs-CZ" dirty="0"/>
              <a:t>Vyloučí se alternativní struktury, které by pravděpodobně testovaný mohl/chtěl </a:t>
            </a:r>
            <a:r>
              <a:rPr lang="cs-CZ" dirty="0" smtClean="0"/>
              <a:t>použít; </a:t>
            </a:r>
          </a:p>
          <a:p>
            <a:pPr marL="68580" indent="0">
              <a:buNone/>
            </a:pPr>
            <a:r>
              <a:rPr lang="cs-CZ" dirty="0" smtClean="0"/>
              <a:t>nápověda je velmi silná – co to testuje? – spíše </a:t>
            </a:r>
            <a:r>
              <a:rPr lang="cs-CZ" dirty="0" err="1" smtClean="0"/>
              <a:t>SZ</a:t>
            </a:r>
            <a:r>
              <a:rPr lang="cs-CZ" dirty="0" smtClean="0"/>
              <a:t>?</a:t>
            </a:r>
            <a:endParaRPr lang="cs-CZ" dirty="0"/>
          </a:p>
          <a:p>
            <a:pPr marL="68580" indent="0">
              <a:buNone/>
            </a:pPr>
            <a:endParaRPr lang="cs-CZ" dirty="0"/>
          </a:p>
        </p:txBody>
      </p:sp>
    </p:spTree>
    <p:extLst>
      <p:ext uri="{BB962C8B-B14F-4D97-AF65-F5344CB8AC3E}">
        <p14:creationId xmlns:p14="http://schemas.microsoft.com/office/powerpoint/2010/main" val="300484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7024744"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endParaRPr lang="cs-CZ" sz="3600" b="1"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57</a:t>
            </a:fld>
            <a:endParaRPr lang="cs-CZ" dirty="0"/>
          </a:p>
        </p:txBody>
      </p:sp>
      <p:sp>
        <p:nvSpPr>
          <p:cNvPr id="3" name="Zástupný symbol pro obsah 2"/>
          <p:cNvSpPr>
            <a:spLocks noGrp="1"/>
          </p:cNvSpPr>
          <p:nvPr>
            <p:ph idx="1"/>
          </p:nvPr>
        </p:nvSpPr>
        <p:spPr>
          <a:xfrm>
            <a:off x="467544" y="989439"/>
            <a:ext cx="8208912" cy="3858305"/>
          </a:xfrm>
        </p:spPr>
        <p:txBody>
          <a:bodyPr>
            <a:normAutofit/>
          </a:bodyPr>
          <a:lstStyle/>
          <a:p>
            <a:pPr marL="68580" indent="0">
              <a:buNone/>
            </a:pPr>
            <a:r>
              <a:rPr lang="cs-CZ" dirty="0" smtClean="0"/>
              <a:t>A: </a:t>
            </a:r>
            <a:r>
              <a:rPr lang="cs-CZ" dirty="0" err="1" smtClean="0"/>
              <a:t>What</a:t>
            </a:r>
            <a:r>
              <a:rPr lang="cs-CZ" dirty="0" smtClean="0"/>
              <a:t> </a:t>
            </a:r>
            <a:r>
              <a:rPr lang="cs-CZ" dirty="0" err="1" smtClean="0"/>
              <a:t>will</a:t>
            </a:r>
            <a:r>
              <a:rPr lang="cs-CZ" dirty="0" smtClean="0"/>
              <a:t> he do?	B. I </a:t>
            </a:r>
            <a:r>
              <a:rPr lang="cs-CZ" dirty="0" err="1" smtClean="0"/>
              <a:t>think</a:t>
            </a:r>
            <a:r>
              <a:rPr lang="cs-CZ" dirty="0" smtClean="0"/>
              <a:t> he ___ </a:t>
            </a:r>
            <a:r>
              <a:rPr lang="cs-CZ" dirty="0" err="1" smtClean="0"/>
              <a:t>resign</a:t>
            </a:r>
            <a:r>
              <a:rPr lang="cs-CZ" dirty="0" smtClean="0"/>
              <a:t>.</a:t>
            </a:r>
          </a:p>
          <a:p>
            <a:pPr marL="68580" indent="0">
              <a:buNone/>
            </a:pPr>
            <a:r>
              <a:rPr lang="cs-CZ" dirty="0" smtClean="0"/>
              <a:t>A: I </a:t>
            </a:r>
            <a:r>
              <a:rPr lang="cs-CZ" dirty="0" err="1" smtClean="0"/>
              <a:t>wonder</a:t>
            </a:r>
            <a:r>
              <a:rPr lang="cs-CZ" dirty="0" smtClean="0"/>
              <a:t> </a:t>
            </a:r>
            <a:r>
              <a:rPr lang="cs-CZ" dirty="0" err="1" smtClean="0"/>
              <a:t>who</a:t>
            </a:r>
            <a:r>
              <a:rPr lang="cs-CZ" dirty="0" smtClean="0"/>
              <a:t> </a:t>
            </a:r>
            <a:r>
              <a:rPr lang="cs-CZ" dirty="0" err="1" smtClean="0"/>
              <a:t>that</a:t>
            </a:r>
            <a:r>
              <a:rPr lang="cs-CZ" dirty="0" smtClean="0"/>
              <a:t> </a:t>
            </a:r>
            <a:r>
              <a:rPr lang="cs-CZ" dirty="0" err="1" smtClean="0"/>
              <a:t>is</a:t>
            </a:r>
            <a:r>
              <a:rPr lang="cs-CZ" dirty="0" smtClean="0"/>
              <a:t>.	B: </a:t>
            </a:r>
            <a:r>
              <a:rPr lang="cs-CZ" dirty="0" err="1" smtClean="0"/>
              <a:t>It</a:t>
            </a:r>
            <a:r>
              <a:rPr lang="cs-CZ" dirty="0" smtClean="0"/>
              <a:t> __ </a:t>
            </a:r>
            <a:r>
              <a:rPr lang="cs-CZ" dirty="0" err="1" smtClean="0"/>
              <a:t>be</a:t>
            </a:r>
            <a:r>
              <a:rPr lang="cs-CZ" dirty="0" smtClean="0"/>
              <a:t> </a:t>
            </a:r>
            <a:r>
              <a:rPr lang="cs-CZ" dirty="0" err="1" smtClean="0"/>
              <a:t>the</a:t>
            </a:r>
            <a:r>
              <a:rPr lang="cs-CZ" dirty="0" smtClean="0"/>
              <a:t> </a:t>
            </a:r>
            <a:r>
              <a:rPr lang="cs-CZ" dirty="0" err="1" smtClean="0"/>
              <a:t>doctor</a:t>
            </a:r>
            <a:r>
              <a:rPr lang="cs-CZ" dirty="0" smtClean="0"/>
              <a:t>.</a:t>
            </a:r>
          </a:p>
          <a:p>
            <a:pPr marL="68580" indent="0">
              <a:buNone/>
            </a:pPr>
            <a:endParaRPr lang="cs-CZ" dirty="0"/>
          </a:p>
          <a:p>
            <a:pPr marL="68580" indent="0">
              <a:buNone/>
            </a:pPr>
            <a:r>
              <a:rPr lang="cs-CZ" dirty="0" smtClean="0"/>
              <a:t>Mnoho možností (</a:t>
            </a:r>
            <a:r>
              <a:rPr lang="cs-CZ" dirty="0" err="1" smtClean="0"/>
              <a:t>will</a:t>
            </a:r>
            <a:r>
              <a:rPr lang="cs-CZ" dirty="0" smtClean="0"/>
              <a:t>, </a:t>
            </a:r>
            <a:r>
              <a:rPr lang="cs-CZ" dirty="0" err="1" smtClean="0"/>
              <a:t>might</a:t>
            </a:r>
            <a:r>
              <a:rPr lang="cs-CZ" dirty="0" smtClean="0"/>
              <a:t>, </a:t>
            </a:r>
            <a:r>
              <a:rPr lang="cs-CZ" dirty="0" err="1" smtClean="0"/>
              <a:t>may</a:t>
            </a:r>
            <a:r>
              <a:rPr lang="cs-CZ" dirty="0" smtClean="0"/>
              <a:t>, </a:t>
            </a:r>
            <a:r>
              <a:rPr lang="cs-CZ" dirty="0" err="1" smtClean="0"/>
              <a:t>could</a:t>
            </a:r>
            <a:r>
              <a:rPr lang="cs-CZ" dirty="0" smtClean="0"/>
              <a:t>…)</a:t>
            </a:r>
          </a:p>
          <a:p>
            <a:pPr marL="68580" indent="0">
              <a:buNone/>
            </a:pPr>
            <a:r>
              <a:rPr lang="cs-CZ" dirty="0" smtClean="0"/>
              <a:t>Možná by částečně pomohlo – v některých případech - dodat kontext, který omezí množství řešení:                                  </a:t>
            </a:r>
          </a:p>
          <a:p>
            <a:pPr marL="68580" indent="0">
              <a:buNone/>
            </a:pPr>
            <a:r>
              <a:rPr lang="cs-CZ" dirty="0" err="1" smtClean="0"/>
              <a:t>How</a:t>
            </a:r>
            <a:r>
              <a:rPr lang="cs-CZ" dirty="0" smtClean="0"/>
              <a:t> </a:t>
            </a:r>
            <a:r>
              <a:rPr lang="cs-CZ" dirty="0" err="1" smtClean="0"/>
              <a:t>can</a:t>
            </a:r>
            <a:r>
              <a:rPr lang="cs-CZ" dirty="0" smtClean="0"/>
              <a:t> </a:t>
            </a:r>
            <a:r>
              <a:rPr lang="cs-CZ" dirty="0" err="1" smtClean="0"/>
              <a:t>you</a:t>
            </a:r>
            <a:r>
              <a:rPr lang="cs-CZ" dirty="0" smtClean="0"/>
              <a:t> </a:t>
            </a:r>
            <a:r>
              <a:rPr lang="cs-CZ" dirty="0" err="1" smtClean="0"/>
              <a:t>be</a:t>
            </a:r>
            <a:r>
              <a:rPr lang="cs-CZ" dirty="0" smtClean="0"/>
              <a:t> so </a:t>
            </a:r>
            <a:r>
              <a:rPr lang="cs-CZ" dirty="0" err="1" smtClean="0"/>
              <a:t>certain</a:t>
            </a:r>
            <a:r>
              <a:rPr lang="cs-CZ" dirty="0" smtClean="0"/>
              <a:t>?</a:t>
            </a:r>
            <a:endParaRPr lang="cs-CZ" dirty="0"/>
          </a:p>
        </p:txBody>
      </p:sp>
    </p:spTree>
    <p:extLst>
      <p:ext uri="{BB962C8B-B14F-4D97-AF65-F5344CB8AC3E}">
        <p14:creationId xmlns:p14="http://schemas.microsoft.com/office/powerpoint/2010/main" val="345138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7024744" cy="613872"/>
          </a:xfrm>
        </p:spPr>
        <p:txBody>
          <a:bodyPr>
            <a:normAutofit fontScale="90000"/>
          </a:bodyPr>
          <a:lstStyle/>
          <a:p>
            <a:r>
              <a:rPr lang="cs-CZ" sz="3600" b="1" dirty="0" smtClean="0"/>
              <a:t/>
            </a:r>
            <a:br>
              <a:rPr lang="cs-CZ" sz="3600" b="1" dirty="0" smtClean="0"/>
            </a:br>
            <a:r>
              <a:rPr lang="cs-CZ" sz="3600" b="1" dirty="0"/>
              <a:t/>
            </a:r>
            <a:br>
              <a:rPr lang="cs-CZ" sz="3600" b="1" dirty="0"/>
            </a:br>
            <a:r>
              <a:rPr lang="en-US" sz="3200" b="1" dirty="0" smtClean="0"/>
              <a:t>Information transfer</a:t>
            </a:r>
            <a:endParaRPr lang="cs-CZ" sz="3600" b="1"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58</a:t>
            </a:fld>
            <a:endParaRPr lang="cs-CZ" dirty="0"/>
          </a:p>
        </p:txBody>
      </p:sp>
      <p:sp>
        <p:nvSpPr>
          <p:cNvPr id="3" name="Zástupný symbol pro obsah 2"/>
          <p:cNvSpPr>
            <a:spLocks noGrp="1"/>
          </p:cNvSpPr>
          <p:nvPr>
            <p:ph idx="1"/>
          </p:nvPr>
        </p:nvSpPr>
        <p:spPr>
          <a:xfrm>
            <a:off x="467544" y="989439"/>
            <a:ext cx="8208912" cy="3858305"/>
          </a:xfrm>
        </p:spPr>
        <p:txBody>
          <a:bodyPr>
            <a:normAutofit fontScale="92500"/>
          </a:bodyPr>
          <a:lstStyle/>
          <a:p>
            <a:pPr marL="68580" indent="0">
              <a:buNone/>
            </a:pPr>
            <a:endParaRPr lang="cs-CZ" dirty="0" smtClean="0"/>
          </a:p>
          <a:p>
            <a:pPr marL="68580" indent="0">
              <a:buNone/>
            </a:pPr>
            <a:r>
              <a:rPr lang="cs-CZ" dirty="0" smtClean="0"/>
              <a:t>Slyšený či psaný text + tabulka, nekompletní shrnutí, obrázky, k nimž se doplňují informace,  apod.</a:t>
            </a:r>
          </a:p>
          <a:p>
            <a:pPr marL="68580" indent="0">
              <a:buNone/>
            </a:pPr>
            <a:endParaRPr lang="cs-CZ" dirty="0" smtClean="0"/>
          </a:p>
          <a:p>
            <a:pPr marL="68580" indent="0">
              <a:buNone/>
            </a:pPr>
            <a:r>
              <a:rPr lang="mi-NZ" sz="2200" b="1" dirty="0"/>
              <a:t>Ko tōku whānau </a:t>
            </a:r>
            <a:r>
              <a:rPr lang="mi-NZ" sz="2200" b="1" dirty="0" smtClean="0"/>
              <a:t>1</a:t>
            </a:r>
            <a:endParaRPr lang="cs-CZ" sz="2200" dirty="0"/>
          </a:p>
          <a:p>
            <a:pPr marL="68580" indent="0">
              <a:buNone/>
            </a:pPr>
            <a:r>
              <a:rPr lang="mi-NZ" sz="2200" dirty="0"/>
              <a:t>Kia ora. Ko Tama tōku ingoa. He kōrero poto tēnei mō tōku whānau. </a:t>
            </a:r>
            <a:r>
              <a:rPr lang="mi-NZ" sz="2200" dirty="0" smtClean="0"/>
              <a:t>Ko </a:t>
            </a:r>
            <a:r>
              <a:rPr lang="mi-NZ" sz="2200" dirty="0"/>
              <a:t>au te tama a Hēmi rāua ko Maria. Tokotoru ā rāua tamariki. Kotahi te tamāhine, tokorua ngā tama tāne</a:t>
            </a:r>
            <a:r>
              <a:rPr lang="mi-NZ" sz="2200" dirty="0" smtClean="0"/>
              <a:t>.</a:t>
            </a:r>
            <a:r>
              <a:rPr lang="cs-CZ" sz="2200" dirty="0" smtClean="0"/>
              <a:t> </a:t>
            </a:r>
            <a:r>
              <a:rPr lang="mi-NZ" sz="2200" dirty="0" smtClean="0"/>
              <a:t>Ko </a:t>
            </a:r>
            <a:r>
              <a:rPr lang="mi-NZ" sz="2200" dirty="0"/>
              <a:t>au te tuatahi o ā rāua tamariki, arā, ko au te mātāmua o te whānau</a:t>
            </a:r>
            <a:r>
              <a:rPr lang="mi-NZ" sz="2200" dirty="0" smtClean="0"/>
              <a:t>.</a:t>
            </a:r>
            <a:r>
              <a:rPr lang="cs-CZ" sz="2200" dirty="0" smtClean="0"/>
              <a:t> </a:t>
            </a:r>
            <a:r>
              <a:rPr lang="mi-NZ" sz="2200" dirty="0" smtClean="0"/>
              <a:t>Ko </a:t>
            </a:r>
            <a:r>
              <a:rPr lang="mi-NZ" sz="2200" dirty="0"/>
              <a:t>Hine taku tuahine. Ko ia te tamaiti tuarua. </a:t>
            </a:r>
            <a:r>
              <a:rPr lang="cs-CZ" sz="2200" dirty="0" smtClean="0"/>
              <a:t> </a:t>
            </a:r>
            <a:r>
              <a:rPr lang="mi-NZ" sz="2200" dirty="0" smtClean="0"/>
              <a:t>Ko </a:t>
            </a:r>
            <a:r>
              <a:rPr lang="mi-NZ" sz="2200" dirty="0"/>
              <a:t>Hōne te pōtiki o te whānau. Ko ia taku teina.</a:t>
            </a:r>
            <a:endParaRPr lang="cs-CZ" sz="2200" dirty="0"/>
          </a:p>
          <a:p>
            <a:endParaRPr lang="cs-CZ" dirty="0" smtClean="0"/>
          </a:p>
          <a:p>
            <a:endParaRPr lang="cs-CZ" dirty="0" smtClean="0"/>
          </a:p>
          <a:p>
            <a:pPr marL="68580" indent="0">
              <a:buNone/>
            </a:pPr>
            <a:endParaRPr lang="cs-CZ"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766"/>
          <a:stretch/>
        </p:blipFill>
        <p:spPr bwMode="auto">
          <a:xfrm>
            <a:off x="3347864" y="4365104"/>
            <a:ext cx="5273278" cy="201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5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548680"/>
            <a:ext cx="8208912"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err="1" smtClean="0"/>
              <a:t>Cloze</a:t>
            </a:r>
            <a:r>
              <a:rPr lang="cs-CZ" sz="3600" b="1" dirty="0" smtClean="0"/>
              <a:t> a C-</a:t>
            </a:r>
            <a:r>
              <a:rPr lang="cs-CZ" sz="3600" b="1" dirty="0" err="1" smtClean="0"/>
              <a:t>tests</a:t>
            </a:r>
            <a:r>
              <a:rPr lang="cs-CZ" sz="3600" b="1" dirty="0" smtClean="0"/>
              <a:t> (a případné modifikace)</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59</a:t>
            </a:fld>
            <a:endParaRPr lang="cs-CZ" dirty="0"/>
          </a:p>
        </p:txBody>
      </p:sp>
      <p:sp>
        <p:nvSpPr>
          <p:cNvPr id="5" name="Rectangle 1"/>
          <p:cNvSpPr>
            <a:spLocks noChangeArrowheads="1"/>
          </p:cNvSpPr>
          <p:nvPr/>
        </p:nvSpPr>
        <p:spPr bwMode="auto">
          <a:xfrm>
            <a:off x="1042988" y="253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Zástupný symbol pro obsah 5"/>
          <p:cNvSpPr>
            <a:spLocks noGrp="1"/>
          </p:cNvSpPr>
          <p:nvPr>
            <p:ph idx="1"/>
          </p:nvPr>
        </p:nvSpPr>
        <p:spPr>
          <a:xfrm>
            <a:off x="539552" y="1484784"/>
            <a:ext cx="8064896" cy="3508977"/>
          </a:xfrm>
        </p:spPr>
        <p:txBody>
          <a:bodyPr>
            <a:normAutofit fontScale="77500" lnSpcReduction="20000"/>
          </a:bodyPr>
          <a:lstStyle/>
          <a:p>
            <a:pPr marL="68580" indent="0">
              <a:buNone/>
            </a:pPr>
            <a:r>
              <a:rPr lang="cs-CZ" dirty="0" smtClean="0"/>
              <a:t>Založeny na teorii o podvědomé rekonstrukci textu</a:t>
            </a:r>
          </a:p>
          <a:p>
            <a:pPr marL="68580" indent="0">
              <a:buNone/>
            </a:pPr>
            <a:r>
              <a:rPr lang="cs-CZ" dirty="0" smtClean="0"/>
              <a:t>Mechanické vymazání slov (s nabídkou nebo bez nabídky) – na rozdíl od gap-</a:t>
            </a:r>
            <a:r>
              <a:rPr lang="cs-CZ" dirty="0" err="1" smtClean="0"/>
              <a:t>fill</a:t>
            </a:r>
            <a:r>
              <a:rPr lang="cs-CZ" dirty="0" smtClean="0"/>
              <a:t> (většinou u </a:t>
            </a:r>
            <a:r>
              <a:rPr lang="cs-CZ" dirty="0" err="1" smtClean="0"/>
              <a:t>izol</a:t>
            </a:r>
            <a:r>
              <a:rPr lang="cs-CZ" dirty="0" smtClean="0"/>
              <a:t>. vět)</a:t>
            </a:r>
          </a:p>
          <a:p>
            <a:pPr marL="68580" indent="0">
              <a:buNone/>
            </a:pPr>
            <a:endParaRPr lang="cs-CZ" dirty="0"/>
          </a:p>
          <a:p>
            <a:pPr marL="68580" indent="0">
              <a:buNone/>
            </a:pPr>
            <a:r>
              <a:rPr lang="cs-CZ" dirty="0" smtClean="0"/>
              <a:t>Skórování – a) přesné slovo nebo b) Přibližné slovo</a:t>
            </a:r>
          </a:p>
          <a:p>
            <a:pPr marL="68580" indent="0">
              <a:buNone/>
            </a:pPr>
            <a:r>
              <a:rPr lang="cs-CZ" dirty="0" smtClean="0"/>
              <a:t>+</a:t>
            </a:r>
          </a:p>
          <a:p>
            <a:pPr marL="68580" indent="0">
              <a:buNone/>
            </a:pPr>
            <a:r>
              <a:rPr lang="cs-CZ" dirty="0" smtClean="0"/>
              <a:t>Lze vytvořit velké množství úloh</a:t>
            </a:r>
          </a:p>
          <a:p>
            <a:pPr marL="68580" indent="0">
              <a:buNone/>
            </a:pPr>
            <a:r>
              <a:rPr lang="cs-CZ" dirty="0" smtClean="0"/>
              <a:t>Snadná tvorba a snadné skórování (metoda a)</a:t>
            </a:r>
          </a:p>
          <a:p>
            <a:pPr marL="68580" indent="0">
              <a:buNone/>
            </a:pPr>
            <a:r>
              <a:rPr lang="cs-CZ" dirty="0" smtClean="0"/>
              <a:t>-</a:t>
            </a:r>
          </a:p>
          <a:p>
            <a:pPr marL="68580" indent="0">
              <a:buNone/>
            </a:pPr>
            <a:r>
              <a:rPr lang="cs-CZ" dirty="0" smtClean="0"/>
              <a:t>Obtížné vybrat text vhodný pro danou úroveň obtížnosti.</a:t>
            </a:r>
          </a:p>
          <a:p>
            <a:pPr marL="68580" indent="0">
              <a:buNone/>
            </a:pPr>
            <a:r>
              <a:rPr lang="cs-CZ" dirty="0" smtClean="0"/>
              <a:t>Metoda b je zdlouhavá.</a:t>
            </a:r>
          </a:p>
          <a:p>
            <a:pPr marL="68580" indent="0">
              <a:buNone/>
            </a:pPr>
            <a:r>
              <a:rPr lang="cs-CZ" dirty="0" smtClean="0"/>
              <a:t>Srovnatelnost verzí  je zpochybnitelná.</a:t>
            </a:r>
          </a:p>
          <a:p>
            <a:pPr marL="68580" indent="0">
              <a:buNone/>
            </a:pPr>
            <a:endParaRPr lang="cs-CZ" dirty="0" smtClean="0"/>
          </a:p>
          <a:p>
            <a:pPr marL="68580" indent="0">
              <a:buNone/>
            </a:pPr>
            <a:endParaRPr lang="cs-CZ" dirty="0" smtClean="0"/>
          </a:p>
          <a:p>
            <a:pPr marL="68580" indent="0">
              <a:buNone/>
            </a:pPr>
            <a:endParaRPr lang="cs-CZ" dirty="0" smtClean="0"/>
          </a:p>
          <a:p>
            <a:pPr marL="68580" indent="0">
              <a:buNone/>
            </a:pPr>
            <a:endParaRPr lang="cs-CZ" dirty="0"/>
          </a:p>
        </p:txBody>
      </p:sp>
    </p:spTree>
    <p:extLst>
      <p:ext uri="{BB962C8B-B14F-4D97-AF65-F5344CB8AC3E}">
        <p14:creationId xmlns:p14="http://schemas.microsoft.com/office/powerpoint/2010/main" val="79816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39552" y="405133"/>
            <a:ext cx="3594254" cy="584775"/>
          </a:xfrm>
          <a:prstGeom prst="rect">
            <a:avLst/>
          </a:prstGeom>
        </p:spPr>
        <p:txBody>
          <a:bodyPr>
            <a:normAutofit/>
          </a:bodyPr>
          <a:lstStyle>
            <a:defPPr>
              <a:defRPr lang="cs-CZ"/>
            </a:defPPr>
            <a:lvl1pPr>
              <a:spcBef>
                <a:spcPct val="0"/>
              </a:spcBef>
              <a:buNone/>
              <a:defRPr sz="32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cs-CZ" dirty="0"/>
          </a:p>
        </p:txBody>
      </p:sp>
      <p:sp>
        <p:nvSpPr>
          <p:cNvPr id="2" name="TextovéPole 1"/>
          <p:cNvSpPr txBox="1"/>
          <p:nvPr/>
        </p:nvSpPr>
        <p:spPr>
          <a:xfrm>
            <a:off x="485635" y="405133"/>
            <a:ext cx="7632848" cy="461665"/>
          </a:xfrm>
          <a:prstGeom prst="rect">
            <a:avLst/>
          </a:prstGeom>
          <a:noFill/>
        </p:spPr>
        <p:txBody>
          <a:bodyPr wrap="square" rtlCol="0">
            <a:spAutoFit/>
          </a:bodyPr>
          <a:lstStyle/>
          <a:p>
            <a:r>
              <a:rPr lang="cs-CZ" sz="2400" b="1" dirty="0" smtClean="0"/>
              <a:t>Reliabilita</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6</a:t>
            </a:fld>
            <a:endParaRPr lang="cs-CZ"/>
          </a:p>
        </p:txBody>
      </p:sp>
      <p:sp>
        <p:nvSpPr>
          <p:cNvPr id="4" name="TextovéPole 3"/>
          <p:cNvSpPr txBox="1"/>
          <p:nvPr/>
        </p:nvSpPr>
        <p:spPr>
          <a:xfrm>
            <a:off x="971600" y="2060848"/>
            <a:ext cx="6120680" cy="3312368"/>
          </a:xfrm>
          <a:prstGeom prst="rect">
            <a:avLst/>
          </a:prstGeom>
          <a:noFill/>
        </p:spPr>
        <p:txBody>
          <a:bodyPr wrap="square" rtlCol="0">
            <a:spAutoFit/>
          </a:bodyPr>
          <a:lstStyle/>
          <a:p>
            <a:endParaRPr lang="cs-CZ" dirty="0"/>
          </a:p>
        </p:txBody>
      </p:sp>
      <p:sp>
        <p:nvSpPr>
          <p:cNvPr id="7" name="Rectangle 3"/>
          <p:cNvSpPr txBox="1">
            <a:spLocks noChangeArrowheads="1"/>
          </p:cNvSpPr>
          <p:nvPr/>
        </p:nvSpPr>
        <p:spPr>
          <a:xfrm>
            <a:off x="457200" y="989908"/>
            <a:ext cx="8229600" cy="4135437"/>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80000"/>
              </a:lnSpc>
              <a:buFont typeface="Wingdings" pitchFamily="2" charset="2"/>
              <a:buNone/>
            </a:pPr>
            <a:r>
              <a:rPr lang="cs-CZ" altLang="cs-CZ" dirty="0" smtClean="0"/>
              <a:t>Souvisí s přesností, důvěryhodností a konzistentností</a:t>
            </a:r>
          </a:p>
          <a:p>
            <a:pPr>
              <a:lnSpc>
                <a:spcPct val="80000"/>
              </a:lnSpc>
              <a:buFont typeface="Wingdings" pitchFamily="2" charset="2"/>
              <a:buNone/>
            </a:pPr>
            <a:r>
              <a:rPr lang="cs-CZ" altLang="cs-CZ" dirty="0" smtClean="0"/>
              <a:t>Také se spravedlivostí skórů</a:t>
            </a:r>
          </a:p>
          <a:p>
            <a:pPr>
              <a:lnSpc>
                <a:spcPct val="80000"/>
              </a:lnSpc>
              <a:buFont typeface="Wingdings" pitchFamily="2" charset="2"/>
              <a:buNone/>
            </a:pPr>
            <a:r>
              <a:rPr lang="cs-CZ" altLang="cs-CZ" dirty="0" smtClean="0"/>
              <a:t> 	</a:t>
            </a:r>
            <a:r>
              <a:rPr lang="cs-CZ" altLang="cs-CZ" sz="2000" i="1" dirty="0" smtClean="0"/>
              <a:t>Je mých 35 bodů v maturitě z ČJ stejných jako tvých 35 bodů?</a:t>
            </a:r>
          </a:p>
          <a:p>
            <a:pPr>
              <a:lnSpc>
                <a:spcPct val="80000"/>
              </a:lnSpc>
              <a:buFont typeface="Wingdings" pitchFamily="2" charset="2"/>
              <a:buNone/>
            </a:pPr>
            <a:r>
              <a:rPr lang="cs-CZ" altLang="cs-CZ" sz="2000" i="1" dirty="0"/>
              <a:t>	</a:t>
            </a:r>
            <a:r>
              <a:rPr lang="cs-CZ" altLang="cs-CZ" sz="2000" i="1" dirty="0" smtClean="0"/>
              <a:t>Dnes jsem dostala z testu 20 bodů, předevčírem 30 ze stejného testu.</a:t>
            </a:r>
          </a:p>
          <a:p>
            <a:pPr>
              <a:lnSpc>
                <a:spcPct val="80000"/>
              </a:lnSpc>
              <a:buFont typeface="Wingdings" pitchFamily="2" charset="2"/>
              <a:buNone/>
            </a:pPr>
            <a:endParaRPr lang="en-US" altLang="cs-CZ" dirty="0" smtClean="0">
              <a:cs typeface="Arial" charset="0"/>
            </a:endParaRPr>
          </a:p>
          <a:p>
            <a:pPr>
              <a:lnSpc>
                <a:spcPct val="80000"/>
              </a:lnSpc>
              <a:buFont typeface="Wingdings" pitchFamily="2" charset="2"/>
              <a:buNone/>
            </a:pPr>
            <a:r>
              <a:rPr lang="cs-CZ" altLang="cs-CZ" b="1" dirty="0" smtClean="0"/>
              <a:t>Možné ovlivňující faktory:</a:t>
            </a:r>
          </a:p>
          <a:p>
            <a:pPr>
              <a:lnSpc>
                <a:spcPct val="80000"/>
              </a:lnSpc>
              <a:buFont typeface="Wingdings" pitchFamily="2" charset="2"/>
              <a:buNone/>
            </a:pPr>
            <a:r>
              <a:rPr lang="cs-CZ" altLang="cs-CZ" sz="2000" dirty="0" smtClean="0"/>
              <a:t>- Studenti </a:t>
            </a:r>
            <a:r>
              <a:rPr lang="cs-CZ" altLang="cs-CZ" sz="2000" dirty="0" smtClean="0"/>
              <a:t>	Hodnotitelé	   Administrace	Test sám</a:t>
            </a:r>
          </a:p>
          <a:p>
            <a:pPr>
              <a:lnSpc>
                <a:spcPct val="80000"/>
              </a:lnSpc>
              <a:buFont typeface="Wingdings" pitchFamily="2" charset="2"/>
              <a:buNone/>
            </a:pPr>
            <a:r>
              <a:rPr lang="cs-CZ" altLang="cs-CZ" sz="2000" dirty="0" smtClean="0"/>
              <a:t>- podvádění</a:t>
            </a:r>
            <a:r>
              <a:rPr lang="cs-CZ" altLang="cs-CZ" sz="2000" dirty="0" smtClean="0"/>
              <a:t>, motivace, hádání, únava, stres, nepohodlí</a:t>
            </a:r>
          </a:p>
          <a:p>
            <a:pPr>
              <a:lnSpc>
                <a:spcPct val="80000"/>
              </a:lnSpc>
              <a:buFont typeface="Wingdings" pitchFamily="2" charset="2"/>
              <a:buNone/>
            </a:pPr>
            <a:r>
              <a:rPr lang="cs-CZ" altLang="cs-CZ" sz="2000" dirty="0" smtClean="0"/>
              <a:t>- Inter- </a:t>
            </a:r>
            <a:r>
              <a:rPr lang="cs-CZ" altLang="cs-CZ" sz="2000" dirty="0" smtClean="0"/>
              <a:t>a intra-rater reliabilita; nezájem; záměr, nevhodná kritéria…</a:t>
            </a:r>
          </a:p>
          <a:p>
            <a:pPr>
              <a:lnSpc>
                <a:spcPct val="80000"/>
              </a:lnSpc>
              <a:buFont typeface="Wingdings" pitchFamily="2" charset="2"/>
              <a:buNone/>
            </a:pPr>
            <a:r>
              <a:rPr lang="cs-CZ" altLang="cs-CZ" sz="2000" dirty="0" smtClean="0"/>
              <a:t>- Nedostatečně </a:t>
            </a:r>
            <a:r>
              <a:rPr lang="cs-CZ" altLang="cs-CZ" sz="2000" dirty="0" smtClean="0"/>
              <a:t>vyškolený personál, nestejné podmínky, nevhodné prostory, kopírování…</a:t>
            </a:r>
          </a:p>
          <a:p>
            <a:pPr>
              <a:lnSpc>
                <a:spcPct val="80000"/>
              </a:lnSpc>
              <a:buFont typeface="Wingdings" pitchFamily="2" charset="2"/>
              <a:buNone/>
            </a:pPr>
            <a:r>
              <a:rPr lang="cs-CZ" altLang="cs-CZ" sz="2000" dirty="0" smtClean="0"/>
              <a:t>- Neznámý </a:t>
            </a:r>
            <a:r>
              <a:rPr lang="cs-CZ" altLang="cs-CZ" sz="2000" dirty="0" smtClean="0"/>
              <a:t>obsah, formulace úloh, konstruktově irelevantní nebo </a:t>
            </a:r>
            <a:r>
              <a:rPr lang="cs-CZ" altLang="cs-CZ" sz="2000" dirty="0" err="1" smtClean="0"/>
              <a:t>nerezprezentativní</a:t>
            </a:r>
            <a:r>
              <a:rPr lang="cs-CZ" altLang="cs-CZ" sz="2000" dirty="0" smtClean="0"/>
              <a:t>, čas…</a:t>
            </a:r>
          </a:p>
          <a:p>
            <a:pPr>
              <a:lnSpc>
                <a:spcPct val="80000"/>
              </a:lnSpc>
              <a:buFont typeface="Wingdings" pitchFamily="2" charset="2"/>
              <a:buNone/>
            </a:pPr>
            <a:endParaRPr lang="en-GB" altLang="cs-CZ" dirty="0"/>
          </a:p>
        </p:txBody>
      </p:sp>
    </p:spTree>
    <p:extLst>
      <p:ext uri="{BB962C8B-B14F-4D97-AF65-F5344CB8AC3E}">
        <p14:creationId xmlns:p14="http://schemas.microsoft.com/office/powerpoint/2010/main" val="21032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1000"/>
                                        <p:tgtEl>
                                          <p:spTgt spid="7">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1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1000"/>
                                        <p:tgtEl>
                                          <p:spTgt spid="7">
                                            <p:txEl>
                                              <p:pRg st="3" end="3"/>
                                            </p:txEl>
                                          </p:spTgt>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1000"/>
                                        <p:tgtEl>
                                          <p:spTgt spid="7">
                                            <p:txEl>
                                              <p:pRg st="5" end="5"/>
                                            </p:txEl>
                                          </p:spTgt>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dissolve">
                                      <p:cBhvr>
                                        <p:cTn id="29" dur="10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dissolve">
                                      <p:cBhvr>
                                        <p:cTn id="34" dur="1000"/>
                                        <p:tgtEl>
                                          <p:spTgt spid="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dissolve">
                                      <p:cBhvr>
                                        <p:cTn id="39" dur="1000"/>
                                        <p:tgtEl>
                                          <p:spTgt spid="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dissolve">
                                      <p:cBhvr>
                                        <p:cTn id="44" dur="1000"/>
                                        <p:tgtEl>
                                          <p:spTgt spid="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dissolve">
                                      <p:cBhvr>
                                        <p:cTn id="49"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548680"/>
            <a:ext cx="8208912"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err="1" smtClean="0"/>
              <a:t>Cloze</a:t>
            </a:r>
            <a:r>
              <a:rPr lang="cs-CZ" sz="3600" b="1" dirty="0" smtClean="0"/>
              <a:t> </a:t>
            </a:r>
            <a:r>
              <a:rPr lang="cs-CZ" sz="3600" b="1" dirty="0" err="1" smtClean="0"/>
              <a:t>tests</a:t>
            </a:r>
            <a:r>
              <a:rPr lang="cs-CZ" sz="3600" b="1" dirty="0" smtClean="0"/>
              <a:t> (s případnými modifikacemi)</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60</a:t>
            </a:fld>
            <a:endParaRPr lang="cs-CZ" dirty="0"/>
          </a:p>
        </p:txBody>
      </p:sp>
      <p:sp>
        <p:nvSpPr>
          <p:cNvPr id="5" name="Rectangle 1"/>
          <p:cNvSpPr>
            <a:spLocks noChangeArrowheads="1"/>
          </p:cNvSpPr>
          <p:nvPr/>
        </p:nvSpPr>
        <p:spPr bwMode="auto">
          <a:xfrm>
            <a:off x="1042988" y="253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3" descr="http://image.slidesharecdn.com/clozetestandc-test-120422034038-phpapp02/95/slide-5-728.jpg?13350840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7848872"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68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7544" y="332656"/>
            <a:ext cx="8208912" cy="613872"/>
          </a:xfrm>
        </p:spPr>
        <p:txBody>
          <a:bodyPr>
            <a:normAutofit fontScale="90000"/>
          </a:bodyPr>
          <a:lstStyle/>
          <a:p>
            <a:pPr eaLnBrk="1" hangingPunct="1"/>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smtClean="0"/>
              <a:t>C-</a:t>
            </a:r>
            <a:r>
              <a:rPr lang="cs-CZ" sz="3600" b="1" dirty="0" err="1" smtClean="0"/>
              <a:t>tests</a:t>
            </a:r>
            <a:endParaRPr lang="cs-CZ" sz="3600" b="1" dirty="0" smtClean="0"/>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61</a:t>
            </a:fld>
            <a:endParaRPr lang="cs-CZ" dirty="0"/>
          </a:p>
        </p:txBody>
      </p:sp>
      <p:sp>
        <p:nvSpPr>
          <p:cNvPr id="5" name="Rectangle 1"/>
          <p:cNvSpPr>
            <a:spLocks noChangeArrowheads="1"/>
          </p:cNvSpPr>
          <p:nvPr/>
        </p:nvSpPr>
        <p:spPr bwMode="auto">
          <a:xfrm>
            <a:off x="1042988" y="253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http://image.slidesharecdn.com/clozetestandc-test-120422034038-phpapp02/95/slide-10-728.jpg?1335084094"/>
          <p:cNvPicPr>
            <a:picLocks noChangeAspect="1" noChangeArrowheads="1"/>
          </p:cNvPicPr>
          <p:nvPr/>
        </p:nvPicPr>
        <p:blipFill rotWithShape="1">
          <a:blip r:embed="rId3">
            <a:extLst>
              <a:ext uri="{28A0092B-C50C-407E-A947-70E740481C1C}">
                <a14:useLocalDpi xmlns:a14="http://schemas.microsoft.com/office/drawing/2010/main" val="0"/>
              </a:ext>
            </a:extLst>
          </a:blip>
          <a:srcRect b="12029"/>
          <a:stretch/>
        </p:blipFill>
        <p:spPr bwMode="auto">
          <a:xfrm>
            <a:off x="593591" y="1465894"/>
            <a:ext cx="7707773" cy="4117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93591" y="1055106"/>
            <a:ext cx="4778872" cy="369332"/>
          </a:xfrm>
          <a:prstGeom prst="rect">
            <a:avLst/>
          </a:prstGeom>
          <a:noFill/>
        </p:spPr>
        <p:txBody>
          <a:bodyPr wrap="none" rtlCol="0">
            <a:spAutoFit/>
          </a:bodyPr>
          <a:lstStyle/>
          <a:p>
            <a:r>
              <a:rPr lang="cs-CZ" dirty="0" smtClean="0"/>
              <a:t>Každé druhé slovo je v textu jen poloviční</a:t>
            </a:r>
            <a:endParaRPr lang="cs-CZ" dirty="0"/>
          </a:p>
        </p:txBody>
      </p:sp>
      <p:sp>
        <p:nvSpPr>
          <p:cNvPr id="4" name="TextovéPole 3"/>
          <p:cNvSpPr txBox="1"/>
          <p:nvPr/>
        </p:nvSpPr>
        <p:spPr>
          <a:xfrm>
            <a:off x="557683" y="5670009"/>
            <a:ext cx="6797054" cy="646331"/>
          </a:xfrm>
          <a:prstGeom prst="rect">
            <a:avLst/>
          </a:prstGeom>
          <a:noFill/>
        </p:spPr>
        <p:txBody>
          <a:bodyPr wrap="none" rtlCol="0">
            <a:spAutoFit/>
          </a:bodyPr>
          <a:lstStyle/>
          <a:p>
            <a:r>
              <a:rPr lang="cs-CZ" dirty="0" smtClean="0"/>
              <a:t>Representativnější; více úloh, přitom časově méně náročný</a:t>
            </a:r>
          </a:p>
          <a:p>
            <a:r>
              <a:rPr lang="cs-CZ" dirty="0" smtClean="0"/>
              <a:t>metoda a) - objektivnější</a:t>
            </a:r>
            <a:endParaRPr lang="cs-CZ" dirty="0"/>
          </a:p>
        </p:txBody>
      </p:sp>
    </p:spTree>
    <p:extLst>
      <p:ext uri="{BB962C8B-B14F-4D97-AF65-F5344CB8AC3E}">
        <p14:creationId xmlns:p14="http://schemas.microsoft.com/office/powerpoint/2010/main" val="416062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7024744" cy="613872"/>
          </a:xfrm>
        </p:spPr>
        <p:txBody>
          <a:bodyPr>
            <a:normAutofit fontScale="90000"/>
          </a:bodyPr>
          <a:lstStyle/>
          <a:p>
            <a:r>
              <a:rPr lang="cs-CZ" b="1" dirty="0" smtClean="0"/>
              <a:t>Přímé testování</a:t>
            </a:r>
            <a:endParaRPr lang="cs-CZ" b="1" dirty="0"/>
          </a:p>
        </p:txBody>
      </p:sp>
      <p:sp>
        <p:nvSpPr>
          <p:cNvPr id="3" name="Zástupný symbol pro obsah 2"/>
          <p:cNvSpPr>
            <a:spLocks noGrp="1"/>
          </p:cNvSpPr>
          <p:nvPr>
            <p:ph idx="1"/>
          </p:nvPr>
        </p:nvSpPr>
        <p:spPr/>
        <p:txBody>
          <a:bodyPr/>
          <a:lstStyle/>
          <a:p>
            <a:pPr marL="68580" indent="0">
              <a:buNone/>
            </a:pPr>
            <a:r>
              <a:rPr lang="cs-CZ" b="1" dirty="0" smtClean="0"/>
              <a:t>Psaní</a:t>
            </a:r>
            <a:r>
              <a:rPr lang="cs-CZ" dirty="0" smtClean="0"/>
              <a:t>:</a:t>
            </a:r>
          </a:p>
          <a:p>
            <a:pPr marL="68580" indent="0">
              <a:buNone/>
            </a:pPr>
            <a:r>
              <a:rPr lang="cs-CZ" dirty="0" smtClean="0"/>
              <a:t>„</a:t>
            </a:r>
            <a:r>
              <a:rPr lang="cs-CZ" dirty="0" err="1" smtClean="0"/>
              <a:t>Travel</a:t>
            </a:r>
            <a:r>
              <a:rPr lang="cs-CZ" dirty="0" smtClean="0"/>
              <a:t> </a:t>
            </a:r>
            <a:r>
              <a:rPr lang="cs-CZ" dirty="0" err="1" smtClean="0"/>
              <a:t>broadens</a:t>
            </a:r>
            <a:r>
              <a:rPr lang="cs-CZ" dirty="0" smtClean="0"/>
              <a:t> </a:t>
            </a:r>
            <a:r>
              <a:rPr lang="cs-CZ" dirty="0" err="1" smtClean="0"/>
              <a:t>the</a:t>
            </a:r>
            <a:r>
              <a:rPr lang="cs-CZ" dirty="0" smtClean="0"/>
              <a:t> mind.“ </a:t>
            </a:r>
            <a:r>
              <a:rPr lang="cs-CZ" dirty="0" err="1" smtClean="0"/>
              <a:t>Discuss</a:t>
            </a:r>
            <a:r>
              <a:rPr lang="cs-CZ" dirty="0" smtClean="0"/>
              <a:t> </a:t>
            </a:r>
            <a:r>
              <a:rPr lang="cs-CZ" dirty="0" err="1" smtClean="0"/>
              <a:t>the</a:t>
            </a:r>
            <a:r>
              <a:rPr lang="cs-CZ" dirty="0" smtClean="0"/>
              <a:t> </a:t>
            </a:r>
            <a:r>
              <a:rPr lang="cs-CZ" dirty="0" err="1" smtClean="0"/>
              <a:t>topic</a:t>
            </a:r>
            <a:r>
              <a:rPr lang="cs-CZ" dirty="0" smtClean="0"/>
              <a:t>.</a:t>
            </a:r>
          </a:p>
          <a:p>
            <a:pPr marL="68580" indent="0">
              <a:buNone/>
            </a:pPr>
            <a:endParaRPr lang="cs-CZ" dirty="0"/>
          </a:p>
          <a:p>
            <a:pPr marL="68580" indent="0">
              <a:buNone/>
            </a:pPr>
            <a:r>
              <a:rPr lang="cs-CZ" b="1" dirty="0" smtClean="0"/>
              <a:t>Mluvení</a:t>
            </a:r>
            <a:r>
              <a:rPr lang="cs-CZ" dirty="0" smtClean="0"/>
              <a:t>:</a:t>
            </a:r>
          </a:p>
          <a:p>
            <a:pPr marL="68580" indent="0">
              <a:buNone/>
            </a:pPr>
            <a:r>
              <a:rPr lang="cs-CZ" dirty="0" smtClean="0"/>
              <a:t>Pohovořte o vzdělávacím systému USA a porovnejte jej s českým.</a:t>
            </a:r>
            <a:endParaRPr lang="cs-CZ" dirty="0"/>
          </a:p>
        </p:txBody>
      </p:sp>
      <p:sp>
        <p:nvSpPr>
          <p:cNvPr id="4" name="Zástupný symbol pro číslo snímku 3"/>
          <p:cNvSpPr>
            <a:spLocks noGrp="1"/>
          </p:cNvSpPr>
          <p:nvPr>
            <p:ph type="sldNum" sz="quarter" idx="12"/>
          </p:nvPr>
        </p:nvSpPr>
        <p:spPr/>
        <p:txBody>
          <a:bodyPr/>
          <a:lstStyle/>
          <a:p>
            <a:fld id="{365268E6-3208-4994-BD91-FE600B2B6A9E}" type="slidenum">
              <a:rPr lang="cs-CZ" smtClean="0"/>
              <a:t>62</a:t>
            </a:fld>
            <a:endParaRPr lang="cs-CZ"/>
          </a:p>
        </p:txBody>
      </p:sp>
    </p:spTree>
    <p:extLst>
      <p:ext uri="{BB962C8B-B14F-4D97-AF65-F5344CB8AC3E}">
        <p14:creationId xmlns:p14="http://schemas.microsoft.com/office/powerpoint/2010/main" val="38852122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467544" y="332656"/>
            <a:ext cx="8208912" cy="993775"/>
          </a:xfrm>
        </p:spPr>
        <p:txBody>
          <a:bodyPr>
            <a:noAutofit/>
          </a:bodyPr>
          <a:lstStyle/>
          <a:p>
            <a:pPr eaLnBrk="1" hangingPunct="1"/>
            <a:r>
              <a:rPr lang="cs-CZ" sz="2800" b="1" dirty="0" smtClean="0">
                <a:solidFill>
                  <a:srgbClr val="92D050"/>
                </a:solidFill>
              </a:rPr>
              <a:t/>
            </a:r>
            <a:br>
              <a:rPr lang="cs-CZ" sz="2800" b="1" dirty="0" smtClean="0">
                <a:solidFill>
                  <a:srgbClr val="92D050"/>
                </a:solidFill>
              </a:rPr>
            </a:br>
            <a:r>
              <a:rPr lang="cs-CZ" sz="2800" b="1" dirty="0" smtClean="0">
                <a:solidFill>
                  <a:srgbClr val="92D050"/>
                </a:solidFill>
              </a:rPr>
              <a:t/>
            </a:r>
            <a:br>
              <a:rPr lang="cs-CZ" sz="2800" b="1" dirty="0" smtClean="0">
                <a:solidFill>
                  <a:srgbClr val="92D050"/>
                </a:solidFill>
              </a:rPr>
            </a:br>
            <a:r>
              <a:rPr lang="cs-CZ" sz="2800" b="1" dirty="0" err="1" smtClean="0">
                <a:solidFill>
                  <a:srgbClr val="92D050"/>
                </a:solidFill>
              </a:rPr>
              <a:t>Xtero</a:t>
            </a:r>
            <a:r>
              <a:rPr lang="cs-CZ" sz="2800" b="1" dirty="0" smtClean="0">
                <a:solidFill>
                  <a:srgbClr val="92D050"/>
                </a:solidFill>
              </a:rPr>
              <a:t> pro tvůrce úloh/testů </a:t>
            </a:r>
            <a:r>
              <a:rPr lang="cs-CZ" sz="2800" b="1" dirty="0" smtClean="0">
                <a:solidFill>
                  <a:srgbClr val="92D050"/>
                </a:solidFill>
                <a:sym typeface="Wingdings" pitchFamily="2" charset="2"/>
              </a:rPr>
              <a:t> </a:t>
            </a:r>
            <a:br>
              <a:rPr lang="cs-CZ" sz="2800" b="1" dirty="0" smtClean="0">
                <a:solidFill>
                  <a:srgbClr val="92D050"/>
                </a:solidFill>
                <a:sym typeface="Wingdings" pitchFamily="2" charset="2"/>
              </a:rPr>
            </a:br>
            <a:r>
              <a:rPr lang="cs-CZ" sz="2800" b="1" dirty="0" smtClean="0">
                <a:solidFill>
                  <a:srgbClr val="92D050"/>
                </a:solidFill>
              </a:rPr>
              <a:t>nebo pro kritické posouzení testů</a:t>
            </a:r>
          </a:p>
        </p:txBody>
      </p:sp>
      <p:sp>
        <p:nvSpPr>
          <p:cNvPr id="3" name="Zástupný symbol pro obsah 2"/>
          <p:cNvSpPr>
            <a:spLocks noGrp="1"/>
          </p:cNvSpPr>
          <p:nvPr>
            <p:ph idx="1"/>
          </p:nvPr>
        </p:nvSpPr>
        <p:spPr>
          <a:xfrm>
            <a:off x="539552" y="1340768"/>
            <a:ext cx="8229600" cy="5148635"/>
          </a:xfrm>
        </p:spPr>
        <p:txBody>
          <a:bodyPr>
            <a:normAutofit/>
          </a:bodyPr>
          <a:lstStyle/>
          <a:p>
            <a:pPr marL="0" indent="0">
              <a:buNone/>
              <a:defRPr/>
            </a:pPr>
            <a:r>
              <a:rPr lang="cs-CZ" sz="1800" dirty="0" smtClean="0">
                <a:solidFill>
                  <a:schemeClr val="tx1">
                    <a:lumMod val="75000"/>
                    <a:lumOff val="25000"/>
                  </a:schemeClr>
                </a:solidFill>
              </a:rPr>
              <a:t>Nezapomínejte </a:t>
            </a:r>
            <a:r>
              <a:rPr lang="cs-CZ" sz="1800" dirty="0">
                <a:solidFill>
                  <a:schemeClr val="tx1">
                    <a:lumMod val="75000"/>
                    <a:lumOff val="25000"/>
                  </a:schemeClr>
                </a:solidFill>
              </a:rPr>
              <a:t>si sestavit specifikaci testu (cíl/účel testu a jeho propojení s výukou; co chci testem zjistit; co do testu dám za obsah; jaké formáty úloh použiju; co mi budou říkat výsledky; jak budu skórovat…)</a:t>
            </a:r>
          </a:p>
          <a:p>
            <a:pPr marL="0" indent="0">
              <a:buNone/>
              <a:defRPr/>
            </a:pPr>
            <a:r>
              <a:rPr lang="cs-CZ" sz="1800" dirty="0">
                <a:solidFill>
                  <a:schemeClr val="tx1">
                    <a:lumMod val="75000"/>
                    <a:lumOff val="25000"/>
                  </a:schemeClr>
                </a:solidFill>
              </a:rPr>
              <a:t>Na co si dát pozor při tvorbě úloh/testu:</a:t>
            </a:r>
          </a:p>
          <a:p>
            <a:pPr marL="514350" indent="-514350">
              <a:buFont typeface="+mj-lt"/>
              <a:buAutoNum type="arabicPeriod"/>
              <a:defRPr/>
            </a:pPr>
            <a:r>
              <a:rPr lang="cs-CZ" sz="1800" dirty="0">
                <a:solidFill>
                  <a:schemeClr val="tx1">
                    <a:lumMod val="75000"/>
                    <a:lumOff val="25000"/>
                  </a:schemeClr>
                </a:solidFill>
              </a:rPr>
              <a:t>Ptejte se, co se z testu dozvíte o schopnostech testovaného.</a:t>
            </a:r>
          </a:p>
          <a:p>
            <a:pPr marL="514350" indent="-514350">
              <a:buFont typeface="+mj-lt"/>
              <a:buAutoNum type="arabicPeriod"/>
              <a:defRPr/>
            </a:pPr>
            <a:r>
              <a:rPr lang="cs-CZ" sz="1800" dirty="0">
                <a:solidFill>
                  <a:schemeClr val="tx1">
                    <a:lumMod val="75000"/>
                    <a:lumOff val="25000"/>
                  </a:schemeClr>
                </a:solidFill>
              </a:rPr>
              <a:t>Poskytujte dostatek kontextu pro řešení.</a:t>
            </a:r>
          </a:p>
          <a:p>
            <a:pPr marL="514350" indent="-514350">
              <a:buFont typeface="+mj-lt"/>
              <a:buAutoNum type="arabicPeriod"/>
              <a:defRPr/>
            </a:pPr>
            <a:r>
              <a:rPr lang="cs-CZ" sz="1800" dirty="0">
                <a:solidFill>
                  <a:schemeClr val="tx1">
                    <a:lumMod val="75000"/>
                    <a:lumOff val="25000"/>
                  </a:schemeClr>
                </a:solidFill>
              </a:rPr>
              <a:t>Omezte „svobodu“ řešení kvalitními instrukcemi a jasným cílem úlohy.</a:t>
            </a:r>
          </a:p>
          <a:p>
            <a:pPr marL="514350" indent="-514350">
              <a:buFont typeface="+mj-lt"/>
              <a:buAutoNum type="arabicPeriod"/>
              <a:defRPr/>
            </a:pPr>
            <a:r>
              <a:rPr lang="cs-CZ" sz="1800" dirty="0">
                <a:solidFill>
                  <a:schemeClr val="tx1">
                    <a:lumMod val="75000"/>
                    <a:lumOff val="25000"/>
                  </a:schemeClr>
                </a:solidFill>
              </a:rPr>
              <a:t>Jasné a kvalitní instrukce mohu </a:t>
            </a:r>
            <a:r>
              <a:rPr lang="cs-CZ" sz="1800" dirty="0" smtClean="0">
                <a:solidFill>
                  <a:schemeClr val="tx1">
                    <a:lumMod val="75000"/>
                    <a:lumOff val="25000"/>
                  </a:schemeClr>
                </a:solidFill>
              </a:rPr>
              <a:t>přispět </a:t>
            </a:r>
            <a:r>
              <a:rPr lang="cs-CZ" sz="1800" dirty="0">
                <a:solidFill>
                  <a:schemeClr val="tx1">
                    <a:lumMod val="75000"/>
                    <a:lumOff val="25000"/>
                  </a:schemeClr>
                </a:solidFill>
              </a:rPr>
              <a:t>k větší spolehlivosti testu.</a:t>
            </a:r>
          </a:p>
          <a:p>
            <a:pPr marL="514350" indent="-514350">
              <a:buFont typeface="+mj-lt"/>
              <a:buAutoNum type="arabicPeriod"/>
              <a:defRPr/>
            </a:pPr>
            <a:r>
              <a:rPr lang="cs-CZ" sz="1800" dirty="0">
                <a:solidFill>
                  <a:schemeClr val="tx1">
                    <a:lumMod val="75000"/>
                    <a:lumOff val="25000"/>
                  </a:schemeClr>
                </a:solidFill>
              </a:rPr>
              <a:t>Nepoužívejte v testu neznámé </a:t>
            </a:r>
            <a:r>
              <a:rPr lang="cs-CZ" sz="1800" dirty="0" smtClean="0">
                <a:solidFill>
                  <a:schemeClr val="tx1">
                    <a:lumMod val="75000"/>
                    <a:lumOff val="25000"/>
                  </a:schemeClr>
                </a:solidFill>
              </a:rPr>
              <a:t>formáty</a:t>
            </a:r>
          </a:p>
          <a:p>
            <a:pPr marL="514350" indent="-514350">
              <a:buFont typeface="+mj-lt"/>
              <a:buAutoNum type="arabicPeriod"/>
              <a:defRPr/>
            </a:pPr>
            <a:r>
              <a:rPr lang="cs-CZ" sz="1600" dirty="0" smtClean="0">
                <a:solidFill>
                  <a:schemeClr val="tx1">
                    <a:lumMod val="75000"/>
                    <a:lumOff val="25000"/>
                  </a:schemeClr>
                </a:solidFill>
              </a:rPr>
              <a:t>Zkuste </a:t>
            </a:r>
            <a:r>
              <a:rPr lang="cs-CZ" sz="1600" dirty="0">
                <a:solidFill>
                  <a:schemeClr val="tx1">
                    <a:lumMod val="75000"/>
                    <a:lumOff val="25000"/>
                  </a:schemeClr>
                </a:solidFill>
              </a:rPr>
              <a:t>si test vyřešit bez výchozích </a:t>
            </a:r>
            <a:r>
              <a:rPr lang="cs-CZ" sz="1600" dirty="0" smtClean="0">
                <a:solidFill>
                  <a:schemeClr val="tx1">
                    <a:lumMod val="75000"/>
                    <a:lumOff val="25000"/>
                  </a:schemeClr>
                </a:solidFill>
              </a:rPr>
              <a:t>textů.</a:t>
            </a:r>
          </a:p>
          <a:p>
            <a:pPr marL="514350" indent="-514350">
              <a:buFont typeface="+mj-lt"/>
              <a:buAutoNum type="arabicPeriod"/>
              <a:defRPr/>
            </a:pPr>
            <a:r>
              <a:rPr lang="cs-CZ" sz="1800" dirty="0" smtClean="0">
                <a:solidFill>
                  <a:schemeClr val="tx1">
                    <a:lumMod val="75000"/>
                    <a:lumOff val="25000"/>
                  </a:schemeClr>
                </a:solidFill>
              </a:rPr>
              <a:t>Ověřte </a:t>
            </a:r>
            <a:r>
              <a:rPr lang="cs-CZ" sz="1800" dirty="0">
                <a:solidFill>
                  <a:schemeClr val="tx1">
                    <a:lumMod val="75000"/>
                    <a:lumOff val="25000"/>
                  </a:schemeClr>
                </a:solidFill>
              </a:rPr>
              <a:t>si, že jazyk a formulace úloh není těžší než text samotný.</a:t>
            </a:r>
          </a:p>
          <a:p>
            <a:pPr marL="514350" indent="-514350">
              <a:buFont typeface="+mj-lt"/>
              <a:buAutoNum type="arabicPeriod"/>
              <a:defRPr/>
            </a:pPr>
            <a:r>
              <a:rPr lang="cs-CZ" sz="1800" dirty="0" smtClean="0">
                <a:solidFill>
                  <a:schemeClr val="tx1">
                    <a:lumMod val="75000"/>
                    <a:lumOff val="25000"/>
                  </a:schemeClr>
                </a:solidFill>
              </a:rPr>
              <a:t>Omezte </a:t>
            </a:r>
            <a:r>
              <a:rPr lang="cs-CZ" sz="1800" dirty="0">
                <a:solidFill>
                  <a:schemeClr val="tx1">
                    <a:lumMod val="75000"/>
                    <a:lumOff val="25000"/>
                  </a:schemeClr>
                </a:solidFill>
              </a:rPr>
              <a:t>příliš dlouhé a složité pokyny</a:t>
            </a:r>
            <a:r>
              <a:rPr lang="cs-CZ" sz="1800" dirty="0" smtClean="0">
                <a:solidFill>
                  <a:schemeClr val="tx1">
                    <a:lumMod val="75000"/>
                    <a:lumOff val="25000"/>
                  </a:schemeClr>
                </a:solidFill>
              </a:rPr>
              <a:t>.</a:t>
            </a:r>
            <a:endParaRPr lang="cs-CZ" sz="1800" dirty="0">
              <a:solidFill>
                <a:schemeClr val="tx1">
                  <a:lumMod val="75000"/>
                  <a:lumOff val="25000"/>
                </a:schemeClr>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63</a:t>
            </a:fld>
            <a:endParaRPr lang="cs-CZ"/>
          </a:p>
        </p:txBody>
      </p:sp>
    </p:spTree>
    <p:extLst>
      <p:ext uri="{BB962C8B-B14F-4D97-AF65-F5344CB8AC3E}">
        <p14:creationId xmlns:p14="http://schemas.microsoft.com/office/powerpoint/2010/main" val="398468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467544" y="332656"/>
            <a:ext cx="8208912" cy="993775"/>
          </a:xfrm>
        </p:spPr>
        <p:txBody>
          <a:bodyPr>
            <a:noAutofit/>
          </a:bodyPr>
          <a:lstStyle/>
          <a:p>
            <a:pPr eaLnBrk="1" hangingPunct="1"/>
            <a:r>
              <a:rPr lang="cs-CZ" sz="2800" b="1" dirty="0" smtClean="0">
                <a:solidFill>
                  <a:srgbClr val="92D050"/>
                </a:solidFill>
              </a:rPr>
              <a:t/>
            </a:r>
            <a:br>
              <a:rPr lang="cs-CZ" sz="2800" b="1" dirty="0" smtClean="0">
                <a:solidFill>
                  <a:srgbClr val="92D050"/>
                </a:solidFill>
              </a:rPr>
            </a:br>
            <a:r>
              <a:rPr lang="cs-CZ" sz="2800" b="1" dirty="0" smtClean="0">
                <a:solidFill>
                  <a:srgbClr val="92D050"/>
                </a:solidFill>
              </a:rPr>
              <a:t/>
            </a:r>
            <a:br>
              <a:rPr lang="cs-CZ" sz="2800" b="1" dirty="0" smtClean="0">
                <a:solidFill>
                  <a:srgbClr val="92D050"/>
                </a:solidFill>
              </a:rPr>
            </a:br>
            <a:r>
              <a:rPr lang="cs-CZ" sz="2800" b="1" dirty="0" err="1" smtClean="0">
                <a:solidFill>
                  <a:srgbClr val="92D050"/>
                </a:solidFill>
              </a:rPr>
              <a:t>Xtero</a:t>
            </a:r>
            <a:r>
              <a:rPr lang="cs-CZ" sz="2800" b="1" dirty="0" smtClean="0">
                <a:solidFill>
                  <a:srgbClr val="92D050"/>
                </a:solidFill>
              </a:rPr>
              <a:t> pro tvůrce úloh/testů </a:t>
            </a:r>
            <a:r>
              <a:rPr lang="cs-CZ" sz="2800" b="1" dirty="0" smtClean="0">
                <a:solidFill>
                  <a:srgbClr val="92D050"/>
                </a:solidFill>
                <a:sym typeface="Wingdings" pitchFamily="2" charset="2"/>
              </a:rPr>
              <a:t> </a:t>
            </a:r>
            <a:br>
              <a:rPr lang="cs-CZ" sz="2800" b="1" dirty="0" smtClean="0">
                <a:solidFill>
                  <a:srgbClr val="92D050"/>
                </a:solidFill>
                <a:sym typeface="Wingdings" pitchFamily="2" charset="2"/>
              </a:rPr>
            </a:br>
            <a:r>
              <a:rPr lang="cs-CZ" sz="2800" b="1" dirty="0" smtClean="0">
                <a:solidFill>
                  <a:srgbClr val="92D050"/>
                </a:solidFill>
              </a:rPr>
              <a:t>nebo pro kritické posouzení testů</a:t>
            </a:r>
          </a:p>
        </p:txBody>
      </p:sp>
      <p:sp>
        <p:nvSpPr>
          <p:cNvPr id="3" name="Zástupný symbol pro obsah 2"/>
          <p:cNvSpPr>
            <a:spLocks noGrp="1"/>
          </p:cNvSpPr>
          <p:nvPr>
            <p:ph idx="1"/>
          </p:nvPr>
        </p:nvSpPr>
        <p:spPr>
          <a:xfrm>
            <a:off x="467544" y="1340768"/>
            <a:ext cx="8301608" cy="5256584"/>
          </a:xfrm>
        </p:spPr>
        <p:txBody>
          <a:bodyPr>
            <a:normAutofit lnSpcReduction="10000"/>
          </a:bodyPr>
          <a:lstStyle/>
          <a:p>
            <a:pPr marL="514350" indent="-514350">
              <a:buFont typeface="+mj-lt"/>
              <a:buAutoNum type="arabicPeriod"/>
              <a:defRPr/>
            </a:pPr>
            <a:r>
              <a:rPr lang="cs-CZ" sz="1800" dirty="0" smtClean="0">
                <a:solidFill>
                  <a:schemeClr val="tx1">
                    <a:lumMod val="75000"/>
                    <a:lumOff val="25000"/>
                  </a:schemeClr>
                </a:solidFill>
              </a:rPr>
              <a:t>Úlohy </a:t>
            </a:r>
            <a:r>
              <a:rPr lang="cs-CZ" sz="1800" dirty="0">
                <a:solidFill>
                  <a:schemeClr val="tx1">
                    <a:lumMod val="75000"/>
                    <a:lumOff val="25000"/>
                  </a:schemeClr>
                </a:solidFill>
              </a:rPr>
              <a:t>formulujte stručně, srozumitelně a jednoznačně; bez nadbytečných či zavádějících informací a formulací apod.</a:t>
            </a:r>
          </a:p>
          <a:p>
            <a:pPr marL="514350" indent="-514350">
              <a:buFont typeface="+mj-lt"/>
              <a:buAutoNum type="arabicPeriod"/>
              <a:defRPr/>
            </a:pPr>
            <a:r>
              <a:rPr lang="cs-CZ" sz="1800" dirty="0">
                <a:solidFill>
                  <a:schemeClr val="tx1">
                    <a:lumMod val="75000"/>
                    <a:lumOff val="25000"/>
                  </a:schemeClr>
                </a:solidFill>
              </a:rPr>
              <a:t>Zvažte (v </a:t>
            </a:r>
            <a:r>
              <a:rPr lang="cs-CZ" sz="1800" dirty="0" err="1">
                <a:solidFill>
                  <a:schemeClr val="tx1">
                    <a:lumMod val="75000"/>
                    <a:lumOff val="25000"/>
                  </a:schemeClr>
                </a:solidFill>
              </a:rPr>
              <a:t>CJ</a:t>
            </a:r>
            <a:r>
              <a:rPr lang="cs-CZ" sz="1800" dirty="0">
                <a:solidFill>
                  <a:schemeClr val="tx1">
                    <a:lumMod val="75000"/>
                    <a:lumOff val="25000"/>
                  </a:schemeClr>
                </a:solidFill>
              </a:rPr>
              <a:t>), zda a do jaké míry využívat mateřský jazyk.</a:t>
            </a:r>
          </a:p>
          <a:p>
            <a:pPr marL="514350" indent="-514350">
              <a:buFont typeface="+mj-lt"/>
              <a:buAutoNum type="arabicPeriod"/>
              <a:defRPr/>
            </a:pPr>
            <a:r>
              <a:rPr lang="cs-CZ" sz="1800" dirty="0" smtClean="0">
                <a:solidFill>
                  <a:schemeClr val="tx1">
                    <a:lumMod val="75000"/>
                    <a:lumOff val="25000"/>
                  </a:schemeClr>
                </a:solidFill>
              </a:rPr>
              <a:t>Pokud </a:t>
            </a:r>
            <a:r>
              <a:rPr lang="cs-CZ" sz="1800" dirty="0">
                <a:solidFill>
                  <a:schemeClr val="tx1">
                    <a:lumMod val="75000"/>
                    <a:lumOff val="25000"/>
                  </a:schemeClr>
                </a:solidFill>
              </a:rPr>
              <a:t>musíte použít zápor, zvýrazněte ho.</a:t>
            </a:r>
          </a:p>
          <a:p>
            <a:pPr marL="514350" indent="-514350">
              <a:buFont typeface="+mj-lt"/>
              <a:buAutoNum type="arabicPeriod"/>
              <a:defRPr/>
            </a:pPr>
            <a:r>
              <a:rPr lang="cs-CZ" sz="1800" dirty="0">
                <a:solidFill>
                  <a:schemeClr val="tx1">
                    <a:lumMod val="75000"/>
                    <a:lumOff val="25000"/>
                  </a:schemeClr>
                </a:solidFill>
              </a:rPr>
              <a:t>Ověřujte pouze dovednosti, které odpovídají dané úrovni a které mohli žáci získat ve škole. Odpověď nesmí být (pouze) postavena na </a:t>
            </a:r>
            <a:r>
              <a:rPr lang="cs-CZ" sz="1800" dirty="0" err="1">
                <a:solidFill>
                  <a:schemeClr val="tx1">
                    <a:lumMod val="75000"/>
                    <a:lumOff val="25000"/>
                  </a:schemeClr>
                </a:solidFill>
              </a:rPr>
              <a:t>mimooborové</a:t>
            </a:r>
            <a:r>
              <a:rPr lang="cs-CZ" sz="1800" dirty="0">
                <a:solidFill>
                  <a:schemeClr val="tx1">
                    <a:lumMod val="75000"/>
                    <a:lumOff val="25000"/>
                  </a:schemeClr>
                </a:solidFill>
              </a:rPr>
              <a:t> nebo životní zkušenosti žáka.</a:t>
            </a:r>
          </a:p>
          <a:p>
            <a:pPr marL="514350" indent="-514350">
              <a:buFont typeface="+mj-lt"/>
              <a:buAutoNum type="arabicPeriod"/>
              <a:defRPr/>
            </a:pPr>
            <a:r>
              <a:rPr lang="cs-CZ" sz="1800" dirty="0">
                <a:solidFill>
                  <a:schemeClr val="tx1">
                    <a:lumMod val="75000"/>
                    <a:lumOff val="25000"/>
                  </a:schemeClr>
                </a:solidFill>
              </a:rPr>
              <a:t>Pamatujte na vyváženost a přiměřenost úloh (gender, kultura, obor, věk…).</a:t>
            </a:r>
          </a:p>
          <a:p>
            <a:pPr marL="514350" indent="-514350">
              <a:buFont typeface="+mj-lt"/>
              <a:buAutoNum type="arabicPeriod"/>
              <a:defRPr/>
            </a:pPr>
            <a:r>
              <a:rPr lang="cs-CZ" sz="1800" dirty="0">
                <a:solidFill>
                  <a:schemeClr val="tx1">
                    <a:lumMod val="75000"/>
                    <a:lumOff val="25000"/>
                  </a:schemeClr>
                </a:solidFill>
              </a:rPr>
              <a:t>Úlohy musí být z pohledu řešení nezávislé</a:t>
            </a:r>
            <a:r>
              <a:rPr lang="cs-CZ" sz="1800" dirty="0" smtClean="0">
                <a:solidFill>
                  <a:schemeClr val="tx1">
                    <a:lumMod val="75000"/>
                    <a:lumOff val="25000"/>
                  </a:schemeClr>
                </a:solidFill>
              </a:rPr>
              <a:t>.</a:t>
            </a:r>
          </a:p>
          <a:p>
            <a:pPr marL="514350" indent="-514350">
              <a:buFont typeface="+mj-lt"/>
              <a:buAutoNum type="arabicPeriod"/>
              <a:defRPr/>
            </a:pPr>
            <a:r>
              <a:rPr lang="cs-CZ" sz="1800" dirty="0">
                <a:solidFill>
                  <a:schemeClr val="tx1">
                    <a:lumMod val="75000"/>
                    <a:lumOff val="25000"/>
                  </a:schemeClr>
                </a:solidFill>
              </a:rPr>
              <a:t>Formulujte úlohy tak, aby bylo možné jen jedno správné řešení. </a:t>
            </a:r>
          </a:p>
          <a:p>
            <a:pPr marL="514350" indent="-514350">
              <a:buFont typeface="+mj-lt"/>
              <a:buAutoNum type="arabicPeriod"/>
              <a:defRPr/>
            </a:pPr>
            <a:r>
              <a:rPr lang="cs-CZ" sz="1800" dirty="0">
                <a:solidFill>
                  <a:schemeClr val="tx1">
                    <a:lumMod val="75000"/>
                    <a:lumOff val="25000"/>
                  </a:schemeClr>
                </a:solidFill>
              </a:rPr>
              <a:t>Zkontrolujte, že jsou alternativy konstrukčně jednotné.</a:t>
            </a:r>
          </a:p>
          <a:p>
            <a:pPr marL="514350" indent="-514350">
              <a:buFont typeface="+mj-lt"/>
              <a:buAutoNum type="arabicPeriod"/>
              <a:defRPr/>
            </a:pPr>
            <a:r>
              <a:rPr lang="cs-CZ" sz="1800" dirty="0">
                <a:solidFill>
                  <a:schemeClr val="tx1">
                    <a:lumMod val="75000"/>
                    <a:lumOff val="25000"/>
                  </a:schemeClr>
                </a:solidFill>
              </a:rPr>
              <a:t>Vyhýbejte se zavádějícím slovům, např. často, zřídka, málokdy, někdy, několik, občas, lepší, málo…</a:t>
            </a:r>
          </a:p>
          <a:p>
            <a:pPr marL="514350" indent="-514350">
              <a:buFont typeface="+mj-lt"/>
              <a:buAutoNum type="arabicPeriod"/>
              <a:defRPr/>
            </a:pPr>
            <a:r>
              <a:rPr lang="cs-CZ" sz="1800" dirty="0" smtClean="0">
                <a:solidFill>
                  <a:schemeClr val="tx1">
                    <a:lumMod val="75000"/>
                    <a:lumOff val="25000"/>
                  </a:schemeClr>
                </a:solidFill>
              </a:rPr>
              <a:t>Kritéria hodnocení/skórování </a:t>
            </a:r>
            <a:r>
              <a:rPr lang="cs-CZ" sz="1800" dirty="0">
                <a:solidFill>
                  <a:schemeClr val="tx1">
                    <a:lumMod val="75000"/>
                    <a:lumOff val="25000"/>
                  </a:schemeClr>
                </a:solidFill>
              </a:rPr>
              <a:t>by měla být jasná předem</a:t>
            </a:r>
            <a:r>
              <a:rPr lang="cs-CZ" sz="1800" dirty="0" smtClean="0">
                <a:solidFill>
                  <a:schemeClr val="tx1">
                    <a:lumMod val="75000"/>
                    <a:lumOff val="25000"/>
                  </a:schemeClr>
                </a:solidFill>
              </a:rPr>
              <a:t>.</a:t>
            </a:r>
          </a:p>
          <a:p>
            <a:pPr marL="514350" indent="-514350">
              <a:buFont typeface="+mj-lt"/>
              <a:buAutoNum type="arabicPeriod"/>
              <a:defRPr/>
            </a:pPr>
            <a:r>
              <a:rPr lang="cs-CZ" sz="1800" dirty="0">
                <a:solidFill>
                  <a:schemeClr val="tx1">
                    <a:lumMod val="75000"/>
                    <a:lumOff val="25000"/>
                  </a:schemeClr>
                </a:solidFill>
              </a:rPr>
              <a:t>NIKDO NENÍ PERFEKTNÍ AUTOR - NECHTE SI SVÉ ÚLOHY STRHAT NĚKÝM, KDO TYTO ÚLOHY NETVOŘIL</a:t>
            </a:r>
            <a:r>
              <a:rPr lang="cs-CZ" sz="1800" dirty="0" smtClean="0">
                <a:solidFill>
                  <a:schemeClr val="tx1">
                    <a:lumMod val="75000"/>
                    <a:lumOff val="25000"/>
                  </a:schemeClr>
                </a:solidFill>
              </a:rPr>
              <a:t>!</a:t>
            </a:r>
            <a:endParaRPr lang="cs-CZ" sz="1100" dirty="0">
              <a:solidFill>
                <a:schemeClr val="tx1">
                  <a:lumMod val="75000"/>
                  <a:lumOff val="25000"/>
                </a:schemeClr>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64</a:t>
            </a:fld>
            <a:endParaRPr lang="cs-CZ"/>
          </a:p>
        </p:txBody>
      </p:sp>
    </p:spTree>
    <p:extLst>
      <p:ext uri="{BB962C8B-B14F-4D97-AF65-F5344CB8AC3E}">
        <p14:creationId xmlns:p14="http://schemas.microsoft.com/office/powerpoint/2010/main" val="398468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836712"/>
            <a:ext cx="8229600" cy="5652691"/>
          </a:xfrm>
        </p:spPr>
        <p:txBody>
          <a:bodyPr>
            <a:normAutofit/>
          </a:bodyPr>
          <a:lstStyle/>
          <a:p>
            <a:pPr marL="0" indent="0" eaLnBrk="1" fontAlgn="auto" hangingPunct="1">
              <a:spcAft>
                <a:spcPts val="0"/>
              </a:spcAft>
              <a:buNone/>
              <a:defRPr/>
            </a:pPr>
            <a:r>
              <a:rPr lang="cs-CZ" sz="1800" dirty="0" smtClean="0">
                <a:solidFill>
                  <a:schemeClr val="tx1">
                    <a:lumMod val="75000"/>
                    <a:lumOff val="25000"/>
                  </a:schemeClr>
                </a:solidFill>
              </a:rPr>
              <a:t>Než test zadáte žákům:</a:t>
            </a:r>
          </a:p>
          <a:p>
            <a:pPr indent="-342900">
              <a:buFont typeface="+mj-lt"/>
              <a:buAutoNum type="arabicPeriod"/>
              <a:defRPr/>
            </a:pPr>
            <a:r>
              <a:rPr lang="cs-CZ" sz="1800" dirty="0">
                <a:solidFill>
                  <a:schemeClr val="tx1">
                    <a:lumMod val="75000"/>
                    <a:lumOff val="25000"/>
                  </a:schemeClr>
                </a:solidFill>
              </a:rPr>
              <a:t>Musí projít revizí a ideálně i </a:t>
            </a:r>
            <a:r>
              <a:rPr lang="cs-CZ" sz="1800" dirty="0" err="1">
                <a:solidFill>
                  <a:schemeClr val="tx1">
                    <a:lumMod val="75000"/>
                    <a:lumOff val="25000"/>
                  </a:schemeClr>
                </a:solidFill>
              </a:rPr>
              <a:t>pretestem</a:t>
            </a:r>
            <a:endParaRPr lang="cs-CZ" sz="1800" dirty="0">
              <a:solidFill>
                <a:schemeClr val="tx1">
                  <a:lumMod val="75000"/>
                  <a:lumOff val="25000"/>
                </a:schemeClr>
              </a:solidFill>
            </a:endParaRPr>
          </a:p>
          <a:p>
            <a:pPr indent="-342900">
              <a:buFont typeface="+mj-lt"/>
              <a:buAutoNum type="arabicPeriod"/>
              <a:defRPr/>
            </a:pPr>
            <a:r>
              <a:rPr lang="cs-CZ" sz="1800" dirty="0" err="1">
                <a:solidFill>
                  <a:schemeClr val="tx1">
                    <a:lumMod val="75000"/>
                    <a:lumOff val="25000"/>
                  </a:schemeClr>
                </a:solidFill>
              </a:rPr>
              <a:t>Revidenti</a:t>
            </a:r>
            <a:r>
              <a:rPr lang="cs-CZ" sz="1800" dirty="0">
                <a:solidFill>
                  <a:schemeClr val="tx1">
                    <a:lumMod val="75000"/>
                    <a:lumOff val="25000"/>
                  </a:schemeClr>
                </a:solidFill>
              </a:rPr>
              <a:t> by měli zkusit i říci, co úloha ověřuje</a:t>
            </a:r>
          </a:p>
          <a:p>
            <a:pPr indent="-342900">
              <a:buFont typeface="+mj-lt"/>
              <a:buAutoNum type="arabicPeriod"/>
              <a:defRPr/>
            </a:pPr>
            <a:r>
              <a:rPr lang="cs-CZ" sz="1800" dirty="0">
                <a:solidFill>
                  <a:schemeClr val="tx1">
                    <a:lumMod val="75000"/>
                    <a:lumOff val="25000"/>
                  </a:schemeClr>
                </a:solidFill>
              </a:rPr>
              <a:t>Porovnejte to se specifikací</a:t>
            </a:r>
          </a:p>
          <a:p>
            <a:pPr indent="-342900">
              <a:buFont typeface="+mj-lt"/>
              <a:buAutoNum type="arabicPeriod"/>
              <a:defRPr/>
            </a:pPr>
            <a:r>
              <a:rPr lang="cs-CZ" sz="1800" dirty="0">
                <a:solidFill>
                  <a:schemeClr val="tx1">
                    <a:lumMod val="75000"/>
                    <a:lumOff val="25000"/>
                  </a:schemeClr>
                </a:solidFill>
              </a:rPr>
              <a:t>Ptejte se, zda v testu něco důležitého nechybí</a:t>
            </a:r>
          </a:p>
          <a:p>
            <a:pPr indent="-342900" eaLnBrk="1" fontAlgn="auto" hangingPunct="1">
              <a:spcAft>
                <a:spcPts val="0"/>
              </a:spcAft>
              <a:buFont typeface="+mj-lt"/>
              <a:buAutoNum type="arabicPeriod"/>
              <a:defRPr/>
            </a:pPr>
            <a:r>
              <a:rPr lang="cs-CZ" sz="1800" dirty="0" smtClean="0">
                <a:solidFill>
                  <a:schemeClr val="tx1">
                    <a:lumMod val="75000"/>
                    <a:lumOff val="25000"/>
                  </a:schemeClr>
                </a:solidFill>
              </a:rPr>
              <a:t>Udělejte si test jako žák (kromě svých vlastních úloh).</a:t>
            </a:r>
          </a:p>
          <a:p>
            <a:pPr indent="-342900" eaLnBrk="1" fontAlgn="auto" hangingPunct="1">
              <a:spcAft>
                <a:spcPts val="0"/>
              </a:spcAft>
              <a:buFont typeface="+mj-lt"/>
              <a:buAutoNum type="arabicPeriod"/>
              <a:defRPr/>
            </a:pPr>
            <a:r>
              <a:rPr lang="cs-CZ" sz="1800" dirty="0" smtClean="0">
                <a:solidFill>
                  <a:schemeClr val="tx1">
                    <a:lumMod val="75000"/>
                    <a:lumOff val="25000"/>
                  </a:schemeClr>
                </a:solidFill>
              </a:rPr>
              <a:t>Dejte test kolegům k posouzení a buďte připraven na jejich kritiku.</a:t>
            </a:r>
          </a:p>
          <a:p>
            <a:pPr indent="-342900" eaLnBrk="1" fontAlgn="auto" hangingPunct="1">
              <a:spcAft>
                <a:spcPts val="0"/>
              </a:spcAft>
              <a:buFont typeface="+mj-lt"/>
              <a:buAutoNum type="arabicPeriod"/>
              <a:defRPr/>
            </a:pPr>
            <a:r>
              <a:rPr lang="cs-CZ" sz="1800" dirty="0" smtClean="0">
                <a:solidFill>
                  <a:schemeClr val="tx1">
                    <a:lumMod val="75000"/>
                    <a:lumOff val="25000"/>
                  </a:schemeClr>
                </a:solidFill>
              </a:rPr>
              <a:t>Máte-li možnost, zeptejte se pár žáků (před nebo po ostrém testování), proč volili tu kterou odpověď a jak k ní došli. Vytipujte si žáky dobře.</a:t>
            </a:r>
          </a:p>
          <a:p>
            <a:pPr marL="0" indent="0" eaLnBrk="1" fontAlgn="auto" hangingPunct="1">
              <a:spcAft>
                <a:spcPts val="0"/>
              </a:spcAft>
              <a:buNone/>
              <a:defRPr/>
            </a:pPr>
            <a:endParaRPr lang="cs-CZ" sz="1800" dirty="0" smtClean="0">
              <a:solidFill>
                <a:schemeClr val="tx1">
                  <a:lumMod val="75000"/>
                  <a:lumOff val="25000"/>
                </a:schemeClr>
              </a:solidFill>
            </a:endParaRPr>
          </a:p>
          <a:p>
            <a:pPr marL="0" indent="0" eaLnBrk="1" fontAlgn="auto" hangingPunct="1">
              <a:spcAft>
                <a:spcPts val="0"/>
              </a:spcAft>
              <a:buNone/>
              <a:defRPr/>
            </a:pPr>
            <a:r>
              <a:rPr lang="cs-CZ" sz="1800" dirty="0" smtClean="0">
                <a:solidFill>
                  <a:schemeClr val="tx1">
                    <a:lumMod val="75000"/>
                    <a:lumOff val="25000"/>
                  </a:schemeClr>
                </a:solidFill>
              </a:rPr>
              <a:t>Když máte v ruce výsledky, čtěte je kriticky</a:t>
            </a: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65</a:t>
            </a:fld>
            <a:endParaRPr lang="cs-CZ"/>
          </a:p>
        </p:txBody>
      </p:sp>
    </p:spTree>
    <p:extLst>
      <p:ext uri="{BB962C8B-B14F-4D97-AF65-F5344CB8AC3E}">
        <p14:creationId xmlns:p14="http://schemas.microsoft.com/office/powerpoint/2010/main" val="398468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980728"/>
            <a:ext cx="7024744" cy="685880"/>
          </a:xfrm>
        </p:spPr>
        <p:txBody>
          <a:bodyPr>
            <a:noAutofit/>
          </a:bodyPr>
          <a:lstStyle/>
          <a:p>
            <a:r>
              <a:rPr lang="cs-CZ" sz="2800" b="1" dirty="0">
                <a:solidFill>
                  <a:schemeClr val="tx1"/>
                </a:solidFill>
              </a:rPr>
              <a:t>Téma 6: </a:t>
            </a:r>
            <a:br>
              <a:rPr lang="cs-CZ" sz="2800" b="1" dirty="0">
                <a:solidFill>
                  <a:schemeClr val="tx1"/>
                </a:solidFill>
              </a:rPr>
            </a:br>
            <a:r>
              <a:rPr lang="cs-CZ" sz="2800" b="1" dirty="0">
                <a:solidFill>
                  <a:schemeClr val="tx1"/>
                </a:solidFill>
              </a:rPr>
              <a:t>Skórování, vyhodnocení, interpretace výsledků</a:t>
            </a:r>
          </a:p>
        </p:txBody>
      </p:sp>
      <p:sp>
        <p:nvSpPr>
          <p:cNvPr id="4" name="Zástupný symbol pro číslo snímku 3"/>
          <p:cNvSpPr>
            <a:spLocks noGrp="1"/>
          </p:cNvSpPr>
          <p:nvPr>
            <p:ph type="sldNum" sz="quarter" idx="12"/>
          </p:nvPr>
        </p:nvSpPr>
        <p:spPr/>
        <p:txBody>
          <a:bodyPr/>
          <a:lstStyle/>
          <a:p>
            <a:fld id="{365268E6-3208-4994-BD91-FE600B2B6A9E}" type="slidenum">
              <a:rPr lang="cs-CZ" smtClean="0"/>
              <a:t>66</a:t>
            </a:fld>
            <a:endParaRPr lang="cs-CZ"/>
          </a:p>
        </p:txBody>
      </p:sp>
    </p:spTree>
    <p:extLst>
      <p:ext uri="{BB962C8B-B14F-4D97-AF65-F5344CB8AC3E}">
        <p14:creationId xmlns:p14="http://schemas.microsoft.com/office/powerpoint/2010/main" val="4232833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648072"/>
          </a:xfrm>
        </p:spPr>
        <p:txBody>
          <a:bodyPr>
            <a:normAutofit/>
          </a:bodyPr>
          <a:lstStyle/>
          <a:p>
            <a:pPr algn="l">
              <a:defRPr/>
            </a:pPr>
            <a:r>
              <a:rPr lang="cs-CZ" sz="3200" b="1" dirty="0" smtClean="0"/>
              <a:t>Jak jsou výsledky testu reportovány</a:t>
            </a:r>
            <a:endParaRPr lang="cs-CZ" sz="3200" dirty="0"/>
          </a:p>
        </p:txBody>
      </p:sp>
      <p:sp>
        <p:nvSpPr>
          <p:cNvPr id="3" name="Zástupný symbol pro obsah 2"/>
          <p:cNvSpPr>
            <a:spLocks noGrp="1"/>
          </p:cNvSpPr>
          <p:nvPr>
            <p:ph idx="1"/>
          </p:nvPr>
        </p:nvSpPr>
        <p:spPr>
          <a:xfrm>
            <a:off x="395536" y="1772816"/>
            <a:ext cx="8229600" cy="4608512"/>
          </a:xfrm>
        </p:spPr>
        <p:txBody>
          <a:bodyPr>
            <a:normAutofit fontScale="92500" lnSpcReduction="10000"/>
          </a:bodyPr>
          <a:lstStyle/>
          <a:p>
            <a:pPr marL="68580" indent="0">
              <a:buNone/>
              <a:defRPr/>
            </a:pPr>
            <a:r>
              <a:rPr lang="cs-CZ" sz="2400" b="1" dirty="0" smtClean="0">
                <a:solidFill>
                  <a:schemeClr val="tx1">
                    <a:lumMod val="75000"/>
                    <a:lumOff val="25000"/>
                  </a:schemeClr>
                </a:solidFill>
              </a:rPr>
              <a:t>Percentily</a:t>
            </a:r>
            <a:r>
              <a:rPr lang="cs-CZ" sz="2400" dirty="0" smtClean="0">
                <a:solidFill>
                  <a:schemeClr val="tx1">
                    <a:lumMod val="75000"/>
                    <a:lumOff val="25000"/>
                  </a:schemeClr>
                </a:solidFill>
              </a:rPr>
              <a:t>:</a:t>
            </a:r>
          </a:p>
          <a:p>
            <a:pPr>
              <a:defRPr/>
            </a:pPr>
            <a:r>
              <a:rPr lang="cs-CZ" dirty="0" smtClean="0">
                <a:solidFill>
                  <a:schemeClr val="tx1">
                    <a:lumMod val="75000"/>
                    <a:lumOff val="25000"/>
                  </a:schemeClr>
                </a:solidFill>
              </a:rPr>
              <a:t>50. percentil: průměr v kohortě nebo předem stanovený průměr</a:t>
            </a:r>
          </a:p>
          <a:p>
            <a:pPr>
              <a:defRPr/>
            </a:pPr>
            <a:r>
              <a:rPr lang="cs-CZ" sz="2400" dirty="0" smtClean="0">
                <a:solidFill>
                  <a:schemeClr val="tx1">
                    <a:lumMod val="75000"/>
                    <a:lumOff val="25000"/>
                  </a:schemeClr>
                </a:solidFill>
              </a:rPr>
              <a:t>80. percentil: tento student je lepší než 80 % ostatních v dané kohortě nebo populaci (</a:t>
            </a:r>
            <a:r>
              <a:rPr lang="cs-CZ" sz="2400" dirty="0" err="1" smtClean="0">
                <a:solidFill>
                  <a:schemeClr val="tx1">
                    <a:lumMod val="75000"/>
                    <a:lumOff val="25000"/>
                  </a:schemeClr>
                </a:solidFill>
              </a:rPr>
              <a:t>scaled</a:t>
            </a:r>
            <a:r>
              <a:rPr lang="cs-CZ" sz="2400" dirty="0" smtClean="0">
                <a:solidFill>
                  <a:schemeClr val="tx1">
                    <a:lumMod val="75000"/>
                    <a:lumOff val="25000"/>
                  </a:schemeClr>
                </a:solidFill>
              </a:rPr>
              <a:t> test </a:t>
            </a:r>
            <a:r>
              <a:rPr lang="cs-CZ" sz="2400" dirty="0" err="1" smtClean="0">
                <a:solidFill>
                  <a:schemeClr val="tx1">
                    <a:lumMod val="75000"/>
                    <a:lumOff val="25000"/>
                  </a:schemeClr>
                </a:solidFill>
              </a:rPr>
              <a:t>results</a:t>
            </a:r>
            <a:r>
              <a:rPr lang="cs-CZ" sz="2400" dirty="0" smtClean="0">
                <a:solidFill>
                  <a:schemeClr val="tx1">
                    <a:lumMod val="75000"/>
                    <a:lumOff val="25000"/>
                  </a:schemeClr>
                </a:solidFill>
              </a:rPr>
              <a:t>)</a:t>
            </a:r>
          </a:p>
          <a:p>
            <a:pPr>
              <a:defRPr/>
            </a:pPr>
            <a:r>
              <a:rPr lang="cs-CZ" dirty="0" smtClean="0">
                <a:solidFill>
                  <a:schemeClr val="tx1">
                    <a:lumMod val="75000"/>
                    <a:lumOff val="25000"/>
                  </a:schemeClr>
                </a:solidFill>
              </a:rPr>
              <a:t>pořadí</a:t>
            </a:r>
            <a:r>
              <a:rPr lang="cs-CZ" dirty="0">
                <a:solidFill>
                  <a:schemeClr val="tx1">
                    <a:lumMod val="75000"/>
                    <a:lumOff val="25000"/>
                  </a:schemeClr>
                </a:solidFill>
              </a:rPr>
              <a:t>, ne </a:t>
            </a:r>
            <a:r>
              <a:rPr lang="cs-CZ" dirty="0" smtClean="0">
                <a:solidFill>
                  <a:schemeClr val="tx1">
                    <a:lumMod val="75000"/>
                    <a:lumOff val="25000"/>
                  </a:schemeClr>
                </a:solidFill>
              </a:rPr>
              <a:t>skóry; o schopnostech nevíme nic</a:t>
            </a:r>
          </a:p>
          <a:p>
            <a:pPr>
              <a:defRPr/>
            </a:pPr>
            <a:endParaRPr lang="cs-CZ" sz="2400" dirty="0">
              <a:solidFill>
                <a:schemeClr val="tx1">
                  <a:lumMod val="75000"/>
                  <a:lumOff val="25000"/>
                </a:schemeClr>
              </a:solidFill>
            </a:endParaRPr>
          </a:p>
          <a:p>
            <a:pPr marL="68580" indent="0">
              <a:buNone/>
              <a:defRPr/>
            </a:pPr>
            <a:r>
              <a:rPr lang="cs-CZ" b="1" dirty="0" smtClean="0">
                <a:solidFill>
                  <a:schemeClr val="tx1">
                    <a:lumMod val="75000"/>
                    <a:lumOff val="25000"/>
                  </a:schemeClr>
                </a:solidFill>
              </a:rPr>
              <a:t>Úspěšnost, procentuální úspěšnost</a:t>
            </a:r>
          </a:p>
          <a:p>
            <a:pPr marL="68580" indent="0">
              <a:buNone/>
              <a:defRPr/>
            </a:pPr>
            <a:endParaRPr lang="cs-CZ" b="1" dirty="0" smtClean="0">
              <a:solidFill>
                <a:schemeClr val="tx1">
                  <a:lumMod val="75000"/>
                  <a:lumOff val="25000"/>
                </a:schemeClr>
              </a:solidFill>
            </a:endParaRPr>
          </a:p>
          <a:p>
            <a:pPr marL="68580" indent="0">
              <a:buNone/>
              <a:defRPr/>
            </a:pPr>
            <a:r>
              <a:rPr lang="cs-CZ" b="1" dirty="0" smtClean="0">
                <a:solidFill>
                  <a:schemeClr val="tx1">
                    <a:lumMod val="75000"/>
                    <a:lumOff val="25000"/>
                  </a:schemeClr>
                </a:solidFill>
              </a:rPr>
              <a:t>Body</a:t>
            </a:r>
          </a:p>
          <a:p>
            <a:pPr marL="68580" indent="0">
              <a:buNone/>
              <a:defRPr/>
            </a:pPr>
            <a:endParaRPr lang="cs-CZ" b="1" dirty="0" smtClean="0">
              <a:solidFill>
                <a:schemeClr val="tx1">
                  <a:lumMod val="75000"/>
                  <a:lumOff val="25000"/>
                </a:schemeClr>
              </a:solidFill>
            </a:endParaRPr>
          </a:p>
          <a:p>
            <a:pPr marL="68580" indent="0">
              <a:buNone/>
              <a:defRPr/>
            </a:pPr>
            <a:r>
              <a:rPr lang="cs-CZ" sz="2400" b="1" dirty="0" smtClean="0">
                <a:solidFill>
                  <a:schemeClr val="tx1">
                    <a:lumMod val="75000"/>
                    <a:lumOff val="25000"/>
                  </a:schemeClr>
                </a:solidFill>
              </a:rPr>
              <a:t>Umístění na </a:t>
            </a:r>
            <a:r>
              <a:rPr lang="cs-CZ" sz="2400" b="1" dirty="0" smtClean="0">
                <a:solidFill>
                  <a:schemeClr val="tx1">
                    <a:lumMod val="75000"/>
                    <a:lumOff val="25000"/>
                  </a:schemeClr>
                </a:solidFill>
              </a:rPr>
              <a:t>škále</a:t>
            </a:r>
            <a:endParaRPr lang="cs-CZ" sz="2400" b="1" dirty="0" smtClean="0">
              <a:solidFill>
                <a:schemeClr val="tx1">
                  <a:lumMod val="75000"/>
                  <a:lumOff val="25000"/>
                </a:schemeClr>
              </a:solidFill>
            </a:endParaRPr>
          </a:p>
        </p:txBody>
      </p:sp>
      <p:sp>
        <p:nvSpPr>
          <p:cNvPr id="4" name="Zástupný symbol pro číslo snímku 3"/>
          <p:cNvSpPr>
            <a:spLocks noGrp="1"/>
          </p:cNvSpPr>
          <p:nvPr>
            <p:ph type="sldNum" sz="quarter" idx="12"/>
          </p:nvPr>
        </p:nvSpPr>
        <p:spPr/>
        <p:txBody>
          <a:bodyPr/>
          <a:lstStyle/>
          <a:p>
            <a:fld id="{365268E6-3208-4994-BD91-FE600B2B6A9E}" type="slidenum">
              <a:rPr lang="cs-CZ" smtClean="0"/>
              <a:t>67</a:t>
            </a:fld>
            <a:endParaRPr lang="cs-CZ"/>
          </a:p>
        </p:txBody>
      </p:sp>
    </p:spTree>
    <p:extLst>
      <p:ext uri="{BB962C8B-B14F-4D97-AF65-F5344CB8AC3E}">
        <p14:creationId xmlns:p14="http://schemas.microsoft.com/office/powerpoint/2010/main" val="153660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Nadpis 8"/>
          <p:cNvSpPr>
            <a:spLocks noGrp="1"/>
          </p:cNvSpPr>
          <p:nvPr>
            <p:ph type="title"/>
          </p:nvPr>
        </p:nvSpPr>
        <p:spPr>
          <a:xfrm>
            <a:off x="428625" y="476672"/>
            <a:ext cx="7024744" cy="566936"/>
          </a:xfrm>
        </p:spPr>
        <p:txBody>
          <a:bodyPr>
            <a:normAutofit fontScale="90000"/>
          </a:bodyPr>
          <a:lstStyle/>
          <a:p>
            <a:pPr algn="l"/>
            <a:r>
              <a:rPr lang="cs-CZ" b="1" dirty="0" smtClean="0"/>
              <a:t>Porovnávání a inference</a:t>
            </a:r>
            <a:endParaRPr lang="cs-CZ" dirty="0" smtClean="0"/>
          </a:p>
        </p:txBody>
      </p:sp>
      <p:sp>
        <p:nvSpPr>
          <p:cNvPr id="39938" name="Zástupný symbol pro obsah 2"/>
          <p:cNvSpPr>
            <a:spLocks noGrp="1"/>
          </p:cNvSpPr>
          <p:nvPr>
            <p:ph idx="1"/>
          </p:nvPr>
        </p:nvSpPr>
        <p:spPr>
          <a:xfrm>
            <a:off x="428625" y="1124744"/>
            <a:ext cx="8229600" cy="5473030"/>
          </a:xfrm>
        </p:spPr>
        <p:txBody>
          <a:bodyPr>
            <a:normAutofit/>
          </a:bodyPr>
          <a:lstStyle/>
          <a:p>
            <a:r>
              <a:rPr lang="cs-CZ" sz="2000" dirty="0"/>
              <a:t>Do jaké míry popisné statistiky popisují populaci nebo jiný soubor </a:t>
            </a:r>
            <a:r>
              <a:rPr lang="cs-CZ" sz="2000" dirty="0" smtClean="0"/>
              <a:t>dat?</a:t>
            </a:r>
            <a:endParaRPr lang="cs-CZ" sz="2000" dirty="0"/>
          </a:p>
          <a:p>
            <a:r>
              <a:rPr lang="cs-CZ" sz="2000" dirty="0"/>
              <a:t>Do jaké míry jsou zjištěné rozdíly náhodné a do jaké míry jsou dány nějakým systematickým </a:t>
            </a:r>
            <a:r>
              <a:rPr lang="cs-CZ" sz="2000" dirty="0" smtClean="0"/>
              <a:t>faktorem?</a:t>
            </a:r>
            <a:endParaRPr lang="cs-CZ" sz="2000" dirty="0"/>
          </a:p>
          <a:p>
            <a:pPr marL="68580" indent="0">
              <a:buNone/>
            </a:pPr>
            <a:endParaRPr lang="cs-CZ" sz="2000" dirty="0" smtClean="0"/>
          </a:p>
          <a:p>
            <a:pPr marL="68580" indent="0">
              <a:buNone/>
            </a:pPr>
            <a:r>
              <a:rPr lang="cs-CZ" sz="2000" dirty="0" smtClean="0"/>
              <a:t>Porovnávání </a:t>
            </a:r>
          </a:p>
          <a:p>
            <a:pPr marL="68580" indent="0">
              <a:buNone/>
            </a:pPr>
            <a:r>
              <a:rPr lang="cs-CZ" sz="2000" dirty="0" smtClean="0"/>
              <a:t>- průměrů</a:t>
            </a:r>
          </a:p>
          <a:p>
            <a:pPr>
              <a:buFontTx/>
              <a:buChar char="-"/>
            </a:pPr>
            <a:r>
              <a:rPr lang="cs-CZ" sz="2000" dirty="0"/>
              <a:t>č</a:t>
            </a:r>
            <a:r>
              <a:rPr lang="cs-CZ" sz="2000" dirty="0" smtClean="0"/>
              <a:t>etností</a:t>
            </a:r>
          </a:p>
          <a:p>
            <a:pPr>
              <a:buFontTx/>
              <a:buChar char="-"/>
            </a:pPr>
            <a:r>
              <a:rPr lang="cs-CZ" sz="2000" dirty="0" smtClean="0"/>
              <a:t>korelačních koeficientů vůči nule.</a:t>
            </a:r>
          </a:p>
          <a:p>
            <a:pPr marL="68580" indent="0">
              <a:buNone/>
            </a:pPr>
            <a:endParaRPr lang="cs-CZ" sz="2000" dirty="0"/>
          </a:p>
          <a:p>
            <a:pPr marL="68580" indent="0">
              <a:buNone/>
            </a:pPr>
            <a:r>
              <a:rPr lang="cs-CZ" sz="2000" dirty="0" smtClean="0"/>
              <a:t>Statisticky významný rozdíl a </a:t>
            </a:r>
            <a:r>
              <a:rPr lang="cs-CZ" sz="2000" dirty="0"/>
              <a:t>významnost (na hladině .001, .01, .05) – statisticky významný výsledek = pravděpodobnost, že je to náhodné, je .1%; 1%, 5%.</a:t>
            </a:r>
          </a:p>
          <a:p>
            <a:pPr marL="68580" indent="0">
              <a:buNone/>
            </a:pPr>
            <a:r>
              <a:rPr lang="cs-CZ" sz="2000" dirty="0"/>
              <a:t>Reálný nebo náhodný rozdíl, výsledek… Platí pro vzorek, nikoli pro celou populaci</a:t>
            </a:r>
            <a:r>
              <a:rPr lang="cs-CZ" sz="2000" dirty="0" smtClean="0"/>
              <a:t>!</a:t>
            </a:r>
            <a:endParaRPr lang="cs-CZ" sz="2000" dirty="0"/>
          </a:p>
          <a:p>
            <a:pPr marL="68580" indent="0">
              <a:buNone/>
            </a:pPr>
            <a:endParaRPr lang="cs-CZ" sz="2000" dirty="0"/>
          </a:p>
          <a:p>
            <a:pPr marL="68580" indent="0">
              <a:buNone/>
            </a:pPr>
            <a:endParaRPr lang="cs-CZ" sz="2000" dirty="0"/>
          </a:p>
          <a:p>
            <a:pPr marL="68580" indent="0">
              <a:buNone/>
            </a:pPr>
            <a:endParaRPr lang="cs-CZ" sz="2000" dirty="0"/>
          </a:p>
          <a:p>
            <a:pPr marL="68580" indent="0">
              <a:buNone/>
            </a:pPr>
            <a:endParaRPr lang="cs-CZ" sz="2000" dirty="0" smtClean="0"/>
          </a:p>
        </p:txBody>
      </p:sp>
      <p:cxnSp>
        <p:nvCxnSpPr>
          <p:cNvPr id="6" name="Přímá spojovací čára 5"/>
          <p:cNvCxnSpPr/>
          <p:nvPr/>
        </p:nvCxnSpPr>
        <p:spPr>
          <a:xfrm>
            <a:off x="428625" y="6072188"/>
            <a:ext cx="82867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365268E6-3208-4994-BD91-FE600B2B6A9E}" type="slidenum">
              <a:rPr lang="cs-CZ" smtClean="0"/>
              <a:t>68</a:t>
            </a:fld>
            <a:endParaRPr lang="cs-CZ"/>
          </a:p>
        </p:txBody>
      </p:sp>
    </p:spTree>
    <p:extLst>
      <p:ext uri="{BB962C8B-B14F-4D97-AF65-F5344CB8AC3E}">
        <p14:creationId xmlns:p14="http://schemas.microsoft.com/office/powerpoint/2010/main" val="118387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Zástupný symbol pro obsah 14"/>
          <p:cNvGraphicFramePr>
            <a:graphicFrameLocks noGrp="1"/>
          </p:cNvGraphicFramePr>
          <p:nvPr>
            <p:ph idx="1"/>
            <p:extLst>
              <p:ext uri="{D42A27DB-BD31-4B8C-83A1-F6EECF244321}">
                <p14:modId xmlns:p14="http://schemas.microsoft.com/office/powerpoint/2010/main" val="632719898"/>
              </p:ext>
            </p:extLst>
          </p:nvPr>
        </p:nvGraphicFramePr>
        <p:xfrm>
          <a:off x="566197" y="1525045"/>
          <a:ext cx="8026954" cy="4682095"/>
        </p:xfrm>
        <a:graphic>
          <a:graphicData uri="http://schemas.openxmlformats.org/drawingml/2006/table">
            <a:tbl>
              <a:tblPr>
                <a:tableStyleId>{5C22544A-7EE6-4342-B048-85BDC9FD1C3A}</a:tableStyleId>
              </a:tblPr>
              <a:tblGrid>
                <a:gridCol w="617458"/>
                <a:gridCol w="617458"/>
                <a:gridCol w="617458"/>
                <a:gridCol w="617458"/>
                <a:gridCol w="617458"/>
                <a:gridCol w="617458"/>
                <a:gridCol w="617458"/>
                <a:gridCol w="617458"/>
                <a:gridCol w="617458"/>
                <a:gridCol w="617458"/>
                <a:gridCol w="617458"/>
                <a:gridCol w="617458"/>
                <a:gridCol w="617458"/>
              </a:tblGrid>
              <a:tr h="188582">
                <a:tc>
                  <a:txBody>
                    <a:bodyPr/>
                    <a:lstStyle/>
                    <a:p>
                      <a:pPr algn="l" fontAlgn="b"/>
                      <a:r>
                        <a:rPr lang="cs-CZ" sz="1100" u="none" strike="noStrike" dirty="0" err="1">
                          <a:effectLst/>
                        </a:rPr>
                        <a:t>studentID</a:t>
                      </a:r>
                      <a:endParaRPr lang="cs-CZ" sz="1100" b="1" i="0" u="none" strike="noStrike" dirty="0">
                        <a:solidFill>
                          <a:srgbClr val="000000"/>
                        </a:solidFill>
                        <a:effectLst/>
                        <a:latin typeface="Calibri"/>
                      </a:endParaRPr>
                    </a:p>
                  </a:txBody>
                  <a:tcPr marL="9429" marR="9429" marT="9429" marB="0" anchor="b"/>
                </a:tc>
                <a:tc>
                  <a:txBody>
                    <a:bodyPr/>
                    <a:lstStyle/>
                    <a:p>
                      <a:pPr algn="r" fontAlgn="b"/>
                      <a:r>
                        <a:rPr lang="cs-CZ" sz="1100" u="none" strike="noStrike" dirty="0">
                          <a:effectLst/>
                        </a:rPr>
                        <a:t>73</a:t>
                      </a:r>
                      <a:endParaRPr lang="cs-CZ" sz="1100" b="1" i="0" u="none" strike="noStrike" dirty="0">
                        <a:solidFill>
                          <a:srgbClr val="000000"/>
                        </a:solidFill>
                        <a:effectLst/>
                        <a:latin typeface="Calibri"/>
                      </a:endParaRPr>
                    </a:p>
                  </a:txBody>
                  <a:tcPr marL="9429" marR="9429" marT="9429" marB="0" anchor="b"/>
                </a:tc>
                <a:tc>
                  <a:txBody>
                    <a:bodyPr/>
                    <a:lstStyle/>
                    <a:p>
                      <a:pPr algn="r" fontAlgn="b"/>
                      <a:r>
                        <a:rPr lang="cs-CZ" sz="1100" u="none" strike="noStrike">
                          <a:effectLst/>
                        </a:rPr>
                        <a:t>28</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48</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66</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76</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90</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120</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99</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101</a:t>
                      </a:r>
                      <a:endParaRPr lang="cs-CZ" sz="1100" b="1"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115</a:t>
                      </a:r>
                      <a:endParaRPr lang="cs-CZ" sz="1100" b="1" i="0" u="none" strike="noStrike">
                        <a:solidFill>
                          <a:srgbClr val="000000"/>
                        </a:solidFill>
                        <a:effectLst/>
                        <a:latin typeface="Calibri"/>
                      </a:endParaRPr>
                    </a:p>
                  </a:txBody>
                  <a:tcPr marL="9429" marR="9429" marT="9429" marB="0" anchor="b"/>
                </a:tc>
                <a:tc>
                  <a:txBody>
                    <a:bodyPr/>
                    <a:lstStyle/>
                    <a:p>
                      <a:pPr algn="l" fontAlgn="b"/>
                      <a:r>
                        <a:rPr lang="cs-CZ" sz="1100" u="none" strike="noStrike">
                          <a:effectLst/>
                        </a:rPr>
                        <a:t>totscore</a:t>
                      </a:r>
                      <a:endParaRPr lang="cs-CZ" sz="1100" b="0" i="0" u="none" strike="noStrike">
                        <a:solidFill>
                          <a:srgbClr val="000000"/>
                        </a:solidFill>
                        <a:effectLst/>
                        <a:latin typeface="Calibri"/>
                      </a:endParaRPr>
                    </a:p>
                  </a:txBody>
                  <a:tcPr marL="9429" marR="9429" marT="9429" marB="0" anchor="b"/>
                </a:tc>
                <a:tc>
                  <a:txBody>
                    <a:bodyPr/>
                    <a:lstStyle/>
                    <a:p>
                      <a:pPr algn="l" fontAlgn="b"/>
                      <a:r>
                        <a:rPr lang="cs-CZ" sz="1100" u="none" strike="noStrike">
                          <a:effectLst/>
                        </a:rPr>
                        <a:t>totscore%</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dirty="0">
                          <a:solidFill>
                            <a:srgbClr val="FF0000"/>
                          </a:solidFill>
                          <a:effectLst/>
                        </a:rPr>
                        <a:t>8</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0,2</a:t>
                      </a:r>
                      <a:endParaRPr lang="cs-CZ" sz="1100" b="0" i="0" u="none" strike="noStrike" dirty="0">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20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2</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0,2</a:t>
                      </a:r>
                      <a:endParaRPr lang="cs-CZ" sz="1100" b="0" i="0" u="none" strike="noStrike" dirty="0">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5</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3</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0,3</a:t>
                      </a:r>
                      <a:endParaRPr lang="cs-CZ" sz="1100" b="0" i="0" u="none" strike="noStrike" dirty="0">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11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3</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0,3</a:t>
                      </a:r>
                      <a:endParaRPr lang="cs-CZ" sz="1100" b="0" i="0" u="none" strike="noStrike" dirty="0">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12</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3</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0,3</a:t>
                      </a:r>
                      <a:endParaRPr lang="cs-CZ" sz="1100" b="0" i="0" u="none" strike="noStrike" dirty="0">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13</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3</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0,3</a:t>
                      </a:r>
                      <a:endParaRPr lang="cs-CZ" sz="1100" b="0" i="0" u="none" strike="noStrike" dirty="0">
                        <a:solidFill>
                          <a:srgbClr val="FF0000"/>
                        </a:solidFill>
                        <a:effectLst/>
                        <a:latin typeface="Calibri"/>
                      </a:endParaRPr>
                    </a:p>
                  </a:txBody>
                  <a:tcPr marL="9429" marR="9429" marT="9429" marB="0" anchor="b"/>
                </a:tc>
              </a:tr>
              <a:tr h="188582">
                <a:tc>
                  <a:txBody>
                    <a:bodyPr/>
                    <a:lstStyle/>
                    <a:p>
                      <a:pPr algn="r" fontAlgn="b"/>
                      <a:r>
                        <a:rPr lang="cs-CZ" sz="1100" u="none" strike="noStrike">
                          <a:effectLst/>
                        </a:rPr>
                        <a:t>17</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0,3</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0,4</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0,4</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0,4</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14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dirty="0">
                          <a:effectLst/>
                        </a:rPr>
                        <a:t>0</a:t>
                      </a:r>
                      <a:endParaRPr lang="cs-CZ" sz="1100" b="0" i="0" u="none" strike="noStrike" dirty="0">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0,4</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18</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0,4</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19</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0,4</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0,5</a:t>
                      </a:r>
                      <a:endParaRPr lang="cs-CZ" sz="1100" b="0" i="0" u="none" strike="noStrike">
                        <a:solidFill>
                          <a:srgbClr val="00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7</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5</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0,5</a:t>
                      </a:r>
                      <a:endParaRPr lang="cs-CZ" sz="1100" b="0" i="0" u="none" strike="noStrike">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9</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5</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0,5</a:t>
                      </a:r>
                      <a:endParaRPr lang="cs-CZ" sz="1100" b="0" i="0" u="none" strike="noStrike">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6</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0,6</a:t>
                      </a:r>
                      <a:endParaRPr lang="cs-CZ" sz="1100" b="0" i="0" u="none" strike="noStrike">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10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6</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0,6</a:t>
                      </a:r>
                      <a:endParaRPr lang="cs-CZ" sz="1100" b="0" i="0" u="none" strike="noStrike">
                        <a:solidFill>
                          <a:srgbClr val="FF0000"/>
                        </a:solidFill>
                        <a:effectLst/>
                        <a:latin typeface="Calibri"/>
                      </a:endParaRPr>
                    </a:p>
                  </a:txBody>
                  <a:tcPr marL="9429" marR="9429" marT="9429" marB="0" anchor="b"/>
                </a:tc>
              </a:tr>
              <a:tr h="188582">
                <a:tc>
                  <a:txBody>
                    <a:bodyPr/>
                    <a:lstStyle/>
                    <a:p>
                      <a:pPr algn="r" fontAlgn="b"/>
                      <a:r>
                        <a:rPr lang="cs-CZ" sz="1100" u="none" strike="noStrike">
                          <a:solidFill>
                            <a:srgbClr val="FF0000"/>
                          </a:solidFill>
                          <a:effectLst/>
                        </a:rPr>
                        <a:t>15</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1</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6</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0,6</a:t>
                      </a:r>
                      <a:endParaRPr lang="cs-CZ" sz="1100" b="0" i="0" u="none" strike="noStrike">
                        <a:solidFill>
                          <a:srgbClr val="FF0000"/>
                        </a:solidFill>
                        <a:effectLst/>
                        <a:latin typeface="Calibri"/>
                      </a:endParaRPr>
                    </a:p>
                  </a:txBody>
                  <a:tcPr marL="9429" marR="9429" marT="9429" marB="0" anchor="b"/>
                </a:tc>
              </a:tr>
              <a:tr h="188582">
                <a:tc>
                  <a:txBody>
                    <a:bodyPr/>
                    <a:lstStyle/>
                    <a:p>
                      <a:pPr algn="r" fontAlgn="b"/>
                      <a:r>
                        <a:rPr lang="cs-CZ" sz="1100" u="none" strike="noStrike" dirty="0">
                          <a:solidFill>
                            <a:srgbClr val="FF0000"/>
                          </a:solidFill>
                          <a:effectLst/>
                        </a:rPr>
                        <a:t>16</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a:solidFill>
                            <a:srgbClr val="FF0000"/>
                          </a:solidFill>
                          <a:effectLst/>
                        </a:rPr>
                        <a:t>0</a:t>
                      </a:r>
                      <a:endParaRPr lang="cs-CZ" sz="1100" b="0" i="0" u="none" strike="noStrike">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1</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6</a:t>
                      </a:r>
                      <a:endParaRPr lang="cs-CZ" sz="1100" b="0" i="0" u="none" strike="noStrike" dirty="0">
                        <a:solidFill>
                          <a:srgbClr val="FF0000"/>
                        </a:solidFill>
                        <a:effectLst/>
                        <a:latin typeface="Calibri"/>
                      </a:endParaRPr>
                    </a:p>
                  </a:txBody>
                  <a:tcPr marL="9429" marR="9429" marT="9429" marB="0" anchor="b"/>
                </a:tc>
                <a:tc>
                  <a:txBody>
                    <a:bodyPr/>
                    <a:lstStyle/>
                    <a:p>
                      <a:pPr algn="r" fontAlgn="b"/>
                      <a:r>
                        <a:rPr lang="cs-CZ" sz="1100" u="none" strike="noStrike" dirty="0">
                          <a:solidFill>
                            <a:srgbClr val="FF0000"/>
                          </a:solidFill>
                          <a:effectLst/>
                        </a:rPr>
                        <a:t>0,6</a:t>
                      </a:r>
                      <a:endParaRPr lang="cs-CZ" sz="1100" b="0" i="0" u="none" strike="noStrike" dirty="0">
                        <a:solidFill>
                          <a:srgbClr val="FF0000"/>
                        </a:solidFill>
                        <a:effectLst/>
                        <a:latin typeface="Calibri"/>
                      </a:endParaRPr>
                    </a:p>
                  </a:txBody>
                  <a:tcPr marL="9429" marR="9429" marT="9429" marB="0" anchor="b"/>
                </a:tc>
              </a:tr>
              <a:tr h="188582">
                <a:tc>
                  <a:txBody>
                    <a:bodyPr/>
                    <a:lstStyle/>
                    <a:p>
                      <a:pPr algn="l" fontAlgn="b"/>
                      <a:r>
                        <a:rPr lang="cs-CZ" sz="1100" u="none" strike="noStrike">
                          <a:effectLst/>
                        </a:rPr>
                        <a:t>FV</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0,75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0,65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0,55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0,25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0,2</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0,15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0,05</a:t>
                      </a:r>
                      <a:endParaRPr lang="cs-CZ" sz="1100" b="0" i="0" u="none" strike="noStrike">
                        <a:solidFill>
                          <a:srgbClr val="000000"/>
                        </a:solidFill>
                        <a:effectLst/>
                        <a:latin typeface="Calibri"/>
                      </a:endParaRPr>
                    </a:p>
                  </a:txBody>
                  <a:tcPr marL="9429" marR="9429" marT="9429" marB="0" anchor="b"/>
                </a:tc>
                <a:tc>
                  <a:txBody>
                    <a:bodyPr/>
                    <a:lstStyle/>
                    <a:p>
                      <a:pPr algn="l" fontAlgn="b"/>
                      <a:endParaRPr lang="cs-CZ" sz="1100" b="0" i="0" u="none" strike="noStrike">
                        <a:solidFill>
                          <a:srgbClr val="000000"/>
                        </a:solidFill>
                        <a:effectLst/>
                        <a:latin typeface="Calibri"/>
                      </a:endParaRPr>
                    </a:p>
                  </a:txBody>
                  <a:tcPr marL="9429" marR="9429" marT="9429" marB="0" anchor="b"/>
                </a:tc>
                <a:tc>
                  <a:txBody>
                    <a:bodyPr/>
                    <a:lstStyle/>
                    <a:p>
                      <a:pPr algn="l" fontAlgn="b"/>
                      <a:endParaRPr lang="cs-CZ" sz="1100" b="0" i="0" u="none" strike="noStrike">
                        <a:solidFill>
                          <a:srgbClr val="000000"/>
                        </a:solidFill>
                        <a:effectLst/>
                        <a:latin typeface="Calibri"/>
                      </a:endParaRPr>
                    </a:p>
                  </a:txBody>
                  <a:tcPr marL="9429" marR="9429" marT="9429" marB="0" anchor="b"/>
                </a:tc>
              </a:tr>
              <a:tr h="188582">
                <a:tc>
                  <a:txBody>
                    <a:bodyPr/>
                    <a:lstStyle/>
                    <a:p>
                      <a:pPr algn="l" fontAlgn="b"/>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20</a:t>
                      </a:r>
                      <a:endParaRPr lang="cs-CZ" sz="1100" b="0" i="0" u="none" strike="noStrike">
                        <a:solidFill>
                          <a:srgbClr val="000000"/>
                        </a:solidFill>
                        <a:effectLst/>
                        <a:latin typeface="Calibri"/>
                      </a:endParaRPr>
                    </a:p>
                  </a:txBody>
                  <a:tcPr marL="9429" marR="9429" marT="9429" marB="0" anchor="b"/>
                </a:tc>
                <a:tc>
                  <a:txBody>
                    <a:bodyPr/>
                    <a:lstStyle/>
                    <a:p>
                      <a:pPr algn="l" fontAlgn="b"/>
                      <a:endParaRPr lang="cs-CZ" sz="1100" b="0" i="0" u="none" strike="noStrike">
                        <a:solidFill>
                          <a:srgbClr val="000000"/>
                        </a:solidFill>
                        <a:effectLst/>
                        <a:latin typeface="Calibri"/>
                      </a:endParaRPr>
                    </a:p>
                  </a:txBody>
                  <a:tcPr marL="9429" marR="9429" marT="9429" marB="0" anchor="b"/>
                </a:tc>
                <a:tc>
                  <a:txBody>
                    <a:bodyPr/>
                    <a:lstStyle/>
                    <a:p>
                      <a:pPr algn="l" fontAlgn="b"/>
                      <a:endParaRPr lang="cs-CZ" sz="1100" b="0" i="0" u="none" strike="noStrike">
                        <a:solidFill>
                          <a:srgbClr val="000000"/>
                        </a:solidFill>
                        <a:effectLst/>
                        <a:latin typeface="Calibri"/>
                      </a:endParaRPr>
                    </a:p>
                  </a:txBody>
                  <a:tcPr marL="9429" marR="9429" marT="9429" marB="0" anchor="b"/>
                </a:tc>
              </a:tr>
              <a:tr h="188582">
                <a:tc>
                  <a:txBody>
                    <a:bodyPr/>
                    <a:lstStyle/>
                    <a:p>
                      <a:pPr algn="l" fontAlgn="b"/>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15</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13</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11</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10</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dirty="0">
                          <a:effectLst/>
                        </a:rPr>
                        <a:t>5</a:t>
                      </a:r>
                      <a:endParaRPr lang="cs-CZ" sz="1100" b="0" i="0" u="none" strike="noStrike" dirty="0">
                        <a:solidFill>
                          <a:srgbClr val="000000"/>
                        </a:solidFill>
                        <a:effectLst/>
                        <a:latin typeface="Calibri"/>
                      </a:endParaRPr>
                    </a:p>
                  </a:txBody>
                  <a:tcPr marL="9429" marR="9429" marT="9429"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429" marR="9429" marT="9429"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429" marR="9429" marT="9429" marB="0" anchor="b"/>
                </a:tc>
                <a:tc>
                  <a:txBody>
                    <a:bodyPr/>
                    <a:lstStyle/>
                    <a:p>
                      <a:pPr algn="l" fontAlgn="b"/>
                      <a:endParaRPr lang="cs-CZ" sz="1100" b="0" i="0" u="none" strike="noStrike">
                        <a:solidFill>
                          <a:srgbClr val="000000"/>
                        </a:solidFill>
                        <a:effectLst/>
                        <a:latin typeface="Calibri"/>
                      </a:endParaRPr>
                    </a:p>
                  </a:txBody>
                  <a:tcPr marL="9429" marR="9429" marT="9429" marB="0" anchor="b"/>
                </a:tc>
                <a:tc>
                  <a:txBody>
                    <a:bodyPr/>
                    <a:lstStyle/>
                    <a:p>
                      <a:pPr algn="l" fontAlgn="b"/>
                      <a:endParaRPr lang="cs-CZ" sz="1100" b="0" i="0" u="none" strike="noStrike" dirty="0">
                        <a:solidFill>
                          <a:srgbClr val="000000"/>
                        </a:solidFill>
                        <a:effectLst/>
                        <a:latin typeface="Calibri"/>
                      </a:endParaRPr>
                    </a:p>
                  </a:txBody>
                  <a:tcPr marL="9429" marR="9429" marT="9429" marB="0" anchor="b"/>
                </a:tc>
              </a:tr>
            </a:tbl>
          </a:graphicData>
        </a:graphic>
      </p:graphicFrame>
      <p:sp>
        <p:nvSpPr>
          <p:cNvPr id="3" name="Obdélník 2"/>
          <p:cNvSpPr/>
          <p:nvPr/>
        </p:nvSpPr>
        <p:spPr>
          <a:xfrm>
            <a:off x="467544" y="563488"/>
            <a:ext cx="8136904" cy="954107"/>
          </a:xfrm>
          <a:prstGeom prst="rect">
            <a:avLst/>
          </a:prstGeom>
        </p:spPr>
        <p:txBody>
          <a:bodyPr wrap="square">
            <a:spAutoFit/>
          </a:bodyPr>
          <a:lstStyle/>
          <a:p>
            <a:r>
              <a:rPr lang="cs-CZ" sz="2800" b="1" dirty="0">
                <a:solidFill>
                  <a:srgbClr val="92D050"/>
                </a:solidFill>
              </a:rPr>
              <a:t>Úspěšnost studentů, obtížnost </a:t>
            </a:r>
            <a:r>
              <a:rPr lang="cs-CZ" sz="2800" b="1" dirty="0" smtClean="0">
                <a:solidFill>
                  <a:srgbClr val="92D050"/>
                </a:solidFill>
              </a:rPr>
              <a:t>úloh, vzorce odpovědí </a:t>
            </a:r>
            <a:endParaRPr lang="cs-CZ" sz="2800" b="1" dirty="0">
              <a:solidFill>
                <a:srgbClr val="92D050"/>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69</a:t>
            </a:fld>
            <a:endParaRPr lang="cs-CZ"/>
          </a:p>
        </p:txBody>
      </p:sp>
    </p:spTree>
    <p:extLst>
      <p:ext uri="{BB962C8B-B14F-4D97-AF65-F5344CB8AC3E}">
        <p14:creationId xmlns:p14="http://schemas.microsoft.com/office/powerpoint/2010/main" val="122852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271750"/>
            <a:ext cx="3942105" cy="461665"/>
          </a:xfrm>
          <a:prstGeom prst="rect">
            <a:avLst/>
          </a:prstGeom>
          <a:noFill/>
        </p:spPr>
        <p:txBody>
          <a:bodyPr wrap="none" rtlCol="0">
            <a:spAutoFit/>
          </a:bodyPr>
          <a:lstStyle/>
          <a:p>
            <a:r>
              <a:rPr lang="cs-CZ" sz="2400" b="1" dirty="0" smtClean="0"/>
              <a:t>Validita (interní a externí)</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7</a:t>
            </a:fld>
            <a:endParaRPr lang="cs-CZ"/>
          </a:p>
        </p:txBody>
      </p:sp>
      <p:sp>
        <p:nvSpPr>
          <p:cNvPr id="4" name="TextovéPole 3"/>
          <p:cNvSpPr txBox="1"/>
          <p:nvPr/>
        </p:nvSpPr>
        <p:spPr>
          <a:xfrm>
            <a:off x="467544" y="1268760"/>
            <a:ext cx="8208911" cy="2680734"/>
          </a:xfrm>
          <a:prstGeom prst="rect">
            <a:avLst/>
          </a:prstGeom>
          <a:noFill/>
        </p:spPr>
        <p:txBody>
          <a:bodyPr wrap="square" rtlCol="0">
            <a:spAutoFit/>
          </a:bodyPr>
          <a:lstStyle/>
          <a:p>
            <a:r>
              <a:rPr lang="cs-CZ" sz="2400" dirty="0" smtClean="0"/>
              <a:t>Není vlastností testu nebo úloh, nýbrž se vztahuje ke smysluplné interpretaci výsledků</a:t>
            </a:r>
          </a:p>
          <a:p>
            <a:endParaRPr lang="cs-CZ" sz="2400" dirty="0" smtClean="0"/>
          </a:p>
          <a:p>
            <a:r>
              <a:rPr lang="cs-CZ" sz="2000" i="1" dirty="0" smtClean="0"/>
              <a:t>	Měřím skutečně (a jen) to, co chci měřit? </a:t>
            </a:r>
          </a:p>
          <a:p>
            <a:endParaRPr lang="cs-CZ" sz="2000" i="1" dirty="0"/>
          </a:p>
          <a:p>
            <a:r>
              <a:rPr lang="cs-CZ" sz="2000" i="1" dirty="0" smtClean="0"/>
              <a:t>	Mohu na základě skórů učinit smysluplná a spravedlivá 	rozhodnutí?</a:t>
            </a:r>
          </a:p>
          <a:p>
            <a:pPr>
              <a:lnSpc>
                <a:spcPct val="90000"/>
              </a:lnSpc>
              <a:buFont typeface="Wingdings" pitchFamily="2" charset="2"/>
              <a:buNone/>
            </a:pPr>
            <a:endParaRPr lang="cs-CZ" dirty="0"/>
          </a:p>
        </p:txBody>
      </p:sp>
    </p:spTree>
    <p:extLst>
      <p:ext uri="{BB962C8B-B14F-4D97-AF65-F5344CB8AC3E}">
        <p14:creationId xmlns:p14="http://schemas.microsoft.com/office/powerpoint/2010/main" val="19416268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Funkčnost alternativ, diskriminace úloh</a:t>
            </a:r>
            <a:endParaRPr lang="cs-CZ" sz="3200"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986269118"/>
              </p:ext>
            </p:extLst>
          </p:nvPr>
        </p:nvGraphicFramePr>
        <p:xfrm>
          <a:off x="510612" y="1124744"/>
          <a:ext cx="7056781" cy="4131393"/>
        </p:xfrm>
        <a:graphic>
          <a:graphicData uri="http://schemas.openxmlformats.org/drawingml/2006/table">
            <a:tbl>
              <a:tblPr>
                <a:tableStyleId>{5C22544A-7EE6-4342-B048-85BDC9FD1C3A}</a:tableStyleId>
              </a:tblPr>
              <a:tblGrid>
                <a:gridCol w="705678"/>
                <a:gridCol w="705678"/>
                <a:gridCol w="705678"/>
                <a:gridCol w="705678"/>
                <a:gridCol w="705678"/>
                <a:gridCol w="705678"/>
                <a:gridCol w="705678"/>
                <a:gridCol w="815009"/>
                <a:gridCol w="596348"/>
                <a:gridCol w="705678"/>
              </a:tblGrid>
              <a:tr h="1086369">
                <a:tc gridSpan="2">
                  <a:txBody>
                    <a:bodyPr/>
                    <a:lstStyle/>
                    <a:p>
                      <a:pPr>
                        <a:lnSpc>
                          <a:spcPct val="115000"/>
                        </a:lnSpc>
                        <a:spcBef>
                          <a:spcPts val="600"/>
                        </a:spcBef>
                        <a:spcAft>
                          <a:spcPts val="0"/>
                        </a:spcAft>
                      </a:pPr>
                      <a:r>
                        <a:rPr lang="en-US" sz="1200" dirty="0">
                          <a:effectLst/>
                        </a:rPr>
                        <a:t>       </a:t>
                      </a:r>
                      <a:r>
                        <a:rPr lang="en-US" sz="1100" dirty="0">
                          <a:effectLst/>
                        </a:rPr>
                        <a:t>ANSWER  </a:t>
                      </a:r>
                      <a:br>
                        <a:rPr lang="en-US" sz="1100" dirty="0">
                          <a:effectLst/>
                        </a:rPr>
                      </a:br>
                      <a:r>
                        <a:rPr lang="en-US" sz="1100" dirty="0">
                          <a:effectLst/>
                        </a:rPr>
                        <a:t>          OPTION  </a:t>
                      </a:r>
                      <a:endParaRPr lang="cs-CZ" sz="1200" dirty="0">
                        <a:effectLst/>
                      </a:endParaRPr>
                    </a:p>
                    <a:p>
                      <a:pPr>
                        <a:lnSpc>
                          <a:spcPct val="115000"/>
                        </a:lnSpc>
                        <a:spcBef>
                          <a:spcPts val="600"/>
                        </a:spcBef>
                        <a:spcAft>
                          <a:spcPts val="0"/>
                        </a:spcAft>
                      </a:pPr>
                      <a:r>
                        <a:rPr lang="en-US" sz="1100" dirty="0">
                          <a:effectLst/>
                        </a:rPr>
                        <a:t/>
                      </a:r>
                      <a:br>
                        <a:rPr lang="en-US" sz="1100" dirty="0">
                          <a:effectLst/>
                        </a:rPr>
                      </a:br>
                      <a:r>
                        <a:rPr lang="en-US" sz="1100" dirty="0">
                          <a:effectLst/>
                        </a:rPr>
                        <a:t>ITEM</a:t>
                      </a:r>
                      <a:endParaRPr lang="cs-CZ" sz="1200" dirty="0">
                        <a:solidFill>
                          <a:srgbClr val="000000"/>
                        </a:solidFill>
                        <a:effectLst/>
                        <a:latin typeface="Times New Roman"/>
                        <a:ea typeface="Times New Roman"/>
                      </a:endParaRPr>
                    </a:p>
                  </a:txBody>
                  <a:tcPr marL="68580" marR="68580" marT="0" marB="0"/>
                </a:tc>
                <a:tc hMerge="1">
                  <a:txBody>
                    <a:bodyPr/>
                    <a:lstStyle/>
                    <a:p>
                      <a:endParaRPr lang="cs-CZ"/>
                    </a:p>
                  </a:txBody>
                  <a:tcPr/>
                </a:tc>
                <a:tc>
                  <a:txBody>
                    <a:bodyPr/>
                    <a:lstStyle/>
                    <a:p>
                      <a:pPr algn="ctr">
                        <a:lnSpc>
                          <a:spcPct val="115000"/>
                        </a:lnSpc>
                        <a:spcBef>
                          <a:spcPts val="600"/>
                        </a:spcBef>
                        <a:spcAft>
                          <a:spcPts val="0"/>
                        </a:spcAft>
                      </a:pPr>
                      <a:r>
                        <a:rPr lang="en-US" sz="1200" dirty="0">
                          <a:effectLst/>
                        </a:rPr>
                        <a:t>A</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Bef>
                          <a:spcPts val="600"/>
                        </a:spcBef>
                        <a:spcAft>
                          <a:spcPts val="0"/>
                        </a:spcAft>
                      </a:pPr>
                      <a:r>
                        <a:rPr lang="en-US" sz="1200">
                          <a:effectLst/>
                        </a:rPr>
                        <a:t>B</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Bef>
                          <a:spcPts val="600"/>
                        </a:spcBef>
                        <a:spcAft>
                          <a:spcPts val="0"/>
                        </a:spcAft>
                      </a:pPr>
                      <a:r>
                        <a:rPr lang="en-US" sz="1200" dirty="0">
                          <a:effectLst/>
                        </a:rPr>
                        <a:t>C</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Bef>
                          <a:spcPts val="600"/>
                        </a:spcBef>
                        <a:spcAft>
                          <a:spcPts val="0"/>
                        </a:spcAft>
                      </a:pPr>
                      <a:r>
                        <a:rPr lang="en-US" sz="1200">
                          <a:effectLst/>
                        </a:rPr>
                        <a:t>D</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Bef>
                          <a:spcPts val="600"/>
                        </a:spcBef>
                        <a:spcAft>
                          <a:spcPts val="0"/>
                        </a:spcAft>
                      </a:pPr>
                      <a:r>
                        <a:rPr lang="en-US" sz="1200">
                          <a:effectLst/>
                        </a:rPr>
                        <a:t>blank</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check total</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Bef>
                          <a:spcPts val="600"/>
                        </a:spcBef>
                        <a:spcAft>
                          <a:spcPts val="0"/>
                        </a:spcAft>
                      </a:pPr>
                      <a:r>
                        <a:rPr lang="en-US" sz="1200">
                          <a:effectLst/>
                        </a:rPr>
                        <a:t>FV</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Bef>
                          <a:spcPts val="600"/>
                        </a:spcBef>
                        <a:spcAft>
                          <a:spcPts val="0"/>
                        </a:spcAft>
                      </a:pPr>
                      <a:r>
                        <a:rPr lang="en-US" sz="1200">
                          <a:effectLst/>
                        </a:rPr>
                        <a:t>DI</a:t>
                      </a:r>
                      <a:endParaRPr lang="cs-CZ" sz="1200">
                        <a:solidFill>
                          <a:srgbClr val="000000"/>
                        </a:solidFill>
                        <a:effectLst/>
                        <a:latin typeface="Times New Roman"/>
                        <a:ea typeface="Times New Roman"/>
                      </a:endParaRPr>
                    </a:p>
                  </a:txBody>
                  <a:tcPr marL="68580" marR="68580" marT="0" marB="0"/>
                </a:tc>
              </a:tr>
              <a:tr h="253752">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T</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b="1" dirty="0">
                          <a:effectLst/>
                        </a:rPr>
                        <a:t>4</a:t>
                      </a:r>
                      <a:endParaRPr lang="cs-CZ" sz="1200" b="1"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6</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r>
              <a:tr h="253752">
                <a:tc>
                  <a:txBody>
                    <a:bodyPr/>
                    <a:lstStyle/>
                    <a:p>
                      <a:pPr algn="ctr">
                        <a:lnSpc>
                          <a:spcPct val="115000"/>
                        </a:lnSpc>
                        <a:spcAft>
                          <a:spcPts val="600"/>
                        </a:spcAft>
                      </a:pPr>
                      <a:r>
                        <a:rPr lang="en-US" sz="1200">
                          <a:effectLst/>
                        </a:rPr>
                        <a:t>28</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M</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dirty="0">
                          <a:effectLst/>
                        </a:rPr>
                        <a:t>0</a:t>
                      </a:r>
                      <a:endParaRPr lang="cs-CZ" sz="1200"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dirty="0">
                          <a:effectLst/>
                        </a:rPr>
                        <a:t>0</a:t>
                      </a:r>
                      <a:endParaRPr lang="cs-CZ" sz="1200"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dirty="0">
                          <a:effectLst/>
                        </a:rPr>
                        <a:t>0</a:t>
                      </a:r>
                      <a:endParaRPr lang="cs-CZ" sz="1200"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b="1" dirty="0">
                          <a:effectLst/>
                        </a:rPr>
                        <a:t>8</a:t>
                      </a:r>
                      <a:endParaRPr lang="cs-CZ" sz="1200" b="1"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8</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65%</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0.5</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r>
              <a:tr h="253752">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B</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3</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b="1" dirty="0">
                          <a:effectLst/>
                        </a:rPr>
                        <a:t>1</a:t>
                      </a:r>
                      <a:endParaRPr lang="cs-CZ" sz="1200" b="1"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6</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solidFill>
                      <a:schemeClr val="accent2">
                        <a:lumMod val="20000"/>
                        <a:lumOff val="80000"/>
                      </a:schemeClr>
                    </a:solidFill>
                  </a:tcPr>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solidFill>
                      <a:schemeClr val="accent2">
                        <a:lumMod val="20000"/>
                        <a:lumOff val="80000"/>
                      </a:schemeClr>
                    </a:solidFill>
                  </a:tcPr>
                </a:tc>
              </a:tr>
              <a:tr h="253752">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GB" sz="1100">
                          <a:effectLst/>
                        </a:rPr>
                        <a:t>T</a:t>
                      </a:r>
                      <a:endParaRPr lang="cs-CZ" sz="1100" b="1">
                        <a:effectLst/>
                        <a:latin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b="1" dirty="0">
                          <a:effectLst/>
                        </a:rPr>
                        <a:t>5</a:t>
                      </a:r>
                      <a:endParaRPr lang="cs-CZ" sz="12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0</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6</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tc>
              </a:tr>
              <a:tr h="253752">
                <a:tc>
                  <a:txBody>
                    <a:bodyPr/>
                    <a:lstStyle/>
                    <a:p>
                      <a:pPr algn="ctr">
                        <a:lnSpc>
                          <a:spcPct val="115000"/>
                        </a:lnSpc>
                        <a:spcAft>
                          <a:spcPts val="600"/>
                        </a:spcAft>
                      </a:pPr>
                      <a:r>
                        <a:rPr lang="en-US" sz="1200">
                          <a:effectLst/>
                        </a:rPr>
                        <a:t>48</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M</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2</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b="1" dirty="0">
                          <a:effectLst/>
                        </a:rPr>
                        <a:t>3</a:t>
                      </a:r>
                      <a:endParaRPr lang="cs-CZ" sz="12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2</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8</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55%</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0.33</a:t>
                      </a:r>
                      <a:endParaRPr lang="cs-CZ" sz="1200">
                        <a:solidFill>
                          <a:srgbClr val="000000"/>
                        </a:solidFill>
                        <a:effectLst/>
                        <a:latin typeface="Times New Roman"/>
                        <a:ea typeface="Times New Roman"/>
                      </a:endParaRPr>
                    </a:p>
                  </a:txBody>
                  <a:tcPr marL="68580" marR="68580" marT="0" marB="0"/>
                </a:tc>
              </a:tr>
              <a:tr h="253752">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B</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b="1" dirty="0">
                          <a:effectLst/>
                        </a:rPr>
                        <a:t>3</a:t>
                      </a:r>
                      <a:endParaRPr lang="cs-CZ" sz="12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6</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r>
              <a:tr h="253752">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T</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b="1" dirty="0">
                          <a:solidFill>
                            <a:srgbClr val="FF0000"/>
                          </a:solidFill>
                          <a:effectLst/>
                        </a:rPr>
                        <a:t>2</a:t>
                      </a:r>
                      <a:endParaRPr lang="cs-CZ" sz="1200" b="1" dirty="0">
                        <a:solidFill>
                          <a:srgbClr val="FF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3</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6</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50%</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b="1" dirty="0">
                          <a:solidFill>
                            <a:srgbClr val="FF0000"/>
                          </a:solidFill>
                          <a:effectLst/>
                        </a:rPr>
                        <a:t>-0.33</a:t>
                      </a:r>
                      <a:endParaRPr lang="cs-CZ" sz="1200" b="1" dirty="0">
                        <a:solidFill>
                          <a:srgbClr val="FF0000"/>
                        </a:solidFill>
                        <a:effectLst/>
                        <a:latin typeface="Times New Roman"/>
                        <a:ea typeface="Times New Roman"/>
                      </a:endParaRPr>
                    </a:p>
                  </a:txBody>
                  <a:tcPr marL="68580" marR="68580" marT="0" marB="0">
                    <a:solidFill>
                      <a:schemeClr val="accent2">
                        <a:lumMod val="40000"/>
                        <a:lumOff val="60000"/>
                      </a:schemeClr>
                    </a:solidFill>
                  </a:tcPr>
                </a:tc>
              </a:tr>
              <a:tr h="253752">
                <a:tc>
                  <a:txBody>
                    <a:bodyPr/>
                    <a:lstStyle/>
                    <a:p>
                      <a:pPr algn="ctr">
                        <a:lnSpc>
                          <a:spcPct val="115000"/>
                        </a:lnSpc>
                        <a:spcAft>
                          <a:spcPts val="600"/>
                        </a:spcAft>
                      </a:pPr>
                      <a:r>
                        <a:rPr lang="en-US" sz="1200">
                          <a:effectLst/>
                        </a:rPr>
                        <a:t>66</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M</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1</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b="1" dirty="0">
                          <a:solidFill>
                            <a:srgbClr val="FF0000"/>
                          </a:solidFill>
                          <a:effectLst/>
                        </a:rPr>
                        <a:t>4</a:t>
                      </a:r>
                      <a:endParaRPr lang="cs-CZ" sz="1200" b="1" dirty="0">
                        <a:solidFill>
                          <a:srgbClr val="FF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3</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0</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8</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r>
              <a:tr h="253752">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B</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b="1" dirty="0">
                          <a:solidFill>
                            <a:srgbClr val="FF0000"/>
                          </a:solidFill>
                          <a:effectLst/>
                        </a:rPr>
                        <a:t>4</a:t>
                      </a:r>
                      <a:endParaRPr lang="cs-CZ" sz="1200" b="1" dirty="0">
                        <a:solidFill>
                          <a:srgbClr val="FF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a:effectLst/>
                        </a:rPr>
                        <a:t>6</a:t>
                      </a:r>
                      <a:endParaRPr lang="cs-CZ" sz="120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solidFill>
                      <a:schemeClr val="accent2">
                        <a:lumMod val="40000"/>
                        <a:lumOff val="60000"/>
                      </a:schemeClr>
                    </a:solidFill>
                  </a:tcPr>
                </a:tc>
              </a:tr>
              <a:tr h="253752">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T</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0</a:t>
                      </a:r>
                      <a:endParaRPr lang="cs-CZ" sz="1200"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b="1" dirty="0">
                          <a:effectLst/>
                        </a:rPr>
                        <a:t>5</a:t>
                      </a:r>
                      <a:endParaRPr lang="cs-CZ" sz="12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6</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75%</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0.33</a:t>
                      </a:r>
                      <a:endParaRPr lang="cs-CZ" sz="1200" dirty="0">
                        <a:solidFill>
                          <a:srgbClr val="000000"/>
                        </a:solidFill>
                        <a:effectLst/>
                        <a:latin typeface="Times New Roman"/>
                        <a:ea typeface="Times New Roman"/>
                      </a:endParaRPr>
                    </a:p>
                  </a:txBody>
                  <a:tcPr marL="68580" marR="68580" marT="0" marB="0"/>
                </a:tc>
              </a:tr>
              <a:tr h="253752">
                <a:tc>
                  <a:txBody>
                    <a:bodyPr/>
                    <a:lstStyle/>
                    <a:p>
                      <a:pPr algn="ctr">
                        <a:lnSpc>
                          <a:spcPct val="115000"/>
                        </a:lnSpc>
                        <a:spcAft>
                          <a:spcPts val="600"/>
                        </a:spcAft>
                      </a:pPr>
                      <a:r>
                        <a:rPr lang="en-US" sz="1200">
                          <a:effectLst/>
                        </a:rPr>
                        <a:t>73</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M</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b="1" dirty="0">
                          <a:effectLst/>
                        </a:rPr>
                        <a:t>7</a:t>
                      </a:r>
                      <a:endParaRPr lang="cs-CZ" sz="12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8</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r>
              <a:tr h="253752">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B</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2</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b="1" dirty="0">
                          <a:effectLst/>
                        </a:rPr>
                        <a:t>3</a:t>
                      </a:r>
                      <a:endParaRPr lang="cs-CZ" sz="12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1</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0</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6</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a:effectLst/>
                        </a:rPr>
                        <a:t> </a:t>
                      </a:r>
                      <a:endParaRPr lang="cs-CZ" sz="1200">
                        <a:solidFill>
                          <a:srgbClr val="000000"/>
                        </a:solidFill>
                        <a:effectLst/>
                        <a:latin typeface="Times New Roman"/>
                        <a:ea typeface="Times New Roman"/>
                      </a:endParaRPr>
                    </a:p>
                  </a:txBody>
                  <a:tcPr marL="68580" marR="68580" marT="0" marB="0"/>
                </a:tc>
                <a:tc>
                  <a:txBody>
                    <a:bodyPr/>
                    <a:lstStyle/>
                    <a:p>
                      <a:pPr algn="ctr">
                        <a:lnSpc>
                          <a:spcPct val="115000"/>
                        </a:lnSpc>
                        <a:spcAft>
                          <a:spcPts val="600"/>
                        </a:spcAft>
                      </a:pPr>
                      <a:r>
                        <a:rPr lang="en-US" sz="1200" dirty="0">
                          <a:effectLst/>
                        </a:rPr>
                        <a:t> </a:t>
                      </a:r>
                      <a:endParaRPr lang="cs-CZ" sz="1200" dirty="0">
                        <a:solidFill>
                          <a:srgbClr val="000000"/>
                        </a:solidFill>
                        <a:effectLst/>
                        <a:latin typeface="Times New Roman"/>
                        <a:ea typeface="Times New Roman"/>
                      </a:endParaRPr>
                    </a:p>
                  </a:txBody>
                  <a:tcPr marL="68580" marR="68580" marT="0" marB="0"/>
                </a:tc>
              </a:tr>
            </a:tbl>
          </a:graphicData>
        </a:graphic>
      </p:graphicFrame>
      <p:sp>
        <p:nvSpPr>
          <p:cNvPr id="6" name="Obdélník 5"/>
          <p:cNvSpPr/>
          <p:nvPr/>
        </p:nvSpPr>
        <p:spPr>
          <a:xfrm>
            <a:off x="611560" y="5589240"/>
            <a:ext cx="7200800" cy="923330"/>
          </a:xfrm>
          <a:prstGeom prst="rect">
            <a:avLst/>
          </a:prstGeom>
        </p:spPr>
        <p:txBody>
          <a:bodyPr wrap="square">
            <a:spAutoFit/>
          </a:bodyPr>
          <a:lstStyle/>
          <a:p>
            <a:r>
              <a:rPr lang="en-US" dirty="0" smtClean="0"/>
              <a:t>DI</a:t>
            </a:r>
            <a:r>
              <a:rPr lang="cs-CZ" dirty="0" smtClean="0"/>
              <a:t>: rozdíl mezi počtem správných odpovědí u nejlepších (T) a u nejslabších (B) ku celkovému počtu osob ve skupině nejlepších</a:t>
            </a:r>
          </a:p>
          <a:p>
            <a:r>
              <a:rPr lang="cs-CZ" dirty="0" smtClean="0"/>
              <a:t>DI </a:t>
            </a:r>
            <a:r>
              <a:rPr lang="en-US" dirty="0" smtClean="0"/>
              <a:t>Item 28</a:t>
            </a:r>
            <a:r>
              <a:rPr lang="cs-CZ" dirty="0" smtClean="0"/>
              <a:t> =</a:t>
            </a:r>
            <a:r>
              <a:rPr lang="en-US" dirty="0" smtClean="0"/>
              <a:t> </a:t>
            </a:r>
            <a:r>
              <a:rPr lang="cs-CZ" dirty="0" smtClean="0"/>
              <a:t>(</a:t>
            </a:r>
            <a:r>
              <a:rPr lang="cs-CZ" dirty="0" err="1" smtClean="0"/>
              <a:t>Tcorrect</a:t>
            </a:r>
            <a:r>
              <a:rPr lang="cs-CZ" dirty="0" smtClean="0"/>
              <a:t> – </a:t>
            </a:r>
            <a:r>
              <a:rPr lang="cs-CZ" dirty="0" err="1" smtClean="0"/>
              <a:t>Bcorrect</a:t>
            </a:r>
            <a:r>
              <a:rPr lang="cs-CZ" dirty="0" smtClean="0"/>
              <a:t>)/</a:t>
            </a:r>
            <a:r>
              <a:rPr lang="cs-CZ" dirty="0" err="1" smtClean="0"/>
              <a:t>Ttotalnumber</a:t>
            </a:r>
            <a:r>
              <a:rPr lang="cs-CZ" dirty="0" smtClean="0"/>
              <a:t> = (4-1)/6 = 0.5</a:t>
            </a:r>
          </a:p>
        </p:txBody>
      </p:sp>
      <p:sp>
        <p:nvSpPr>
          <p:cNvPr id="3" name="TextovéPole 2"/>
          <p:cNvSpPr txBox="1"/>
          <p:nvPr/>
        </p:nvSpPr>
        <p:spPr>
          <a:xfrm>
            <a:off x="510612" y="386221"/>
            <a:ext cx="5708614" cy="523220"/>
          </a:xfrm>
          <a:prstGeom prst="rect">
            <a:avLst/>
          </a:prstGeom>
          <a:noFill/>
        </p:spPr>
        <p:txBody>
          <a:bodyPr wrap="none" rtlCol="0">
            <a:spAutoFit/>
          </a:bodyPr>
          <a:lstStyle/>
          <a:p>
            <a:r>
              <a:rPr lang="cs-CZ" sz="2800" b="1" dirty="0" smtClean="0">
                <a:solidFill>
                  <a:srgbClr val="92D050"/>
                </a:solidFill>
              </a:rPr>
              <a:t>Diskriminace (jedna z možností)</a:t>
            </a:r>
            <a:endParaRPr lang="cs-CZ" sz="2800" b="1" dirty="0">
              <a:solidFill>
                <a:srgbClr val="92D050"/>
              </a:solidFill>
            </a:endParaRPr>
          </a:p>
        </p:txBody>
      </p:sp>
      <p:sp>
        <p:nvSpPr>
          <p:cNvPr id="4" name="Zástupný symbol pro číslo snímku 3"/>
          <p:cNvSpPr>
            <a:spLocks noGrp="1"/>
          </p:cNvSpPr>
          <p:nvPr>
            <p:ph type="sldNum" sz="quarter" idx="12"/>
          </p:nvPr>
        </p:nvSpPr>
        <p:spPr/>
        <p:txBody>
          <a:bodyPr/>
          <a:lstStyle/>
          <a:p>
            <a:fld id="{365268E6-3208-4994-BD91-FE600B2B6A9E}" type="slidenum">
              <a:rPr lang="cs-CZ" smtClean="0"/>
              <a:t>70</a:t>
            </a:fld>
            <a:endParaRPr lang="cs-CZ"/>
          </a:p>
        </p:txBody>
      </p:sp>
    </p:spTree>
    <p:extLst>
      <p:ext uri="{BB962C8B-B14F-4D97-AF65-F5344CB8AC3E}">
        <p14:creationId xmlns:p14="http://schemas.microsoft.com/office/powerpoint/2010/main" val="234471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Nadpis 8"/>
          <p:cNvSpPr>
            <a:spLocks noGrp="1"/>
          </p:cNvSpPr>
          <p:nvPr>
            <p:ph type="title"/>
          </p:nvPr>
        </p:nvSpPr>
        <p:spPr>
          <a:xfrm>
            <a:off x="423333" y="332656"/>
            <a:ext cx="8147758" cy="710952"/>
          </a:xfrm>
        </p:spPr>
        <p:txBody>
          <a:bodyPr>
            <a:noAutofit/>
          </a:bodyPr>
          <a:lstStyle/>
          <a:p>
            <a:pPr algn="l"/>
            <a:r>
              <a:rPr lang="cs-CZ" sz="2400" b="1" dirty="0" smtClean="0"/>
              <a:t>Co by měl sdělovat poskytovatel standardizovaných testů (údaje z </a:t>
            </a:r>
            <a:r>
              <a:rPr lang="cs-CZ" sz="2400" b="1" dirty="0" err="1" smtClean="0"/>
              <a:t>pretestů</a:t>
            </a:r>
            <a:r>
              <a:rPr lang="cs-CZ" sz="2400" b="1" dirty="0" smtClean="0"/>
              <a:t> a/nebo ostré analýzy)</a:t>
            </a:r>
          </a:p>
        </p:txBody>
      </p:sp>
      <p:sp>
        <p:nvSpPr>
          <p:cNvPr id="39938" name="Zástupný symbol pro obsah 2"/>
          <p:cNvSpPr>
            <a:spLocks noGrp="1"/>
          </p:cNvSpPr>
          <p:nvPr>
            <p:ph idx="1"/>
          </p:nvPr>
        </p:nvSpPr>
        <p:spPr>
          <a:xfrm>
            <a:off x="468313" y="1268412"/>
            <a:ext cx="8229600" cy="5256931"/>
          </a:xfrm>
        </p:spPr>
        <p:txBody>
          <a:bodyPr>
            <a:normAutofit fontScale="85000" lnSpcReduction="20000"/>
          </a:bodyPr>
          <a:lstStyle/>
          <a:p>
            <a:pPr marL="0" indent="0">
              <a:buNone/>
              <a:defRPr/>
            </a:pPr>
            <a:r>
              <a:rPr lang="cs-CZ" sz="2000" dirty="0" smtClean="0"/>
              <a:t>Pokud </a:t>
            </a:r>
            <a:r>
              <a:rPr lang="cs-CZ" sz="2000" dirty="0"/>
              <a:t>budete test opakovaně používat, bude se vám hodit</a:t>
            </a:r>
            <a:r>
              <a:rPr lang="cs-CZ" sz="2000" dirty="0" smtClean="0"/>
              <a:t>:</a:t>
            </a:r>
            <a:endParaRPr lang="cs-CZ" sz="2000" dirty="0"/>
          </a:p>
          <a:p>
            <a:pPr marL="68580" indent="0">
              <a:buNone/>
              <a:defRPr/>
            </a:pPr>
            <a:r>
              <a:rPr lang="cs-CZ" sz="2000" b="1" dirty="0"/>
              <a:t>Počet účastníků:</a:t>
            </a:r>
            <a:r>
              <a:rPr lang="cs-CZ" sz="2000" dirty="0"/>
              <a:t> 59   	</a:t>
            </a:r>
            <a:r>
              <a:rPr lang="cs-CZ" sz="2000" dirty="0">
                <a:solidFill>
                  <a:schemeClr val="accent2"/>
                </a:solidFill>
              </a:rPr>
              <a:t>Kvalita vzorku – směrodatnost </a:t>
            </a:r>
            <a:r>
              <a:rPr lang="cs-CZ" sz="2000" dirty="0" smtClean="0">
                <a:solidFill>
                  <a:schemeClr val="accent2"/>
                </a:solidFill>
              </a:rPr>
              <a:t>údajů</a:t>
            </a:r>
            <a:endParaRPr lang="cs-CZ" sz="2000" dirty="0">
              <a:solidFill>
                <a:schemeClr val="accent2"/>
              </a:solidFill>
            </a:endParaRPr>
          </a:p>
          <a:p>
            <a:pPr marL="68580" indent="0">
              <a:buNone/>
              <a:defRPr/>
            </a:pPr>
            <a:r>
              <a:rPr lang="cs-CZ" sz="2000" b="1" dirty="0"/>
              <a:t>Počet úloh:</a:t>
            </a:r>
            <a:r>
              <a:rPr lang="cs-CZ" sz="2000" dirty="0"/>
              <a:t> 22    		</a:t>
            </a:r>
            <a:r>
              <a:rPr lang="cs-CZ" sz="2000" dirty="0">
                <a:solidFill>
                  <a:schemeClr val="accent2"/>
                </a:solidFill>
              </a:rPr>
              <a:t>Souvislost s reliabilitou</a:t>
            </a:r>
          </a:p>
          <a:p>
            <a:pPr marL="68580" indent="0">
              <a:buNone/>
              <a:defRPr/>
            </a:pPr>
            <a:r>
              <a:rPr lang="cs-CZ" sz="2000" b="1" dirty="0"/>
              <a:t>Max. možné skóre:</a:t>
            </a:r>
            <a:r>
              <a:rPr lang="cs-CZ" sz="2000" dirty="0"/>
              <a:t> 44.0 	</a:t>
            </a:r>
          </a:p>
          <a:p>
            <a:pPr marL="68580" indent="0">
              <a:buNone/>
              <a:defRPr/>
            </a:pPr>
            <a:r>
              <a:rPr lang="cs-CZ" sz="2000" b="1" dirty="0"/>
              <a:t>Min. možné skóre:</a:t>
            </a:r>
            <a:r>
              <a:rPr lang="cs-CZ" sz="2000" dirty="0"/>
              <a:t> 0.0 </a:t>
            </a:r>
          </a:p>
          <a:p>
            <a:pPr marL="68580" indent="0">
              <a:buNone/>
              <a:defRPr/>
            </a:pPr>
            <a:r>
              <a:rPr lang="cs-CZ" sz="2000" b="1" dirty="0"/>
              <a:t>Max. dosažené skóre:</a:t>
            </a:r>
            <a:r>
              <a:rPr lang="cs-CZ" sz="2000" dirty="0"/>
              <a:t> 38.0 	</a:t>
            </a:r>
          </a:p>
          <a:p>
            <a:pPr marL="68580" indent="0">
              <a:buNone/>
              <a:defRPr/>
            </a:pPr>
            <a:r>
              <a:rPr lang="cs-CZ" sz="2000" b="1" dirty="0"/>
              <a:t>Min. dosažené skóre:</a:t>
            </a:r>
            <a:r>
              <a:rPr lang="cs-CZ" sz="2000" dirty="0"/>
              <a:t> 6.0 </a:t>
            </a:r>
          </a:p>
          <a:p>
            <a:pPr marL="68580" indent="0">
              <a:buNone/>
              <a:defRPr/>
            </a:pPr>
            <a:r>
              <a:rPr lang="cs-CZ" sz="2000" b="1" dirty="0"/>
              <a:t>Čistá úspěšnost:</a:t>
            </a:r>
            <a:r>
              <a:rPr lang="cs-CZ" sz="2000" dirty="0"/>
              <a:t> 52.7%    	</a:t>
            </a:r>
            <a:r>
              <a:rPr lang="cs-CZ" sz="2000" dirty="0">
                <a:solidFill>
                  <a:schemeClr val="accent2">
                    <a:lumMod val="75000"/>
                  </a:schemeClr>
                </a:solidFill>
              </a:rPr>
              <a:t>(Min. = 0; pak </a:t>
            </a:r>
            <a:r>
              <a:rPr lang="cs-CZ" sz="2000" dirty="0" err="1">
                <a:solidFill>
                  <a:schemeClr val="accent2">
                    <a:lumMod val="75000"/>
                  </a:schemeClr>
                </a:solidFill>
              </a:rPr>
              <a:t>ČÚ</a:t>
            </a:r>
            <a:r>
              <a:rPr lang="cs-CZ" sz="2000" dirty="0">
                <a:solidFill>
                  <a:schemeClr val="accent2">
                    <a:lumMod val="75000"/>
                  </a:schemeClr>
                </a:solidFill>
              </a:rPr>
              <a:t> = </a:t>
            </a:r>
            <a:r>
              <a:rPr lang="cs-CZ" sz="2000" dirty="0" err="1">
                <a:solidFill>
                  <a:schemeClr val="accent2">
                    <a:lumMod val="75000"/>
                  </a:schemeClr>
                </a:solidFill>
              </a:rPr>
              <a:t>prům</a:t>
            </a:r>
            <a:r>
              <a:rPr lang="cs-CZ" sz="2000" dirty="0" smtClean="0">
                <a:solidFill>
                  <a:schemeClr val="accent2">
                    <a:lumMod val="75000"/>
                  </a:schemeClr>
                </a:solidFill>
              </a:rPr>
              <a:t>. skóre/max</a:t>
            </a:r>
            <a:r>
              <a:rPr lang="cs-CZ" sz="2000" dirty="0">
                <a:solidFill>
                  <a:schemeClr val="accent2">
                    <a:lumMod val="75000"/>
                  </a:schemeClr>
                </a:solidFill>
              </a:rPr>
              <a:t>. možné skóre</a:t>
            </a:r>
            <a:r>
              <a:rPr lang="cs-CZ" sz="2000" dirty="0" smtClean="0">
                <a:solidFill>
                  <a:schemeClr val="accent2">
                    <a:lumMod val="75000"/>
                  </a:schemeClr>
                </a:solidFill>
              </a:rPr>
              <a:t>)</a:t>
            </a:r>
            <a:endParaRPr lang="cs-CZ" sz="2000" dirty="0">
              <a:solidFill>
                <a:schemeClr val="accent2">
                  <a:lumMod val="75000"/>
                </a:schemeClr>
              </a:solidFill>
            </a:endParaRPr>
          </a:p>
          <a:p>
            <a:pPr marL="68580" indent="0">
              <a:buNone/>
              <a:defRPr/>
            </a:pPr>
            <a:r>
              <a:rPr lang="cs-CZ" sz="2000" b="1" dirty="0"/>
              <a:t>Hrubá úspěšnost:</a:t>
            </a:r>
            <a:r>
              <a:rPr lang="cs-CZ" sz="2000" dirty="0"/>
              <a:t> 52.7%    </a:t>
            </a:r>
            <a:r>
              <a:rPr lang="cs-CZ" sz="2000" dirty="0" smtClean="0"/>
              <a:t>	Bin. skór. úlohy =</a:t>
            </a:r>
            <a:r>
              <a:rPr lang="cs-CZ" sz="2000" dirty="0" smtClean="0">
                <a:solidFill>
                  <a:schemeClr val="accent2"/>
                </a:solidFill>
              </a:rPr>
              <a:t> </a:t>
            </a:r>
            <a:r>
              <a:rPr lang="cs-CZ" sz="2000" dirty="0">
                <a:solidFill>
                  <a:schemeClr val="accent2"/>
                </a:solidFill>
              </a:rPr>
              <a:t>čistá a hrubá je totéž (úloha i test</a:t>
            </a:r>
            <a:r>
              <a:rPr lang="cs-CZ" sz="2000" dirty="0" smtClean="0">
                <a:solidFill>
                  <a:schemeClr val="accent2"/>
                </a:solidFill>
              </a:rPr>
              <a:t>)</a:t>
            </a:r>
            <a:r>
              <a:rPr lang="cs-CZ" sz="2000" dirty="0"/>
              <a:t> </a:t>
            </a:r>
          </a:p>
          <a:p>
            <a:pPr marL="68580" indent="0">
              <a:buNone/>
              <a:defRPr/>
            </a:pPr>
            <a:r>
              <a:rPr lang="cs-CZ" sz="2000" b="1" dirty="0" smtClean="0"/>
              <a:t>Průměrné skóre:</a:t>
            </a:r>
            <a:r>
              <a:rPr lang="cs-CZ" sz="2000" dirty="0" smtClean="0"/>
              <a:t> 23.2     	</a:t>
            </a:r>
            <a:r>
              <a:rPr lang="cs-CZ" sz="2000" b="1" dirty="0" smtClean="0"/>
              <a:t>Medián skóre:</a:t>
            </a:r>
            <a:r>
              <a:rPr lang="cs-CZ" sz="2000" dirty="0" smtClean="0"/>
              <a:t> 24.0    </a:t>
            </a:r>
          </a:p>
          <a:p>
            <a:pPr marL="68580" indent="0">
              <a:buNone/>
              <a:defRPr/>
            </a:pPr>
            <a:r>
              <a:rPr lang="cs-CZ" sz="2000" b="1" dirty="0" smtClean="0"/>
              <a:t>Směr. odchylka skóre:</a:t>
            </a:r>
            <a:r>
              <a:rPr lang="cs-CZ" sz="2000" dirty="0" smtClean="0"/>
              <a:t> 5.7 	</a:t>
            </a:r>
          </a:p>
          <a:p>
            <a:pPr>
              <a:buFontTx/>
              <a:buNone/>
              <a:defRPr/>
            </a:pPr>
            <a:r>
              <a:rPr lang="cs-CZ" sz="2000" dirty="0" smtClean="0">
                <a:solidFill>
                  <a:schemeClr val="accent2">
                    <a:lumMod val="75000"/>
                  </a:schemeClr>
                </a:solidFill>
              </a:rPr>
              <a:t>indikátor variability skórů, míra rozptylu skórů od průměru (</a:t>
            </a:r>
            <a:r>
              <a:rPr lang="cs-CZ" sz="2000" dirty="0" err="1" smtClean="0">
                <a:solidFill>
                  <a:schemeClr val="accent2">
                    <a:lumMod val="75000"/>
                  </a:schemeClr>
                </a:solidFill>
              </a:rPr>
              <a:t>prům</a:t>
            </a:r>
            <a:r>
              <a:rPr lang="cs-CZ" sz="2000" dirty="0" smtClean="0">
                <a:solidFill>
                  <a:schemeClr val="accent2">
                    <a:lumMod val="75000"/>
                  </a:schemeClr>
                </a:solidFill>
              </a:rPr>
              <a:t>. odchylka od průměru). Při normálním rozdělení je 68 % populace +-1 </a:t>
            </a:r>
            <a:r>
              <a:rPr lang="cs-CZ" sz="2000" dirty="0" err="1" smtClean="0">
                <a:solidFill>
                  <a:schemeClr val="accent2">
                    <a:lumMod val="75000"/>
                  </a:schemeClr>
                </a:solidFill>
              </a:rPr>
              <a:t>SD</a:t>
            </a:r>
            <a:r>
              <a:rPr lang="cs-CZ" sz="2000" dirty="0" smtClean="0">
                <a:solidFill>
                  <a:schemeClr val="accent2">
                    <a:lumMod val="75000"/>
                  </a:schemeClr>
                </a:solidFill>
              </a:rPr>
              <a:t> od průměru.</a:t>
            </a:r>
          </a:p>
          <a:p>
            <a:pPr marL="68580" indent="0">
              <a:buNone/>
              <a:defRPr/>
            </a:pPr>
            <a:r>
              <a:rPr lang="cs-CZ" sz="2000" b="1" dirty="0" smtClean="0"/>
              <a:t>Průměrná diskriminace:</a:t>
            </a:r>
            <a:r>
              <a:rPr lang="cs-CZ" sz="2000" dirty="0" smtClean="0"/>
              <a:t> 35.2%   </a:t>
            </a:r>
          </a:p>
          <a:p>
            <a:pPr>
              <a:buFontTx/>
              <a:buNone/>
              <a:defRPr/>
            </a:pPr>
            <a:r>
              <a:rPr lang="cs-CZ" sz="2000" b="1" dirty="0" smtClean="0"/>
              <a:t>Průměrná </a:t>
            </a:r>
            <a:r>
              <a:rPr lang="cs-CZ" sz="2000" b="1" dirty="0" err="1" smtClean="0"/>
              <a:t>vynechanost</a:t>
            </a:r>
            <a:r>
              <a:rPr lang="cs-CZ" sz="2000" b="1" dirty="0" smtClean="0"/>
              <a:t>:</a:t>
            </a:r>
            <a:r>
              <a:rPr lang="cs-CZ" sz="2000" dirty="0" smtClean="0"/>
              <a:t> 5.1%      </a:t>
            </a:r>
          </a:p>
          <a:p>
            <a:pPr marL="68580" indent="0">
              <a:buNone/>
              <a:defRPr/>
            </a:pPr>
            <a:r>
              <a:rPr lang="cs-CZ" sz="2000" b="1" dirty="0" smtClean="0"/>
              <a:t>Průměrná </a:t>
            </a:r>
            <a:r>
              <a:rPr lang="cs-CZ" sz="2000" b="1" dirty="0" err="1" smtClean="0"/>
              <a:t>nečtenost</a:t>
            </a:r>
            <a:r>
              <a:rPr lang="cs-CZ" sz="2000" b="1" dirty="0" smtClean="0"/>
              <a:t>:</a:t>
            </a:r>
            <a:r>
              <a:rPr lang="cs-CZ" sz="2000" dirty="0" smtClean="0"/>
              <a:t> 0.7%  </a:t>
            </a:r>
            <a:r>
              <a:rPr lang="cs-CZ" sz="2000" dirty="0" err="1" smtClean="0">
                <a:solidFill>
                  <a:schemeClr val="accent2">
                    <a:lumMod val="75000"/>
                  </a:schemeClr>
                </a:solidFill>
              </a:rPr>
              <a:t>nedosaženost</a:t>
            </a:r>
            <a:endParaRPr lang="cs-CZ" sz="2000" dirty="0" smtClean="0">
              <a:solidFill>
                <a:schemeClr val="accent2">
                  <a:lumMod val="75000"/>
                </a:schemeClr>
              </a:solidFill>
            </a:endParaRPr>
          </a:p>
          <a:p>
            <a:pPr marL="68580" indent="0">
              <a:buNone/>
              <a:defRPr/>
            </a:pPr>
            <a:r>
              <a:rPr lang="cs-CZ" sz="2000" b="1" dirty="0" err="1" smtClean="0"/>
              <a:t>Reliabilita</a:t>
            </a:r>
            <a:r>
              <a:rPr lang="cs-CZ" sz="2000" b="1" dirty="0" smtClean="0"/>
              <a:t>:</a:t>
            </a:r>
            <a:r>
              <a:rPr lang="cs-CZ" sz="2000" dirty="0" smtClean="0"/>
              <a:t>   </a:t>
            </a:r>
            <a:r>
              <a:rPr lang="cs-CZ" sz="2000" b="1" dirty="0" err="1" smtClean="0"/>
              <a:t>Cronb</a:t>
            </a:r>
            <a:r>
              <a:rPr lang="cs-CZ" sz="2000" b="1" dirty="0" smtClean="0"/>
              <a:t>. alfa:</a:t>
            </a:r>
            <a:r>
              <a:rPr lang="cs-CZ" sz="2000" dirty="0" smtClean="0"/>
              <a:t> 0.547    </a:t>
            </a:r>
            <a:r>
              <a:rPr lang="cs-CZ" sz="2000" b="1" dirty="0" err="1" smtClean="0"/>
              <a:t>KR</a:t>
            </a:r>
            <a:r>
              <a:rPr lang="cs-CZ" sz="2000" b="1" dirty="0" smtClean="0"/>
              <a:t>-20:</a:t>
            </a:r>
            <a:r>
              <a:rPr lang="cs-CZ" sz="2000" dirty="0" smtClean="0"/>
              <a:t> 0.556  </a:t>
            </a:r>
            <a:r>
              <a:rPr lang="cs-CZ" sz="2000" dirty="0" smtClean="0">
                <a:solidFill>
                  <a:schemeClr val="accent2">
                    <a:lumMod val="75000"/>
                  </a:schemeClr>
                </a:solidFill>
              </a:rPr>
              <a:t>vnitřní konsistence/ homogenita testu (nad. .80)</a:t>
            </a:r>
          </a:p>
        </p:txBody>
      </p:sp>
      <p:cxnSp>
        <p:nvCxnSpPr>
          <p:cNvPr id="6" name="Přímá spojovací čára 5"/>
          <p:cNvCxnSpPr/>
          <p:nvPr/>
        </p:nvCxnSpPr>
        <p:spPr>
          <a:xfrm>
            <a:off x="428625" y="6072188"/>
            <a:ext cx="82867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365268E6-3208-4994-BD91-FE600B2B6A9E}" type="slidenum">
              <a:rPr lang="cs-CZ" smtClean="0"/>
              <a:t>71</a:t>
            </a:fld>
            <a:endParaRPr lang="cs-CZ"/>
          </a:p>
        </p:txBody>
      </p:sp>
    </p:spTree>
    <p:extLst>
      <p:ext uri="{BB962C8B-B14F-4D97-AF65-F5344CB8AC3E}">
        <p14:creationId xmlns:p14="http://schemas.microsoft.com/office/powerpoint/2010/main" val="363180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435255" y="692696"/>
            <a:ext cx="8241003" cy="566936"/>
          </a:xfrm>
        </p:spPr>
        <p:txBody>
          <a:bodyPr>
            <a:normAutofit/>
          </a:bodyPr>
          <a:lstStyle/>
          <a:p>
            <a:pPr algn="l"/>
            <a:r>
              <a:rPr lang="cs-CZ" sz="2800" b="1" dirty="0" smtClean="0"/>
              <a:t>Šikmost a špičatost – volba vhodných analýz</a:t>
            </a:r>
            <a:endParaRPr lang="cs-CZ" sz="2800" dirty="0" smtClean="0"/>
          </a:p>
        </p:txBody>
      </p:sp>
      <p:sp>
        <p:nvSpPr>
          <p:cNvPr id="44036" name="Nadpis 1"/>
          <p:cNvSpPr txBox="1">
            <a:spLocks/>
          </p:cNvSpPr>
          <p:nvPr/>
        </p:nvSpPr>
        <p:spPr bwMode="auto">
          <a:xfrm>
            <a:off x="539750" y="4292600"/>
            <a:ext cx="6923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sz="3200"/>
          </a:p>
        </p:txBody>
      </p:sp>
      <p:pic>
        <p:nvPicPr>
          <p:cNvPr id="440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8208714"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72</a:t>
            </a:fld>
            <a:endParaRPr lang="cs-CZ"/>
          </a:p>
        </p:txBody>
      </p:sp>
    </p:spTree>
    <p:extLst>
      <p:ext uri="{BB962C8B-B14F-4D97-AF65-F5344CB8AC3E}">
        <p14:creationId xmlns:p14="http://schemas.microsoft.com/office/powerpoint/2010/main" val="373059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395536" y="332656"/>
            <a:ext cx="7024744" cy="1143000"/>
          </a:xfrm>
        </p:spPr>
        <p:txBody>
          <a:bodyPr>
            <a:normAutofit/>
          </a:bodyPr>
          <a:lstStyle/>
          <a:p>
            <a:pPr algn="l"/>
            <a:r>
              <a:rPr lang="cs-CZ" sz="3200" b="1" dirty="0" smtClean="0"/>
              <a:t>Histogramy, grafy apod.</a:t>
            </a:r>
          </a:p>
        </p:txBody>
      </p:sp>
      <p:pic>
        <p:nvPicPr>
          <p:cNvPr id="4505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2060575"/>
            <a:ext cx="2987675" cy="2984500"/>
          </a:xfrm>
          <a:noFill/>
        </p:spPr>
      </p:pic>
      <p:pic>
        <p:nvPicPr>
          <p:cNvPr id="450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060575"/>
            <a:ext cx="295275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3613" y="1916113"/>
            <a:ext cx="31003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365268E6-3208-4994-BD91-FE600B2B6A9E}" type="slidenum">
              <a:rPr lang="cs-CZ" smtClean="0"/>
              <a:t>73</a:t>
            </a:fld>
            <a:endParaRPr lang="cs-CZ"/>
          </a:p>
        </p:txBody>
      </p:sp>
    </p:spTree>
    <p:extLst>
      <p:ext uri="{BB962C8B-B14F-4D97-AF65-F5344CB8AC3E}">
        <p14:creationId xmlns:p14="http://schemas.microsoft.com/office/powerpoint/2010/main" val="358952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467544" y="332656"/>
            <a:ext cx="7024744" cy="638944"/>
          </a:xfrm>
        </p:spPr>
        <p:txBody>
          <a:bodyPr>
            <a:normAutofit/>
          </a:bodyPr>
          <a:lstStyle/>
          <a:p>
            <a:r>
              <a:rPr lang="cs-CZ" sz="3200" b="1" dirty="0" smtClean="0"/>
              <a:t>Diskriminace vs. úspěšnost</a:t>
            </a:r>
          </a:p>
        </p:txBody>
      </p:sp>
      <p:graphicFrame>
        <p:nvGraphicFramePr>
          <p:cNvPr id="8" name="Zástupný symbol pro obsah 7"/>
          <p:cNvGraphicFramePr>
            <a:graphicFrameLocks noGrp="1"/>
          </p:cNvGraphicFramePr>
          <p:nvPr>
            <p:ph idx="1"/>
          </p:nvPr>
        </p:nvGraphicFramePr>
        <p:xfrm>
          <a:off x="4248150" y="2781300"/>
          <a:ext cx="4895847" cy="2782889"/>
        </p:xfrm>
        <a:graphic>
          <a:graphicData uri="http://schemas.openxmlformats.org/drawingml/2006/table">
            <a:tbl>
              <a:tblPr/>
              <a:tblGrid>
                <a:gridCol w="445077"/>
                <a:gridCol w="445077"/>
                <a:gridCol w="445077"/>
                <a:gridCol w="445077"/>
                <a:gridCol w="445077"/>
                <a:gridCol w="445077"/>
                <a:gridCol w="445077"/>
                <a:gridCol w="445077"/>
                <a:gridCol w="445077"/>
                <a:gridCol w="445077"/>
                <a:gridCol w="445077"/>
              </a:tblGrid>
              <a:tr h="208178">
                <a:tc>
                  <a:txBody>
                    <a:bodyPr/>
                    <a:lstStyle/>
                    <a:p>
                      <a:r>
                        <a:rPr lang="cs-CZ" sz="900" b="1" dirty="0"/>
                        <a:t>90:100</a:t>
                      </a:r>
                      <a:endParaRPr lang="cs-CZ" sz="900" dirty="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208178">
                <a:tc>
                  <a:txBody>
                    <a:bodyPr/>
                    <a:lstStyle/>
                    <a:p>
                      <a:r>
                        <a:rPr lang="cs-CZ" sz="900" b="1"/>
                        <a:t>80:90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dirty="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208178">
                <a:tc>
                  <a:txBody>
                    <a:bodyPr/>
                    <a:lstStyle/>
                    <a:p>
                      <a:r>
                        <a:rPr lang="cs-CZ" sz="900" b="1"/>
                        <a:t>70:80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208178">
                <a:tc>
                  <a:txBody>
                    <a:bodyPr/>
                    <a:lstStyle/>
                    <a:p>
                      <a:r>
                        <a:rPr lang="cs-CZ" sz="900" b="1"/>
                        <a:t>60:70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09 </a:t>
                      </a:r>
                    </a:p>
                  </a:txBody>
                  <a:tcPr marL="46479" marR="46479" marT="23244" marB="23244" anchor="ctr">
                    <a:lnL>
                      <a:noFill/>
                    </a:lnL>
                    <a:lnR>
                      <a:noFill/>
                    </a:lnR>
                    <a:lnT>
                      <a:noFill/>
                    </a:lnT>
                    <a:lnB>
                      <a:noFill/>
                    </a:lnB>
                  </a:tcPr>
                </a:tc>
                <a:tc>
                  <a:txBody>
                    <a:bodyPr/>
                    <a:lstStyle/>
                    <a:p>
                      <a:r>
                        <a:rPr lang="cs-CZ" sz="900"/>
                        <a:t>08 </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208178">
                <a:tc>
                  <a:txBody>
                    <a:bodyPr/>
                    <a:lstStyle/>
                    <a:p>
                      <a:r>
                        <a:rPr lang="cs-CZ" sz="900" b="1"/>
                        <a:t>50:60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03 </a:t>
                      </a:r>
                    </a:p>
                  </a:txBody>
                  <a:tcPr marL="46479" marR="46479" marT="23244" marB="23244" anchor="ctr">
                    <a:lnL>
                      <a:noFill/>
                    </a:lnL>
                    <a:lnR>
                      <a:noFill/>
                    </a:lnR>
                    <a:lnT>
                      <a:noFill/>
                    </a:lnT>
                    <a:lnB>
                      <a:noFill/>
                    </a:lnB>
                  </a:tcPr>
                </a:tc>
                <a:tc>
                  <a:txBody>
                    <a:bodyPr/>
                    <a:lstStyle/>
                    <a:p>
                      <a:r>
                        <a:rPr lang="cs-CZ" sz="900"/>
                        <a:t>05 </a:t>
                      </a:r>
                    </a:p>
                  </a:txBody>
                  <a:tcPr marL="46479" marR="46479" marT="23244" marB="23244" anchor="ctr">
                    <a:lnL>
                      <a:noFill/>
                    </a:lnL>
                    <a:lnR>
                      <a:noFill/>
                    </a:lnR>
                    <a:lnT>
                      <a:noFill/>
                    </a:lnT>
                    <a:lnB>
                      <a:noFill/>
                    </a:lnB>
                  </a:tcPr>
                </a:tc>
                <a:tc>
                  <a:txBody>
                    <a:bodyPr/>
                    <a:lstStyle/>
                    <a:p>
                      <a:r>
                        <a:rPr lang="cs-CZ" sz="900"/>
                        <a:t>01 </a:t>
                      </a:r>
                    </a:p>
                  </a:txBody>
                  <a:tcPr marL="46479" marR="46479" marT="23244" marB="23244" anchor="ctr">
                    <a:lnL>
                      <a:noFill/>
                    </a:lnL>
                    <a:lnR>
                      <a:noFill/>
                    </a:lnR>
                    <a:lnT>
                      <a:noFill/>
                    </a:lnT>
                    <a:lnB>
                      <a:noFill/>
                    </a:lnB>
                  </a:tcPr>
                </a:tc>
                <a:tc>
                  <a:txBody>
                    <a:bodyPr/>
                    <a:lstStyle/>
                    <a:p>
                      <a:r>
                        <a:rPr lang="cs-CZ" sz="900"/>
                        <a:t>12 </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208178">
                <a:tc>
                  <a:txBody>
                    <a:bodyPr/>
                    <a:lstStyle/>
                    <a:p>
                      <a:r>
                        <a:rPr lang="cs-CZ" sz="900" b="1"/>
                        <a:t>40:50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02 </a:t>
                      </a:r>
                    </a:p>
                  </a:txBody>
                  <a:tcPr marL="46479" marR="46479" marT="23244" marB="23244" anchor="ctr">
                    <a:lnL>
                      <a:noFill/>
                    </a:lnL>
                    <a:lnR>
                      <a:noFill/>
                    </a:lnR>
                    <a:lnT>
                      <a:noFill/>
                    </a:lnT>
                    <a:lnB>
                      <a:noFill/>
                    </a:lnB>
                  </a:tcPr>
                </a:tc>
                <a:tc>
                  <a:txBody>
                    <a:bodyPr/>
                    <a:lstStyle/>
                    <a:p>
                      <a:r>
                        <a:rPr lang="cs-CZ" sz="900"/>
                        <a:t>13 </a:t>
                      </a:r>
                    </a:p>
                  </a:txBody>
                  <a:tcPr marL="46479" marR="46479" marT="23244" marB="23244" anchor="ctr">
                    <a:lnL>
                      <a:noFill/>
                    </a:lnL>
                    <a:lnR>
                      <a:noFill/>
                    </a:lnR>
                    <a:lnT>
                      <a:noFill/>
                    </a:lnT>
                    <a:lnB>
                      <a:noFill/>
                    </a:lnB>
                  </a:tcPr>
                </a:tc>
                <a:tc>
                  <a:txBody>
                    <a:bodyPr/>
                    <a:lstStyle/>
                    <a:p>
                      <a:r>
                        <a:rPr lang="cs-CZ" sz="900"/>
                        <a:t>17a</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07 </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475833">
                <a:tc>
                  <a:txBody>
                    <a:bodyPr/>
                    <a:lstStyle/>
                    <a:p>
                      <a:r>
                        <a:rPr lang="cs-CZ" sz="900" b="1"/>
                        <a:t>30:40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11c</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15a,15b,17b,17d</a:t>
                      </a:r>
                    </a:p>
                  </a:txBody>
                  <a:tcPr marL="46479" marR="46479" marT="23244" marB="23244" anchor="ctr">
                    <a:lnL>
                      <a:noFill/>
                    </a:lnL>
                    <a:lnR>
                      <a:noFill/>
                    </a:lnR>
                    <a:lnT>
                      <a:noFill/>
                    </a:lnT>
                    <a:lnB>
                      <a:noFill/>
                    </a:lnB>
                  </a:tcPr>
                </a:tc>
                <a:tc>
                  <a:txBody>
                    <a:bodyPr/>
                    <a:lstStyle/>
                    <a:p>
                      <a:r>
                        <a:rPr lang="cs-CZ" sz="900"/>
                        <a:t>10 </a:t>
                      </a:r>
                    </a:p>
                  </a:txBody>
                  <a:tcPr marL="46479" marR="46479" marT="23244" marB="23244" anchor="ctr">
                    <a:lnL>
                      <a:noFill/>
                    </a:lnL>
                    <a:lnR>
                      <a:noFill/>
                    </a:lnR>
                    <a:lnT>
                      <a:noFill/>
                    </a:lnT>
                    <a:lnB>
                      <a:noFill/>
                    </a:lnB>
                  </a:tcPr>
                </a:tc>
                <a:tc>
                  <a:txBody>
                    <a:bodyPr/>
                    <a:lstStyle/>
                    <a:p>
                      <a:r>
                        <a:rPr lang="cs-CZ" sz="900"/>
                        <a:t>16c,16d</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320816">
                <a:tc>
                  <a:txBody>
                    <a:bodyPr/>
                    <a:lstStyle/>
                    <a:p>
                      <a:r>
                        <a:rPr lang="cs-CZ" sz="900" b="1"/>
                        <a:t>20:30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14a,14c</a:t>
                      </a:r>
                    </a:p>
                  </a:txBody>
                  <a:tcPr marL="46479" marR="46479" marT="23244" marB="23244" anchor="ctr">
                    <a:lnL>
                      <a:noFill/>
                    </a:lnL>
                    <a:lnR>
                      <a:noFill/>
                    </a:lnR>
                    <a:lnT>
                      <a:noFill/>
                    </a:lnT>
                    <a:lnB>
                      <a:noFill/>
                    </a:lnB>
                  </a:tcPr>
                </a:tc>
                <a:tc>
                  <a:txBody>
                    <a:bodyPr/>
                    <a:lstStyle/>
                    <a:p>
                      <a:r>
                        <a:rPr lang="cs-CZ" sz="900"/>
                        <a:t>06 </a:t>
                      </a:r>
                    </a:p>
                  </a:txBody>
                  <a:tcPr marL="46479" marR="46479" marT="23244" marB="23244" anchor="ctr">
                    <a:lnL>
                      <a:noFill/>
                    </a:lnL>
                    <a:lnR>
                      <a:noFill/>
                    </a:lnR>
                    <a:lnT>
                      <a:noFill/>
                    </a:lnT>
                    <a:lnB>
                      <a:noFill/>
                    </a:lnB>
                  </a:tcPr>
                </a:tc>
                <a:tc>
                  <a:txBody>
                    <a:bodyPr/>
                    <a:lstStyle/>
                    <a:p>
                      <a:r>
                        <a:rPr lang="cs-CZ" sz="900"/>
                        <a:t>04 ,15d</a:t>
                      </a:r>
                    </a:p>
                  </a:txBody>
                  <a:tcPr marL="46479" marR="46479" marT="23244" marB="23244" anchor="ctr">
                    <a:lnL>
                      <a:noFill/>
                    </a:lnL>
                    <a:lnR>
                      <a:noFill/>
                    </a:lnR>
                    <a:lnT>
                      <a:noFill/>
                    </a:lnT>
                    <a:lnB>
                      <a:noFill/>
                    </a:lnB>
                  </a:tcPr>
                </a:tc>
                <a:tc>
                  <a:txBody>
                    <a:bodyPr/>
                    <a:lstStyle/>
                    <a:p>
                      <a:r>
                        <a:rPr lang="cs-CZ" sz="900"/>
                        <a:t>16b</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17c</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320816">
                <a:tc>
                  <a:txBody>
                    <a:bodyPr/>
                    <a:lstStyle/>
                    <a:p>
                      <a:r>
                        <a:rPr lang="cs-CZ" sz="900" b="1"/>
                        <a:t>10:20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11a,16a</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15c</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14b</a:t>
                      </a:r>
                    </a:p>
                  </a:txBody>
                  <a:tcPr marL="46479" marR="46479" marT="23244" marB="23244" anchor="ctr">
                    <a:lnL>
                      <a:noFill/>
                    </a:lnL>
                    <a:lnR>
                      <a:noFill/>
                    </a:lnR>
                    <a:lnT>
                      <a:noFill/>
                    </a:lnT>
                    <a:lnB>
                      <a:noFill/>
                    </a:lnB>
                  </a:tcPr>
                </a:tc>
              </a:tr>
              <a:tr h="208178">
                <a:tc>
                  <a:txBody>
                    <a:bodyPr/>
                    <a:lstStyle/>
                    <a:p>
                      <a:r>
                        <a:rPr lang="cs-CZ" sz="900" b="1"/>
                        <a:t>0:10</a:t>
                      </a:r>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r>
                        <a:rPr lang="cs-CZ" sz="900"/>
                        <a:t>11b</a:t>
                      </a:r>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c>
                  <a:txBody>
                    <a:bodyPr/>
                    <a:lstStyle/>
                    <a:p>
                      <a:endParaRPr lang="cs-CZ" sz="900"/>
                    </a:p>
                  </a:txBody>
                  <a:tcPr marL="46479" marR="46479" marT="23244" marB="23244" anchor="ctr">
                    <a:lnL>
                      <a:noFill/>
                    </a:lnL>
                    <a:lnR>
                      <a:noFill/>
                    </a:lnR>
                    <a:lnT>
                      <a:noFill/>
                    </a:lnT>
                    <a:lnB>
                      <a:noFill/>
                    </a:lnB>
                  </a:tcPr>
                </a:tc>
              </a:tr>
              <a:tr h="208178">
                <a:tc>
                  <a:txBody>
                    <a:bodyPr/>
                    <a:lstStyle/>
                    <a:p>
                      <a:endParaRPr lang="cs-CZ" sz="900"/>
                    </a:p>
                  </a:txBody>
                  <a:tcPr marL="46479" marR="46479" marT="23244" marB="23244" anchor="ctr">
                    <a:lnL>
                      <a:noFill/>
                    </a:lnL>
                    <a:lnR>
                      <a:noFill/>
                    </a:lnR>
                    <a:lnT>
                      <a:noFill/>
                    </a:lnT>
                    <a:lnB>
                      <a:noFill/>
                    </a:lnB>
                  </a:tcPr>
                </a:tc>
                <a:tc>
                  <a:txBody>
                    <a:bodyPr/>
                    <a:lstStyle/>
                    <a:p>
                      <a:r>
                        <a:rPr lang="cs-CZ" sz="900" b="1"/>
                        <a:t>0:10</a:t>
                      </a:r>
                      <a:endParaRPr lang="cs-CZ" sz="900"/>
                    </a:p>
                  </a:txBody>
                  <a:tcPr marL="46479" marR="46479" marT="23244" marB="23244" anchor="ctr">
                    <a:lnL>
                      <a:noFill/>
                    </a:lnL>
                    <a:lnR>
                      <a:noFill/>
                    </a:lnR>
                    <a:lnT>
                      <a:noFill/>
                    </a:lnT>
                    <a:lnB>
                      <a:noFill/>
                    </a:lnB>
                  </a:tcPr>
                </a:tc>
                <a:tc>
                  <a:txBody>
                    <a:bodyPr/>
                    <a:lstStyle/>
                    <a:p>
                      <a:r>
                        <a:rPr lang="cs-CZ" sz="900" b="1"/>
                        <a:t>10:20</a:t>
                      </a:r>
                      <a:endParaRPr lang="cs-CZ" sz="900"/>
                    </a:p>
                  </a:txBody>
                  <a:tcPr marL="46479" marR="46479" marT="23244" marB="23244" anchor="ctr">
                    <a:lnL>
                      <a:noFill/>
                    </a:lnL>
                    <a:lnR>
                      <a:noFill/>
                    </a:lnR>
                    <a:lnT>
                      <a:noFill/>
                    </a:lnT>
                    <a:lnB>
                      <a:noFill/>
                    </a:lnB>
                  </a:tcPr>
                </a:tc>
                <a:tc>
                  <a:txBody>
                    <a:bodyPr/>
                    <a:lstStyle/>
                    <a:p>
                      <a:r>
                        <a:rPr lang="cs-CZ" sz="900" b="1"/>
                        <a:t>20:30</a:t>
                      </a:r>
                      <a:endParaRPr lang="cs-CZ" sz="900"/>
                    </a:p>
                  </a:txBody>
                  <a:tcPr marL="46479" marR="46479" marT="23244" marB="23244" anchor="ctr">
                    <a:lnL>
                      <a:noFill/>
                    </a:lnL>
                    <a:lnR>
                      <a:noFill/>
                    </a:lnR>
                    <a:lnT>
                      <a:noFill/>
                    </a:lnT>
                    <a:lnB>
                      <a:noFill/>
                    </a:lnB>
                  </a:tcPr>
                </a:tc>
                <a:tc>
                  <a:txBody>
                    <a:bodyPr/>
                    <a:lstStyle/>
                    <a:p>
                      <a:r>
                        <a:rPr lang="cs-CZ" sz="900" b="1"/>
                        <a:t>30:40</a:t>
                      </a:r>
                      <a:endParaRPr lang="cs-CZ" sz="900"/>
                    </a:p>
                  </a:txBody>
                  <a:tcPr marL="46479" marR="46479" marT="23244" marB="23244" anchor="ctr">
                    <a:lnL>
                      <a:noFill/>
                    </a:lnL>
                    <a:lnR>
                      <a:noFill/>
                    </a:lnR>
                    <a:lnT>
                      <a:noFill/>
                    </a:lnT>
                    <a:lnB>
                      <a:noFill/>
                    </a:lnB>
                  </a:tcPr>
                </a:tc>
                <a:tc>
                  <a:txBody>
                    <a:bodyPr/>
                    <a:lstStyle/>
                    <a:p>
                      <a:r>
                        <a:rPr lang="cs-CZ" sz="900" b="1"/>
                        <a:t>40:50</a:t>
                      </a:r>
                      <a:endParaRPr lang="cs-CZ" sz="900"/>
                    </a:p>
                  </a:txBody>
                  <a:tcPr marL="46479" marR="46479" marT="23244" marB="23244" anchor="ctr">
                    <a:lnL>
                      <a:noFill/>
                    </a:lnL>
                    <a:lnR>
                      <a:noFill/>
                    </a:lnR>
                    <a:lnT>
                      <a:noFill/>
                    </a:lnT>
                    <a:lnB>
                      <a:noFill/>
                    </a:lnB>
                  </a:tcPr>
                </a:tc>
                <a:tc>
                  <a:txBody>
                    <a:bodyPr/>
                    <a:lstStyle/>
                    <a:p>
                      <a:r>
                        <a:rPr lang="cs-CZ" sz="900" b="1"/>
                        <a:t>50:60</a:t>
                      </a:r>
                      <a:endParaRPr lang="cs-CZ" sz="900"/>
                    </a:p>
                  </a:txBody>
                  <a:tcPr marL="46479" marR="46479" marT="23244" marB="23244" anchor="ctr">
                    <a:lnL>
                      <a:noFill/>
                    </a:lnL>
                    <a:lnR>
                      <a:noFill/>
                    </a:lnR>
                    <a:lnT>
                      <a:noFill/>
                    </a:lnT>
                    <a:lnB>
                      <a:noFill/>
                    </a:lnB>
                  </a:tcPr>
                </a:tc>
                <a:tc>
                  <a:txBody>
                    <a:bodyPr/>
                    <a:lstStyle/>
                    <a:p>
                      <a:r>
                        <a:rPr lang="cs-CZ" sz="900" b="1"/>
                        <a:t>60:70</a:t>
                      </a:r>
                      <a:endParaRPr lang="cs-CZ" sz="900"/>
                    </a:p>
                  </a:txBody>
                  <a:tcPr marL="46479" marR="46479" marT="23244" marB="23244" anchor="ctr">
                    <a:lnL>
                      <a:noFill/>
                    </a:lnL>
                    <a:lnR>
                      <a:noFill/>
                    </a:lnR>
                    <a:lnT>
                      <a:noFill/>
                    </a:lnT>
                    <a:lnB>
                      <a:noFill/>
                    </a:lnB>
                  </a:tcPr>
                </a:tc>
                <a:tc>
                  <a:txBody>
                    <a:bodyPr/>
                    <a:lstStyle/>
                    <a:p>
                      <a:r>
                        <a:rPr lang="cs-CZ" sz="900" b="1"/>
                        <a:t>70:80</a:t>
                      </a:r>
                      <a:endParaRPr lang="cs-CZ" sz="900"/>
                    </a:p>
                  </a:txBody>
                  <a:tcPr marL="46479" marR="46479" marT="23244" marB="23244" anchor="ctr">
                    <a:lnL>
                      <a:noFill/>
                    </a:lnL>
                    <a:lnR>
                      <a:noFill/>
                    </a:lnR>
                    <a:lnT>
                      <a:noFill/>
                    </a:lnT>
                    <a:lnB>
                      <a:noFill/>
                    </a:lnB>
                  </a:tcPr>
                </a:tc>
                <a:tc>
                  <a:txBody>
                    <a:bodyPr/>
                    <a:lstStyle/>
                    <a:p>
                      <a:r>
                        <a:rPr lang="cs-CZ" sz="900" b="1"/>
                        <a:t>80:90</a:t>
                      </a:r>
                      <a:endParaRPr lang="cs-CZ" sz="900"/>
                    </a:p>
                  </a:txBody>
                  <a:tcPr marL="46479" marR="46479" marT="23244" marB="23244" anchor="ctr">
                    <a:lnL>
                      <a:noFill/>
                    </a:lnL>
                    <a:lnR>
                      <a:noFill/>
                    </a:lnR>
                    <a:lnT>
                      <a:noFill/>
                    </a:lnT>
                    <a:lnB>
                      <a:noFill/>
                    </a:lnB>
                  </a:tcPr>
                </a:tc>
                <a:tc>
                  <a:txBody>
                    <a:bodyPr/>
                    <a:lstStyle/>
                    <a:p>
                      <a:r>
                        <a:rPr lang="cs-CZ" sz="900" b="1" dirty="0"/>
                        <a:t>90:100</a:t>
                      </a:r>
                      <a:endParaRPr lang="cs-CZ" sz="900" dirty="0"/>
                    </a:p>
                  </a:txBody>
                  <a:tcPr marL="46479" marR="46479" marT="23244" marB="23244" anchor="ctr">
                    <a:lnL>
                      <a:noFill/>
                    </a:lnL>
                    <a:lnR>
                      <a:noFill/>
                    </a:lnR>
                    <a:lnT>
                      <a:noFill/>
                    </a:lnT>
                    <a:lnB>
                      <a:noFill/>
                    </a:lnB>
                  </a:tcPr>
                </a:tc>
              </a:tr>
            </a:tbl>
          </a:graphicData>
        </a:graphic>
      </p:graphicFrame>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133600"/>
            <a:ext cx="37782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06" name="Rectangle 3"/>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p:spPr>
        <p:txBody>
          <a:bodyPr wrap="none" anchor="ctr">
            <a:spAutoFit/>
          </a:bodyPr>
          <a:lstStyle/>
          <a:p>
            <a:endParaRPr lang="cs-CZ"/>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74</a:t>
            </a:fld>
            <a:endParaRPr lang="cs-CZ"/>
          </a:p>
        </p:txBody>
      </p:sp>
    </p:spTree>
    <p:extLst>
      <p:ext uri="{BB962C8B-B14F-4D97-AF65-F5344CB8AC3E}">
        <p14:creationId xmlns:p14="http://schemas.microsoft.com/office/powerpoint/2010/main" val="68620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613694"/>
            <a:ext cx="6734536" cy="523220"/>
          </a:xfrm>
          <a:prstGeom prst="rect">
            <a:avLst/>
          </a:prstGeom>
          <a:noFill/>
        </p:spPr>
        <p:txBody>
          <a:bodyPr wrap="none" rtlCol="0">
            <a:spAutoFit/>
          </a:bodyPr>
          <a:lstStyle/>
          <a:p>
            <a:r>
              <a:rPr lang="cs-CZ" sz="2800" b="1" dirty="0" smtClean="0">
                <a:solidFill>
                  <a:srgbClr val="92D050"/>
                </a:solidFill>
              </a:rPr>
              <a:t>Různé přístupy k interpretaci výsledků</a:t>
            </a:r>
            <a:endParaRPr lang="cs-CZ" sz="2800" b="1" dirty="0">
              <a:solidFill>
                <a:srgbClr val="92D050"/>
              </a:solidFill>
            </a:endParaRPr>
          </a:p>
        </p:txBody>
      </p:sp>
      <p:sp>
        <p:nvSpPr>
          <p:cNvPr id="3" name="TextovéPole 2"/>
          <p:cNvSpPr txBox="1"/>
          <p:nvPr/>
        </p:nvSpPr>
        <p:spPr>
          <a:xfrm>
            <a:off x="432025" y="1549507"/>
            <a:ext cx="8316440" cy="3539430"/>
          </a:xfrm>
          <a:prstGeom prst="rect">
            <a:avLst/>
          </a:prstGeom>
          <a:noFill/>
        </p:spPr>
        <p:txBody>
          <a:bodyPr wrap="square" rtlCol="0">
            <a:spAutoFit/>
          </a:bodyPr>
          <a:lstStyle/>
          <a:p>
            <a:r>
              <a:rPr lang="cs-CZ" sz="2400" dirty="0" smtClean="0"/>
              <a:t>Test složený z více částí – kombinovaný skór  nebo jedno číslo…</a:t>
            </a:r>
          </a:p>
          <a:p>
            <a:endParaRPr lang="cs-CZ" sz="2400" dirty="0"/>
          </a:p>
          <a:p>
            <a:r>
              <a:rPr lang="cs-CZ" sz="2400" dirty="0" smtClean="0"/>
              <a:t>Příklad můj </a:t>
            </a:r>
            <a:r>
              <a:rPr lang="cs-CZ" sz="2400" dirty="0" err="1" smtClean="0"/>
              <a:t>TOEFL</a:t>
            </a:r>
            <a:r>
              <a:rPr lang="cs-CZ" sz="2400" dirty="0" smtClean="0"/>
              <a:t> a hypoteticky </a:t>
            </a:r>
            <a:r>
              <a:rPr lang="cs-CZ" sz="2400" dirty="0" err="1" smtClean="0"/>
              <a:t>NSZ</a:t>
            </a:r>
            <a:endParaRPr lang="cs-CZ" sz="2400" dirty="0" smtClean="0"/>
          </a:p>
          <a:p>
            <a:endParaRPr lang="cs-CZ" sz="2400" dirty="0"/>
          </a:p>
          <a:p>
            <a:endParaRPr lang="cs-CZ" sz="2400" dirty="0" smtClean="0"/>
          </a:p>
          <a:p>
            <a:r>
              <a:rPr lang="cs-CZ" sz="2400" dirty="0" smtClean="0"/>
              <a:t>Chyba měření</a:t>
            </a:r>
          </a:p>
          <a:p>
            <a:r>
              <a:rPr lang="cs-CZ" sz="1600" dirty="0" smtClean="0"/>
              <a:t>http</a:t>
            </a:r>
            <a:r>
              <a:rPr lang="cs-CZ" sz="1600" dirty="0"/>
              <a:t>://www.ets.org/Media/Tests/TOEFL/pdf/TOEFL_iBT_Score_Reliability_Generalizability.pdf</a:t>
            </a:r>
          </a:p>
          <a:p>
            <a:endParaRPr lang="cs-CZ" sz="2400"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75</a:t>
            </a:fld>
            <a:endParaRPr lang="cs-CZ"/>
          </a:p>
        </p:txBody>
      </p:sp>
    </p:spTree>
    <p:extLst>
      <p:ext uri="{BB962C8B-B14F-4D97-AF65-F5344CB8AC3E}">
        <p14:creationId xmlns:p14="http://schemas.microsoft.com/office/powerpoint/2010/main" val="330564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2564904"/>
            <a:ext cx="7698477" cy="3816429"/>
          </a:xfrm>
          <a:prstGeom prst="rect">
            <a:avLst/>
          </a:prstGeom>
          <a:noFill/>
        </p:spPr>
        <p:txBody>
          <a:bodyPr wrap="square" rtlCol="0">
            <a:spAutoFit/>
          </a:bodyPr>
          <a:lstStyle/>
          <a:p>
            <a:endParaRPr lang="cs-CZ" dirty="0" smtClean="0"/>
          </a:p>
          <a:p>
            <a:r>
              <a:rPr lang="cs-CZ" dirty="0" smtClean="0"/>
              <a:t>Co o mně víte?</a:t>
            </a:r>
          </a:p>
          <a:p>
            <a:r>
              <a:rPr lang="cs-CZ" dirty="0" smtClean="0"/>
              <a:t>Jak ale můžu být pro každého jinak zajímavá…</a:t>
            </a:r>
          </a:p>
          <a:p>
            <a:endParaRPr lang="cs-CZ" dirty="0" smtClean="0"/>
          </a:p>
          <a:p>
            <a:endParaRPr lang="cs-CZ" dirty="0" smtClean="0"/>
          </a:p>
          <a:p>
            <a:endParaRPr lang="cs-CZ" dirty="0" smtClean="0"/>
          </a:p>
          <a:p>
            <a:endParaRPr lang="cs-CZ" dirty="0" smtClean="0"/>
          </a:p>
          <a:p>
            <a:endParaRPr lang="cs-CZ" dirty="0" smtClean="0"/>
          </a:p>
          <a:p>
            <a:r>
              <a:rPr lang="cs-CZ" sz="1600" dirty="0">
                <a:hlinkClick r:id="rId3"/>
              </a:rPr>
              <a:t> http://</a:t>
            </a:r>
            <a:r>
              <a:rPr lang="cs-CZ" sz="1600" dirty="0" smtClean="0">
                <a:hlinkClick r:id="rId3"/>
              </a:rPr>
              <a:t>www.italki.com/p/oet.htm</a:t>
            </a:r>
          </a:p>
          <a:p>
            <a:endParaRPr lang="cs-CZ" sz="1600" dirty="0" smtClean="0">
              <a:hlinkClick r:id="rId3"/>
            </a:endParaRPr>
          </a:p>
          <a:p>
            <a:r>
              <a:rPr lang="cs-CZ" sz="1600" dirty="0" smtClean="0">
                <a:hlinkClick r:id="rId3"/>
              </a:rPr>
              <a:t>http://www.ets.org/s/toefl/pdf/supplementary_comparison_tables.pdf</a:t>
            </a:r>
            <a:endParaRPr lang="cs-CZ" sz="1600" dirty="0" smtClean="0"/>
          </a:p>
          <a:p>
            <a:endParaRPr lang="cs-CZ" sz="1600" dirty="0" smtClean="0"/>
          </a:p>
          <a:p>
            <a:r>
              <a:rPr lang="cs-CZ" sz="1600" dirty="0" smtClean="0">
                <a:hlinkClick r:id="rId4"/>
              </a:rPr>
              <a:t>http://www.ets.org/toefl/institutions/scores/compare/</a:t>
            </a:r>
            <a:endParaRPr lang="cs-CZ" sz="1600" dirty="0" smtClean="0"/>
          </a:p>
          <a:p>
            <a:endParaRPr lang="cs-CZ"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1205" b="9367"/>
          <a:stretch/>
        </p:blipFill>
        <p:spPr bwMode="auto">
          <a:xfrm>
            <a:off x="467544" y="1469640"/>
            <a:ext cx="7048500" cy="130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611560" y="932579"/>
            <a:ext cx="4014240" cy="369332"/>
          </a:xfrm>
          <a:prstGeom prst="rect">
            <a:avLst/>
          </a:prstGeom>
          <a:noFill/>
        </p:spPr>
        <p:txBody>
          <a:bodyPr wrap="none" rtlCol="0">
            <a:spAutoFit/>
          </a:bodyPr>
          <a:lstStyle/>
          <a:p>
            <a:r>
              <a:rPr lang="cs-CZ" b="1" dirty="0" smtClean="0"/>
              <a:t>Můj výsledek </a:t>
            </a:r>
            <a:r>
              <a:rPr lang="cs-CZ" b="1" dirty="0" err="1" smtClean="0"/>
              <a:t>TOEFL</a:t>
            </a:r>
            <a:r>
              <a:rPr lang="cs-CZ" b="1" dirty="0" smtClean="0"/>
              <a:t> 2010: 93 bodů</a:t>
            </a:r>
            <a:endParaRPr lang="cs-CZ" b="1" dirty="0"/>
          </a:p>
        </p:txBody>
      </p:sp>
      <p:graphicFrame>
        <p:nvGraphicFramePr>
          <p:cNvPr id="7" name="Graf 6"/>
          <p:cNvGraphicFramePr>
            <a:graphicFrameLocks/>
          </p:cNvGraphicFramePr>
          <p:nvPr>
            <p:extLst>
              <p:ext uri="{D42A27DB-BD31-4B8C-83A1-F6EECF244321}">
                <p14:modId xmlns:p14="http://schemas.microsoft.com/office/powerpoint/2010/main" val="4282476868"/>
              </p:ext>
            </p:extLst>
          </p:nvPr>
        </p:nvGraphicFramePr>
        <p:xfrm>
          <a:off x="2618680" y="3429000"/>
          <a:ext cx="6102424"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5" name="Zástupný symbol pro číslo snímku 4"/>
          <p:cNvSpPr>
            <a:spLocks noGrp="1"/>
          </p:cNvSpPr>
          <p:nvPr>
            <p:ph type="sldNum" sz="quarter" idx="12"/>
          </p:nvPr>
        </p:nvSpPr>
        <p:spPr/>
        <p:txBody>
          <a:bodyPr/>
          <a:lstStyle/>
          <a:p>
            <a:fld id="{365268E6-3208-4994-BD91-FE600B2B6A9E}" type="slidenum">
              <a:rPr lang="cs-CZ" smtClean="0"/>
              <a:t>76</a:t>
            </a:fld>
            <a:endParaRPr lang="cs-CZ"/>
          </a:p>
        </p:txBody>
      </p:sp>
    </p:spTree>
    <p:extLst>
      <p:ext uri="{BB962C8B-B14F-4D97-AF65-F5344CB8AC3E}">
        <p14:creationId xmlns:p14="http://schemas.microsoft.com/office/powerpoint/2010/main" val="134851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65268E6-3208-4994-BD91-FE600B2B6A9E}" type="slidenum">
              <a:rPr lang="cs-CZ" smtClean="0"/>
              <a:t>77</a:t>
            </a:fld>
            <a:endParaRPr lang="cs-CZ"/>
          </a:p>
        </p:txBody>
      </p:sp>
      <p:pic>
        <p:nvPicPr>
          <p:cNvPr id="1026" name="Picture 2" descr="http://www.italki.com/static/images/shareicon/chart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6872"/>
            <a:ext cx="47512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205" b="9367"/>
          <a:stretch/>
        </p:blipFill>
        <p:spPr bwMode="auto">
          <a:xfrm>
            <a:off x="629655" y="548680"/>
            <a:ext cx="7048500" cy="130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4073525"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cs typeface="Arial" pitchFamily="34" charset="0"/>
              </a:rPr>
              <a:t/>
            </a:r>
            <a:br>
              <a:rPr kumimoji="0" lang="cs-CZ" sz="1100" b="0" i="0" u="none" strike="noStrike" cap="none" normalizeH="0" baseline="0" smtClean="0">
                <a:ln>
                  <a:noFill/>
                </a:ln>
                <a:solidFill>
                  <a:schemeClr val="tx1"/>
                </a:solidFill>
                <a:effectLst/>
                <a:latin typeface="Arial" pitchFamily="34" charset="0"/>
                <a:cs typeface="Arial" pitchFamily="34" charset="0"/>
              </a:rPr>
            </a:b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31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65268E6-3208-4994-BD91-FE600B2B6A9E}" type="slidenum">
              <a:rPr lang="cs-CZ" smtClean="0"/>
              <a:t>78</a:t>
            </a:fld>
            <a:endParaRPr lang="cs-CZ"/>
          </a:p>
        </p:txBody>
      </p:sp>
      <p:sp>
        <p:nvSpPr>
          <p:cNvPr id="3" name="Obdélník 2"/>
          <p:cNvSpPr/>
          <p:nvPr/>
        </p:nvSpPr>
        <p:spPr>
          <a:xfrm>
            <a:off x="467544" y="332656"/>
            <a:ext cx="8496944" cy="646331"/>
          </a:xfrm>
          <a:prstGeom prst="rect">
            <a:avLst/>
          </a:prstGeom>
        </p:spPr>
        <p:txBody>
          <a:bodyPr wrap="square">
            <a:spAutoFit/>
          </a:bodyPr>
          <a:lstStyle/>
          <a:p>
            <a:r>
              <a:rPr lang="cs-CZ" dirty="0"/>
              <a:t>http://www.britishcouncil-ieltsforusa.com/sg-en/compare_IELTS_and_TOEFL.html</a:t>
            </a:r>
          </a:p>
        </p:txBody>
      </p:sp>
      <p:graphicFrame>
        <p:nvGraphicFramePr>
          <p:cNvPr id="4" name="Tabulka 3"/>
          <p:cNvGraphicFramePr>
            <a:graphicFrameLocks noGrp="1"/>
          </p:cNvGraphicFramePr>
          <p:nvPr>
            <p:extLst>
              <p:ext uri="{D42A27DB-BD31-4B8C-83A1-F6EECF244321}">
                <p14:modId xmlns:p14="http://schemas.microsoft.com/office/powerpoint/2010/main" val="674057398"/>
              </p:ext>
            </p:extLst>
          </p:nvPr>
        </p:nvGraphicFramePr>
        <p:xfrm>
          <a:off x="360040" y="1029719"/>
          <a:ext cx="8604448" cy="5757145"/>
        </p:xfrm>
        <a:graphic>
          <a:graphicData uri="http://schemas.openxmlformats.org/drawingml/2006/table">
            <a:tbl>
              <a:tblPr/>
              <a:tblGrid>
                <a:gridCol w="1874182"/>
                <a:gridCol w="2454771"/>
                <a:gridCol w="2641002"/>
                <a:gridCol w="1634493"/>
              </a:tblGrid>
              <a:tr h="396653">
                <a:tc>
                  <a:txBody>
                    <a:bodyPr/>
                    <a:lstStyle/>
                    <a:p>
                      <a:pPr algn="ctr"/>
                      <a:r>
                        <a:rPr lang="cs-CZ" sz="1400" b="1" dirty="0" err="1">
                          <a:solidFill>
                            <a:srgbClr val="FFFFFF"/>
                          </a:solidFill>
                          <a:effectLst/>
                        </a:rPr>
                        <a:t>IELTS</a:t>
                      </a:r>
                      <a:r>
                        <a:rPr lang="cs-CZ" sz="1400" dirty="0">
                          <a:solidFill>
                            <a:srgbClr val="FFFFFF"/>
                          </a:solidFill>
                          <a:effectLst/>
                        </a:rPr>
                        <a:t/>
                      </a:r>
                      <a:br>
                        <a:rPr lang="cs-CZ" sz="1400" dirty="0">
                          <a:solidFill>
                            <a:srgbClr val="FFFFFF"/>
                          </a:solidFill>
                          <a:effectLst/>
                        </a:rPr>
                      </a:br>
                      <a:r>
                        <a:rPr lang="cs-CZ" sz="1400" b="1" dirty="0" err="1">
                          <a:solidFill>
                            <a:srgbClr val="FFFFFF"/>
                          </a:solidFill>
                          <a:effectLst/>
                        </a:rPr>
                        <a:t>Overall</a:t>
                      </a:r>
                      <a:r>
                        <a:rPr lang="cs-CZ" sz="1400" b="1" dirty="0">
                          <a:solidFill>
                            <a:srgbClr val="FFFFFF"/>
                          </a:solidFill>
                          <a:effectLst/>
                        </a:rPr>
                        <a:t> Band </a:t>
                      </a:r>
                      <a:r>
                        <a:rPr lang="cs-CZ" sz="1400" b="1" dirty="0" err="1">
                          <a:solidFill>
                            <a:srgbClr val="FFFFFF"/>
                          </a:solidFill>
                          <a:effectLst/>
                        </a:rPr>
                        <a:t>Score</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800" b="1" dirty="0" err="1">
                          <a:effectLst/>
                        </a:rPr>
                        <a:t>Common</a:t>
                      </a:r>
                      <a:r>
                        <a:rPr lang="cs-CZ" sz="800" dirty="0">
                          <a:effectLst/>
                        </a:rPr>
                        <a:t/>
                      </a:r>
                      <a:br>
                        <a:rPr lang="cs-CZ" sz="800" dirty="0">
                          <a:effectLst/>
                        </a:rPr>
                      </a:br>
                      <a:r>
                        <a:rPr lang="cs-CZ" sz="800" b="1" dirty="0" err="1">
                          <a:effectLst/>
                        </a:rPr>
                        <a:t>European</a:t>
                      </a:r>
                      <a:r>
                        <a:rPr lang="cs-CZ" sz="800" dirty="0">
                          <a:effectLst/>
                        </a:rPr>
                        <a:t/>
                      </a:r>
                      <a:br>
                        <a:rPr lang="cs-CZ" sz="800" dirty="0">
                          <a:effectLst/>
                        </a:rPr>
                      </a:br>
                      <a:r>
                        <a:rPr lang="cs-CZ" sz="800" b="1" dirty="0">
                          <a:effectLst/>
                        </a:rPr>
                        <a:t>Framework</a:t>
                      </a:r>
                      <a:endParaRPr lang="cs-CZ" sz="8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b="1" dirty="0">
                          <a:effectLst/>
                        </a:rPr>
                        <a:t>Level Descriptor</a:t>
                      </a:r>
                      <a:r>
                        <a:rPr lang="en-US" sz="700" dirty="0">
                          <a:effectLst/>
                        </a:rPr>
                        <a:t/>
                      </a:r>
                      <a:br>
                        <a:rPr lang="en-US" sz="700" dirty="0">
                          <a:effectLst/>
                        </a:rPr>
                      </a:br>
                      <a:r>
                        <a:rPr lang="en-US" sz="700" b="1" dirty="0">
                          <a:effectLst/>
                        </a:rPr>
                        <a:t>© Council of Europe</a:t>
                      </a:r>
                      <a:endParaRPr lang="en-US" sz="700" dirty="0">
                        <a:effectLst/>
                      </a:endParaRPr>
                    </a:p>
                  </a:txBody>
                  <a:tcPr marL="4167" marR="4167" marT="4167" marB="4167" anchor="ctr">
                    <a:lnL>
                      <a:noFill/>
                    </a:lnL>
                    <a:lnR>
                      <a:noFill/>
                    </a:lnR>
                    <a:lnT>
                      <a:noFill/>
                    </a:lnT>
                    <a:lnB>
                      <a:noFill/>
                    </a:lnB>
                    <a:solidFill>
                      <a:srgbClr val="EFEFEF"/>
                    </a:solidFill>
                  </a:tcPr>
                </a:tc>
                <a:tc>
                  <a:txBody>
                    <a:bodyPr/>
                    <a:lstStyle/>
                    <a:p>
                      <a:pPr algn="ctr"/>
                      <a:r>
                        <a:rPr lang="cs-CZ" sz="1600" b="1" dirty="0" err="1">
                          <a:solidFill>
                            <a:srgbClr val="FFFFFF"/>
                          </a:solidFill>
                          <a:effectLst/>
                        </a:rPr>
                        <a:t>TOEFL</a:t>
                      </a:r>
                      <a:r>
                        <a:rPr lang="cs-CZ" sz="1600" b="1" dirty="0">
                          <a:solidFill>
                            <a:srgbClr val="FFFFFF"/>
                          </a:solidFill>
                          <a:effectLst/>
                        </a:rPr>
                        <a:t> </a:t>
                      </a:r>
                      <a:r>
                        <a:rPr lang="cs-CZ" sz="1600" b="1" dirty="0" err="1">
                          <a:solidFill>
                            <a:srgbClr val="FFFFFF"/>
                          </a:solidFill>
                          <a:effectLst/>
                        </a:rPr>
                        <a:t>IBT</a:t>
                      </a:r>
                      <a:endParaRPr lang="cs-CZ" sz="1600" dirty="0">
                        <a:solidFill>
                          <a:srgbClr val="FFFFFF"/>
                        </a:solidFill>
                        <a:effectLst/>
                      </a:endParaRPr>
                    </a:p>
                  </a:txBody>
                  <a:tcPr marL="4167" marR="4167" marT="4167" marB="4167" anchor="ctr">
                    <a:lnL>
                      <a:noFill/>
                    </a:lnL>
                    <a:lnR>
                      <a:noFill/>
                    </a:lnR>
                    <a:lnT>
                      <a:noFill/>
                    </a:lnT>
                    <a:lnB>
                      <a:noFill/>
                    </a:lnB>
                    <a:solidFill>
                      <a:srgbClr val="00A1E5"/>
                    </a:solidFill>
                  </a:tcPr>
                </a:tc>
              </a:tr>
              <a:tr h="711483">
                <a:tc>
                  <a:txBody>
                    <a:bodyPr/>
                    <a:lstStyle/>
                    <a:p>
                      <a:pPr algn="ctr"/>
                      <a:r>
                        <a:rPr lang="cs-CZ" sz="1400" b="1" dirty="0">
                          <a:solidFill>
                            <a:srgbClr val="FFFFFF"/>
                          </a:solidFill>
                          <a:effectLst/>
                        </a:rPr>
                        <a:t>8.5 – 9.0</a:t>
                      </a:r>
                      <a:r>
                        <a:rPr lang="cs-CZ" sz="1400" dirty="0">
                          <a:solidFill>
                            <a:srgbClr val="FFFFFF"/>
                          </a:solidFill>
                          <a:effectLst/>
                        </a:rPr>
                        <a:t/>
                      </a:r>
                      <a:br>
                        <a:rPr lang="cs-CZ" sz="1400" dirty="0">
                          <a:solidFill>
                            <a:srgbClr val="FFFFFF"/>
                          </a:solidFill>
                          <a:effectLst/>
                        </a:rPr>
                      </a:br>
                      <a:endParaRPr lang="cs-CZ" sz="1400" dirty="0">
                        <a:solidFill>
                          <a:srgbClr val="FFFFFF"/>
                        </a:solidFill>
                        <a:effectLst/>
                      </a:endParaRPr>
                    </a:p>
                    <a:p>
                      <a:pPr algn="ctr"/>
                      <a:r>
                        <a:rPr lang="cs-CZ" sz="1400" b="1" dirty="0">
                          <a:solidFill>
                            <a:srgbClr val="FFFFFF"/>
                          </a:solidFill>
                          <a:effectLst/>
                        </a:rPr>
                        <a:t>8.0</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1600" b="1" dirty="0" err="1">
                          <a:effectLst/>
                        </a:rPr>
                        <a:t>C2</a:t>
                      </a:r>
                      <a:endParaRPr lang="cs-CZ" sz="16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dirty="0">
                          <a:effectLst/>
                        </a:rPr>
                        <a:t>Can understand with ease virtually everything heard or read. Can </a:t>
                      </a:r>
                      <a:r>
                        <a:rPr lang="en-US" sz="700" dirty="0" err="1">
                          <a:effectLst/>
                        </a:rPr>
                        <a:t>summarise</a:t>
                      </a:r>
                      <a:r>
                        <a:rPr lang="en-US" sz="700" dirty="0">
                          <a:effectLst/>
                        </a:rPr>
                        <a:t> information from different spoken and written sources, reconstructing arguments and accounts in a coherent presentation. Can express him/herself spontaneously, very fluently and precisely.</a:t>
                      </a:r>
                    </a:p>
                  </a:txBody>
                  <a:tcPr marL="4167" marR="4167" marT="4167" marB="4167">
                    <a:lnL>
                      <a:noFill/>
                    </a:lnL>
                    <a:lnR>
                      <a:noFill/>
                    </a:lnR>
                    <a:lnT>
                      <a:noFill/>
                    </a:lnT>
                    <a:lnB>
                      <a:noFill/>
                    </a:lnB>
                    <a:solidFill>
                      <a:srgbClr val="EFEFEF"/>
                    </a:solidFill>
                  </a:tcPr>
                </a:tc>
                <a:tc>
                  <a:txBody>
                    <a:bodyPr/>
                    <a:lstStyle/>
                    <a:p>
                      <a:pPr algn="ctr"/>
                      <a:r>
                        <a:rPr lang="en-US" sz="1600" b="1" dirty="0">
                          <a:solidFill>
                            <a:srgbClr val="FFFFFF"/>
                          </a:solidFill>
                          <a:effectLst/>
                        </a:rPr>
                        <a:t>Cannot</a:t>
                      </a:r>
                      <a:r>
                        <a:rPr lang="en-US" sz="1600" dirty="0">
                          <a:solidFill>
                            <a:srgbClr val="FFFFFF"/>
                          </a:solidFill>
                          <a:effectLst/>
                        </a:rPr>
                        <a:t/>
                      </a:r>
                      <a:br>
                        <a:rPr lang="en-US" sz="1600" dirty="0">
                          <a:solidFill>
                            <a:srgbClr val="FFFFFF"/>
                          </a:solidFill>
                          <a:effectLst/>
                        </a:rPr>
                      </a:br>
                      <a:r>
                        <a:rPr lang="en-US" sz="1600" b="1" dirty="0">
                          <a:solidFill>
                            <a:srgbClr val="FFFFFF"/>
                          </a:solidFill>
                          <a:effectLst/>
                        </a:rPr>
                        <a:t>measure</a:t>
                      </a:r>
                      <a:r>
                        <a:rPr lang="en-US" sz="1600" dirty="0">
                          <a:solidFill>
                            <a:srgbClr val="FFFFFF"/>
                          </a:solidFill>
                          <a:effectLst/>
                        </a:rPr>
                        <a:t/>
                      </a:r>
                      <a:br>
                        <a:rPr lang="en-US" sz="1600" dirty="0">
                          <a:solidFill>
                            <a:srgbClr val="FFFFFF"/>
                          </a:solidFill>
                          <a:effectLst/>
                        </a:rPr>
                      </a:br>
                      <a:r>
                        <a:rPr lang="en-US" sz="1600" b="1" dirty="0">
                          <a:solidFill>
                            <a:srgbClr val="FFFFFF"/>
                          </a:solidFill>
                          <a:effectLst/>
                        </a:rPr>
                        <a:t>at </a:t>
                      </a:r>
                      <a:r>
                        <a:rPr lang="en-US" sz="1600" b="1" dirty="0" err="1">
                          <a:solidFill>
                            <a:srgbClr val="FFFFFF"/>
                          </a:solidFill>
                          <a:effectLst/>
                        </a:rPr>
                        <a:t>C2</a:t>
                      </a:r>
                      <a:r>
                        <a:rPr lang="en-US" sz="1600" b="1" dirty="0">
                          <a:solidFill>
                            <a:srgbClr val="FFFFFF"/>
                          </a:solidFill>
                          <a:effectLst/>
                        </a:rPr>
                        <a:t> level</a:t>
                      </a:r>
                      <a:endParaRPr lang="en-US" sz="1600" dirty="0">
                        <a:solidFill>
                          <a:srgbClr val="FFFFFF"/>
                        </a:solidFill>
                        <a:effectLst/>
                      </a:endParaRPr>
                    </a:p>
                  </a:txBody>
                  <a:tcPr marL="4167" marR="4167" marT="4167" marB="4167" anchor="ctr">
                    <a:lnL>
                      <a:noFill/>
                    </a:lnL>
                    <a:lnR>
                      <a:noFill/>
                    </a:lnR>
                    <a:lnT>
                      <a:noFill/>
                    </a:lnT>
                    <a:lnB>
                      <a:noFill/>
                    </a:lnB>
                    <a:solidFill>
                      <a:srgbClr val="00A1E5"/>
                    </a:solidFill>
                  </a:tcPr>
                </a:tc>
              </a:tr>
              <a:tr h="897815">
                <a:tc>
                  <a:txBody>
                    <a:bodyPr/>
                    <a:lstStyle/>
                    <a:p>
                      <a:pPr algn="ctr"/>
                      <a:r>
                        <a:rPr lang="cs-CZ" sz="1400" b="1" dirty="0">
                          <a:solidFill>
                            <a:srgbClr val="FFFFFF"/>
                          </a:solidFill>
                          <a:effectLst/>
                        </a:rPr>
                        <a:t>7.0 – 7.5</a:t>
                      </a:r>
                      <a:endParaRPr lang="cs-CZ" sz="1400" dirty="0">
                        <a:solidFill>
                          <a:srgbClr val="FFFFFF"/>
                        </a:solidFill>
                        <a:effectLst/>
                      </a:endParaRPr>
                    </a:p>
                    <a:p>
                      <a:pPr algn="ctr"/>
                      <a:r>
                        <a:rPr lang="cs-CZ" sz="1400" b="1" dirty="0">
                          <a:solidFill>
                            <a:srgbClr val="FFFFFF"/>
                          </a:solidFill>
                          <a:effectLst/>
                        </a:rPr>
                        <a:t>6.5</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1600" b="1" dirty="0" err="1">
                          <a:effectLst/>
                        </a:rPr>
                        <a:t>C1</a:t>
                      </a:r>
                      <a:endParaRPr lang="cs-CZ" sz="16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dirty="0">
                          <a:effectLst/>
                        </a:rPr>
                        <a:t>Can understand a wide range of demanding, longer texts, and </a:t>
                      </a:r>
                      <a:r>
                        <a:rPr lang="en-US" sz="700" dirty="0" err="1">
                          <a:effectLst/>
                        </a:rPr>
                        <a:t>recognise</a:t>
                      </a:r>
                      <a:r>
                        <a:rPr lang="en-US" sz="700" dirty="0">
                          <a:effectLst/>
                        </a:rPr>
                        <a:t> implicit meaning. Can express him/herself fluently and spontaneously without much obvious searching for expressions. Can use language flexibly and effectively for social, academic and professional purposes. Can produce clear, well-structured, detailed text on complex subjects.</a:t>
                      </a:r>
                    </a:p>
                  </a:txBody>
                  <a:tcPr marL="4167" marR="4167" marT="4167" marB="4167">
                    <a:lnL>
                      <a:noFill/>
                    </a:lnL>
                    <a:lnR>
                      <a:noFill/>
                    </a:lnR>
                    <a:lnT>
                      <a:noFill/>
                    </a:lnT>
                    <a:lnB>
                      <a:noFill/>
                    </a:lnB>
                    <a:solidFill>
                      <a:srgbClr val="EFEFEF"/>
                    </a:solidFill>
                  </a:tcPr>
                </a:tc>
                <a:tc>
                  <a:txBody>
                    <a:bodyPr/>
                    <a:lstStyle/>
                    <a:p>
                      <a:pPr algn="ctr"/>
                      <a:r>
                        <a:rPr lang="cs-CZ" sz="1600" b="1" dirty="0">
                          <a:solidFill>
                            <a:srgbClr val="FFFFFF"/>
                          </a:solidFill>
                          <a:effectLst/>
                        </a:rPr>
                        <a:t>110 - 120</a:t>
                      </a:r>
                      <a:endParaRPr lang="cs-CZ" sz="1600" dirty="0">
                        <a:solidFill>
                          <a:srgbClr val="FFFFFF"/>
                        </a:solidFill>
                        <a:effectLst/>
                      </a:endParaRPr>
                    </a:p>
                  </a:txBody>
                  <a:tcPr marL="4167" marR="4167" marT="4167" marB="4167" anchor="ctr">
                    <a:lnL>
                      <a:noFill/>
                    </a:lnL>
                    <a:lnR>
                      <a:noFill/>
                    </a:lnR>
                    <a:lnT>
                      <a:noFill/>
                    </a:lnT>
                    <a:lnB>
                      <a:noFill/>
                    </a:lnB>
                    <a:solidFill>
                      <a:srgbClr val="00A1E5"/>
                    </a:solidFill>
                  </a:tcPr>
                </a:tc>
              </a:tr>
              <a:tr h="944397">
                <a:tc>
                  <a:txBody>
                    <a:bodyPr/>
                    <a:lstStyle/>
                    <a:p>
                      <a:pPr algn="ctr"/>
                      <a:r>
                        <a:rPr lang="cs-CZ" sz="1400" b="1" dirty="0">
                          <a:solidFill>
                            <a:srgbClr val="FFFFFF"/>
                          </a:solidFill>
                          <a:effectLst/>
                        </a:rPr>
                        <a:t>5.5 – 6.0</a:t>
                      </a:r>
                      <a:endParaRPr lang="cs-CZ" sz="1400" dirty="0">
                        <a:solidFill>
                          <a:srgbClr val="FFFFFF"/>
                        </a:solidFill>
                        <a:effectLst/>
                      </a:endParaRPr>
                    </a:p>
                    <a:p>
                      <a:pPr algn="ctr"/>
                      <a:r>
                        <a:rPr lang="cs-CZ" sz="1400" b="1" dirty="0">
                          <a:solidFill>
                            <a:srgbClr val="FFFFFF"/>
                          </a:solidFill>
                          <a:effectLst/>
                        </a:rPr>
                        <a:t>5.0</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1600" b="1" dirty="0" err="1">
                          <a:effectLst/>
                        </a:rPr>
                        <a:t>B2</a:t>
                      </a:r>
                      <a:endParaRPr lang="cs-CZ" sz="16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dirty="0">
                          <a:effectLst/>
                        </a:rPr>
                        <a:t>Can understand the main ideas of complex text on both concrete and abstract topics, including technical discussions in his/her field of </a:t>
                      </a:r>
                      <a:r>
                        <a:rPr lang="en-US" sz="700" dirty="0" err="1">
                          <a:effectLst/>
                        </a:rPr>
                        <a:t>specialisation</a:t>
                      </a:r>
                      <a:r>
                        <a:rPr lang="en-US" sz="700" dirty="0">
                          <a:effectLst/>
                        </a:rPr>
                        <a:t>. Can interact with a degree of fluency and spontaneity that makes regular interaction with native speakers quite possible without strain for either party. Can produce clear, detailed text on a wide range of subjects.</a:t>
                      </a:r>
                    </a:p>
                  </a:txBody>
                  <a:tcPr marL="4167" marR="4167" marT="4167" marB="4167">
                    <a:lnL>
                      <a:noFill/>
                    </a:lnL>
                    <a:lnR>
                      <a:noFill/>
                    </a:lnR>
                    <a:lnT>
                      <a:noFill/>
                    </a:lnT>
                    <a:lnB>
                      <a:noFill/>
                    </a:lnB>
                    <a:solidFill>
                      <a:srgbClr val="EFEFEF"/>
                    </a:solidFill>
                  </a:tcPr>
                </a:tc>
                <a:tc>
                  <a:txBody>
                    <a:bodyPr/>
                    <a:lstStyle/>
                    <a:p>
                      <a:pPr algn="ctr"/>
                      <a:r>
                        <a:rPr lang="cs-CZ" sz="1600" b="1" dirty="0">
                          <a:solidFill>
                            <a:srgbClr val="FFFFFF"/>
                          </a:solidFill>
                          <a:effectLst/>
                        </a:rPr>
                        <a:t>87 - 109</a:t>
                      </a:r>
                      <a:endParaRPr lang="cs-CZ" sz="1600" dirty="0">
                        <a:solidFill>
                          <a:srgbClr val="FFFFFF"/>
                        </a:solidFill>
                        <a:effectLst/>
                      </a:endParaRPr>
                    </a:p>
                  </a:txBody>
                  <a:tcPr marL="4167" marR="4167" marT="4167" marB="4167" anchor="ctr">
                    <a:lnL>
                      <a:noFill/>
                    </a:lnL>
                    <a:lnR>
                      <a:noFill/>
                    </a:lnR>
                    <a:lnT>
                      <a:noFill/>
                    </a:lnT>
                    <a:lnB>
                      <a:noFill/>
                    </a:lnB>
                    <a:solidFill>
                      <a:srgbClr val="00A1E5"/>
                    </a:solidFill>
                  </a:tcPr>
                </a:tc>
              </a:tr>
              <a:tr h="804647">
                <a:tc>
                  <a:txBody>
                    <a:bodyPr/>
                    <a:lstStyle/>
                    <a:p>
                      <a:pPr algn="ctr"/>
                      <a:r>
                        <a:rPr lang="cs-CZ" sz="1400" b="1" dirty="0">
                          <a:solidFill>
                            <a:srgbClr val="FFFFFF"/>
                          </a:solidFill>
                          <a:effectLst/>
                        </a:rPr>
                        <a:t>4.0 – 4.5</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1600" b="1" dirty="0" err="1">
                          <a:effectLst/>
                        </a:rPr>
                        <a:t>B1</a:t>
                      </a:r>
                      <a:endParaRPr lang="cs-CZ" sz="16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dirty="0">
                          <a:effectLst/>
                        </a:rPr>
                        <a:t>Can understand the main points of clear standard input on familiar matters regularly encountered in work, school, leisure, etc. Can deal with most situations likely to arise whilst in an area where the language is spoken. Can produce simple connected text on topics, which are familiar, or of personal interest.</a:t>
                      </a:r>
                    </a:p>
                  </a:txBody>
                  <a:tcPr marL="4167" marR="4167" marT="4167" marB="4167">
                    <a:lnL>
                      <a:noFill/>
                    </a:lnL>
                    <a:lnR>
                      <a:noFill/>
                    </a:lnR>
                    <a:lnT>
                      <a:noFill/>
                    </a:lnT>
                    <a:lnB>
                      <a:noFill/>
                    </a:lnB>
                    <a:solidFill>
                      <a:srgbClr val="EFEFEF"/>
                    </a:solidFill>
                  </a:tcPr>
                </a:tc>
                <a:tc>
                  <a:txBody>
                    <a:bodyPr/>
                    <a:lstStyle/>
                    <a:p>
                      <a:pPr algn="ctr"/>
                      <a:r>
                        <a:rPr lang="cs-CZ" sz="1600" b="1" dirty="0">
                          <a:solidFill>
                            <a:srgbClr val="FFFFFF"/>
                          </a:solidFill>
                          <a:effectLst/>
                        </a:rPr>
                        <a:t>57 - 86</a:t>
                      </a:r>
                      <a:endParaRPr lang="cs-CZ" sz="1600" dirty="0">
                        <a:solidFill>
                          <a:srgbClr val="FFFFFF"/>
                        </a:solidFill>
                        <a:effectLst/>
                      </a:endParaRPr>
                    </a:p>
                  </a:txBody>
                  <a:tcPr marL="4167" marR="4167" marT="4167" marB="4167" anchor="ctr">
                    <a:lnL>
                      <a:noFill/>
                    </a:lnL>
                    <a:lnR>
                      <a:noFill/>
                    </a:lnR>
                    <a:lnT>
                      <a:noFill/>
                    </a:lnT>
                    <a:lnB>
                      <a:noFill/>
                    </a:lnB>
                    <a:solidFill>
                      <a:srgbClr val="00A1E5"/>
                    </a:solidFill>
                  </a:tcPr>
                </a:tc>
              </a:tr>
              <a:tr h="944397">
                <a:tc>
                  <a:txBody>
                    <a:bodyPr/>
                    <a:lstStyle/>
                    <a:p>
                      <a:pPr algn="ctr"/>
                      <a:r>
                        <a:rPr lang="cs-CZ" sz="1400" b="1" dirty="0">
                          <a:solidFill>
                            <a:srgbClr val="FFFFFF"/>
                          </a:solidFill>
                          <a:effectLst/>
                        </a:rPr>
                        <a:t>3.0</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1600" b="1" dirty="0" err="1">
                          <a:effectLst/>
                        </a:rPr>
                        <a:t>A2</a:t>
                      </a:r>
                      <a:endParaRPr lang="cs-CZ" sz="16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dirty="0">
                          <a:effectLst/>
                        </a:rPr>
                        <a:t>Can understand sentences and frequently used expressions related to areas of most immediate relevance (e.g. very basic personal and family information, shopping, local geography, employment). Can communicate in simple and routine tasks requiring a simple and direct exchange of information on familiar and routine matters.</a:t>
                      </a:r>
                    </a:p>
                  </a:txBody>
                  <a:tcPr marL="4167" marR="4167" marT="4167" marB="4167">
                    <a:lnL>
                      <a:noFill/>
                    </a:lnL>
                    <a:lnR>
                      <a:noFill/>
                    </a:lnR>
                    <a:lnT>
                      <a:noFill/>
                    </a:lnT>
                    <a:lnB>
                      <a:noFill/>
                    </a:lnB>
                    <a:solidFill>
                      <a:srgbClr val="EFEFEF"/>
                    </a:solidFill>
                  </a:tcPr>
                </a:tc>
                <a:tc>
                  <a:txBody>
                    <a:bodyPr/>
                    <a:lstStyle/>
                    <a:p>
                      <a:pPr algn="ctr"/>
                      <a:r>
                        <a:rPr lang="cs-CZ" sz="1600" b="1" dirty="0">
                          <a:solidFill>
                            <a:srgbClr val="FFFFFF"/>
                          </a:solidFill>
                          <a:effectLst/>
                        </a:rPr>
                        <a:t>40 - 56</a:t>
                      </a:r>
                      <a:endParaRPr lang="cs-CZ" sz="1600" dirty="0">
                        <a:solidFill>
                          <a:srgbClr val="FFFFFF"/>
                        </a:solidFill>
                        <a:effectLst/>
                      </a:endParaRPr>
                    </a:p>
                  </a:txBody>
                  <a:tcPr marL="4167" marR="4167" marT="4167" marB="4167" anchor="ctr">
                    <a:lnL>
                      <a:noFill/>
                    </a:lnL>
                    <a:lnR>
                      <a:noFill/>
                    </a:lnR>
                    <a:lnT>
                      <a:noFill/>
                    </a:lnT>
                    <a:lnB>
                      <a:noFill/>
                    </a:lnB>
                    <a:solidFill>
                      <a:srgbClr val="00A1E5"/>
                    </a:solidFill>
                  </a:tcPr>
                </a:tc>
              </a:tr>
              <a:tr h="990981">
                <a:tc>
                  <a:txBody>
                    <a:bodyPr/>
                    <a:lstStyle/>
                    <a:p>
                      <a:pPr algn="ctr"/>
                      <a:r>
                        <a:rPr lang="cs-CZ" sz="1400" b="1" dirty="0">
                          <a:solidFill>
                            <a:srgbClr val="FFFFFF"/>
                          </a:solidFill>
                          <a:effectLst/>
                        </a:rPr>
                        <a:t>2.0</a:t>
                      </a:r>
                      <a:endParaRPr lang="cs-CZ" sz="1400" dirty="0">
                        <a:solidFill>
                          <a:srgbClr val="FFFFFF"/>
                        </a:solidFill>
                        <a:effectLst/>
                      </a:endParaRPr>
                    </a:p>
                  </a:txBody>
                  <a:tcPr marL="4167" marR="4167" marT="4167" marB="4167" anchor="ctr">
                    <a:lnL>
                      <a:noFill/>
                    </a:lnL>
                    <a:lnR>
                      <a:noFill/>
                    </a:lnR>
                    <a:lnT>
                      <a:noFill/>
                    </a:lnT>
                    <a:lnB>
                      <a:noFill/>
                    </a:lnB>
                    <a:solidFill>
                      <a:srgbClr val="CC0000"/>
                    </a:solidFill>
                  </a:tcPr>
                </a:tc>
                <a:tc>
                  <a:txBody>
                    <a:bodyPr/>
                    <a:lstStyle/>
                    <a:p>
                      <a:pPr algn="ctr"/>
                      <a:r>
                        <a:rPr lang="cs-CZ" sz="1600" b="1" dirty="0" err="1">
                          <a:effectLst/>
                        </a:rPr>
                        <a:t>A1</a:t>
                      </a:r>
                      <a:endParaRPr lang="cs-CZ" sz="1600" dirty="0">
                        <a:effectLst/>
                      </a:endParaRPr>
                    </a:p>
                  </a:txBody>
                  <a:tcPr marL="4167" marR="4167" marT="4167" marB="4167" anchor="ctr">
                    <a:lnL>
                      <a:noFill/>
                    </a:lnL>
                    <a:lnR>
                      <a:noFill/>
                    </a:lnR>
                    <a:lnT>
                      <a:noFill/>
                    </a:lnT>
                    <a:lnB>
                      <a:noFill/>
                    </a:lnB>
                    <a:solidFill>
                      <a:srgbClr val="EFEFEF"/>
                    </a:solidFill>
                  </a:tcPr>
                </a:tc>
                <a:tc>
                  <a:txBody>
                    <a:bodyPr/>
                    <a:lstStyle/>
                    <a:p>
                      <a:pPr algn="ctr"/>
                      <a:r>
                        <a:rPr lang="en-US" sz="700" dirty="0">
                          <a:effectLst/>
                        </a:rPr>
                        <a:t>Can understand and use familiar everyday expressions and very basic phrases aimed at the satisfaction of needs of a concrete type. Can introduce him/herself and others and can ask and answer questions about personal details such as where he/she lives, people he/she knows and things he/she has. Can interact in a simple way provided the other person talks slowly and clearly and is prepared to help</a:t>
                      </a:r>
                    </a:p>
                  </a:txBody>
                  <a:tcPr marL="4167" marR="4167" marT="4167" marB="4167">
                    <a:lnL>
                      <a:noFill/>
                    </a:lnL>
                    <a:lnR>
                      <a:noFill/>
                    </a:lnR>
                    <a:lnT>
                      <a:noFill/>
                    </a:lnT>
                    <a:lnB>
                      <a:noFill/>
                    </a:lnB>
                    <a:solidFill>
                      <a:srgbClr val="EFEFEF"/>
                    </a:solidFill>
                  </a:tcPr>
                </a:tc>
                <a:tc>
                  <a:txBody>
                    <a:bodyPr/>
                    <a:lstStyle/>
                    <a:p>
                      <a:pPr algn="ctr"/>
                      <a:r>
                        <a:rPr lang="cs-CZ" sz="1600" b="1" dirty="0">
                          <a:solidFill>
                            <a:srgbClr val="FFFFFF"/>
                          </a:solidFill>
                          <a:effectLst/>
                        </a:rPr>
                        <a:t>No data </a:t>
                      </a:r>
                      <a:r>
                        <a:rPr lang="cs-CZ" sz="1600" b="1" dirty="0" err="1">
                          <a:solidFill>
                            <a:srgbClr val="FFFFFF"/>
                          </a:solidFill>
                          <a:effectLst/>
                        </a:rPr>
                        <a:t>availab</a:t>
                      </a:r>
                      <a:endParaRPr lang="cs-CZ" sz="1600" dirty="0">
                        <a:solidFill>
                          <a:srgbClr val="FFFFFF"/>
                        </a:solidFill>
                        <a:effectLst/>
                      </a:endParaRPr>
                    </a:p>
                  </a:txBody>
                  <a:tcPr marL="4167" marR="4167" marT="4167" marB="4167" anchor="ctr">
                    <a:lnL>
                      <a:noFill/>
                    </a:lnL>
                    <a:lnR>
                      <a:noFill/>
                    </a:lnR>
                    <a:lnT>
                      <a:noFill/>
                    </a:lnT>
                    <a:lnB>
                      <a:noFill/>
                    </a:lnB>
                    <a:solidFill>
                      <a:srgbClr val="00A1E5"/>
                    </a:solidFill>
                  </a:tcPr>
                </a:tc>
              </a:tr>
            </a:tbl>
          </a:graphicData>
        </a:graphic>
      </p:graphicFrame>
    </p:spTree>
    <p:extLst>
      <p:ext uri="{BB962C8B-B14F-4D97-AF65-F5344CB8AC3E}">
        <p14:creationId xmlns:p14="http://schemas.microsoft.com/office/powerpoint/2010/main" val="37059960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1628800"/>
            <a:ext cx="8208912" cy="4893647"/>
          </a:xfrm>
          <a:prstGeom prst="rect">
            <a:avLst/>
          </a:prstGeom>
          <a:noFill/>
        </p:spPr>
        <p:txBody>
          <a:bodyPr wrap="square" rtlCol="0">
            <a:spAutoFit/>
          </a:bodyPr>
          <a:lstStyle/>
          <a:p>
            <a:r>
              <a:rPr lang="cs-CZ" sz="2400" dirty="0" smtClean="0"/>
              <a:t>Test z matiky měl 48% úspěšnost, takže 52 % žáků neuspělo! No to je hrůza!</a:t>
            </a:r>
          </a:p>
          <a:p>
            <a:endParaRPr lang="cs-CZ" sz="2400" dirty="0"/>
          </a:p>
          <a:p>
            <a:r>
              <a:rPr lang="cs-CZ" sz="2400" dirty="0" smtClean="0"/>
              <a:t>Test z matiky byl těžší než test  z češtiny</a:t>
            </a:r>
          </a:p>
          <a:p>
            <a:endParaRPr lang="cs-CZ" sz="2400" dirty="0"/>
          </a:p>
          <a:p>
            <a:r>
              <a:rPr lang="cs-CZ" sz="2400" dirty="0" smtClean="0"/>
              <a:t>Z matiky propadlo 50 % žáků, z češtiny  20 %, celkem na naší škole neuspěla polovina žáků!</a:t>
            </a:r>
          </a:p>
          <a:p>
            <a:endParaRPr lang="cs-CZ" sz="2400" dirty="0"/>
          </a:p>
          <a:p>
            <a:r>
              <a:rPr lang="cs-CZ" sz="2400" dirty="0" smtClean="0"/>
              <a:t>Test měl 40% úspěšnost, takže ho 60% žáků neudělalo!</a:t>
            </a:r>
          </a:p>
          <a:p>
            <a:endParaRPr lang="cs-CZ" sz="2400" dirty="0"/>
          </a:p>
          <a:p>
            <a:r>
              <a:rPr lang="cs-CZ" sz="2400" dirty="0" smtClean="0"/>
              <a:t>Je tam </a:t>
            </a:r>
            <a:r>
              <a:rPr lang="cs-CZ" sz="2400" dirty="0" err="1" smtClean="0"/>
              <a:t>cut-off</a:t>
            </a:r>
            <a:r>
              <a:rPr lang="cs-CZ" sz="2400" dirty="0" smtClean="0"/>
              <a:t> </a:t>
            </a:r>
            <a:r>
              <a:rPr lang="cs-CZ" sz="2400" dirty="0" err="1" smtClean="0"/>
              <a:t>score</a:t>
            </a:r>
            <a:r>
              <a:rPr lang="cs-CZ" sz="2400" dirty="0" smtClean="0"/>
              <a:t> 44%, ale test z češtiny měl úspěšnost jen 40%, takže neuspěl nikdo!</a:t>
            </a:r>
          </a:p>
          <a:p>
            <a:endParaRPr lang="cs-CZ" sz="2400" dirty="0"/>
          </a:p>
        </p:txBody>
      </p:sp>
      <p:sp>
        <p:nvSpPr>
          <p:cNvPr id="3" name="TextovéPole 2"/>
          <p:cNvSpPr txBox="1"/>
          <p:nvPr/>
        </p:nvSpPr>
        <p:spPr>
          <a:xfrm>
            <a:off x="518383" y="406106"/>
            <a:ext cx="4758034" cy="523220"/>
          </a:xfrm>
          <a:prstGeom prst="rect">
            <a:avLst/>
          </a:prstGeom>
          <a:noFill/>
        </p:spPr>
        <p:txBody>
          <a:bodyPr wrap="none" rtlCol="0">
            <a:spAutoFit/>
          </a:bodyPr>
          <a:lstStyle/>
          <a:p>
            <a:r>
              <a:rPr lang="cs-CZ" sz="2800" b="1" dirty="0" smtClean="0">
                <a:solidFill>
                  <a:srgbClr val="92D050"/>
                </a:solidFill>
              </a:rPr>
              <a:t>Často se objevující výroky</a:t>
            </a:r>
            <a:endParaRPr lang="cs-CZ" sz="2800" b="1" dirty="0">
              <a:solidFill>
                <a:srgbClr val="92D050"/>
              </a:solidFill>
            </a:endParaRPr>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79</a:t>
            </a:fld>
            <a:endParaRPr lang="cs-CZ"/>
          </a:p>
        </p:txBody>
      </p:sp>
    </p:spTree>
    <p:extLst>
      <p:ext uri="{BB962C8B-B14F-4D97-AF65-F5344CB8AC3E}">
        <p14:creationId xmlns:p14="http://schemas.microsoft.com/office/powerpoint/2010/main" val="388163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01335" y="332656"/>
            <a:ext cx="3942105" cy="461665"/>
          </a:xfrm>
          <a:prstGeom prst="rect">
            <a:avLst/>
          </a:prstGeom>
          <a:noFill/>
        </p:spPr>
        <p:txBody>
          <a:bodyPr wrap="none" rtlCol="0">
            <a:spAutoFit/>
          </a:bodyPr>
          <a:lstStyle/>
          <a:p>
            <a:r>
              <a:rPr lang="cs-CZ" sz="2400" b="1" dirty="0" smtClean="0"/>
              <a:t>Validita (interní a externí)</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a:t>
            </a:fld>
            <a:endParaRPr lang="cs-CZ"/>
          </a:p>
        </p:txBody>
      </p:sp>
      <p:sp>
        <p:nvSpPr>
          <p:cNvPr id="4" name="TextovéPole 3"/>
          <p:cNvSpPr txBox="1"/>
          <p:nvPr/>
        </p:nvSpPr>
        <p:spPr>
          <a:xfrm>
            <a:off x="467544" y="1268760"/>
            <a:ext cx="8208911" cy="5284524"/>
          </a:xfrm>
          <a:prstGeom prst="rect">
            <a:avLst/>
          </a:prstGeom>
          <a:noFill/>
        </p:spPr>
        <p:txBody>
          <a:bodyPr wrap="square" rtlCol="0">
            <a:spAutoFit/>
          </a:bodyPr>
          <a:lstStyle/>
          <a:p>
            <a:pPr>
              <a:lnSpc>
                <a:spcPct val="90000"/>
              </a:lnSpc>
              <a:buFont typeface="Wingdings" pitchFamily="2" charset="2"/>
              <a:buNone/>
            </a:pPr>
            <a:r>
              <a:rPr lang="cs-CZ" altLang="cs-CZ" sz="2400" b="1" dirty="0" err="1" smtClean="0"/>
              <a:t>Konstruktová</a:t>
            </a:r>
            <a:r>
              <a:rPr lang="en-GB" altLang="cs-CZ" sz="2400" b="1" dirty="0" smtClean="0"/>
              <a:t> </a:t>
            </a:r>
            <a:r>
              <a:rPr lang="cs-CZ" altLang="cs-CZ" sz="2800" b="1" dirty="0" smtClean="0"/>
              <a:t>(</a:t>
            </a:r>
            <a:r>
              <a:rPr lang="en-GB" altLang="cs-CZ" sz="2400" b="1" dirty="0" err="1" smtClean="0"/>
              <a:t>int</a:t>
            </a:r>
            <a:r>
              <a:rPr lang="cs-CZ" altLang="cs-CZ" sz="2400" b="1" dirty="0" smtClean="0"/>
              <a:t>.)</a:t>
            </a:r>
            <a:endParaRPr lang="en-GB" altLang="cs-CZ" sz="2400" dirty="0"/>
          </a:p>
          <a:p>
            <a:pPr>
              <a:lnSpc>
                <a:spcPct val="90000"/>
              </a:lnSpc>
            </a:pPr>
            <a:r>
              <a:rPr lang="cs-CZ" altLang="cs-CZ" sz="2400" dirty="0" smtClean="0"/>
              <a:t>Test je podložen teorií nebo existuje definovaný konstrukt měření (důkazy)</a:t>
            </a:r>
          </a:p>
          <a:p>
            <a:pPr>
              <a:lnSpc>
                <a:spcPct val="90000"/>
              </a:lnSpc>
              <a:buFont typeface="Wingdings" pitchFamily="2" charset="2"/>
              <a:buNone/>
            </a:pPr>
            <a:endParaRPr lang="en-GB" altLang="cs-CZ" sz="1400" dirty="0"/>
          </a:p>
          <a:p>
            <a:pPr>
              <a:lnSpc>
                <a:spcPct val="90000"/>
              </a:lnSpc>
              <a:buFont typeface="Wingdings" pitchFamily="2" charset="2"/>
              <a:buNone/>
            </a:pPr>
            <a:r>
              <a:rPr lang="cs-CZ" altLang="cs-CZ" sz="2400" b="1" dirty="0" smtClean="0"/>
              <a:t>Obsahová</a:t>
            </a:r>
            <a:r>
              <a:rPr lang="en-GB" altLang="cs-CZ" sz="2400" b="1" dirty="0" smtClean="0"/>
              <a:t> </a:t>
            </a:r>
            <a:r>
              <a:rPr lang="cs-CZ" altLang="cs-CZ" sz="2400" b="1" dirty="0" smtClean="0"/>
              <a:t>(</a:t>
            </a:r>
            <a:r>
              <a:rPr lang="en-GB" altLang="cs-CZ" sz="2400" b="1" dirty="0" err="1" smtClean="0"/>
              <a:t>int</a:t>
            </a:r>
            <a:r>
              <a:rPr lang="cs-CZ" altLang="cs-CZ" sz="2400" b="1" dirty="0" smtClean="0"/>
              <a:t>.)</a:t>
            </a:r>
            <a:endParaRPr lang="en-GB" altLang="cs-CZ" sz="2400" dirty="0"/>
          </a:p>
          <a:p>
            <a:pPr>
              <a:lnSpc>
                <a:spcPct val="90000"/>
              </a:lnSpc>
            </a:pPr>
            <a:r>
              <a:rPr lang="cs-CZ" altLang="cs-CZ" sz="2400" dirty="0" smtClean="0"/>
              <a:t>Reprezentativnost a relevance obsahu vzhledem k účelu testování, testovaní dělají skutečně to, co je předmětem měření</a:t>
            </a:r>
          </a:p>
          <a:p>
            <a:pPr>
              <a:buFont typeface="Wingdings" pitchFamily="2" charset="2"/>
              <a:buNone/>
            </a:pPr>
            <a:endParaRPr lang="cs-CZ" altLang="cs-CZ" b="1" dirty="0" smtClean="0"/>
          </a:p>
          <a:p>
            <a:pPr>
              <a:buFont typeface="Wingdings" pitchFamily="2" charset="2"/>
              <a:buNone/>
            </a:pPr>
            <a:r>
              <a:rPr lang="cs-CZ" altLang="cs-CZ" b="1" dirty="0" err="1" smtClean="0"/>
              <a:t>Va</a:t>
            </a:r>
            <a:r>
              <a:rPr lang="en-GB" altLang="cs-CZ" b="1" dirty="0" err="1" smtClean="0"/>
              <a:t>lidit</a:t>
            </a:r>
            <a:r>
              <a:rPr lang="cs-CZ" altLang="cs-CZ" b="1" dirty="0" smtClean="0"/>
              <a:t>a</a:t>
            </a:r>
            <a:r>
              <a:rPr lang="en-GB" altLang="cs-CZ" b="1" dirty="0" smtClean="0"/>
              <a:t> </a:t>
            </a:r>
            <a:r>
              <a:rPr lang="cs-CZ" altLang="cs-CZ" b="1" dirty="0" smtClean="0"/>
              <a:t>odpovědí (</a:t>
            </a:r>
            <a:r>
              <a:rPr lang="en-GB" altLang="cs-CZ" b="1" dirty="0" err="1" smtClean="0"/>
              <a:t>int</a:t>
            </a:r>
            <a:r>
              <a:rPr lang="cs-CZ" altLang="cs-CZ" b="1" dirty="0" smtClean="0"/>
              <a:t>.) </a:t>
            </a:r>
            <a:r>
              <a:rPr lang="cs-CZ" altLang="cs-CZ" dirty="0" smtClean="0"/>
              <a:t>– do jaké míry testovaní odpovídají dle očekávání </a:t>
            </a:r>
          </a:p>
          <a:p>
            <a:pPr>
              <a:buFont typeface="Wingdings" pitchFamily="2" charset="2"/>
              <a:buNone/>
            </a:pPr>
            <a:r>
              <a:rPr lang="cs-CZ" altLang="cs-CZ" b="1" dirty="0" smtClean="0"/>
              <a:t>Souběžná </a:t>
            </a:r>
            <a:r>
              <a:rPr lang="en-GB" altLang="cs-CZ" b="1" dirty="0" err="1" smtClean="0"/>
              <a:t>validit</a:t>
            </a:r>
            <a:r>
              <a:rPr lang="cs-CZ" altLang="cs-CZ" b="1" dirty="0" smtClean="0"/>
              <a:t>a</a:t>
            </a:r>
            <a:r>
              <a:rPr lang="en-GB" altLang="cs-CZ" b="1" dirty="0" smtClean="0"/>
              <a:t> </a:t>
            </a:r>
            <a:r>
              <a:rPr lang="cs-CZ" altLang="cs-CZ" b="1" dirty="0" smtClean="0"/>
              <a:t>(</a:t>
            </a:r>
            <a:r>
              <a:rPr lang="en-GB" altLang="cs-CZ" b="1" dirty="0" err="1" smtClean="0"/>
              <a:t>ext</a:t>
            </a:r>
            <a:r>
              <a:rPr lang="cs-CZ" altLang="cs-CZ" b="1" dirty="0" smtClean="0"/>
              <a:t>.) </a:t>
            </a:r>
            <a:r>
              <a:rPr lang="cs-CZ" altLang="cs-CZ" dirty="0"/>
              <a:t>– </a:t>
            </a:r>
            <a:r>
              <a:rPr lang="cs-CZ" altLang="cs-CZ" dirty="0" smtClean="0"/>
              <a:t> korelace skórů s jiným testem (shoda konstruktů)</a:t>
            </a:r>
          </a:p>
          <a:p>
            <a:pPr>
              <a:buFont typeface="Wingdings" pitchFamily="2" charset="2"/>
              <a:buNone/>
            </a:pPr>
            <a:r>
              <a:rPr lang="en-GB" altLang="cs-CZ" b="1" dirty="0" err="1" smtClean="0"/>
              <a:t>Predi</a:t>
            </a:r>
            <a:r>
              <a:rPr lang="cs-CZ" altLang="cs-CZ" b="1" dirty="0" err="1" smtClean="0"/>
              <a:t>kční</a:t>
            </a:r>
            <a:r>
              <a:rPr lang="cs-CZ" altLang="cs-CZ" b="1" dirty="0" smtClean="0"/>
              <a:t> </a:t>
            </a:r>
            <a:r>
              <a:rPr lang="en-GB" altLang="cs-CZ" b="1" dirty="0" err="1" smtClean="0"/>
              <a:t>validit</a:t>
            </a:r>
            <a:r>
              <a:rPr lang="cs-CZ" altLang="cs-CZ" b="1" dirty="0" smtClean="0"/>
              <a:t>a</a:t>
            </a:r>
            <a:r>
              <a:rPr lang="en-GB" altLang="cs-CZ" b="1" dirty="0" smtClean="0"/>
              <a:t> </a:t>
            </a:r>
            <a:r>
              <a:rPr lang="cs-CZ" altLang="cs-CZ" b="1" dirty="0" smtClean="0"/>
              <a:t>(</a:t>
            </a:r>
            <a:r>
              <a:rPr lang="en-GB" altLang="cs-CZ" b="1" dirty="0" err="1" smtClean="0"/>
              <a:t>ext</a:t>
            </a:r>
            <a:r>
              <a:rPr lang="cs-CZ" altLang="cs-CZ" b="1" dirty="0" smtClean="0"/>
              <a:t>.) </a:t>
            </a:r>
            <a:r>
              <a:rPr lang="cs-CZ" altLang="cs-CZ" dirty="0" smtClean="0"/>
              <a:t>– do jaké míry skóry v testu predikují schopnost testovaného dělat/konat…. V jiné oblasti (př. OSP)</a:t>
            </a:r>
            <a:endParaRPr lang="en-GB" altLang="cs-CZ" dirty="0"/>
          </a:p>
          <a:p>
            <a:pPr>
              <a:buFont typeface="Wingdings" pitchFamily="2" charset="2"/>
              <a:buNone/>
            </a:pPr>
            <a:endParaRPr lang="en-GB" altLang="cs-CZ" sz="800" dirty="0"/>
          </a:p>
          <a:p>
            <a:pPr>
              <a:buFont typeface="Wingdings" pitchFamily="2" charset="2"/>
              <a:buNone/>
            </a:pPr>
            <a:r>
              <a:rPr lang="en-GB" altLang="cs-CZ" b="1" dirty="0"/>
              <a:t>Face </a:t>
            </a:r>
            <a:r>
              <a:rPr lang="en-GB" altLang="cs-CZ" b="1" dirty="0" err="1" smtClean="0"/>
              <a:t>validit</a:t>
            </a:r>
            <a:r>
              <a:rPr lang="cs-CZ" altLang="cs-CZ" b="1" dirty="0" smtClean="0"/>
              <a:t>a</a:t>
            </a:r>
            <a:r>
              <a:rPr lang="en-GB" altLang="cs-CZ" b="1" dirty="0" smtClean="0"/>
              <a:t> </a:t>
            </a:r>
            <a:r>
              <a:rPr lang="cs-CZ" altLang="cs-CZ" b="1" dirty="0" smtClean="0"/>
              <a:t>(</a:t>
            </a:r>
            <a:r>
              <a:rPr lang="en-GB" altLang="cs-CZ" b="1" dirty="0" err="1" smtClean="0"/>
              <a:t>int</a:t>
            </a:r>
            <a:r>
              <a:rPr lang="cs-CZ" altLang="cs-CZ" b="1" dirty="0" smtClean="0"/>
              <a:t>.</a:t>
            </a:r>
            <a:r>
              <a:rPr lang="en-GB" altLang="cs-CZ" b="1" dirty="0" smtClean="0"/>
              <a:t>/</a:t>
            </a:r>
            <a:r>
              <a:rPr lang="en-GB" altLang="cs-CZ" b="1" dirty="0" err="1" smtClean="0"/>
              <a:t>ext</a:t>
            </a:r>
            <a:r>
              <a:rPr lang="cs-CZ" altLang="cs-CZ" b="1" dirty="0" smtClean="0"/>
              <a:t>.) </a:t>
            </a:r>
            <a:r>
              <a:rPr lang="cs-CZ" altLang="cs-CZ" dirty="0"/>
              <a:t>– </a:t>
            </a:r>
            <a:r>
              <a:rPr lang="cs-CZ" altLang="cs-CZ" dirty="0" smtClean="0"/>
              <a:t> do jaké míry se „zdá“ test jako adekvátní danému účelu, použití, obsahu…</a:t>
            </a:r>
            <a:endParaRPr lang="cs-CZ" dirty="0"/>
          </a:p>
        </p:txBody>
      </p:sp>
    </p:spTree>
    <p:extLst>
      <p:ext uri="{BB962C8B-B14F-4D97-AF65-F5344CB8AC3E}">
        <p14:creationId xmlns:p14="http://schemas.microsoft.com/office/powerpoint/2010/main" val="27142528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137" y="394904"/>
            <a:ext cx="6274475" cy="954107"/>
          </a:xfrm>
          <a:prstGeom prst="rect">
            <a:avLst/>
          </a:prstGeom>
          <a:noFill/>
        </p:spPr>
        <p:txBody>
          <a:bodyPr wrap="none" rtlCol="0">
            <a:spAutoFit/>
          </a:bodyPr>
          <a:lstStyle/>
          <a:p>
            <a:r>
              <a:rPr lang="cs-CZ" sz="2800" b="1" dirty="0" smtClean="0">
                <a:solidFill>
                  <a:srgbClr val="92D050"/>
                </a:solidFill>
              </a:rPr>
              <a:t>Hodnocení široce otevřených úloh </a:t>
            </a:r>
          </a:p>
          <a:p>
            <a:r>
              <a:rPr lang="cs-CZ" sz="2800" b="1" dirty="0" smtClean="0">
                <a:solidFill>
                  <a:srgbClr val="92D050"/>
                </a:solidFill>
              </a:rPr>
              <a:t>je subjektivní</a:t>
            </a:r>
            <a:endParaRPr lang="cs-CZ" sz="2800" b="1" dirty="0">
              <a:solidFill>
                <a:srgbClr val="92D050"/>
              </a:solidFill>
            </a:endParaRPr>
          </a:p>
        </p:txBody>
      </p:sp>
      <p:sp>
        <p:nvSpPr>
          <p:cNvPr id="3" name="TextovéPole 2"/>
          <p:cNvSpPr txBox="1"/>
          <p:nvPr/>
        </p:nvSpPr>
        <p:spPr>
          <a:xfrm>
            <a:off x="581694" y="1463247"/>
            <a:ext cx="7908635" cy="5016758"/>
          </a:xfrm>
          <a:prstGeom prst="rect">
            <a:avLst/>
          </a:prstGeom>
          <a:noFill/>
        </p:spPr>
        <p:txBody>
          <a:bodyPr wrap="square" rtlCol="0">
            <a:spAutoFit/>
          </a:bodyPr>
          <a:lstStyle/>
          <a:p>
            <a:r>
              <a:rPr lang="cs-CZ" sz="2000" dirty="0" smtClean="0"/>
              <a:t>Je třeba akceptovat fakt, že hodnotitelé se liší</a:t>
            </a:r>
          </a:p>
          <a:p>
            <a:r>
              <a:rPr lang="cs-CZ" sz="2000" dirty="0" smtClean="0"/>
              <a:t>Není pravda, že učitelé hodnotí lépe než centrální hodnotitelé</a:t>
            </a:r>
          </a:p>
          <a:p>
            <a:endParaRPr lang="cs-CZ" sz="2000" dirty="0"/>
          </a:p>
          <a:p>
            <a:r>
              <a:rPr lang="cs-CZ" sz="2000" dirty="0" smtClean="0"/>
              <a:t>Holistická vs. Analytická kritéria – výhody a nevýhody</a:t>
            </a:r>
          </a:p>
          <a:p>
            <a:endParaRPr lang="cs-CZ" sz="2000" dirty="0"/>
          </a:p>
          <a:p>
            <a:r>
              <a:rPr lang="cs-CZ" sz="2000" dirty="0" smtClean="0"/>
              <a:t>Je ale třeba a možné odlišnosti do určité míry eliminovat nebo objektivizovat</a:t>
            </a:r>
          </a:p>
          <a:p>
            <a:endParaRPr lang="cs-CZ" sz="2000" dirty="0"/>
          </a:p>
          <a:p>
            <a:r>
              <a:rPr lang="cs-CZ" sz="2000" dirty="0" smtClean="0"/>
              <a:t>Školení</a:t>
            </a:r>
          </a:p>
          <a:p>
            <a:r>
              <a:rPr lang="cs-CZ" sz="2000" dirty="0" smtClean="0"/>
              <a:t>Škály a deskriptory</a:t>
            </a:r>
          </a:p>
          <a:p>
            <a:r>
              <a:rPr lang="cs-CZ" sz="2000" dirty="0" smtClean="0"/>
              <a:t>Monitoring</a:t>
            </a:r>
          </a:p>
          <a:p>
            <a:r>
              <a:rPr lang="cs-CZ" sz="2000" dirty="0" smtClean="0"/>
              <a:t>Analýzy (korelace, inter- a intra- rater reliability/</a:t>
            </a:r>
            <a:r>
              <a:rPr lang="cs-CZ" sz="2000" dirty="0" err="1" smtClean="0"/>
              <a:t>consistency</a:t>
            </a:r>
            <a:r>
              <a:rPr lang="cs-CZ" sz="2000" dirty="0" smtClean="0"/>
              <a:t>; </a:t>
            </a:r>
            <a:r>
              <a:rPr lang="cs-CZ" sz="2000" dirty="0" err="1" smtClean="0"/>
              <a:t>decision</a:t>
            </a:r>
            <a:r>
              <a:rPr lang="cs-CZ" sz="2000" dirty="0" smtClean="0"/>
              <a:t> </a:t>
            </a:r>
            <a:r>
              <a:rPr lang="cs-CZ" sz="2000" dirty="0" err="1" smtClean="0"/>
              <a:t>consistency</a:t>
            </a:r>
            <a:r>
              <a:rPr lang="cs-CZ" sz="2000" dirty="0" smtClean="0"/>
              <a:t>)</a:t>
            </a:r>
          </a:p>
          <a:p>
            <a:r>
              <a:rPr lang="cs-CZ" sz="2000" dirty="0" smtClean="0"/>
              <a:t>Úpravy hodnocení</a:t>
            </a:r>
          </a:p>
          <a:p>
            <a:r>
              <a:rPr lang="cs-CZ" sz="2000" dirty="0" smtClean="0"/>
              <a:t>Přísnost nebo mírnost vs. Nekonzistentnost</a:t>
            </a:r>
          </a:p>
          <a:p>
            <a:endParaRPr lang="cs-CZ" sz="2000"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80</a:t>
            </a:fld>
            <a:endParaRPr lang="cs-CZ"/>
          </a:p>
        </p:txBody>
      </p:sp>
    </p:spTree>
    <p:extLst>
      <p:ext uri="{BB962C8B-B14F-4D97-AF65-F5344CB8AC3E}">
        <p14:creationId xmlns:p14="http://schemas.microsoft.com/office/powerpoint/2010/main" val="287160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60346" y="633595"/>
            <a:ext cx="6623929" cy="523220"/>
          </a:xfrm>
          <a:prstGeom prst="rect">
            <a:avLst/>
          </a:prstGeom>
          <a:noFill/>
        </p:spPr>
        <p:txBody>
          <a:bodyPr wrap="none" rtlCol="0">
            <a:spAutoFit/>
          </a:bodyPr>
          <a:lstStyle/>
          <a:p>
            <a:r>
              <a:rPr lang="cs-CZ" sz="2800" b="1" dirty="0" smtClean="0">
                <a:solidFill>
                  <a:srgbClr val="92D050"/>
                </a:solidFill>
              </a:rPr>
              <a:t>Dosud zveřejňované výsledky analýz</a:t>
            </a:r>
            <a:endParaRPr lang="cs-CZ" sz="2800" b="1" dirty="0">
              <a:solidFill>
                <a:srgbClr val="92D050"/>
              </a:solidFill>
            </a:endParaRPr>
          </a:p>
        </p:txBody>
      </p:sp>
      <p:sp>
        <p:nvSpPr>
          <p:cNvPr id="3" name="TextovéPole 2"/>
          <p:cNvSpPr txBox="1"/>
          <p:nvPr/>
        </p:nvSpPr>
        <p:spPr>
          <a:xfrm>
            <a:off x="467544" y="1340768"/>
            <a:ext cx="7908635" cy="5262979"/>
          </a:xfrm>
          <a:prstGeom prst="rect">
            <a:avLst/>
          </a:prstGeom>
          <a:noFill/>
        </p:spPr>
        <p:txBody>
          <a:bodyPr wrap="square" rtlCol="0">
            <a:spAutoFit/>
          </a:bodyPr>
          <a:lstStyle/>
          <a:p>
            <a:r>
              <a:rPr lang="cs-CZ" sz="2400" dirty="0" err="1" smtClean="0"/>
              <a:t>CTT</a:t>
            </a:r>
            <a:r>
              <a:rPr lang="cs-CZ" sz="2400" dirty="0" smtClean="0"/>
              <a:t>: Vše doposud  řečené = Klasická teorie testů</a:t>
            </a:r>
          </a:p>
          <a:p>
            <a:endParaRPr lang="cs-CZ" sz="2400" dirty="0"/>
          </a:p>
          <a:p>
            <a:r>
              <a:rPr lang="cs-CZ" sz="2400" dirty="0" err="1" smtClean="0"/>
              <a:t>IRT</a:t>
            </a:r>
            <a:endParaRPr lang="cs-CZ" sz="2400" dirty="0" smtClean="0"/>
          </a:p>
          <a:p>
            <a:r>
              <a:rPr lang="cs-CZ" sz="2400" dirty="0" smtClean="0"/>
              <a:t>Měření skryté proměnné</a:t>
            </a:r>
          </a:p>
          <a:p>
            <a:r>
              <a:rPr lang="cs-CZ" sz="2400" dirty="0" smtClean="0"/>
              <a:t>Stejná škála pro měřenou proměnnou (jazykové dovednosti) a úlohy, pomocí nichž je proměnná měřena-pozorována (obtížnost)</a:t>
            </a:r>
          </a:p>
          <a:p>
            <a:endParaRPr lang="cs-CZ" sz="2400" dirty="0"/>
          </a:p>
          <a:p>
            <a:r>
              <a:rPr lang="cs-CZ" sz="2400" dirty="0" smtClean="0"/>
              <a:t>Schopnost Beta a obtížnost </a:t>
            </a:r>
            <a:r>
              <a:rPr lang="cs-CZ" sz="2400" dirty="0" err="1" smtClean="0"/>
              <a:t>Theta</a:t>
            </a:r>
            <a:endParaRPr lang="cs-CZ" sz="2400" dirty="0" smtClean="0"/>
          </a:p>
          <a:p>
            <a:endParaRPr lang="cs-CZ" sz="2400" dirty="0"/>
          </a:p>
          <a:p>
            <a:r>
              <a:rPr lang="cs-CZ" sz="2400" dirty="0" smtClean="0"/>
              <a:t>Pravděpodobnost správné odpovědi na položku dané obtížnosti </a:t>
            </a:r>
            <a:r>
              <a:rPr lang="cs-CZ" sz="2400" dirty="0" err="1" smtClean="0"/>
              <a:t>Theta</a:t>
            </a:r>
            <a:r>
              <a:rPr lang="cs-CZ" sz="2400" dirty="0" smtClean="0"/>
              <a:t> při schopnostech testovaného Beta.</a:t>
            </a:r>
          </a:p>
          <a:p>
            <a:r>
              <a:rPr lang="cs-CZ" sz="2400" dirty="0" smtClean="0"/>
              <a:t>Logits</a:t>
            </a:r>
            <a:endParaRPr lang="cs-CZ" sz="2400" dirty="0"/>
          </a:p>
        </p:txBody>
      </p:sp>
      <p:sp>
        <p:nvSpPr>
          <p:cNvPr id="5" name="Zástupný symbol pro číslo snímku 4"/>
          <p:cNvSpPr>
            <a:spLocks noGrp="1"/>
          </p:cNvSpPr>
          <p:nvPr>
            <p:ph type="sldNum" sz="quarter" idx="12"/>
          </p:nvPr>
        </p:nvSpPr>
        <p:spPr/>
        <p:txBody>
          <a:bodyPr/>
          <a:lstStyle/>
          <a:p>
            <a:fld id="{365268E6-3208-4994-BD91-FE600B2B6A9E}" type="slidenum">
              <a:rPr lang="cs-CZ" smtClean="0"/>
              <a:t>81</a:t>
            </a:fld>
            <a:endParaRPr lang="cs-CZ"/>
          </a:p>
        </p:txBody>
      </p:sp>
    </p:spTree>
    <p:extLst>
      <p:ext uri="{BB962C8B-B14F-4D97-AF65-F5344CB8AC3E}">
        <p14:creationId xmlns:p14="http://schemas.microsoft.com/office/powerpoint/2010/main" val="166393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685800" y="2130425"/>
            <a:ext cx="7772400" cy="1470025"/>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mtClean="0"/>
              <a:t> </a:t>
            </a:r>
            <a:endParaRPr lang="cs-CZ" dirty="0"/>
          </a:p>
        </p:txBody>
      </p:sp>
      <p:sp>
        <p:nvSpPr>
          <p:cNvPr id="5" name="Podnadpis 2"/>
          <p:cNvSpPr txBox="1">
            <a:spLocks/>
          </p:cNvSpPr>
          <p:nvPr/>
        </p:nvSpPr>
        <p:spPr>
          <a:xfrm>
            <a:off x="395536" y="1188182"/>
            <a:ext cx="8280920" cy="4824536"/>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cs-CZ" sz="2000" b="1" dirty="0" smtClean="0">
                <a:solidFill>
                  <a:srgbClr val="FF0000"/>
                </a:solidFill>
              </a:rPr>
              <a:t>K plošnému hodnocení vzdělávacího systému a efektivity vzdělávání</a:t>
            </a:r>
          </a:p>
          <a:p>
            <a:r>
              <a:rPr lang="cs-CZ" sz="1800" dirty="0" smtClean="0">
                <a:solidFill>
                  <a:schemeClr val="tx1"/>
                </a:solidFill>
              </a:rPr>
              <a:t>Výsledné skóry ovlivněny:</a:t>
            </a:r>
          </a:p>
          <a:p>
            <a:pPr marL="457200" indent="-457200">
              <a:buFont typeface="Wingdings 2" pitchFamily="18" charset="2"/>
              <a:buAutoNum type="arabicParenBoth"/>
            </a:pPr>
            <a:r>
              <a:rPr lang="cs-CZ" sz="1800" dirty="0" smtClean="0">
                <a:solidFill>
                  <a:schemeClr val="tx1"/>
                </a:solidFill>
              </a:rPr>
              <a:t>Obsahem a způsobem výuky</a:t>
            </a:r>
          </a:p>
          <a:p>
            <a:pPr marL="457200" indent="-457200">
              <a:buFont typeface="Wingdings 2" pitchFamily="18" charset="2"/>
              <a:buAutoNum type="arabicParenBoth"/>
            </a:pPr>
            <a:r>
              <a:rPr lang="cs-CZ" sz="1800" dirty="0" smtClean="0">
                <a:solidFill>
                  <a:schemeClr val="tx1"/>
                </a:solidFill>
              </a:rPr>
              <a:t>Přirozenými intelektuálními schopnostmi (různé typy inteligence)</a:t>
            </a:r>
          </a:p>
          <a:p>
            <a:pPr marL="457200" indent="-457200">
              <a:buFont typeface="Wingdings 2" pitchFamily="18" charset="2"/>
              <a:buAutoNum type="arabicParenBoth"/>
            </a:pPr>
            <a:r>
              <a:rPr lang="cs-CZ" sz="1800" dirty="0" smtClean="0">
                <a:solidFill>
                  <a:schemeClr val="tx1"/>
                </a:solidFill>
              </a:rPr>
              <a:t>Mimoškolními aktivitami</a:t>
            </a:r>
          </a:p>
          <a:p>
            <a:pPr marL="457200" indent="-457200">
              <a:buFont typeface="Wingdings 2" pitchFamily="18" charset="2"/>
              <a:buAutoNum type="arabicParenBoth"/>
            </a:pPr>
            <a:r>
              <a:rPr lang="cs-CZ" sz="1800" dirty="0" smtClean="0">
                <a:solidFill>
                  <a:schemeClr val="tx1"/>
                </a:solidFill>
              </a:rPr>
              <a:t>Často zmiňovanou přidanou hodnotou školy</a:t>
            </a:r>
          </a:p>
          <a:p>
            <a:pPr marL="457200" indent="-457200">
              <a:buFont typeface="Wingdings 2" pitchFamily="18" charset="2"/>
              <a:buAutoNum type="arabicParenBoth"/>
            </a:pPr>
            <a:r>
              <a:rPr lang="cs-CZ" sz="1800" dirty="0" smtClean="0">
                <a:solidFill>
                  <a:schemeClr val="tx1"/>
                </a:solidFill>
              </a:rPr>
              <a:t>Praktickými omezeními (jen selekce úloh z celku, typ analýz, kvalita </a:t>
            </a:r>
            <a:r>
              <a:rPr lang="cs-CZ" sz="1800" dirty="0" err="1" smtClean="0">
                <a:solidFill>
                  <a:schemeClr val="tx1"/>
                </a:solidFill>
              </a:rPr>
              <a:t>pretestů</a:t>
            </a:r>
            <a:r>
              <a:rPr lang="cs-CZ" sz="1800" dirty="0" smtClean="0">
                <a:solidFill>
                  <a:schemeClr val="tx1"/>
                </a:solidFill>
              </a:rPr>
              <a:t>)…</a:t>
            </a:r>
          </a:p>
          <a:p>
            <a:r>
              <a:rPr lang="cs-CZ" sz="1800" dirty="0" smtClean="0">
                <a:solidFill>
                  <a:schemeClr val="tx1"/>
                </a:solidFill>
              </a:rPr>
              <a:t>Relativní efektivita úloh: psychometrika vs. obsah vs. Účel, </a:t>
            </a:r>
            <a:r>
              <a:rPr lang="cs-CZ" sz="1800" dirty="0" err="1" smtClean="0">
                <a:solidFill>
                  <a:schemeClr val="tx1"/>
                </a:solidFill>
              </a:rPr>
              <a:t>NR</a:t>
            </a:r>
            <a:r>
              <a:rPr lang="cs-CZ" sz="1800" dirty="0" smtClean="0">
                <a:solidFill>
                  <a:schemeClr val="tx1"/>
                </a:solidFill>
              </a:rPr>
              <a:t> vs. </a:t>
            </a:r>
            <a:r>
              <a:rPr lang="cs-CZ" sz="1800" dirty="0" err="1" smtClean="0">
                <a:solidFill>
                  <a:schemeClr val="tx1"/>
                </a:solidFill>
              </a:rPr>
              <a:t>CR</a:t>
            </a:r>
            <a:r>
              <a:rPr lang="cs-CZ" sz="1800" dirty="0" smtClean="0">
                <a:solidFill>
                  <a:schemeClr val="tx1"/>
                </a:solidFill>
              </a:rPr>
              <a:t>…</a:t>
            </a:r>
          </a:p>
          <a:p>
            <a:pPr marL="68580" indent="0">
              <a:buNone/>
            </a:pPr>
            <a:endParaRPr lang="cs-CZ" sz="1800" b="1" dirty="0" smtClean="0">
              <a:solidFill>
                <a:schemeClr val="tx1"/>
              </a:solidFill>
            </a:endParaRPr>
          </a:p>
          <a:p>
            <a:pPr marL="68580" indent="0">
              <a:buNone/>
            </a:pPr>
            <a:r>
              <a:rPr lang="cs-CZ" sz="1800" b="1" dirty="0" smtClean="0">
                <a:solidFill>
                  <a:schemeClr val="tx1"/>
                </a:solidFill>
              </a:rPr>
              <a:t>Co (standardizované) testy naopak umí:</a:t>
            </a:r>
          </a:p>
          <a:p>
            <a:r>
              <a:rPr lang="cs-CZ" sz="1800" dirty="0" smtClean="0">
                <a:solidFill>
                  <a:schemeClr val="tx1"/>
                </a:solidFill>
              </a:rPr>
              <a:t>Porovnávat žáky vzájemně</a:t>
            </a:r>
          </a:p>
          <a:p>
            <a:r>
              <a:rPr lang="cs-CZ" sz="1800" dirty="0" smtClean="0">
                <a:solidFill>
                  <a:schemeClr val="tx1"/>
                </a:solidFill>
              </a:rPr>
              <a:t>Porovnávat míru zvládnutí vymezeného obsahu/vůči kritériu</a:t>
            </a:r>
          </a:p>
          <a:p>
            <a:r>
              <a:rPr lang="cs-CZ" sz="1800" dirty="0" smtClean="0">
                <a:solidFill>
                  <a:schemeClr val="tx1"/>
                </a:solidFill>
              </a:rPr>
              <a:t>Diagnostikovat slabé a silné stránky (vzhledem k vymez. kritériu)</a:t>
            </a:r>
          </a:p>
          <a:p>
            <a:r>
              <a:rPr lang="cs-CZ" sz="1800" dirty="0" smtClean="0">
                <a:solidFill>
                  <a:schemeClr val="tx1"/>
                </a:solidFill>
              </a:rPr>
              <a:t>Měřit pokrok v čase</a:t>
            </a:r>
          </a:p>
          <a:p>
            <a:r>
              <a:rPr lang="cs-CZ" sz="1800" dirty="0" smtClean="0">
                <a:solidFill>
                  <a:schemeClr val="tx1"/>
                </a:solidFill>
              </a:rPr>
              <a:t>Rozřadit podle úrovně</a:t>
            </a:r>
            <a:endParaRPr lang="cs-CZ" sz="1800" dirty="0">
              <a:solidFill>
                <a:schemeClr val="tx1"/>
              </a:solidFill>
            </a:endParaRPr>
          </a:p>
        </p:txBody>
      </p:sp>
      <p:sp>
        <p:nvSpPr>
          <p:cNvPr id="8" name="Obdélník 7"/>
          <p:cNvSpPr/>
          <p:nvPr/>
        </p:nvSpPr>
        <p:spPr>
          <a:xfrm>
            <a:off x="395536" y="357185"/>
            <a:ext cx="6912768" cy="830997"/>
          </a:xfrm>
          <a:prstGeom prst="rect">
            <a:avLst/>
          </a:prstGeom>
        </p:spPr>
        <p:txBody>
          <a:bodyPr wrap="square">
            <a:spAutoFit/>
          </a:bodyPr>
          <a:lstStyle/>
          <a:p>
            <a:r>
              <a:rPr lang="cs-CZ" sz="2400" b="1" dirty="0" smtClean="0">
                <a:solidFill>
                  <a:schemeClr val="accent1"/>
                </a:solidFill>
              </a:rPr>
              <a:t>K čemu je dobré testovat? </a:t>
            </a:r>
          </a:p>
          <a:p>
            <a:r>
              <a:rPr lang="cs-CZ" sz="2400" b="1" dirty="0" smtClean="0">
                <a:solidFill>
                  <a:schemeClr val="accent1"/>
                </a:solidFill>
              </a:rPr>
              <a:t>A k </a:t>
            </a:r>
            <a:r>
              <a:rPr lang="cs-CZ" sz="2400" b="1" dirty="0">
                <a:solidFill>
                  <a:schemeClr val="accent1"/>
                </a:solidFill>
              </a:rPr>
              <a:t>čemu </a:t>
            </a:r>
            <a:r>
              <a:rPr lang="cs-CZ" sz="2400" b="1" dirty="0" smtClean="0">
                <a:solidFill>
                  <a:schemeClr val="accent1"/>
                </a:solidFill>
              </a:rPr>
              <a:t>(standardizované testy) neslouží? </a:t>
            </a:r>
            <a:endParaRPr lang="cs-CZ" sz="2400" b="1" dirty="0">
              <a:solidFill>
                <a:schemeClr val="accent1"/>
              </a:solidFill>
            </a:endParaRPr>
          </a:p>
        </p:txBody>
      </p:sp>
      <p:sp>
        <p:nvSpPr>
          <p:cNvPr id="2" name="Zástupný symbol pro číslo snímku 1"/>
          <p:cNvSpPr>
            <a:spLocks noGrp="1"/>
          </p:cNvSpPr>
          <p:nvPr>
            <p:ph type="sldNum" sz="quarter" idx="12"/>
          </p:nvPr>
        </p:nvSpPr>
        <p:spPr/>
        <p:txBody>
          <a:bodyPr/>
          <a:lstStyle/>
          <a:p>
            <a:fld id="{365268E6-3208-4994-BD91-FE600B2B6A9E}" type="slidenum">
              <a:rPr lang="cs-CZ" smtClean="0"/>
              <a:t>82</a:t>
            </a:fld>
            <a:endParaRPr lang="cs-CZ"/>
          </a:p>
        </p:txBody>
      </p:sp>
    </p:spTree>
    <p:extLst>
      <p:ext uri="{BB962C8B-B14F-4D97-AF65-F5344CB8AC3E}">
        <p14:creationId xmlns:p14="http://schemas.microsoft.com/office/powerpoint/2010/main" val="357994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6222" y="690593"/>
            <a:ext cx="8064896" cy="6186309"/>
          </a:xfrm>
          <a:prstGeom prst="rect">
            <a:avLst/>
          </a:prstGeom>
        </p:spPr>
        <p:txBody>
          <a:bodyPr wrap="square">
            <a:spAutoFit/>
          </a:bodyPr>
          <a:lstStyle/>
          <a:p>
            <a:r>
              <a:rPr lang="cs-CZ" b="1" dirty="0"/>
              <a:t>POUŽITÁ A DOPORUČENÁ LITERATURA:</a:t>
            </a:r>
          </a:p>
          <a:p>
            <a:r>
              <a:rPr lang="en-US" dirty="0"/>
              <a:t> </a:t>
            </a:r>
            <a:endParaRPr lang="cs-CZ" dirty="0"/>
          </a:p>
          <a:p>
            <a:r>
              <a:rPr lang="cs-CZ" dirty="0" err="1"/>
              <a:t>American</a:t>
            </a:r>
            <a:r>
              <a:rPr lang="cs-CZ" dirty="0"/>
              <a:t> </a:t>
            </a:r>
            <a:r>
              <a:rPr lang="cs-CZ" dirty="0" err="1"/>
              <a:t>Educational</a:t>
            </a:r>
            <a:r>
              <a:rPr lang="cs-CZ" dirty="0"/>
              <a:t> Research </a:t>
            </a:r>
            <a:r>
              <a:rPr lang="cs-CZ" dirty="0" err="1"/>
              <a:t>Association</a:t>
            </a:r>
            <a:r>
              <a:rPr lang="cs-CZ" dirty="0"/>
              <a:t> (AERA), </a:t>
            </a:r>
            <a:r>
              <a:rPr lang="cs-CZ" dirty="0" err="1"/>
              <a:t>American</a:t>
            </a:r>
            <a:r>
              <a:rPr lang="cs-CZ" dirty="0"/>
              <a:t> </a:t>
            </a:r>
            <a:r>
              <a:rPr lang="cs-CZ" dirty="0" err="1"/>
              <a:t>Psychological</a:t>
            </a:r>
            <a:r>
              <a:rPr lang="cs-CZ" dirty="0"/>
              <a:t> </a:t>
            </a:r>
            <a:r>
              <a:rPr lang="cs-CZ" dirty="0" err="1"/>
              <a:t>Association</a:t>
            </a:r>
            <a:r>
              <a:rPr lang="cs-CZ" dirty="0"/>
              <a:t> (</a:t>
            </a:r>
            <a:r>
              <a:rPr lang="cs-CZ" dirty="0" err="1"/>
              <a:t>APA</a:t>
            </a:r>
            <a:r>
              <a:rPr lang="cs-CZ" dirty="0"/>
              <a:t>), </a:t>
            </a:r>
            <a:r>
              <a:rPr lang="en-US" dirty="0"/>
              <a:t>&amp;</a:t>
            </a:r>
            <a:r>
              <a:rPr lang="cs-CZ" dirty="0"/>
              <a:t> </a:t>
            </a:r>
            <a:r>
              <a:rPr lang="cs-CZ" dirty="0" err="1"/>
              <a:t>National</a:t>
            </a:r>
            <a:r>
              <a:rPr lang="cs-CZ" dirty="0"/>
              <a:t> Council on </a:t>
            </a:r>
            <a:r>
              <a:rPr lang="cs-CZ" dirty="0" err="1"/>
              <a:t>Measurement</a:t>
            </a:r>
            <a:r>
              <a:rPr lang="cs-CZ" dirty="0"/>
              <a:t> in </a:t>
            </a:r>
            <a:r>
              <a:rPr lang="cs-CZ" dirty="0" err="1"/>
              <a:t>Education</a:t>
            </a:r>
            <a:r>
              <a:rPr lang="cs-CZ" dirty="0"/>
              <a:t> (</a:t>
            </a:r>
            <a:r>
              <a:rPr lang="cs-CZ" dirty="0" err="1"/>
              <a:t>NCME</a:t>
            </a:r>
            <a:r>
              <a:rPr lang="cs-CZ" dirty="0"/>
              <a:t>). (1999). </a:t>
            </a:r>
            <a:r>
              <a:rPr lang="cs-CZ" i="1" dirty="0" err="1"/>
              <a:t>Standards</a:t>
            </a:r>
            <a:r>
              <a:rPr lang="cs-CZ" i="1" dirty="0"/>
              <a:t> </a:t>
            </a:r>
            <a:r>
              <a:rPr lang="cs-CZ" i="1" dirty="0" err="1"/>
              <a:t>for</a:t>
            </a:r>
            <a:r>
              <a:rPr lang="cs-CZ" i="1" dirty="0"/>
              <a:t> </a:t>
            </a:r>
            <a:r>
              <a:rPr lang="cs-CZ" i="1" dirty="0" err="1"/>
              <a:t>educational</a:t>
            </a:r>
            <a:r>
              <a:rPr lang="cs-CZ" i="1" dirty="0"/>
              <a:t> and </a:t>
            </a:r>
            <a:r>
              <a:rPr lang="cs-CZ" i="1" dirty="0" err="1"/>
              <a:t>psychological</a:t>
            </a:r>
            <a:r>
              <a:rPr lang="cs-CZ" i="1" dirty="0"/>
              <a:t> </a:t>
            </a:r>
            <a:r>
              <a:rPr lang="cs-CZ" i="1" dirty="0" err="1"/>
              <a:t>testing</a:t>
            </a:r>
            <a:r>
              <a:rPr lang="cs-CZ" i="1" dirty="0"/>
              <a:t>.</a:t>
            </a:r>
            <a:r>
              <a:rPr lang="cs-CZ" dirty="0"/>
              <a:t> Washington, DC: </a:t>
            </a:r>
            <a:r>
              <a:rPr lang="cs-CZ" dirty="0" err="1"/>
              <a:t>American</a:t>
            </a:r>
            <a:r>
              <a:rPr lang="cs-CZ" dirty="0"/>
              <a:t> </a:t>
            </a:r>
            <a:r>
              <a:rPr lang="cs-CZ" dirty="0" err="1"/>
              <a:t>Educational</a:t>
            </a:r>
            <a:r>
              <a:rPr lang="cs-CZ" dirty="0"/>
              <a:t> Research </a:t>
            </a:r>
            <a:r>
              <a:rPr lang="cs-CZ" dirty="0" err="1"/>
              <a:t>Association</a:t>
            </a:r>
            <a:r>
              <a:rPr lang="cs-CZ" dirty="0" smtClean="0"/>
              <a:t>.</a:t>
            </a:r>
          </a:p>
          <a:p>
            <a:endParaRPr lang="cs-CZ" dirty="0"/>
          </a:p>
          <a:p>
            <a:r>
              <a:rPr lang="en-US" dirty="0"/>
              <a:t>Bachman, L. F., &amp; Palmer, A. S. (1996). </a:t>
            </a:r>
            <a:r>
              <a:rPr lang="en-US" i="1" dirty="0"/>
              <a:t>Language testing in practice: Designing and developing useful language tests. </a:t>
            </a:r>
            <a:r>
              <a:rPr lang="en-US" dirty="0"/>
              <a:t>Oxford: O</a:t>
            </a:r>
            <a:r>
              <a:rPr lang="cs-CZ" dirty="0"/>
              <a:t>UP</a:t>
            </a:r>
            <a:r>
              <a:rPr lang="en-US" i="1" dirty="0"/>
              <a:t>. </a:t>
            </a:r>
            <a:endParaRPr lang="cs-CZ" dirty="0"/>
          </a:p>
          <a:p>
            <a:endParaRPr lang="cs-CZ" dirty="0" smtClean="0"/>
          </a:p>
          <a:p>
            <a:r>
              <a:rPr lang="cs-CZ" dirty="0" err="1" smtClean="0"/>
              <a:t>Cizek</a:t>
            </a:r>
            <a:r>
              <a:rPr lang="cs-CZ" dirty="0"/>
              <a:t>, H. J. (</a:t>
            </a:r>
            <a:r>
              <a:rPr lang="cs-CZ" dirty="0" err="1"/>
              <a:t>ed</a:t>
            </a:r>
            <a:r>
              <a:rPr lang="cs-CZ" dirty="0"/>
              <a:t>) (2001). </a:t>
            </a:r>
            <a:r>
              <a:rPr lang="cs-CZ" i="1" dirty="0" err="1"/>
              <a:t>Setting</a:t>
            </a:r>
            <a:r>
              <a:rPr lang="cs-CZ" i="1" dirty="0"/>
              <a:t> performance </a:t>
            </a:r>
            <a:r>
              <a:rPr lang="cs-CZ" i="1" dirty="0" err="1"/>
              <a:t>standards</a:t>
            </a:r>
            <a:r>
              <a:rPr lang="cs-CZ" i="1" dirty="0"/>
              <a:t>. </a:t>
            </a:r>
            <a:r>
              <a:rPr lang="cs-CZ" i="1" dirty="0" err="1"/>
              <a:t>Concepts</a:t>
            </a:r>
            <a:r>
              <a:rPr lang="cs-CZ" i="1" dirty="0"/>
              <a:t>, </a:t>
            </a:r>
            <a:r>
              <a:rPr lang="cs-CZ" i="1" dirty="0" err="1"/>
              <a:t>methods</a:t>
            </a:r>
            <a:r>
              <a:rPr lang="cs-CZ" i="1" dirty="0"/>
              <a:t>, </a:t>
            </a:r>
            <a:r>
              <a:rPr lang="cs-CZ" i="1" dirty="0" err="1"/>
              <a:t>perspectives</a:t>
            </a:r>
            <a:r>
              <a:rPr lang="cs-CZ" i="1" dirty="0"/>
              <a:t>. </a:t>
            </a:r>
            <a:r>
              <a:rPr lang="cs-CZ" dirty="0"/>
              <a:t>NJ. </a:t>
            </a:r>
            <a:r>
              <a:rPr lang="cs-CZ" dirty="0" err="1"/>
              <a:t>Lawrence</a:t>
            </a:r>
            <a:r>
              <a:rPr lang="cs-CZ" dirty="0"/>
              <a:t> </a:t>
            </a:r>
            <a:r>
              <a:rPr lang="cs-CZ" dirty="0" err="1"/>
              <a:t>Erlbaum</a:t>
            </a:r>
            <a:r>
              <a:rPr lang="cs-CZ" dirty="0"/>
              <a:t> </a:t>
            </a:r>
            <a:r>
              <a:rPr lang="cs-CZ" dirty="0" err="1"/>
              <a:t>Associates</a:t>
            </a:r>
            <a:r>
              <a:rPr lang="cs-CZ" dirty="0"/>
              <a:t>, Inc., </a:t>
            </a:r>
            <a:r>
              <a:rPr lang="cs-CZ" dirty="0" err="1"/>
              <a:t>Publishers</a:t>
            </a:r>
            <a:r>
              <a:rPr lang="cs-CZ" dirty="0"/>
              <a:t>. </a:t>
            </a:r>
          </a:p>
          <a:p>
            <a:endParaRPr lang="cs-CZ" dirty="0" smtClean="0"/>
          </a:p>
          <a:p>
            <a:r>
              <a:rPr lang="en-US" dirty="0" smtClean="0"/>
              <a:t>Brown</a:t>
            </a:r>
            <a:r>
              <a:rPr lang="en-US" dirty="0"/>
              <a:t>, J. D. (1988). </a:t>
            </a:r>
            <a:r>
              <a:rPr lang="en-US" i="1" dirty="0"/>
              <a:t>Understanding research in second language </a:t>
            </a:r>
            <a:r>
              <a:rPr lang="en-US" i="1" dirty="0" smtClean="0"/>
              <a:t>learning:</a:t>
            </a:r>
            <a:r>
              <a:rPr lang="cs-CZ" i="1" dirty="0" smtClean="0"/>
              <a:t> </a:t>
            </a:r>
            <a:r>
              <a:rPr lang="en-US" i="1" dirty="0" smtClean="0"/>
              <a:t>A </a:t>
            </a:r>
            <a:r>
              <a:rPr lang="en-US" i="1" dirty="0"/>
              <a:t>teacher's guide to statistics and research design. </a:t>
            </a:r>
            <a:r>
              <a:rPr lang="en-US" dirty="0"/>
              <a:t>Cambridge: </a:t>
            </a:r>
            <a:r>
              <a:rPr lang="en-US" dirty="0" smtClean="0"/>
              <a:t>Cambridge</a:t>
            </a:r>
            <a:r>
              <a:rPr lang="cs-CZ" dirty="0" smtClean="0"/>
              <a:t> University </a:t>
            </a:r>
            <a:r>
              <a:rPr lang="cs-CZ" dirty="0" err="1"/>
              <a:t>Press</a:t>
            </a:r>
            <a:r>
              <a:rPr lang="cs-CZ" dirty="0"/>
              <a:t>.</a:t>
            </a:r>
            <a:endParaRPr lang="en-US" dirty="0"/>
          </a:p>
          <a:p>
            <a:endParaRPr lang="cs-CZ" dirty="0" smtClean="0"/>
          </a:p>
          <a:p>
            <a:r>
              <a:rPr lang="cs-CZ" dirty="0" err="1" smtClean="0"/>
              <a:t>Cizek</a:t>
            </a:r>
            <a:r>
              <a:rPr lang="cs-CZ" dirty="0"/>
              <a:t>, G. J. </a:t>
            </a:r>
            <a:r>
              <a:rPr lang="en-US" dirty="0"/>
              <a:t>&amp;</a:t>
            </a:r>
            <a:r>
              <a:rPr lang="cs-CZ" dirty="0"/>
              <a:t> </a:t>
            </a:r>
            <a:r>
              <a:rPr lang="cs-CZ" dirty="0" err="1"/>
              <a:t>Bunch</a:t>
            </a:r>
            <a:r>
              <a:rPr lang="cs-CZ" dirty="0"/>
              <a:t>, M. B. (2007) </a:t>
            </a:r>
            <a:r>
              <a:rPr lang="cs-CZ" i="1" dirty="0"/>
              <a:t>Standard </a:t>
            </a:r>
            <a:r>
              <a:rPr lang="cs-CZ" i="1" dirty="0" err="1"/>
              <a:t>setting</a:t>
            </a:r>
            <a:r>
              <a:rPr lang="cs-CZ" i="1" dirty="0"/>
              <a:t>. A </a:t>
            </a:r>
            <a:r>
              <a:rPr lang="cs-CZ" i="1" dirty="0" err="1"/>
              <a:t>guide</a:t>
            </a:r>
            <a:r>
              <a:rPr lang="cs-CZ" i="1" dirty="0"/>
              <a:t> to </a:t>
            </a:r>
            <a:r>
              <a:rPr lang="cs-CZ" i="1" dirty="0" err="1"/>
              <a:t>establishing</a:t>
            </a:r>
            <a:r>
              <a:rPr lang="cs-CZ" i="1" dirty="0"/>
              <a:t> and </a:t>
            </a:r>
            <a:r>
              <a:rPr lang="cs-CZ" i="1" dirty="0" err="1"/>
              <a:t>evaluating</a:t>
            </a:r>
            <a:r>
              <a:rPr lang="cs-CZ" i="1" dirty="0"/>
              <a:t> performance </a:t>
            </a:r>
            <a:r>
              <a:rPr lang="cs-CZ" i="1" dirty="0" err="1"/>
              <a:t>standards</a:t>
            </a:r>
            <a:r>
              <a:rPr lang="cs-CZ" i="1" dirty="0"/>
              <a:t> on </a:t>
            </a:r>
            <a:r>
              <a:rPr lang="cs-CZ" i="1" dirty="0" err="1"/>
              <a:t>tests</a:t>
            </a:r>
            <a:r>
              <a:rPr lang="cs-CZ" i="1" dirty="0"/>
              <a:t>. </a:t>
            </a:r>
            <a:r>
              <a:rPr lang="cs-CZ" dirty="0" err="1"/>
              <a:t>Thousand</a:t>
            </a:r>
            <a:r>
              <a:rPr lang="cs-CZ" dirty="0"/>
              <a:t> </a:t>
            </a:r>
            <a:r>
              <a:rPr lang="cs-CZ" dirty="0" err="1"/>
              <a:t>oaks</a:t>
            </a:r>
            <a:r>
              <a:rPr lang="cs-CZ" dirty="0"/>
              <a:t>, CA: </a:t>
            </a:r>
            <a:r>
              <a:rPr lang="cs-CZ" dirty="0" err="1"/>
              <a:t>Sage</a:t>
            </a:r>
            <a:r>
              <a:rPr lang="cs-CZ" dirty="0"/>
              <a:t> </a:t>
            </a:r>
            <a:r>
              <a:rPr lang="cs-CZ" dirty="0" err="1"/>
              <a:t>Publications</a:t>
            </a:r>
            <a:r>
              <a:rPr lang="cs-CZ" dirty="0"/>
              <a:t>, Ltd</a:t>
            </a:r>
            <a:r>
              <a:rPr lang="cs-CZ" dirty="0" smtClean="0"/>
              <a:t>.</a:t>
            </a:r>
            <a:endParaRPr lang="cs-CZ"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83</a:t>
            </a:fld>
            <a:endParaRPr lang="cs-CZ"/>
          </a:p>
        </p:txBody>
      </p:sp>
    </p:spTree>
    <p:extLst>
      <p:ext uri="{BB962C8B-B14F-4D97-AF65-F5344CB8AC3E}">
        <p14:creationId xmlns:p14="http://schemas.microsoft.com/office/powerpoint/2010/main" val="348538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6222" y="620688"/>
            <a:ext cx="8064896" cy="5632311"/>
          </a:xfrm>
          <a:prstGeom prst="rect">
            <a:avLst/>
          </a:prstGeom>
        </p:spPr>
        <p:txBody>
          <a:bodyPr wrap="square">
            <a:spAutoFit/>
          </a:bodyPr>
          <a:lstStyle/>
          <a:p>
            <a:r>
              <a:rPr lang="cs-CZ" b="1" dirty="0"/>
              <a:t>POUŽITÁ A DOPORUČENÁ LITERATURA:</a:t>
            </a:r>
          </a:p>
          <a:p>
            <a:endParaRPr lang="cs-CZ" dirty="0"/>
          </a:p>
          <a:p>
            <a:r>
              <a:rPr lang="en-US" dirty="0" smtClean="0"/>
              <a:t>ALTE </a:t>
            </a:r>
            <a:r>
              <a:rPr lang="en-US" dirty="0"/>
              <a:t>(1998). </a:t>
            </a:r>
            <a:r>
              <a:rPr lang="en-US" i="1" dirty="0"/>
              <a:t>Multilingual glossary of language testing terms</a:t>
            </a:r>
            <a:r>
              <a:rPr lang="en-US" dirty="0"/>
              <a:t>. Cambridge: Cambridge University Press.</a:t>
            </a:r>
            <a:endParaRPr lang="cs-CZ" dirty="0"/>
          </a:p>
          <a:p>
            <a:endParaRPr lang="cs-CZ" dirty="0" smtClean="0"/>
          </a:p>
          <a:p>
            <a:r>
              <a:rPr lang="cs-CZ" dirty="0" err="1" smtClean="0"/>
              <a:t>Kubiszyn</a:t>
            </a:r>
            <a:r>
              <a:rPr lang="cs-CZ" dirty="0"/>
              <a:t>, T., </a:t>
            </a:r>
            <a:r>
              <a:rPr lang="en-US" dirty="0"/>
              <a:t>&amp; </a:t>
            </a:r>
            <a:r>
              <a:rPr lang="cs-CZ" dirty="0" err="1"/>
              <a:t>Borich</a:t>
            </a:r>
            <a:r>
              <a:rPr lang="cs-CZ" dirty="0"/>
              <a:t>, G. (2000). </a:t>
            </a:r>
            <a:r>
              <a:rPr lang="cs-CZ" i="1" dirty="0" err="1"/>
              <a:t>Educational</a:t>
            </a:r>
            <a:r>
              <a:rPr lang="cs-CZ" i="1" dirty="0"/>
              <a:t> </a:t>
            </a:r>
            <a:r>
              <a:rPr lang="cs-CZ" i="1" dirty="0" err="1"/>
              <a:t>testing</a:t>
            </a:r>
            <a:r>
              <a:rPr lang="cs-CZ" i="1" dirty="0"/>
              <a:t> and </a:t>
            </a:r>
            <a:r>
              <a:rPr lang="cs-CZ" i="1" dirty="0" err="1"/>
              <a:t>measurement</a:t>
            </a:r>
            <a:r>
              <a:rPr lang="cs-CZ" i="1" dirty="0"/>
              <a:t>. </a:t>
            </a:r>
            <a:r>
              <a:rPr lang="cs-CZ" i="1" dirty="0" err="1"/>
              <a:t>Classroom</a:t>
            </a:r>
            <a:r>
              <a:rPr lang="cs-CZ" i="1" dirty="0"/>
              <a:t> </a:t>
            </a:r>
            <a:r>
              <a:rPr lang="cs-CZ" i="1" dirty="0" err="1"/>
              <a:t>Application</a:t>
            </a:r>
            <a:r>
              <a:rPr lang="cs-CZ" i="1" dirty="0"/>
              <a:t> and Practice</a:t>
            </a:r>
            <a:r>
              <a:rPr lang="cs-CZ" dirty="0"/>
              <a:t>. New York: John </a:t>
            </a:r>
            <a:r>
              <a:rPr lang="cs-CZ" dirty="0" err="1"/>
              <a:t>Wiley</a:t>
            </a:r>
            <a:r>
              <a:rPr lang="cs-CZ" dirty="0"/>
              <a:t> </a:t>
            </a:r>
            <a:r>
              <a:rPr lang="en-US" dirty="0"/>
              <a:t>&amp; </a:t>
            </a:r>
            <a:r>
              <a:rPr lang="cs-CZ" dirty="0" err="1"/>
              <a:t>Sons</a:t>
            </a:r>
            <a:r>
              <a:rPr lang="cs-CZ" dirty="0"/>
              <a:t>, Inc. </a:t>
            </a:r>
          </a:p>
          <a:p>
            <a:endParaRPr lang="cs-CZ" dirty="0" smtClean="0"/>
          </a:p>
          <a:p>
            <a:r>
              <a:rPr lang="en-GB" u="sng" dirty="0"/>
              <a:t>Alderson, J.C., Clapham, C. and Wall, D. (1995). </a:t>
            </a:r>
            <a:r>
              <a:rPr lang="en-GB" i="1" u="sng" dirty="0"/>
              <a:t>Language test construction and evaluation</a:t>
            </a:r>
            <a:r>
              <a:rPr lang="en-GB" u="sng" dirty="0"/>
              <a:t>. Cambridge: Cambridge University Press</a:t>
            </a:r>
            <a:r>
              <a:rPr lang="en-GB" u="sng" dirty="0" smtClean="0"/>
              <a:t>.</a:t>
            </a:r>
            <a:endParaRPr lang="cs-CZ" dirty="0"/>
          </a:p>
          <a:p>
            <a:r>
              <a:rPr lang="en-GB" dirty="0"/>
              <a:t> </a:t>
            </a:r>
            <a:endParaRPr lang="cs-CZ" dirty="0"/>
          </a:p>
          <a:p>
            <a:r>
              <a:rPr lang="en-GB" u="sng" dirty="0"/>
              <a:t>Bachman, L. F. (2004). </a:t>
            </a:r>
            <a:r>
              <a:rPr lang="en-GB" i="1" u="sng" dirty="0"/>
              <a:t>Statistical analyses for language assessment</a:t>
            </a:r>
            <a:r>
              <a:rPr lang="en-GB" u="sng" dirty="0"/>
              <a:t>. Cambridge: Cambridge University Press.</a:t>
            </a:r>
            <a:endParaRPr lang="cs-CZ" dirty="0"/>
          </a:p>
          <a:p>
            <a:r>
              <a:rPr lang="en-GB" dirty="0"/>
              <a:t>  </a:t>
            </a:r>
            <a:endParaRPr lang="cs-CZ" dirty="0"/>
          </a:p>
          <a:p>
            <a:r>
              <a:rPr lang="en-GB" u="sng" dirty="0"/>
              <a:t>Brown, J.D. &amp; Hudson, T. (2002). </a:t>
            </a:r>
            <a:r>
              <a:rPr lang="en-GB" i="1" u="sng" dirty="0"/>
              <a:t>Criterion-referenced language testing</a:t>
            </a:r>
            <a:r>
              <a:rPr lang="en-GB" u="sng" dirty="0"/>
              <a:t>. Cambridge: Cambridge University Press</a:t>
            </a:r>
            <a:r>
              <a:rPr lang="en-GB" u="sng" dirty="0" smtClean="0"/>
              <a:t>.</a:t>
            </a:r>
            <a:endParaRPr lang="cs-CZ" dirty="0"/>
          </a:p>
          <a:p>
            <a:r>
              <a:rPr lang="en-GB" dirty="0"/>
              <a:t> </a:t>
            </a:r>
            <a:endParaRPr lang="cs-CZ" dirty="0"/>
          </a:p>
          <a:p>
            <a:r>
              <a:rPr lang="en-GB" u="sng" dirty="0" err="1"/>
              <a:t>Chapelle</a:t>
            </a:r>
            <a:r>
              <a:rPr lang="en-GB" u="sng" dirty="0"/>
              <a:t>, C. (2012). </a:t>
            </a:r>
            <a:r>
              <a:rPr lang="en-GB" i="1" u="sng" dirty="0"/>
              <a:t>Validity argument for language assessment</a:t>
            </a:r>
            <a:r>
              <a:rPr lang="en-GB" u="sng" dirty="0"/>
              <a:t>: </a:t>
            </a:r>
            <a:r>
              <a:rPr lang="en-GB" i="1" u="sng" dirty="0"/>
              <a:t>The framework is simple</a:t>
            </a:r>
            <a:r>
              <a:rPr lang="en-GB" u="sng" dirty="0"/>
              <a:t>... Language Testing 29, 19-27</a:t>
            </a:r>
            <a:r>
              <a:rPr lang="en-GB" u="sng" dirty="0" smtClean="0"/>
              <a:t>.</a:t>
            </a:r>
            <a:endParaRPr lang="cs-CZ" dirty="0"/>
          </a:p>
          <a:p>
            <a:endParaRPr lang="cs-CZ"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84</a:t>
            </a:fld>
            <a:endParaRPr lang="cs-CZ"/>
          </a:p>
        </p:txBody>
      </p:sp>
    </p:spTree>
    <p:extLst>
      <p:ext uri="{BB962C8B-B14F-4D97-AF65-F5344CB8AC3E}">
        <p14:creationId xmlns:p14="http://schemas.microsoft.com/office/powerpoint/2010/main" val="375970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56978" y="671691"/>
            <a:ext cx="8064896" cy="5909310"/>
          </a:xfrm>
          <a:prstGeom prst="rect">
            <a:avLst/>
          </a:prstGeom>
        </p:spPr>
        <p:txBody>
          <a:bodyPr wrap="square">
            <a:spAutoFit/>
          </a:bodyPr>
          <a:lstStyle/>
          <a:p>
            <a:r>
              <a:rPr lang="cs-CZ" b="1" dirty="0"/>
              <a:t>POUŽITÁ A DOPORUČENÁ LITERATURA:</a:t>
            </a:r>
          </a:p>
          <a:p>
            <a:endParaRPr lang="cs-CZ" dirty="0"/>
          </a:p>
          <a:p>
            <a:r>
              <a:rPr lang="en-GB" u="sng" dirty="0"/>
              <a:t>Council of Europe. (2001). </a:t>
            </a:r>
            <a:r>
              <a:rPr lang="en-GB" i="1" u="sng" dirty="0"/>
              <a:t>Common </a:t>
            </a:r>
            <a:r>
              <a:rPr lang="en-GB" i="1" u="sng" dirty="0" err="1"/>
              <a:t>european</a:t>
            </a:r>
            <a:r>
              <a:rPr lang="en-GB" i="1" u="sng" dirty="0"/>
              <a:t> framework of reference for</a:t>
            </a:r>
            <a:r>
              <a:rPr lang="cs-CZ" i="1" u="sng" dirty="0"/>
              <a:t> </a:t>
            </a:r>
            <a:r>
              <a:rPr lang="en-GB" i="1" u="sng" dirty="0"/>
              <a:t>languages: learning, teaching, assessment</a:t>
            </a:r>
            <a:r>
              <a:rPr lang="en-GB" dirty="0"/>
              <a:t>. Cambridge: Cambridge University Press. </a:t>
            </a:r>
            <a:endParaRPr lang="cs-CZ" dirty="0"/>
          </a:p>
          <a:p>
            <a:r>
              <a:rPr lang="en-GB" dirty="0"/>
              <a:t> </a:t>
            </a:r>
            <a:endParaRPr lang="cs-CZ" dirty="0"/>
          </a:p>
          <a:p>
            <a:r>
              <a:rPr lang="de-DE" u="sng" dirty="0"/>
              <a:t>De </a:t>
            </a:r>
            <a:r>
              <a:rPr lang="de-DE" u="sng" dirty="0" err="1"/>
              <a:t>Veaux</a:t>
            </a:r>
            <a:r>
              <a:rPr lang="de-DE" u="sng" dirty="0"/>
              <a:t>, </a:t>
            </a:r>
            <a:r>
              <a:rPr lang="de-DE" u="sng" dirty="0" err="1"/>
              <a:t>R.D</a:t>
            </a:r>
            <a:r>
              <a:rPr lang="de-DE" u="sng" dirty="0"/>
              <a:t>., </a:t>
            </a:r>
            <a:r>
              <a:rPr lang="de-DE" u="sng" dirty="0" err="1"/>
              <a:t>Velleman</a:t>
            </a:r>
            <a:r>
              <a:rPr lang="de-DE" u="sng" dirty="0"/>
              <a:t>, </a:t>
            </a:r>
            <a:r>
              <a:rPr lang="de-DE" u="sng" dirty="0" err="1"/>
              <a:t>P.F</a:t>
            </a:r>
            <a:r>
              <a:rPr lang="de-DE" u="sng" dirty="0"/>
              <a:t>. &amp; Bock, </a:t>
            </a:r>
            <a:r>
              <a:rPr lang="de-DE" u="sng" dirty="0" err="1"/>
              <a:t>D.E</a:t>
            </a:r>
            <a:r>
              <a:rPr lang="de-DE" u="sng" dirty="0"/>
              <a:t>. (2008), </a:t>
            </a:r>
            <a:r>
              <a:rPr lang="de-DE" i="1" u="sng" dirty="0" err="1"/>
              <a:t>Stats</a:t>
            </a:r>
            <a:r>
              <a:rPr lang="de-DE" i="1" u="sng" dirty="0"/>
              <a:t>. </a:t>
            </a:r>
            <a:r>
              <a:rPr lang="en-GB" i="1" dirty="0"/>
              <a:t>Data and models</a:t>
            </a:r>
            <a:r>
              <a:rPr lang="en-GB" dirty="0"/>
              <a:t>. Pearson Education.</a:t>
            </a:r>
            <a:endParaRPr lang="cs-CZ" dirty="0"/>
          </a:p>
          <a:p>
            <a:r>
              <a:rPr lang="en-GB" dirty="0"/>
              <a:t> </a:t>
            </a:r>
            <a:endParaRPr lang="cs-CZ" dirty="0"/>
          </a:p>
          <a:p>
            <a:r>
              <a:rPr lang="cs-CZ" dirty="0" err="1"/>
              <a:t>Downing</a:t>
            </a:r>
            <a:r>
              <a:rPr lang="cs-CZ" dirty="0"/>
              <a:t>, S. M. </a:t>
            </a:r>
            <a:r>
              <a:rPr lang="en-US" dirty="0"/>
              <a:t>&amp; </a:t>
            </a:r>
            <a:r>
              <a:rPr lang="cs-CZ" dirty="0"/>
              <a:t> </a:t>
            </a:r>
            <a:r>
              <a:rPr lang="cs-CZ" dirty="0" err="1"/>
              <a:t>Haladyna</a:t>
            </a:r>
            <a:r>
              <a:rPr lang="cs-CZ" dirty="0"/>
              <a:t>, T. M. (</a:t>
            </a:r>
            <a:r>
              <a:rPr lang="cs-CZ" dirty="0" err="1"/>
              <a:t>eds</a:t>
            </a:r>
            <a:r>
              <a:rPr lang="cs-CZ" dirty="0"/>
              <a:t>) (2006). </a:t>
            </a:r>
            <a:r>
              <a:rPr lang="cs-CZ" i="1" dirty="0"/>
              <a:t>Handbook </a:t>
            </a:r>
            <a:r>
              <a:rPr lang="cs-CZ" i="1" dirty="0" err="1"/>
              <a:t>of</a:t>
            </a:r>
            <a:r>
              <a:rPr lang="cs-CZ" i="1" dirty="0"/>
              <a:t> test </a:t>
            </a:r>
            <a:r>
              <a:rPr lang="cs-CZ" i="1" dirty="0" err="1"/>
              <a:t>development</a:t>
            </a:r>
            <a:r>
              <a:rPr lang="cs-CZ" i="1" dirty="0"/>
              <a:t>. </a:t>
            </a:r>
            <a:r>
              <a:rPr lang="cs-CZ" dirty="0"/>
              <a:t>NJ. </a:t>
            </a:r>
            <a:r>
              <a:rPr lang="cs-CZ" dirty="0" err="1"/>
              <a:t>Lawrence</a:t>
            </a:r>
            <a:r>
              <a:rPr lang="cs-CZ" dirty="0"/>
              <a:t> </a:t>
            </a:r>
            <a:r>
              <a:rPr lang="cs-CZ" dirty="0" err="1"/>
              <a:t>Erlbaum</a:t>
            </a:r>
            <a:r>
              <a:rPr lang="cs-CZ" dirty="0"/>
              <a:t> </a:t>
            </a:r>
            <a:r>
              <a:rPr lang="cs-CZ" dirty="0" err="1"/>
              <a:t>Associates</a:t>
            </a:r>
            <a:r>
              <a:rPr lang="cs-CZ" dirty="0"/>
              <a:t>, Inc., </a:t>
            </a:r>
            <a:r>
              <a:rPr lang="cs-CZ" dirty="0" err="1"/>
              <a:t>Publishers</a:t>
            </a:r>
            <a:r>
              <a:rPr lang="cs-CZ" dirty="0"/>
              <a:t>. </a:t>
            </a:r>
          </a:p>
          <a:p>
            <a:endParaRPr lang="cs-CZ" dirty="0"/>
          </a:p>
          <a:p>
            <a:r>
              <a:rPr lang="de-DE" u="sng" dirty="0" smtClean="0"/>
              <a:t>Ebel</a:t>
            </a:r>
            <a:r>
              <a:rPr lang="de-DE" u="sng" dirty="0"/>
              <a:t>, R. L. &amp; </a:t>
            </a:r>
            <a:r>
              <a:rPr lang="de-DE" u="sng" dirty="0" err="1"/>
              <a:t>Frisbie</a:t>
            </a:r>
            <a:r>
              <a:rPr lang="de-DE" u="sng" dirty="0"/>
              <a:t>, D. A. (1991). </a:t>
            </a:r>
            <a:r>
              <a:rPr lang="en-GB" i="1" dirty="0"/>
              <a:t>Essentials of educational measurement</a:t>
            </a:r>
            <a:r>
              <a:rPr lang="en-GB" dirty="0"/>
              <a:t>. New Jersey: Prentice Hall.</a:t>
            </a:r>
            <a:endParaRPr lang="cs-CZ" dirty="0"/>
          </a:p>
          <a:p>
            <a:r>
              <a:rPr lang="en-GB" dirty="0"/>
              <a:t> </a:t>
            </a:r>
            <a:endParaRPr lang="cs-CZ" dirty="0"/>
          </a:p>
          <a:p>
            <a:r>
              <a:rPr lang="en-GB" u="sng" dirty="0" err="1"/>
              <a:t>Jenkinson</a:t>
            </a:r>
            <a:r>
              <a:rPr lang="en-GB" u="sng" dirty="0"/>
              <a:t>, C. (1991). </a:t>
            </a:r>
            <a:r>
              <a:rPr lang="en-GB" i="1" u="sng" dirty="0"/>
              <a:t>Why are we weighting? Critical examination of the use of item weights in a health status measure</a:t>
            </a:r>
            <a:r>
              <a:rPr lang="en-GB" u="sng" dirty="0"/>
              <a:t>. Social Science &amp; Medicine 32, 1413-1416.</a:t>
            </a:r>
            <a:r>
              <a:rPr lang="en-GB" dirty="0"/>
              <a:t> </a:t>
            </a:r>
            <a:endParaRPr lang="cs-CZ" dirty="0"/>
          </a:p>
          <a:p>
            <a:r>
              <a:rPr lang="en-GB" dirty="0"/>
              <a:t> </a:t>
            </a:r>
            <a:endParaRPr lang="cs-CZ" dirty="0"/>
          </a:p>
          <a:p>
            <a:r>
              <a:rPr lang="en-GB" dirty="0" err="1"/>
              <a:t>Khalifa</a:t>
            </a:r>
            <a:r>
              <a:rPr lang="en-GB" dirty="0"/>
              <a:t>, H. &amp; Weir, C. (2009). </a:t>
            </a:r>
            <a:r>
              <a:rPr lang="en-GB" i="1" dirty="0"/>
              <a:t>Examining reading</a:t>
            </a:r>
            <a:r>
              <a:rPr lang="en-GB" dirty="0"/>
              <a:t>. Cambridge: Cambridge University Press</a:t>
            </a:r>
            <a:r>
              <a:rPr lang="en-GB" dirty="0" smtClean="0"/>
              <a:t>.</a:t>
            </a:r>
            <a:endParaRPr lang="cs-CZ"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85</a:t>
            </a:fld>
            <a:endParaRPr lang="cs-CZ"/>
          </a:p>
        </p:txBody>
      </p:sp>
    </p:spTree>
    <p:extLst>
      <p:ext uri="{BB962C8B-B14F-4D97-AF65-F5344CB8AC3E}">
        <p14:creationId xmlns:p14="http://schemas.microsoft.com/office/powerpoint/2010/main" val="156272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5434" y="397194"/>
            <a:ext cx="8064896" cy="5909310"/>
          </a:xfrm>
          <a:prstGeom prst="rect">
            <a:avLst/>
          </a:prstGeom>
        </p:spPr>
        <p:txBody>
          <a:bodyPr wrap="square">
            <a:spAutoFit/>
          </a:bodyPr>
          <a:lstStyle/>
          <a:p>
            <a:r>
              <a:rPr lang="cs-CZ" b="1" dirty="0"/>
              <a:t>POUŽITÁ A DOPORUČENÁ LITERATURA:</a:t>
            </a:r>
          </a:p>
          <a:p>
            <a:endParaRPr lang="cs-CZ" dirty="0"/>
          </a:p>
          <a:p>
            <a:r>
              <a:rPr lang="en-GB" dirty="0" smtClean="0"/>
              <a:t>Khan</a:t>
            </a:r>
            <a:r>
              <a:rPr lang="en-GB" dirty="0"/>
              <a:t>, A. &amp; Rayner, G.D. (2003). Robustness to non-normality of common tests for the many-sample location problem. </a:t>
            </a:r>
            <a:r>
              <a:rPr lang="en-GB" i="1" dirty="0"/>
              <a:t>Journal of Applied Mathematics and Decision Sciences 7(4): 187–206</a:t>
            </a:r>
            <a:r>
              <a:rPr lang="en-GB" dirty="0"/>
              <a:t>. </a:t>
            </a:r>
            <a:endParaRPr lang="cs-CZ" dirty="0" smtClean="0"/>
          </a:p>
          <a:p>
            <a:endParaRPr lang="cs-CZ" dirty="0"/>
          </a:p>
          <a:p>
            <a:r>
              <a:rPr lang="en-GB" u="sng" dirty="0" err="1" smtClean="0"/>
              <a:t>Pallant</a:t>
            </a:r>
            <a:r>
              <a:rPr lang="en-GB" u="sng" dirty="0"/>
              <a:t>, J. (2007). </a:t>
            </a:r>
            <a:r>
              <a:rPr lang="en-GB" i="1" u="sng" dirty="0"/>
              <a:t>SPSS survival manual - </a:t>
            </a:r>
            <a:r>
              <a:rPr lang="en-GB" i="1" u="sng" dirty="0" err="1"/>
              <a:t>3th</a:t>
            </a:r>
            <a:r>
              <a:rPr lang="en-GB" i="1" u="sng" dirty="0"/>
              <a:t> ed</a:t>
            </a:r>
            <a:r>
              <a:rPr lang="en-GB" u="sng" dirty="0"/>
              <a:t>ition. McGraw-Hill Education.</a:t>
            </a:r>
            <a:r>
              <a:rPr lang="en-GB" dirty="0"/>
              <a:t> </a:t>
            </a:r>
            <a:endParaRPr lang="cs-CZ" dirty="0"/>
          </a:p>
          <a:p>
            <a:r>
              <a:rPr lang="en-GB" dirty="0"/>
              <a:t> </a:t>
            </a:r>
            <a:endParaRPr lang="cs-CZ" dirty="0"/>
          </a:p>
          <a:p>
            <a:r>
              <a:rPr lang="en-GB" dirty="0" err="1"/>
              <a:t>Pižorn</a:t>
            </a:r>
            <a:r>
              <a:rPr lang="en-GB" dirty="0"/>
              <a:t>, K. &amp; Nagy, E. (2009). The politics of examination reform in Central Europe. In Alderson, J. Ch. (Ed.). </a:t>
            </a:r>
            <a:r>
              <a:rPr lang="en-GB" i="1" dirty="0"/>
              <a:t>The Politics of Language Education: Individuals and Institutions</a:t>
            </a:r>
            <a:r>
              <a:rPr lang="en-GB" dirty="0"/>
              <a:t>. Bristol: Multilingual Matters.</a:t>
            </a:r>
            <a:endParaRPr lang="cs-CZ" dirty="0"/>
          </a:p>
          <a:p>
            <a:r>
              <a:rPr lang="en-GB" dirty="0"/>
              <a:t> </a:t>
            </a:r>
            <a:endParaRPr lang="cs-CZ" dirty="0"/>
          </a:p>
          <a:p>
            <a:r>
              <a:rPr lang="en-GB" dirty="0" err="1"/>
              <a:t>Rotou</a:t>
            </a:r>
            <a:r>
              <a:rPr lang="en-GB" dirty="0"/>
              <a:t>, O., </a:t>
            </a:r>
            <a:r>
              <a:rPr lang="en-GB" dirty="0" err="1"/>
              <a:t>Headrick</a:t>
            </a:r>
            <a:r>
              <a:rPr lang="en-GB" dirty="0"/>
              <a:t>, </a:t>
            </a:r>
            <a:r>
              <a:rPr lang="en-GB" dirty="0" err="1"/>
              <a:t>T.C</a:t>
            </a:r>
            <a:r>
              <a:rPr lang="en-GB" dirty="0"/>
              <a:t> &amp; Elmore, </a:t>
            </a:r>
            <a:r>
              <a:rPr lang="en-GB" dirty="0" err="1"/>
              <a:t>P.B</a:t>
            </a:r>
            <a:r>
              <a:rPr lang="en-GB" dirty="0"/>
              <a:t>. (2002). A proposed number correct scoring procedure based on classical true-score theory and multidimensional item response theory. </a:t>
            </a:r>
            <a:r>
              <a:rPr lang="en-GB" i="1" dirty="0"/>
              <a:t>International Journal of Testing 2(2), 131-141</a:t>
            </a:r>
            <a:r>
              <a:rPr lang="en-GB" dirty="0"/>
              <a:t>.</a:t>
            </a:r>
            <a:endParaRPr lang="cs-CZ" dirty="0"/>
          </a:p>
          <a:p>
            <a:r>
              <a:rPr lang="en-GB" dirty="0"/>
              <a:t> </a:t>
            </a:r>
            <a:endParaRPr lang="cs-CZ" dirty="0"/>
          </a:p>
          <a:p>
            <a:r>
              <a:rPr lang="en-GB" dirty="0" err="1"/>
              <a:t>Sim</a:t>
            </a:r>
            <a:r>
              <a:rPr lang="en-GB" dirty="0"/>
              <a:t>, J. &amp; Wright, </a:t>
            </a:r>
            <a:r>
              <a:rPr lang="en-GB" dirty="0" err="1"/>
              <a:t>Ch.C</a:t>
            </a:r>
            <a:r>
              <a:rPr lang="en-GB" dirty="0"/>
              <a:t>. (2005). The Kappa statistic in reliability studies: use, interpretation, and sample size requirements. </a:t>
            </a:r>
            <a:r>
              <a:rPr lang="en-GB" i="1" dirty="0"/>
              <a:t>Physical Therapy 85, 257-268</a:t>
            </a:r>
            <a:r>
              <a:rPr lang="en-GB" dirty="0"/>
              <a:t>. </a:t>
            </a:r>
            <a:endParaRPr lang="cs-CZ"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86</a:t>
            </a:fld>
            <a:endParaRPr lang="cs-CZ"/>
          </a:p>
        </p:txBody>
      </p:sp>
    </p:spTree>
    <p:extLst>
      <p:ext uri="{BB962C8B-B14F-4D97-AF65-F5344CB8AC3E}">
        <p14:creationId xmlns:p14="http://schemas.microsoft.com/office/powerpoint/2010/main" val="136643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6447" y="692696"/>
            <a:ext cx="8064896" cy="5355312"/>
          </a:xfrm>
          <a:prstGeom prst="rect">
            <a:avLst/>
          </a:prstGeom>
        </p:spPr>
        <p:txBody>
          <a:bodyPr wrap="square">
            <a:spAutoFit/>
          </a:bodyPr>
          <a:lstStyle/>
          <a:p>
            <a:r>
              <a:rPr lang="cs-CZ" b="1" dirty="0"/>
              <a:t>POUŽITÁ A DOPORUČENÁ LITERATURA:</a:t>
            </a:r>
          </a:p>
          <a:p>
            <a:endParaRPr lang="cs-CZ" dirty="0"/>
          </a:p>
          <a:p>
            <a:r>
              <a:rPr lang="en-GB" dirty="0"/>
              <a:t> </a:t>
            </a:r>
            <a:r>
              <a:rPr lang="en-GB" i="1" dirty="0"/>
              <a:t>Standards for educational and psychological testing</a:t>
            </a:r>
            <a:r>
              <a:rPr lang="en-GB" dirty="0"/>
              <a:t>. (2001). (</a:t>
            </a:r>
            <a:r>
              <a:rPr lang="en-GB" dirty="0" err="1"/>
              <a:t>Klimusová</a:t>
            </a:r>
            <a:r>
              <a:rPr lang="en-GB" dirty="0"/>
              <a:t>, H. Trans.). AERA, APA &amp; NCME. (Original work published in 1999).</a:t>
            </a:r>
            <a:endParaRPr lang="cs-CZ" dirty="0"/>
          </a:p>
          <a:p>
            <a:r>
              <a:rPr lang="en-GB" dirty="0"/>
              <a:t> </a:t>
            </a:r>
            <a:endParaRPr lang="cs-CZ" dirty="0"/>
          </a:p>
          <a:p>
            <a:r>
              <a:rPr lang="en-GB" dirty="0" err="1" smtClean="0"/>
              <a:t>Verhelst</a:t>
            </a:r>
            <a:r>
              <a:rPr lang="en-GB" dirty="0"/>
              <a:t>, N. &amp; </a:t>
            </a:r>
            <a:r>
              <a:rPr lang="en-GB" dirty="0" err="1"/>
              <a:t>Hulešová</a:t>
            </a:r>
            <a:r>
              <a:rPr lang="en-GB" dirty="0"/>
              <a:t>, M. (2011). </a:t>
            </a:r>
            <a:r>
              <a:rPr lang="en-GB" i="1" dirty="0"/>
              <a:t>Standard setting in the national examination of English in the Czech Republic</a:t>
            </a:r>
            <a:r>
              <a:rPr lang="en-GB" dirty="0"/>
              <a:t>. Retrieved November, 13, 2012, from </a:t>
            </a:r>
            <a:r>
              <a:rPr lang="en-GB" u="sng" dirty="0">
                <a:hlinkClick r:id="rId3"/>
              </a:rPr>
              <a:t>www.promz.cz/download/1404034454/?at=1</a:t>
            </a:r>
            <a:endParaRPr lang="cs-CZ" dirty="0"/>
          </a:p>
          <a:p>
            <a:r>
              <a:rPr lang="en-GB" dirty="0"/>
              <a:t> </a:t>
            </a:r>
            <a:endParaRPr lang="cs-CZ" dirty="0"/>
          </a:p>
          <a:p>
            <a:r>
              <a:rPr lang="en-GB" u="sng" dirty="0"/>
              <a:t>Xi, X. (2007). Methods of test validation. In E. </a:t>
            </a:r>
            <a:r>
              <a:rPr lang="en-GB" u="sng" dirty="0" err="1"/>
              <a:t>Shohamy</a:t>
            </a:r>
            <a:r>
              <a:rPr lang="en-GB" u="sng" dirty="0"/>
              <a:t> &amp; </a:t>
            </a:r>
            <a:r>
              <a:rPr lang="en-GB" u="sng" dirty="0" err="1"/>
              <a:t>Hornberger</a:t>
            </a:r>
            <a:r>
              <a:rPr lang="en-GB" u="sng" dirty="0"/>
              <a:t>, N. H. (Eds.), </a:t>
            </a:r>
            <a:r>
              <a:rPr lang="en-GB" i="1" u="sng" dirty="0" err="1"/>
              <a:t>Encyclopedia</a:t>
            </a:r>
            <a:r>
              <a:rPr lang="en-GB" i="1" u="sng" dirty="0"/>
              <a:t> of Language and Education, 2nd Edition</a:t>
            </a:r>
            <a:r>
              <a:rPr lang="en-GB" u="sng" dirty="0"/>
              <a:t>, Volume 7: Language Testing and Assessment (pp. 177-196). Springer Science &amp; Business Media LLC.</a:t>
            </a:r>
            <a:endParaRPr lang="cs-CZ" dirty="0"/>
          </a:p>
          <a:p>
            <a:r>
              <a:rPr lang="en-GB" dirty="0"/>
              <a:t> </a:t>
            </a:r>
            <a:endParaRPr lang="cs-CZ" dirty="0"/>
          </a:p>
          <a:p>
            <a:r>
              <a:rPr lang="en-GB" dirty="0" err="1"/>
              <a:t>Zieky</a:t>
            </a:r>
            <a:r>
              <a:rPr lang="en-GB" dirty="0"/>
              <a:t>, M. (2006). Fairness reviews in assessment. In Downing, S. M. &amp; </a:t>
            </a:r>
            <a:r>
              <a:rPr lang="en-GB" dirty="0" err="1"/>
              <a:t>Haladyna</a:t>
            </a:r>
            <a:r>
              <a:rPr lang="en-GB" dirty="0"/>
              <a:t>, T. M. (Eds.), </a:t>
            </a:r>
            <a:r>
              <a:rPr lang="en-GB" i="1" dirty="0"/>
              <a:t>Handbook of test development</a:t>
            </a:r>
            <a:r>
              <a:rPr lang="en-GB" dirty="0"/>
              <a:t> (pp. 359-376). Mahwah, N.J.: Lawrence Erlbaum</a:t>
            </a:r>
            <a:endParaRPr lang="cs-CZ" dirty="0"/>
          </a:p>
          <a:p>
            <a:r>
              <a:rPr lang="en-GB" dirty="0"/>
              <a:t> </a:t>
            </a:r>
            <a:endParaRPr lang="cs-CZ"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87</a:t>
            </a:fld>
            <a:endParaRPr lang="cs-CZ"/>
          </a:p>
        </p:txBody>
      </p:sp>
    </p:spTree>
    <p:extLst>
      <p:ext uri="{BB962C8B-B14F-4D97-AF65-F5344CB8AC3E}">
        <p14:creationId xmlns:p14="http://schemas.microsoft.com/office/powerpoint/2010/main" val="125183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394692"/>
            <a:ext cx="8064896" cy="6463308"/>
          </a:xfrm>
          <a:prstGeom prst="rect">
            <a:avLst/>
          </a:prstGeom>
        </p:spPr>
        <p:txBody>
          <a:bodyPr wrap="square">
            <a:spAutoFit/>
          </a:bodyPr>
          <a:lstStyle/>
          <a:p>
            <a:r>
              <a:rPr lang="cs-CZ" b="1" dirty="0"/>
              <a:t>POUŽITÁ A DOPORUČENÁ LITERATURA:</a:t>
            </a:r>
          </a:p>
          <a:p>
            <a:endParaRPr lang="cs-CZ" dirty="0"/>
          </a:p>
          <a:p>
            <a:r>
              <a:rPr lang="en-GB" dirty="0"/>
              <a:t> </a:t>
            </a:r>
            <a:endParaRPr lang="cs-CZ" dirty="0"/>
          </a:p>
          <a:p>
            <a:r>
              <a:rPr lang="en-GB" dirty="0" err="1"/>
              <a:t>Kunnan</a:t>
            </a:r>
            <a:r>
              <a:rPr lang="en-GB" dirty="0"/>
              <a:t>, A. J. (2008). Large-scale language assessments. In E. </a:t>
            </a:r>
            <a:r>
              <a:rPr lang="en-GB" dirty="0" err="1"/>
              <a:t>Shohamy</a:t>
            </a:r>
            <a:r>
              <a:rPr lang="en-GB" dirty="0"/>
              <a:t> &amp; N. H. </a:t>
            </a:r>
            <a:r>
              <a:rPr lang="en-GB" dirty="0" err="1"/>
              <a:t>Hornberger</a:t>
            </a:r>
            <a:r>
              <a:rPr lang="en-GB" dirty="0"/>
              <a:t> (Eds.), </a:t>
            </a:r>
            <a:r>
              <a:rPr lang="en-GB" i="1" dirty="0" err="1"/>
              <a:t>Encyclopedia</a:t>
            </a:r>
            <a:r>
              <a:rPr lang="en-GB" i="1" dirty="0"/>
              <a:t> of Language and Education</a:t>
            </a:r>
            <a:r>
              <a:rPr lang="en-GB" dirty="0"/>
              <a:t>, 2nd Edition, Volume 7: Language Testing and Assessment (pp. 135–155). Springer Science &amp; Business Media LLC.</a:t>
            </a:r>
            <a:endParaRPr lang="cs-CZ" dirty="0"/>
          </a:p>
          <a:p>
            <a:r>
              <a:rPr lang="en-GB" dirty="0"/>
              <a:t> </a:t>
            </a:r>
            <a:endParaRPr lang="cs-CZ" dirty="0"/>
          </a:p>
          <a:p>
            <a:r>
              <a:rPr lang="en-GB" dirty="0" err="1"/>
              <a:t>Kunnan</a:t>
            </a:r>
            <a:r>
              <a:rPr lang="en-GB" dirty="0"/>
              <a:t>, A. J. (2010). Test fairness and </a:t>
            </a:r>
            <a:r>
              <a:rPr lang="en-GB" dirty="0" err="1"/>
              <a:t>Toulmin's</a:t>
            </a:r>
            <a:r>
              <a:rPr lang="en-GB" dirty="0"/>
              <a:t> argument structure. </a:t>
            </a:r>
            <a:r>
              <a:rPr lang="en-GB" i="1" dirty="0"/>
              <a:t>Language Testing 27(2), 183-189.</a:t>
            </a:r>
            <a:r>
              <a:rPr lang="en-GB" dirty="0"/>
              <a:t> </a:t>
            </a:r>
            <a:endParaRPr lang="cs-CZ" dirty="0"/>
          </a:p>
          <a:p>
            <a:r>
              <a:rPr lang="en-GB" dirty="0"/>
              <a:t> </a:t>
            </a:r>
            <a:endParaRPr lang="cs-CZ" dirty="0"/>
          </a:p>
          <a:p>
            <a:r>
              <a:rPr lang="en-GB" i="1" dirty="0"/>
              <a:t>Manual for language test development and examining</a:t>
            </a:r>
            <a:r>
              <a:rPr lang="en-GB" dirty="0"/>
              <a:t>. (2011). Council of Europe. Retrieved December 12, 2012, from </a:t>
            </a:r>
            <a:r>
              <a:rPr lang="en-GB" u="sng" dirty="0">
                <a:hlinkClick r:id="rId3"/>
              </a:rPr>
              <a:t>http://www.coe.int/t/dg4/linguistic/ManualtLangageTest-Alte2011_EN.pdf</a:t>
            </a:r>
            <a:endParaRPr lang="cs-CZ" dirty="0"/>
          </a:p>
          <a:p>
            <a:r>
              <a:rPr lang="en-GB" dirty="0"/>
              <a:t> </a:t>
            </a:r>
            <a:endParaRPr lang="cs-CZ" dirty="0"/>
          </a:p>
          <a:p>
            <a:r>
              <a:rPr lang="en-GB" dirty="0" err="1"/>
              <a:t>McCornack</a:t>
            </a:r>
            <a:r>
              <a:rPr lang="en-GB" dirty="0"/>
              <a:t>, R. L. (1956). A criticism of studies comparing item-weighting methods. </a:t>
            </a:r>
            <a:r>
              <a:rPr lang="en-GB" i="1" dirty="0"/>
              <a:t>The Journal of Applied Psychology 40(5), 343- 344</a:t>
            </a:r>
            <a:r>
              <a:rPr lang="en-GB" dirty="0"/>
              <a:t>. </a:t>
            </a:r>
            <a:endParaRPr lang="cs-CZ" dirty="0"/>
          </a:p>
          <a:p>
            <a:r>
              <a:rPr lang="en-GB" dirty="0"/>
              <a:t> </a:t>
            </a:r>
            <a:endParaRPr lang="cs-CZ" dirty="0"/>
          </a:p>
          <a:p>
            <a:r>
              <a:rPr lang="en-GB" dirty="0" err="1"/>
              <a:t>Messick</a:t>
            </a:r>
            <a:r>
              <a:rPr lang="en-GB" dirty="0"/>
              <a:t>, S. (1995). Validity of Psychological Assessment. Validation of inferences from persons' responses and performances as scientific inquiry into score meaning. </a:t>
            </a:r>
            <a:r>
              <a:rPr lang="en-GB" i="1" dirty="0"/>
              <a:t>American Psychologist 50(9), 741-749</a:t>
            </a:r>
            <a:r>
              <a:rPr lang="en-GB" dirty="0"/>
              <a:t>.</a:t>
            </a:r>
            <a:endParaRPr lang="cs-CZ" dirty="0"/>
          </a:p>
          <a:p>
            <a:r>
              <a:rPr lang="en-GB" dirty="0"/>
              <a:t> </a:t>
            </a:r>
            <a:endParaRPr lang="cs-CZ"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88</a:t>
            </a:fld>
            <a:endParaRPr lang="cs-CZ"/>
          </a:p>
        </p:txBody>
      </p:sp>
    </p:spTree>
    <p:extLst>
      <p:ext uri="{BB962C8B-B14F-4D97-AF65-F5344CB8AC3E}">
        <p14:creationId xmlns:p14="http://schemas.microsoft.com/office/powerpoint/2010/main" val="324932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85539" y="451068"/>
            <a:ext cx="1805302" cy="461665"/>
          </a:xfrm>
          <a:prstGeom prst="rect">
            <a:avLst/>
          </a:prstGeom>
          <a:noFill/>
        </p:spPr>
        <p:txBody>
          <a:bodyPr wrap="none" rtlCol="0">
            <a:spAutoFit/>
          </a:bodyPr>
          <a:lstStyle/>
          <a:p>
            <a:r>
              <a:rPr lang="cs-CZ" sz="2400" b="1" dirty="0" smtClean="0"/>
              <a:t>Autenticita</a:t>
            </a:r>
            <a:endParaRPr lang="cs-CZ" sz="2400" b="1" dirty="0"/>
          </a:p>
        </p:txBody>
      </p:sp>
      <p:sp>
        <p:nvSpPr>
          <p:cNvPr id="3" name="Zástupný symbol pro číslo snímku 2"/>
          <p:cNvSpPr>
            <a:spLocks noGrp="1"/>
          </p:cNvSpPr>
          <p:nvPr>
            <p:ph type="sldNum" sz="quarter" idx="12"/>
          </p:nvPr>
        </p:nvSpPr>
        <p:spPr/>
        <p:txBody>
          <a:bodyPr/>
          <a:lstStyle/>
          <a:p>
            <a:fld id="{365268E6-3208-4994-BD91-FE600B2B6A9E}" type="slidenum">
              <a:rPr lang="cs-CZ" smtClean="0"/>
              <a:t>9</a:t>
            </a:fld>
            <a:endParaRPr lang="cs-CZ"/>
          </a:p>
        </p:txBody>
      </p:sp>
      <p:sp>
        <p:nvSpPr>
          <p:cNvPr id="4" name="TextovéPole 3"/>
          <p:cNvSpPr txBox="1"/>
          <p:nvPr/>
        </p:nvSpPr>
        <p:spPr>
          <a:xfrm>
            <a:off x="467544" y="1268760"/>
            <a:ext cx="8208911" cy="4081117"/>
          </a:xfrm>
          <a:prstGeom prst="rect">
            <a:avLst/>
          </a:prstGeom>
          <a:noFill/>
        </p:spPr>
        <p:txBody>
          <a:bodyPr wrap="square" rtlCol="0">
            <a:spAutoFit/>
          </a:bodyPr>
          <a:lstStyle/>
          <a:p>
            <a:pPr>
              <a:lnSpc>
                <a:spcPct val="90000"/>
              </a:lnSpc>
            </a:pPr>
            <a:endParaRPr lang="cs-CZ" altLang="cs-CZ" sz="2400" dirty="0"/>
          </a:p>
          <a:p>
            <a:pPr>
              <a:lnSpc>
                <a:spcPct val="90000"/>
              </a:lnSpc>
            </a:pPr>
            <a:r>
              <a:rPr lang="cs-CZ" altLang="cs-CZ" sz="2400" dirty="0" smtClean="0"/>
              <a:t>Přirozenost/Propojenost s mimotestovou </a:t>
            </a:r>
            <a:r>
              <a:rPr lang="cs-CZ" altLang="cs-CZ" sz="2400" dirty="0" smtClean="0"/>
              <a:t>situací</a:t>
            </a:r>
          </a:p>
          <a:p>
            <a:pPr>
              <a:lnSpc>
                <a:spcPct val="90000"/>
              </a:lnSpc>
            </a:pPr>
            <a:endParaRPr lang="cs-CZ" altLang="cs-CZ" sz="2400" dirty="0" smtClean="0"/>
          </a:p>
          <a:p>
            <a:pPr>
              <a:lnSpc>
                <a:spcPct val="90000"/>
              </a:lnSpc>
            </a:pPr>
            <a:r>
              <a:rPr lang="cs-CZ" altLang="cs-CZ" sz="2400" dirty="0" smtClean="0"/>
              <a:t>Tematická relevance a smysluplnost </a:t>
            </a:r>
            <a:r>
              <a:rPr lang="cs-CZ" altLang="cs-CZ" sz="2400" dirty="0" smtClean="0"/>
              <a:t>úkolů</a:t>
            </a:r>
          </a:p>
          <a:p>
            <a:pPr>
              <a:lnSpc>
                <a:spcPct val="90000"/>
              </a:lnSpc>
            </a:pPr>
            <a:endParaRPr lang="cs-CZ" altLang="cs-CZ" sz="2400" dirty="0" smtClean="0"/>
          </a:p>
          <a:p>
            <a:pPr>
              <a:lnSpc>
                <a:spcPct val="90000"/>
              </a:lnSpc>
            </a:pPr>
            <a:r>
              <a:rPr lang="cs-CZ" altLang="cs-CZ" sz="2400" dirty="0" smtClean="0"/>
              <a:t>Situační </a:t>
            </a:r>
            <a:r>
              <a:rPr lang="cs-CZ" altLang="cs-CZ" sz="2400" dirty="0" smtClean="0"/>
              <a:t>autenticita</a:t>
            </a:r>
          </a:p>
          <a:p>
            <a:pPr>
              <a:lnSpc>
                <a:spcPct val="90000"/>
              </a:lnSpc>
            </a:pPr>
            <a:endParaRPr lang="cs-CZ" altLang="cs-CZ" sz="2400" dirty="0" smtClean="0"/>
          </a:p>
          <a:p>
            <a:pPr>
              <a:lnSpc>
                <a:spcPct val="90000"/>
              </a:lnSpc>
            </a:pPr>
            <a:r>
              <a:rPr lang="cs-CZ" altLang="cs-CZ" sz="2400" dirty="0" smtClean="0"/>
              <a:t>Interakční autenticita (testová úloha – strategie – dovednosti – znalosti – úkol…)</a:t>
            </a:r>
          </a:p>
          <a:p>
            <a:pPr>
              <a:lnSpc>
                <a:spcPct val="90000"/>
              </a:lnSpc>
            </a:pPr>
            <a:endParaRPr lang="cs-CZ" altLang="cs-CZ" sz="2400" dirty="0" smtClean="0"/>
          </a:p>
          <a:p>
            <a:pPr>
              <a:lnSpc>
                <a:spcPct val="90000"/>
              </a:lnSpc>
            </a:pPr>
            <a:endParaRPr lang="cs-CZ" altLang="cs-CZ" sz="2400" dirty="0"/>
          </a:p>
          <a:p>
            <a:pPr>
              <a:lnSpc>
                <a:spcPct val="90000"/>
              </a:lnSpc>
            </a:pPr>
            <a:endParaRPr lang="en-GB" altLang="cs-CZ" sz="2400" dirty="0"/>
          </a:p>
        </p:txBody>
      </p:sp>
      <p:sp>
        <p:nvSpPr>
          <p:cNvPr id="5" name="TextovéPole 4"/>
          <p:cNvSpPr txBox="1"/>
          <p:nvPr/>
        </p:nvSpPr>
        <p:spPr>
          <a:xfrm>
            <a:off x="597171" y="4470033"/>
            <a:ext cx="1766830" cy="461665"/>
          </a:xfrm>
          <a:prstGeom prst="rect">
            <a:avLst/>
          </a:prstGeom>
          <a:noFill/>
        </p:spPr>
        <p:txBody>
          <a:bodyPr wrap="none" rtlCol="0">
            <a:spAutoFit/>
          </a:bodyPr>
          <a:lstStyle/>
          <a:p>
            <a:r>
              <a:rPr lang="cs-CZ" sz="2400" b="1" dirty="0" err="1" smtClean="0"/>
              <a:t>Washback</a:t>
            </a:r>
            <a:endParaRPr lang="cs-CZ" sz="2400" b="1" dirty="0"/>
          </a:p>
        </p:txBody>
      </p:sp>
      <p:sp>
        <p:nvSpPr>
          <p:cNvPr id="7" name="TextovéPole 6"/>
          <p:cNvSpPr txBox="1"/>
          <p:nvPr/>
        </p:nvSpPr>
        <p:spPr>
          <a:xfrm>
            <a:off x="491869" y="4931698"/>
            <a:ext cx="6413935" cy="461665"/>
          </a:xfrm>
          <a:prstGeom prst="rect">
            <a:avLst/>
          </a:prstGeom>
          <a:noFill/>
        </p:spPr>
        <p:txBody>
          <a:bodyPr wrap="none" rtlCol="0">
            <a:spAutoFit/>
          </a:bodyPr>
          <a:lstStyle/>
          <a:p>
            <a:r>
              <a:rPr lang="cs-CZ" sz="2400" dirty="0"/>
              <a:t>Vliv testu na výuku, přípravu, společnost…</a:t>
            </a:r>
          </a:p>
        </p:txBody>
      </p:sp>
    </p:spTree>
    <p:extLst>
      <p:ext uri="{BB962C8B-B14F-4D97-AF65-F5344CB8AC3E}">
        <p14:creationId xmlns:p14="http://schemas.microsoft.com/office/powerpoint/2010/main" val="1628892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3337</TotalTime>
  <Words>5204</Words>
  <Application>Microsoft Office PowerPoint</Application>
  <PresentationFormat>Předvádění na obrazovce (4:3)</PresentationFormat>
  <Paragraphs>1504</Paragraphs>
  <Slides>88</Slides>
  <Notes>59</Notes>
  <HiddenSlides>0</HiddenSlides>
  <MMClips>0</MMClips>
  <ScaleCrop>false</ScaleCrop>
  <HeadingPairs>
    <vt:vector size="4" baseType="variant">
      <vt:variant>
        <vt:lpstr>Motiv</vt:lpstr>
      </vt:variant>
      <vt:variant>
        <vt:i4>1</vt:i4>
      </vt:variant>
      <vt:variant>
        <vt:lpstr>Nadpisy snímků</vt:lpstr>
      </vt:variant>
      <vt:variant>
        <vt:i4>88</vt:i4>
      </vt:variant>
    </vt:vector>
  </HeadingPairs>
  <TitlesOfParts>
    <vt:vector size="89" baseType="lpstr">
      <vt:lpstr>Austin</vt:lpstr>
      <vt:lpstr>Testování  a hodnocení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Jaký formát úloh potřebuji?</vt:lpstr>
      <vt:lpstr>Jak budu úlohy a celý test hodnotit?</vt:lpstr>
      <vt:lpstr>Jak by měla vypadat testová úloha?</vt:lpstr>
      <vt:lpstr>Dichotomické úlohy</vt:lpstr>
      <vt:lpstr>Dichotomické úlohy - bodování</vt:lpstr>
      <vt:lpstr>Dichotomické úlohy</vt:lpstr>
      <vt:lpstr>Dichotomické úlohy – diskuse</vt:lpstr>
      <vt:lpstr>Přiřazovací úlohy</vt:lpstr>
      <vt:lpstr>Přiřazovací úlohy - bodování</vt:lpstr>
      <vt:lpstr>Přiřazovací úlohy – co je špatně?</vt:lpstr>
      <vt:lpstr>Přiřazovací úlohy – co je špatně?</vt:lpstr>
      <vt:lpstr>Uspořádací úlohy</vt:lpstr>
      <vt:lpstr>Uspořádací úlohy - bodování</vt:lpstr>
      <vt:lpstr> Uspořádací ulohy</vt:lpstr>
      <vt:lpstr>Úlohy s výběrem odpovědi</vt:lpstr>
      <vt:lpstr>Úlohy s výběrem odpovědi</vt:lpstr>
      <vt:lpstr>Příklady úloh s výběrem odpovědi</vt:lpstr>
      <vt:lpstr>Příklady úloh s výběrem odpovědi</vt:lpstr>
      <vt:lpstr>Prezentace aplikace PowerPoint</vt:lpstr>
      <vt:lpstr>   </vt:lpstr>
      <vt:lpstr>   </vt:lpstr>
      <vt:lpstr>   </vt:lpstr>
      <vt:lpstr>   </vt:lpstr>
      <vt:lpstr>  Information transfer</vt:lpstr>
      <vt:lpstr>   Cloze a C-tests (a případné modifikace)</vt:lpstr>
      <vt:lpstr>   Cloze tests (s případnými modifikacemi)</vt:lpstr>
      <vt:lpstr>   C-tests</vt:lpstr>
      <vt:lpstr>Přímé testování</vt:lpstr>
      <vt:lpstr>  Xtero pro tvůrce úloh/testů   nebo pro kritické posouzení testů</vt:lpstr>
      <vt:lpstr>  Xtero pro tvůrce úloh/testů   nebo pro kritické posouzení testů</vt:lpstr>
      <vt:lpstr>Prezentace aplikace PowerPoint</vt:lpstr>
      <vt:lpstr>Téma 6:  Skórování, vyhodnocení, interpretace výsledků</vt:lpstr>
      <vt:lpstr>Jak jsou výsledky testu reportovány</vt:lpstr>
      <vt:lpstr>Porovnávání a inference</vt:lpstr>
      <vt:lpstr>Prezentace aplikace PowerPoint</vt:lpstr>
      <vt:lpstr>Funkčnost alternativ, diskriminace úloh</vt:lpstr>
      <vt:lpstr>Co by měl sdělovat poskytovatel standardizovaných testů (údaje z pretestů a/nebo ostré analýzy)</vt:lpstr>
      <vt:lpstr>Šikmost a špičatost – volba vhodných analýz</vt:lpstr>
      <vt:lpstr>Histogramy, grafy apod.</vt:lpstr>
      <vt:lpstr>Diskriminace vs. úspěšnost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Martina</dc:creator>
  <cp:lastModifiedBy>Martina Hulešová</cp:lastModifiedBy>
  <cp:revision>181</cp:revision>
  <cp:lastPrinted>2014-05-14T19:43:03Z</cp:lastPrinted>
  <dcterms:created xsi:type="dcterms:W3CDTF">2013-02-25T17:56:51Z</dcterms:created>
  <dcterms:modified xsi:type="dcterms:W3CDTF">2014-05-14T19:44:48Z</dcterms:modified>
</cp:coreProperties>
</file>