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8" r:id="rId4"/>
    <p:sldId id="258" r:id="rId5"/>
    <p:sldId id="261" r:id="rId6"/>
    <p:sldId id="269" r:id="rId7"/>
    <p:sldId id="265" r:id="rId8"/>
    <p:sldId id="289" r:id="rId9"/>
    <p:sldId id="273" r:id="rId10"/>
    <p:sldId id="266" r:id="rId11"/>
    <p:sldId id="271" r:id="rId12"/>
    <p:sldId id="291" r:id="rId13"/>
    <p:sldId id="285" r:id="rId14"/>
    <p:sldId id="292" r:id="rId15"/>
    <p:sldId id="274" r:id="rId16"/>
    <p:sldId id="290" r:id="rId17"/>
    <p:sldId id="286" r:id="rId18"/>
    <p:sldId id="294" r:id="rId19"/>
    <p:sldId id="287" r:id="rId2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0" d="100"/>
          <a:sy n="70"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29469B-01E6-4BAE-A775-D14DCC89548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99C5D4D-959E-4E23-9C6B-1F6E2F467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0D8BEFF-2244-4A51-8146-498CADD35AE8}"/>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5" name="Zástupný symbol pro zápatí 4">
            <a:extLst>
              <a:ext uri="{FF2B5EF4-FFF2-40B4-BE49-F238E27FC236}">
                <a16:creationId xmlns:a16="http://schemas.microsoft.com/office/drawing/2014/main" id="{D9412FDB-AA50-4DFF-A687-0E825561760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AB254FD-2032-4921-AB39-F698A1A234F8}"/>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939321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FE9DC1-6A42-407A-9E16-EFAA3B69FD2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1F9EA7D1-05CE-4A6F-8A98-1D86D77C692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651A6CC-0B4C-4535-821C-6CC38840FF63}"/>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5" name="Zástupný symbol pro zápatí 4">
            <a:extLst>
              <a:ext uri="{FF2B5EF4-FFF2-40B4-BE49-F238E27FC236}">
                <a16:creationId xmlns:a16="http://schemas.microsoft.com/office/drawing/2014/main" id="{2A5070D5-CEA3-4358-948D-53E5A32977A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399ABF5-DCD2-4C1D-A839-BD4D155D1CE5}"/>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1999480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C2CDF07-FEEB-4F94-88F2-67FFFD97C1CD}"/>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30FBC8C6-79EF-4B70-9292-178574AA046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7EB3A21-8D6E-4DAD-A9DC-A1A98960D64B}"/>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5" name="Zástupný symbol pro zápatí 4">
            <a:extLst>
              <a:ext uri="{FF2B5EF4-FFF2-40B4-BE49-F238E27FC236}">
                <a16:creationId xmlns:a16="http://schemas.microsoft.com/office/drawing/2014/main" id="{B140E0F4-87D7-4DD3-915B-00E5AD6E455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9FE72C7-01BF-486D-9602-0ECA65B58D40}"/>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116651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D46847-CC85-4416-8C85-60C91A50C74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E646FA1-A0A7-4EE9-BF7B-8CE5229FAC7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084E652-C59A-4E92-9342-0DF92CF0A9A8}"/>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5" name="Zástupný symbol pro zápatí 4">
            <a:extLst>
              <a:ext uri="{FF2B5EF4-FFF2-40B4-BE49-F238E27FC236}">
                <a16:creationId xmlns:a16="http://schemas.microsoft.com/office/drawing/2014/main" id="{B3F07358-E8DE-4856-815E-D6FAE615E71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679ABAB-AC19-41AF-B6F1-59D2BDD47D05}"/>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4196535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884DB-1B9F-427A-A01C-8E371D74450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868B46D-C08F-4B74-A6E4-78B79FECF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7DD380A-F64C-4EAE-99AC-EB25EAEACA62}"/>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5" name="Zástupný symbol pro zápatí 4">
            <a:extLst>
              <a:ext uri="{FF2B5EF4-FFF2-40B4-BE49-F238E27FC236}">
                <a16:creationId xmlns:a16="http://schemas.microsoft.com/office/drawing/2014/main" id="{DA543808-E8DC-42BD-9C8F-840B34BB5A6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4B321A3-2B6E-4798-A035-2B6061DAA9D2}"/>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230715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C6EB7D-F714-459C-86BB-0CC4D83FCF6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5395FE6-6723-452B-B268-351353A904DA}"/>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7DA95580-4A7A-4E10-82CE-B73022CC519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CE95699-1750-4553-82F7-433719CCBCA2}"/>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6" name="Zástupný symbol pro zápatí 5">
            <a:extLst>
              <a:ext uri="{FF2B5EF4-FFF2-40B4-BE49-F238E27FC236}">
                <a16:creationId xmlns:a16="http://schemas.microsoft.com/office/drawing/2014/main" id="{58F9784D-48B4-4708-9938-10E45373358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2C15C0B-4C62-4AB8-B066-390C5730D1C6}"/>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35170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46B973-08E5-4664-BF21-7816F9572661}"/>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EB75D7E5-4041-486D-B248-A2FF98315B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5F7CBB3-8621-41CA-8428-DDD8E6B6502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A6172A6-7626-49C7-9468-AC4A551E9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8F01BA86-400E-4AEE-B32A-C46DAEC41CE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BE04D71B-9E6D-4CBD-B5CA-E64A22581AF3}"/>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8" name="Zástupný symbol pro zápatí 7">
            <a:extLst>
              <a:ext uri="{FF2B5EF4-FFF2-40B4-BE49-F238E27FC236}">
                <a16:creationId xmlns:a16="http://schemas.microsoft.com/office/drawing/2014/main" id="{4BF55A15-BAA9-49FE-AAD6-CAEA2D0CA7C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BBE6509-5EE8-4ACC-948A-4B13F4109997}"/>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4127000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299729-F1E6-4422-9F7B-51F61E15436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F14C428-FDE9-45D3-B6F1-86E5B5D38196}"/>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4" name="Zástupný symbol pro zápatí 3">
            <a:extLst>
              <a:ext uri="{FF2B5EF4-FFF2-40B4-BE49-F238E27FC236}">
                <a16:creationId xmlns:a16="http://schemas.microsoft.com/office/drawing/2014/main" id="{0CA363AE-75C0-411F-9595-42825B975E37}"/>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2969070-11C2-401B-B801-96B0CB908740}"/>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705143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37B620CC-2C3C-4ED1-9AF8-5DE36983A252}"/>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3" name="Zástupný symbol pro zápatí 2">
            <a:extLst>
              <a:ext uri="{FF2B5EF4-FFF2-40B4-BE49-F238E27FC236}">
                <a16:creationId xmlns:a16="http://schemas.microsoft.com/office/drawing/2014/main" id="{C1F0683A-8BE0-408B-BDEB-B519626E312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DDE2C9D-5AD5-47C8-80DB-6530E944E744}"/>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252907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B50921-1415-47EA-A22C-180B5E01B4C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B6700884-8563-42B7-8702-7ECF0EC8E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413FA14A-104C-410B-80F8-694B1EDB3C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75C6FC6-14B1-49F1-BD57-D42203573DD7}"/>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6" name="Zástupný symbol pro zápatí 5">
            <a:extLst>
              <a:ext uri="{FF2B5EF4-FFF2-40B4-BE49-F238E27FC236}">
                <a16:creationId xmlns:a16="http://schemas.microsoft.com/office/drawing/2014/main" id="{76624D3C-3785-4CC3-A9FE-6C02AA947F8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A81CB29-D861-4AD0-AD7B-4966C2DDF9C8}"/>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147738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11FE85-B2FA-47FF-9D20-F0D14EE323D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D04C5F03-5559-4967-AFA1-F813F60D4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432A21E3-736A-46FC-A535-63F46A926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467358E-4AC8-468A-AAEE-0288D455E638}"/>
              </a:ext>
            </a:extLst>
          </p:cNvPr>
          <p:cNvSpPr>
            <a:spLocks noGrp="1"/>
          </p:cNvSpPr>
          <p:nvPr>
            <p:ph type="dt" sz="half" idx="10"/>
          </p:nvPr>
        </p:nvSpPr>
        <p:spPr/>
        <p:txBody>
          <a:bodyPr/>
          <a:lstStyle/>
          <a:p>
            <a:fld id="{01AD3C5A-BB3C-4E9B-9061-DFADB92E28E7}" type="datetimeFigureOut">
              <a:rPr lang="cs-CZ" smtClean="0"/>
              <a:t>26.04.2023</a:t>
            </a:fld>
            <a:endParaRPr lang="cs-CZ"/>
          </a:p>
        </p:txBody>
      </p:sp>
      <p:sp>
        <p:nvSpPr>
          <p:cNvPr id="6" name="Zástupný symbol pro zápatí 5">
            <a:extLst>
              <a:ext uri="{FF2B5EF4-FFF2-40B4-BE49-F238E27FC236}">
                <a16:creationId xmlns:a16="http://schemas.microsoft.com/office/drawing/2014/main" id="{E55B8529-1E78-4A1A-813D-E90C914E2AB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B721519-9FAF-46E2-BAE1-DA998BA796AF}"/>
              </a:ext>
            </a:extLst>
          </p:cNvPr>
          <p:cNvSpPr>
            <a:spLocks noGrp="1"/>
          </p:cNvSpPr>
          <p:nvPr>
            <p:ph type="sldNum" sz="quarter" idx="12"/>
          </p:nvPr>
        </p:nvSpPr>
        <p:spPr/>
        <p:txBody>
          <a:bodyPr/>
          <a:lstStyle/>
          <a:p>
            <a:fld id="{A234110C-9549-4A3B-AD87-89A124DC938F}" type="slidenum">
              <a:rPr lang="cs-CZ" smtClean="0"/>
              <a:t>‹#›</a:t>
            </a:fld>
            <a:endParaRPr lang="cs-CZ"/>
          </a:p>
        </p:txBody>
      </p:sp>
    </p:spTree>
    <p:extLst>
      <p:ext uri="{BB962C8B-B14F-4D97-AF65-F5344CB8AC3E}">
        <p14:creationId xmlns:p14="http://schemas.microsoft.com/office/powerpoint/2010/main" val="1773626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434C2D3-0D2D-4866-94BA-0D215204E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2055DC0-EAC7-41AD-B4BD-E7F2852C47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5653344-45D5-43D4-8146-38555F2CA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D3C5A-BB3C-4E9B-9061-DFADB92E28E7}" type="datetimeFigureOut">
              <a:rPr lang="cs-CZ" smtClean="0"/>
              <a:t>26.04.2023</a:t>
            </a:fld>
            <a:endParaRPr lang="cs-CZ"/>
          </a:p>
        </p:txBody>
      </p:sp>
      <p:sp>
        <p:nvSpPr>
          <p:cNvPr id="5" name="Zástupný symbol pro zápatí 4">
            <a:extLst>
              <a:ext uri="{FF2B5EF4-FFF2-40B4-BE49-F238E27FC236}">
                <a16:creationId xmlns:a16="http://schemas.microsoft.com/office/drawing/2014/main" id="{1BFEAB35-AD92-428A-A39B-E4CFE7F61F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9F04CE67-CE62-4EAA-A22E-08DC249304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4110C-9549-4A3B-AD87-89A124DC938F}" type="slidenum">
              <a:rPr lang="cs-CZ" smtClean="0"/>
              <a:t>‹#›</a:t>
            </a:fld>
            <a:endParaRPr lang="cs-CZ"/>
          </a:p>
        </p:txBody>
      </p:sp>
    </p:spTree>
    <p:extLst>
      <p:ext uri="{BB962C8B-B14F-4D97-AF65-F5344CB8AC3E}">
        <p14:creationId xmlns:p14="http://schemas.microsoft.com/office/powerpoint/2010/main" val="1872260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ihxEIemQRVI"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youtube.com/watch?v=6gWnpjdsli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www.zdic.net/hans/%E5%BF%83"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sikuquanshu.com/main.aspx"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youtube.com/watch?v=2xlX1OiOWf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918423A-FAA4-46B6-89B5-4334D4C5B4D8}"/>
              </a:ext>
            </a:extLst>
          </p:cNvPr>
          <p:cNvPicPr>
            <a:picLocks noChangeAspect="1"/>
          </p:cNvPicPr>
          <p:nvPr/>
        </p:nvPicPr>
        <p:blipFill rotWithShape="1">
          <a:blip r:embed="rId2">
            <a:alphaModFix amt="50000"/>
          </a:blip>
          <a:srcRect l="28844" r="17379" b="1"/>
          <a:stretch/>
        </p:blipFill>
        <p:spPr>
          <a:xfrm>
            <a:off x="20" y="1"/>
            <a:ext cx="12191980" cy="6857999"/>
          </a:xfrm>
          <a:prstGeom prst="rect">
            <a:avLst/>
          </a:prstGeom>
        </p:spPr>
      </p:pic>
      <p:sp>
        <p:nvSpPr>
          <p:cNvPr id="2" name="Nadpis 1"/>
          <p:cNvSpPr>
            <a:spLocks noGrp="1"/>
          </p:cNvSpPr>
          <p:nvPr>
            <p:ph type="ctrTitle"/>
          </p:nvPr>
        </p:nvSpPr>
        <p:spPr>
          <a:xfrm>
            <a:off x="1524000" y="1122362"/>
            <a:ext cx="9144000" cy="2549526"/>
          </a:xfrm>
        </p:spPr>
        <p:txBody>
          <a:bodyPr>
            <a:normAutofit/>
          </a:bodyPr>
          <a:lstStyle/>
          <a:p>
            <a:r>
              <a:rPr lang="cs-CZ" dirty="0">
                <a:solidFill>
                  <a:srgbClr val="FFFFFF"/>
                </a:solidFill>
                <a:latin typeface="Georgia" panose="02040502050405020303" pitchFamily="18" charset="0"/>
              </a:rPr>
              <a:t>Vykopané rukopisy</a:t>
            </a:r>
          </a:p>
        </p:txBody>
      </p:sp>
      <p:sp>
        <p:nvSpPr>
          <p:cNvPr id="3" name="Podnadpis 2"/>
          <p:cNvSpPr>
            <a:spLocks noGrp="1"/>
          </p:cNvSpPr>
          <p:nvPr>
            <p:ph type="subTitle" idx="1"/>
          </p:nvPr>
        </p:nvSpPr>
        <p:spPr>
          <a:xfrm>
            <a:off x="1524000" y="4159404"/>
            <a:ext cx="9144000" cy="1098395"/>
          </a:xfrm>
        </p:spPr>
        <p:txBody>
          <a:bodyPr>
            <a:normAutofit/>
          </a:bodyPr>
          <a:lstStyle/>
          <a:p>
            <a:r>
              <a:rPr lang="cs-CZ">
                <a:solidFill>
                  <a:srgbClr val="FFFFFF"/>
                </a:solidFill>
                <a:latin typeface="Georgia" panose="02040502050405020303" pitchFamily="18" charset="0"/>
              </a:rPr>
              <a:t>Texty objevené ve 20. stol. (Mawangdui, Guodian a další);</a:t>
            </a:r>
          </a:p>
          <a:p>
            <a:r>
              <a:rPr lang="cs-CZ">
                <a:solidFill>
                  <a:srgbClr val="FFFFFF"/>
                </a:solidFill>
                <a:latin typeface="Georgia" panose="02040502050405020303" pitchFamily="18" charset="0"/>
              </a:rPr>
              <a:t> textová rekonstrukce, transkripce a paleografie</a:t>
            </a:r>
          </a:p>
        </p:txBody>
      </p:sp>
      <p:sp>
        <p:nvSpPr>
          <p:cNvPr id="4" name="Obdélník 3"/>
          <p:cNvSpPr/>
          <p:nvPr/>
        </p:nvSpPr>
        <p:spPr>
          <a:xfrm>
            <a:off x="6196649" y="6093951"/>
            <a:ext cx="5793574" cy="400110"/>
          </a:xfrm>
          <a:prstGeom prst="rect">
            <a:avLst/>
          </a:prstGeom>
        </p:spPr>
        <p:txBody>
          <a:bodyPr wrap="none">
            <a:spAutoFit/>
          </a:bodyPr>
          <a:lstStyle/>
          <a:p>
            <a:pPr>
              <a:spcAft>
                <a:spcPts val="600"/>
              </a:spcAft>
            </a:pPr>
            <a:r>
              <a:rPr lang="cs-CZ" sz="2000">
                <a:latin typeface="Georgia" panose="02040502050405020303" pitchFamily="18" charset="0"/>
              </a:rPr>
              <a:t>PVP – Základní texty čínského starověku LS 2021</a:t>
            </a:r>
          </a:p>
        </p:txBody>
      </p:sp>
    </p:spTree>
    <p:extLst>
      <p:ext uri="{BB962C8B-B14F-4D97-AF65-F5344CB8AC3E}">
        <p14:creationId xmlns:p14="http://schemas.microsoft.com/office/powerpoint/2010/main" val="228025558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702365"/>
            <a:ext cx="10515600" cy="5474598"/>
          </a:xfrm>
        </p:spPr>
        <p:txBody>
          <a:bodyPr>
            <a:normAutofit/>
          </a:bodyPr>
          <a:lstStyle/>
          <a:p>
            <a:pPr marL="0" indent="0">
              <a:buNone/>
            </a:pPr>
            <a:r>
              <a:rPr lang="cs-CZ" altLang="zh-TW" dirty="0"/>
              <a:t>	</a:t>
            </a:r>
            <a:endParaRPr lang="cs-CZ" b="1" dirty="0"/>
          </a:p>
        </p:txBody>
      </p:sp>
      <p:pic>
        <p:nvPicPr>
          <p:cNvPr id="4" name="Obrázek 3">
            <a:extLst>
              <a:ext uri="{FF2B5EF4-FFF2-40B4-BE49-F238E27FC236}">
                <a16:creationId xmlns:a16="http://schemas.microsoft.com/office/drawing/2014/main" id="{A0BE89F8-6C15-43F4-BF46-4F23060F12C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3687" y="1139687"/>
            <a:ext cx="6493565" cy="4890051"/>
          </a:xfrm>
          <a:prstGeom prst="rect">
            <a:avLst/>
          </a:prstGeom>
          <a:noFill/>
          <a:ln>
            <a:noFill/>
          </a:ln>
        </p:spPr>
      </p:pic>
    </p:spTree>
    <p:extLst>
      <p:ext uri="{BB962C8B-B14F-4D97-AF65-F5344CB8AC3E}">
        <p14:creationId xmlns:p14="http://schemas.microsoft.com/office/powerpoint/2010/main" val="4202643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50063"/>
            <a:ext cx="10515600" cy="1325563"/>
          </a:xfrm>
        </p:spPr>
        <p:txBody>
          <a:bodyPr/>
          <a:lstStyle/>
          <a:p>
            <a:pPr>
              <a:lnSpc>
                <a:spcPct val="107000"/>
              </a:lnSpc>
              <a:spcAft>
                <a:spcPts val="800"/>
              </a:spcAft>
            </a:pPr>
            <a:r>
              <a:rPr lang="cs-CZ" sz="4000"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Restaurování textů na bambusových proužcích</a:t>
            </a:r>
          </a:p>
        </p:txBody>
      </p:sp>
      <p:pic>
        <p:nvPicPr>
          <p:cNvPr id="5" name="Zástupný obsah 4">
            <a:extLst>
              <a:ext uri="{FF2B5EF4-FFF2-40B4-BE49-F238E27FC236}">
                <a16:creationId xmlns:a16="http://schemas.microsoft.com/office/drawing/2014/main" id="{05528287-3380-4278-92EF-0041A62562A9}"/>
              </a:ext>
            </a:extLst>
          </p:cNvPr>
          <p:cNvPicPr>
            <a:picLocks noGrp="1"/>
          </p:cNvPicPr>
          <p:nvPr>
            <p:ph idx="1"/>
          </p:nvPr>
        </p:nvPicPr>
        <p:blipFill>
          <a:blip r:embed="rId2"/>
          <a:stretch>
            <a:fillRect/>
          </a:stretch>
        </p:blipFill>
        <p:spPr>
          <a:xfrm>
            <a:off x="4825218" y="1871002"/>
            <a:ext cx="6936544" cy="3974153"/>
          </a:xfrm>
          <a:prstGeom prst="rect">
            <a:avLst/>
          </a:prstGeom>
        </p:spPr>
      </p:pic>
      <p:sp>
        <p:nvSpPr>
          <p:cNvPr id="6" name="TextovéPole 5">
            <a:extLst>
              <a:ext uri="{FF2B5EF4-FFF2-40B4-BE49-F238E27FC236}">
                <a16:creationId xmlns:a16="http://schemas.microsoft.com/office/drawing/2014/main" id="{C9831B50-8324-460A-A17F-BE1FCB80B377}"/>
              </a:ext>
            </a:extLst>
          </p:cNvPr>
          <p:cNvSpPr txBox="1"/>
          <p:nvPr/>
        </p:nvSpPr>
        <p:spPr>
          <a:xfrm>
            <a:off x="633047" y="1997612"/>
            <a:ext cx="3460652" cy="4247317"/>
          </a:xfrm>
          <a:prstGeom prst="rect">
            <a:avLst/>
          </a:prstGeom>
          <a:noFill/>
        </p:spPr>
        <p:txBody>
          <a:bodyPr wrap="square" rtlCol="0">
            <a:spAutoFit/>
          </a:bodyPr>
          <a:lstStyle/>
          <a:p>
            <a:pPr>
              <a:lnSpc>
                <a:spcPct val="150000"/>
              </a:lnSpc>
            </a:pPr>
            <a:r>
              <a:rPr lang="en-US" sz="2400" u="sng" dirty="0">
                <a:latin typeface="Times New Roman" panose="02020603050405020304" pitchFamily="18" charset="0"/>
                <a:cs typeface="Times New Roman" panose="02020603050405020304" pitchFamily="18" charset="0"/>
                <a:hlinkClick r:id="rId3"/>
              </a:rPr>
              <a:t>https://www.youtube.com/watch?v=ihxEIemQRVI</a:t>
            </a:r>
            <a:r>
              <a:rPr lang="en-US" sz="2400" dirty="0">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(Tsinghua University manuscripts 2008)</a:t>
            </a:r>
            <a:endParaRPr lang="cs-CZ" sz="24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400" u="sng" dirty="0">
                <a:latin typeface="Times New Roman" panose="02020603050405020304" pitchFamily="18" charset="0"/>
                <a:cs typeface="Times New Roman" panose="02020603050405020304" pitchFamily="18" charset="0"/>
                <a:hlinkClick r:id="rId4"/>
              </a:rPr>
              <a:t>https://www.youtube.com/watch?v=6gWnpjdslic</a:t>
            </a:r>
            <a:r>
              <a:rPr lang="en-US" sz="2400" dirty="0">
                <a:latin typeface="Times New Roman" panose="02020603050405020304" pitchFamily="18" charset="0"/>
                <a:cs typeface="Times New Roman" panose="02020603050405020304" pitchFamily="18" charset="0"/>
              </a:rPr>
              <a:t>  </a:t>
            </a:r>
            <a:r>
              <a:rPr lang="cs-CZ" sz="2400" dirty="0">
                <a:solidFill>
                  <a:schemeClr val="bg1"/>
                </a:solidFill>
                <a:latin typeface="Times New Roman" panose="02020603050405020304" pitchFamily="18" charset="0"/>
                <a:cs typeface="Times New Roman" panose="02020603050405020304" pitchFamily="18" charset="0"/>
              </a:rPr>
              <a:t>(</a:t>
            </a:r>
            <a:r>
              <a:rPr lang="en-US" sz="2400" dirty="0">
                <a:solidFill>
                  <a:schemeClr val="bg1"/>
                </a:solidFill>
                <a:latin typeface="Times New Roman" panose="02020603050405020304" pitchFamily="18" charset="0"/>
                <a:cs typeface="Times New Roman" panose="02020603050405020304" pitchFamily="18" charset="0"/>
              </a:rPr>
              <a:t>Hefei bamboo slips 2015)</a:t>
            </a:r>
            <a:endParaRPr lang="cs-CZ" sz="2400" dirty="0">
              <a:solidFill>
                <a:schemeClr val="bg1"/>
              </a:solidFill>
              <a:latin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09579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6F3E2D-CA8E-4E5F-9FCB-F12536440A40}"/>
              </a:ext>
            </a:extLst>
          </p:cNvPr>
          <p:cNvSpPr>
            <a:spLocks noGrp="1"/>
          </p:cNvSpPr>
          <p:nvPr>
            <p:ph type="title"/>
          </p:nvPr>
        </p:nvSpPr>
        <p:spPr>
          <a:xfrm>
            <a:off x="450165" y="365126"/>
            <a:ext cx="11479237" cy="1069780"/>
          </a:xfrm>
        </p:spPr>
        <p:txBody>
          <a:bodyPr>
            <a:normAutofit fontScale="90000"/>
          </a:bodyPr>
          <a:lstStyle/>
          <a:p>
            <a:r>
              <a:rPr lang="cs-CZ" sz="3600"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Restaurovaná podoba: </a:t>
            </a:r>
            <a:r>
              <a:rPr lang="cs-CZ" sz="3600" dirty="0" err="1">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Laozi</a:t>
            </a:r>
            <a:r>
              <a:rPr lang="cs-CZ" sz="3600"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A</a:t>
            </a:r>
            <a:r>
              <a:rPr lang="zh-TW" altLang="en-US" sz="3600"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老子甲</a:t>
            </a:r>
            <a:r>
              <a:rPr lang="cs-CZ" sz="3600"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a </a:t>
            </a:r>
            <a:r>
              <a:rPr lang="cs-CZ" sz="3600" dirty="0" err="1">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Taiyi</a:t>
            </a:r>
            <a:r>
              <a:rPr lang="cs-CZ" sz="3600"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a:t>
            </a:r>
            <a:r>
              <a:rPr lang="cs-CZ" sz="3600" dirty="0" err="1">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sheng</a:t>
            </a:r>
            <a:r>
              <a:rPr lang="cs-CZ" sz="3600"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a:t>
            </a:r>
            <a:r>
              <a:rPr lang="cs-CZ" sz="3600" dirty="0" err="1">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shui</a:t>
            </a:r>
            <a:r>
              <a:rPr lang="cs-CZ" sz="3600"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a:t>
            </a:r>
            <a:r>
              <a:rPr lang="zh-TW" altLang="en-US" sz="3600"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太一生水</a:t>
            </a:r>
            <a:endParaRPr lang="cs-CZ" sz="3600" dirty="0"/>
          </a:p>
        </p:txBody>
      </p:sp>
      <p:pic>
        <p:nvPicPr>
          <p:cNvPr id="6" name="Zástupný obsah 5">
            <a:extLst>
              <a:ext uri="{FF2B5EF4-FFF2-40B4-BE49-F238E27FC236}">
                <a16:creationId xmlns:a16="http://schemas.microsoft.com/office/drawing/2014/main" id="{1483AC00-F2E0-488E-9E18-3DE35BF808CD}"/>
              </a:ext>
            </a:extLst>
          </p:cNvPr>
          <p:cNvPicPr>
            <a:picLocks noGrp="1" noChangeAspect="1"/>
          </p:cNvPicPr>
          <p:nvPr>
            <p:ph sz="half" idx="1"/>
          </p:nvPr>
        </p:nvPicPr>
        <p:blipFill>
          <a:blip r:embed="rId2"/>
          <a:stretch>
            <a:fillRect/>
          </a:stretch>
        </p:blipFill>
        <p:spPr>
          <a:xfrm>
            <a:off x="1062337" y="1825625"/>
            <a:ext cx="4733326" cy="4351338"/>
          </a:xfrm>
          <a:prstGeom prst="rect">
            <a:avLst/>
          </a:prstGeom>
        </p:spPr>
      </p:pic>
      <p:pic>
        <p:nvPicPr>
          <p:cNvPr id="10" name="Zástupný obsah 9">
            <a:extLst>
              <a:ext uri="{FF2B5EF4-FFF2-40B4-BE49-F238E27FC236}">
                <a16:creationId xmlns:a16="http://schemas.microsoft.com/office/drawing/2014/main" id="{02701CCA-7281-4DFD-A11C-4D167E022CE5}"/>
              </a:ext>
            </a:extLst>
          </p:cNvPr>
          <p:cNvPicPr>
            <a:picLocks noGrp="1" noChangeAspect="1"/>
          </p:cNvPicPr>
          <p:nvPr>
            <p:ph sz="half" idx="2"/>
          </p:nvPr>
        </p:nvPicPr>
        <p:blipFill>
          <a:blip r:embed="rId3"/>
          <a:stretch>
            <a:fillRect/>
          </a:stretch>
        </p:blipFill>
        <p:spPr>
          <a:xfrm>
            <a:off x="7279589" y="1825625"/>
            <a:ext cx="2966821" cy="4351338"/>
          </a:xfrm>
          <a:prstGeom prst="rect">
            <a:avLst/>
          </a:prstGeom>
        </p:spPr>
      </p:pic>
    </p:spTree>
    <p:extLst>
      <p:ext uri="{BB962C8B-B14F-4D97-AF65-F5344CB8AC3E}">
        <p14:creationId xmlns:p14="http://schemas.microsoft.com/office/powerpoint/2010/main" val="3835397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702365"/>
            <a:ext cx="10515600" cy="5474598"/>
          </a:xfrm>
        </p:spPr>
        <p:txBody>
          <a:bodyPr>
            <a:normAutofit/>
          </a:bodyPr>
          <a:lstStyle/>
          <a:p>
            <a:pPr marL="0" indent="0">
              <a:buNone/>
            </a:pPr>
            <a:endParaRPr lang="cs-CZ" b="1" dirty="0"/>
          </a:p>
          <a:p>
            <a:pPr marL="0" indent="0">
              <a:buNone/>
            </a:pPr>
            <a:endParaRPr lang="cs-CZ" b="1" dirty="0"/>
          </a:p>
        </p:txBody>
      </p:sp>
      <p:pic>
        <p:nvPicPr>
          <p:cNvPr id="5" name="Obrázek 4">
            <a:extLst>
              <a:ext uri="{FF2B5EF4-FFF2-40B4-BE49-F238E27FC236}">
                <a16:creationId xmlns:a16="http://schemas.microsoft.com/office/drawing/2014/main" id="{0AB4F148-ADD1-451F-848C-5405054F3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781" y="196948"/>
            <a:ext cx="8126437" cy="6094828"/>
          </a:xfrm>
          <a:prstGeom prst="rect">
            <a:avLst/>
          </a:prstGeom>
        </p:spPr>
      </p:pic>
    </p:spTree>
    <p:extLst>
      <p:ext uri="{BB962C8B-B14F-4D97-AF65-F5344CB8AC3E}">
        <p14:creationId xmlns:p14="http://schemas.microsoft.com/office/powerpoint/2010/main" val="2611662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201164-54D9-47FD-B52A-BA2F6DA365C9}"/>
              </a:ext>
            </a:extLst>
          </p:cNvPr>
          <p:cNvSpPr>
            <a:spLocks noGrp="1"/>
          </p:cNvSpPr>
          <p:nvPr>
            <p:ph type="title"/>
          </p:nvPr>
        </p:nvSpPr>
        <p:spPr/>
        <p:txBody>
          <a:bodyPr/>
          <a:lstStyle/>
          <a:p>
            <a:r>
              <a:rPr lang="cs-CZ"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Řazení proužků</a:t>
            </a:r>
            <a:endParaRPr lang="cs-CZ" dirty="0"/>
          </a:p>
        </p:txBody>
      </p:sp>
      <p:pic>
        <p:nvPicPr>
          <p:cNvPr id="6" name="Zástupný obsah 5">
            <a:extLst>
              <a:ext uri="{FF2B5EF4-FFF2-40B4-BE49-F238E27FC236}">
                <a16:creationId xmlns:a16="http://schemas.microsoft.com/office/drawing/2014/main" id="{16574FC7-294B-40E8-B8CA-2340A6E994D5}"/>
              </a:ext>
            </a:extLst>
          </p:cNvPr>
          <p:cNvPicPr>
            <a:picLocks noGrp="1" noChangeAspect="1"/>
          </p:cNvPicPr>
          <p:nvPr>
            <p:ph sz="half" idx="1"/>
          </p:nvPr>
        </p:nvPicPr>
        <p:blipFill>
          <a:blip r:embed="rId2"/>
          <a:stretch>
            <a:fillRect/>
          </a:stretch>
        </p:blipFill>
        <p:spPr>
          <a:xfrm>
            <a:off x="1262501" y="1825625"/>
            <a:ext cx="4647577" cy="4667250"/>
          </a:xfrm>
          <a:prstGeom prst="rect">
            <a:avLst/>
          </a:prstGeom>
        </p:spPr>
      </p:pic>
      <p:pic>
        <p:nvPicPr>
          <p:cNvPr id="8" name="Zástupný obsah 7">
            <a:extLst>
              <a:ext uri="{FF2B5EF4-FFF2-40B4-BE49-F238E27FC236}">
                <a16:creationId xmlns:a16="http://schemas.microsoft.com/office/drawing/2014/main" id="{EE985B93-4B62-4A5B-AFC7-6A434C96CBEE}"/>
              </a:ext>
            </a:extLst>
          </p:cNvPr>
          <p:cNvPicPr>
            <a:picLocks noGrp="1" noChangeAspect="1"/>
          </p:cNvPicPr>
          <p:nvPr>
            <p:ph sz="half" idx="2"/>
          </p:nvPr>
        </p:nvPicPr>
        <p:blipFill>
          <a:blip r:embed="rId3"/>
          <a:stretch>
            <a:fillRect/>
          </a:stretch>
        </p:blipFill>
        <p:spPr>
          <a:xfrm>
            <a:off x="7360774" y="506437"/>
            <a:ext cx="3871825" cy="5986438"/>
          </a:xfrm>
          <a:prstGeom prst="rect">
            <a:avLst/>
          </a:prstGeom>
        </p:spPr>
      </p:pic>
    </p:spTree>
    <p:extLst>
      <p:ext uri="{BB962C8B-B14F-4D97-AF65-F5344CB8AC3E}">
        <p14:creationId xmlns:p14="http://schemas.microsoft.com/office/powerpoint/2010/main" val="2475579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395FC48-EBB5-4680-AB5F-C756797F20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9449" y="1899112"/>
            <a:ext cx="7272810" cy="3059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yH5BAEAAAAALAAAAAABAAEAAAIBRAA7">
            <a:extLst>
              <a:ext uri="{FF2B5EF4-FFF2-40B4-BE49-F238E27FC236}">
                <a16:creationId xmlns:a16="http://schemas.microsoft.com/office/drawing/2014/main" id="{29D70D8C-FEA9-489B-9C87-1D692BD01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6230" y="1307913"/>
            <a:ext cx="2220136" cy="4048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77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9F4459-2115-4BDA-AD3D-2FFE5AC981A9}"/>
              </a:ext>
            </a:extLst>
          </p:cNvPr>
          <p:cNvSpPr>
            <a:spLocks noGrp="1"/>
          </p:cNvSpPr>
          <p:nvPr>
            <p:ph type="title"/>
          </p:nvPr>
        </p:nvSpPr>
        <p:spPr>
          <a:xfrm>
            <a:off x="574116" y="457890"/>
            <a:ext cx="10515600" cy="1325563"/>
          </a:xfrm>
        </p:spPr>
        <p:txBody>
          <a:bodyPr/>
          <a:lstStyle/>
          <a:p>
            <a:r>
              <a:rPr lang="cs-CZ"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Transkripce a paleografie</a:t>
            </a:r>
            <a:endParaRPr lang="cs-CZ" dirty="0"/>
          </a:p>
        </p:txBody>
      </p:sp>
      <p:pic>
        <p:nvPicPr>
          <p:cNvPr id="2050" name="Picture 2">
            <a:extLst>
              <a:ext uri="{FF2B5EF4-FFF2-40B4-BE49-F238E27FC236}">
                <a16:creationId xmlns:a16="http://schemas.microsoft.com/office/drawing/2014/main" id="{B5C76134-286F-4015-95E8-E230DB411A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358888"/>
            <a:ext cx="4993716" cy="27697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2D8D241-05D5-488A-898B-9ADEE3405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765" y="1935869"/>
            <a:ext cx="5809422" cy="413362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7B790E52-F214-E8E8-AEE8-26C49655BD24}"/>
              </a:ext>
            </a:extLst>
          </p:cNvPr>
          <p:cNvSpPr txBox="1"/>
          <p:nvPr/>
        </p:nvSpPr>
        <p:spPr>
          <a:xfrm flipH="1">
            <a:off x="1110244" y="5519360"/>
            <a:ext cx="4376156" cy="677108"/>
          </a:xfrm>
          <a:prstGeom prst="rect">
            <a:avLst/>
          </a:prstGeom>
          <a:noFill/>
        </p:spPr>
        <p:txBody>
          <a:bodyPr wrap="square" rtlCol="0">
            <a:spAutoFit/>
          </a:bodyPr>
          <a:lstStyle/>
          <a:p>
            <a:r>
              <a:rPr lang="en-GB" sz="2000" dirty="0">
                <a:hlinkClick r:id="rId4"/>
              </a:rPr>
              <a:t>https://www.zdic.net/hans/%E5%BF%83</a:t>
            </a:r>
            <a:endParaRPr lang="cs-CZ" sz="2000" dirty="0"/>
          </a:p>
          <a:p>
            <a:endParaRPr lang="en-GB" dirty="0"/>
          </a:p>
        </p:txBody>
      </p:sp>
    </p:spTree>
    <p:extLst>
      <p:ext uri="{BB962C8B-B14F-4D97-AF65-F5344CB8AC3E}">
        <p14:creationId xmlns:p14="http://schemas.microsoft.com/office/powerpoint/2010/main" val="3399598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B4A320A5-AC6F-4A65-B8C5-36EC9E85C9DB}"/>
              </a:ext>
            </a:extLst>
          </p:cNvPr>
          <p:cNvPicPr>
            <a:picLocks noGrp="1" noChangeAspect="1"/>
          </p:cNvPicPr>
          <p:nvPr>
            <p:ph idx="1"/>
          </p:nvPr>
        </p:nvPicPr>
        <p:blipFill>
          <a:blip r:embed="rId2"/>
          <a:stretch>
            <a:fillRect/>
          </a:stretch>
        </p:blipFill>
        <p:spPr>
          <a:xfrm>
            <a:off x="3273286" y="159027"/>
            <a:ext cx="6268279" cy="7712764"/>
          </a:xfrm>
          <a:prstGeom prst="rect">
            <a:avLst/>
          </a:prstGeom>
        </p:spPr>
      </p:pic>
    </p:spTree>
    <p:extLst>
      <p:ext uri="{BB962C8B-B14F-4D97-AF65-F5344CB8AC3E}">
        <p14:creationId xmlns:p14="http://schemas.microsoft.com/office/powerpoint/2010/main" val="3229101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5F98C1-44A5-5DE0-7603-BB6F668313D7}"/>
              </a:ext>
            </a:extLst>
          </p:cNvPr>
          <p:cNvSpPr>
            <a:spLocks noGrp="1"/>
          </p:cNvSpPr>
          <p:nvPr>
            <p:ph type="title"/>
          </p:nvPr>
        </p:nvSpPr>
        <p:spPr/>
        <p:txBody>
          <a:bodyPr>
            <a:normAutofit/>
          </a:bodyPr>
          <a:lstStyle/>
          <a:p>
            <a:r>
              <a:rPr lang="cs-CZ" sz="4400" dirty="0">
                <a:solidFill>
                  <a:schemeClr val="bg1"/>
                </a:solidFill>
                <a:latin typeface="Georgia" panose="02040502050405020303" pitchFamily="18" charset="0"/>
              </a:rPr>
              <a:t>Siku </a:t>
            </a:r>
            <a:r>
              <a:rPr lang="cs-CZ" sz="4400" dirty="0" err="1">
                <a:solidFill>
                  <a:schemeClr val="bg1"/>
                </a:solidFill>
                <a:latin typeface="Georgia" panose="02040502050405020303" pitchFamily="18" charset="0"/>
              </a:rPr>
              <a:t>quanshu</a:t>
            </a:r>
            <a:r>
              <a:rPr lang="cs-CZ" sz="4400" dirty="0">
                <a:solidFill>
                  <a:schemeClr val="bg1"/>
                </a:solidFill>
                <a:latin typeface="Georgia" panose="02040502050405020303" pitchFamily="18" charset="0"/>
              </a:rPr>
              <a:t> </a:t>
            </a:r>
            <a:r>
              <a:rPr lang="zh-CN" altLang="en-US" sz="4400" dirty="0">
                <a:solidFill>
                  <a:schemeClr val="bg1"/>
                </a:solidFill>
                <a:latin typeface="Georgia" panose="02040502050405020303" pitchFamily="18" charset="0"/>
              </a:rPr>
              <a:t>四庫全書</a:t>
            </a:r>
            <a:br>
              <a:rPr lang="cs-CZ" sz="4400" dirty="0">
                <a:solidFill>
                  <a:schemeClr val="bg1"/>
                </a:solidFill>
                <a:latin typeface="Georgia" panose="02040502050405020303" pitchFamily="18" charset="0"/>
              </a:rPr>
            </a:br>
            <a:r>
              <a:rPr lang="cs-CZ" sz="4400" dirty="0">
                <a:solidFill>
                  <a:schemeClr val="bg1"/>
                </a:solidFill>
                <a:latin typeface="Georgia" panose="02040502050405020303" pitchFamily="18" charset="0"/>
              </a:rPr>
              <a:t>„Úplná knihovna ve čtyřech sekcích“</a:t>
            </a:r>
            <a:endParaRPr lang="en-GB" dirty="0"/>
          </a:p>
        </p:txBody>
      </p:sp>
      <p:sp>
        <p:nvSpPr>
          <p:cNvPr id="3" name="Zástupný obsah 2">
            <a:extLst>
              <a:ext uri="{FF2B5EF4-FFF2-40B4-BE49-F238E27FC236}">
                <a16:creationId xmlns:a16="http://schemas.microsoft.com/office/drawing/2014/main" id="{42E9D5CC-C28A-4B4C-5787-7E1EFE7196D2}"/>
              </a:ext>
            </a:extLst>
          </p:cNvPr>
          <p:cNvSpPr>
            <a:spLocks noGrp="1"/>
          </p:cNvSpPr>
          <p:nvPr>
            <p:ph sz="half" idx="1"/>
          </p:nvPr>
        </p:nvSpPr>
        <p:spPr>
          <a:xfrm>
            <a:off x="838200" y="1825625"/>
            <a:ext cx="3993107" cy="4351338"/>
          </a:xfrm>
        </p:spPr>
        <p:txBody>
          <a:bodyPr/>
          <a:lstStyle/>
          <a:p>
            <a:endParaRPr lang="cs-CZ" sz="2400" dirty="0">
              <a:solidFill>
                <a:schemeClr val="bg1"/>
              </a:solidFill>
              <a:latin typeface="Georgia" panose="02040502050405020303" pitchFamily="18" charset="0"/>
            </a:endParaRPr>
          </a:p>
          <a:p>
            <a:r>
              <a:rPr lang="cs-CZ" sz="2400" dirty="0">
                <a:solidFill>
                  <a:schemeClr val="bg1"/>
                </a:solidFill>
                <a:latin typeface="Georgia" panose="02040502050405020303" pitchFamily="18" charset="0"/>
              </a:rPr>
              <a:t>Největší sbírka knih v čínské historii (přes 36000 knih, 79000 svazků, 2,3 milionu stran)</a:t>
            </a:r>
          </a:p>
          <a:p>
            <a:r>
              <a:rPr lang="cs-CZ" sz="2400" dirty="0">
                <a:solidFill>
                  <a:schemeClr val="bg1"/>
                </a:solidFill>
                <a:latin typeface="Georgia" panose="02040502050405020303" pitchFamily="18" charset="0"/>
              </a:rPr>
              <a:t>Založena 1772 na příkaz </a:t>
            </a:r>
            <a:r>
              <a:rPr lang="cs-CZ" sz="2400" dirty="0" err="1">
                <a:solidFill>
                  <a:schemeClr val="bg1"/>
                </a:solidFill>
                <a:latin typeface="Georgia" panose="02040502050405020303" pitchFamily="18" charset="0"/>
              </a:rPr>
              <a:t>čchingského</a:t>
            </a:r>
            <a:r>
              <a:rPr lang="cs-CZ" sz="2400" dirty="0">
                <a:solidFill>
                  <a:schemeClr val="bg1"/>
                </a:solidFill>
                <a:latin typeface="Georgia" panose="02040502050405020303" pitchFamily="18" charset="0"/>
              </a:rPr>
              <a:t> císaře </a:t>
            </a:r>
            <a:r>
              <a:rPr lang="cs-CZ" sz="2400" dirty="0" err="1">
                <a:solidFill>
                  <a:schemeClr val="bg1"/>
                </a:solidFill>
                <a:latin typeface="Georgia" panose="02040502050405020303" pitchFamily="18" charset="0"/>
              </a:rPr>
              <a:t>Čchien-lunga</a:t>
            </a:r>
            <a:r>
              <a:rPr lang="cs-CZ" sz="2400" dirty="0">
                <a:solidFill>
                  <a:schemeClr val="bg1"/>
                </a:solidFill>
                <a:latin typeface="Georgia" panose="02040502050405020303" pitchFamily="18" charset="0"/>
              </a:rPr>
              <a:t> (</a:t>
            </a:r>
            <a:r>
              <a:rPr lang="cs-CZ" sz="2400" dirty="0" err="1">
                <a:solidFill>
                  <a:schemeClr val="bg1"/>
                </a:solidFill>
                <a:latin typeface="Georgia" panose="02040502050405020303" pitchFamily="18" charset="0"/>
              </a:rPr>
              <a:t>Qianlong</a:t>
            </a:r>
            <a:r>
              <a:rPr lang="cs-CZ" sz="2400" dirty="0">
                <a:solidFill>
                  <a:schemeClr val="bg1"/>
                </a:solidFill>
                <a:latin typeface="Georgia" panose="02040502050405020303" pitchFamily="18" charset="0"/>
              </a:rPr>
              <a:t>) (1735-1796) </a:t>
            </a:r>
          </a:p>
          <a:p>
            <a:r>
              <a:rPr lang="cs-CZ" sz="2400" dirty="0">
                <a:solidFill>
                  <a:schemeClr val="bg1"/>
                </a:solidFill>
                <a:latin typeface="Georgia" panose="02040502050405020303" pitchFamily="18" charset="0"/>
                <a:hlinkClick r:id="rId2"/>
              </a:rPr>
              <a:t>http://www.sikuquanshu.com/main.aspx</a:t>
            </a:r>
            <a:endParaRPr lang="cs-CZ" sz="2400" dirty="0">
              <a:solidFill>
                <a:schemeClr val="bg1"/>
              </a:solidFill>
              <a:latin typeface="Georgia" panose="02040502050405020303" pitchFamily="18" charset="0"/>
            </a:endParaRPr>
          </a:p>
          <a:p>
            <a:endParaRPr lang="cs-CZ" sz="2400" dirty="0">
              <a:solidFill>
                <a:schemeClr val="bg1"/>
              </a:solidFill>
              <a:latin typeface="Georgia" panose="02040502050405020303" pitchFamily="18" charset="0"/>
            </a:endParaRPr>
          </a:p>
          <a:p>
            <a:endParaRPr lang="en-GB" dirty="0"/>
          </a:p>
        </p:txBody>
      </p:sp>
      <p:pic>
        <p:nvPicPr>
          <p:cNvPr id="5" name="Zástupný obsah 3">
            <a:extLst>
              <a:ext uri="{FF2B5EF4-FFF2-40B4-BE49-F238E27FC236}">
                <a16:creationId xmlns:a16="http://schemas.microsoft.com/office/drawing/2014/main" id="{87107D26-D8EC-84B0-101D-8176AC214F3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5483421" y="1825626"/>
            <a:ext cx="5870379" cy="3894402"/>
          </a:xfrm>
          <a:prstGeom prst="rect">
            <a:avLst/>
          </a:prstGeom>
        </p:spPr>
      </p:pic>
    </p:spTree>
    <p:extLst>
      <p:ext uri="{BB962C8B-B14F-4D97-AF65-F5344CB8AC3E}">
        <p14:creationId xmlns:p14="http://schemas.microsoft.com/office/powerpoint/2010/main" val="1287106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800" dirty="0">
                <a:solidFill>
                  <a:schemeClr val="bg1"/>
                </a:solidFill>
                <a:latin typeface="Georgia" panose="02040502050405020303" pitchFamily="18" charset="0"/>
              </a:rPr>
              <a:t>Děkuji za pozornost.</a:t>
            </a:r>
          </a:p>
        </p:txBody>
      </p:sp>
      <p:sp>
        <p:nvSpPr>
          <p:cNvPr id="3" name="Zástupný symbol pro text 2"/>
          <p:cNvSpPr>
            <a:spLocks noGrp="1"/>
          </p:cNvSpPr>
          <p:nvPr>
            <p:ph type="body" idx="1"/>
          </p:nvPr>
        </p:nvSpPr>
        <p:spPr/>
        <p:txBody>
          <a:bodyPr/>
          <a:lstStyle/>
          <a:p>
            <a:endParaRPr lang="cs-CZ" dirty="0">
              <a:latin typeface="Georgia" panose="02040502050405020303" pitchFamily="18" charset="0"/>
            </a:endParaRPr>
          </a:p>
        </p:txBody>
      </p:sp>
    </p:spTree>
    <p:extLst>
      <p:ext uri="{BB962C8B-B14F-4D97-AF65-F5344CB8AC3E}">
        <p14:creationId xmlns:p14="http://schemas.microsoft.com/office/powerpoint/2010/main" val="2383541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4672" y="1122362"/>
            <a:ext cx="3308130" cy="3435569"/>
          </a:xfrm>
        </p:spPr>
        <p:txBody>
          <a:bodyPr vert="horz" lIns="91440" tIns="45720" rIns="91440" bIns="45720" rtlCol="0" anchor="b">
            <a:normAutofit fontScale="90000"/>
          </a:bodyPr>
          <a:lstStyle/>
          <a:p>
            <a:pPr>
              <a:lnSpc>
                <a:spcPct val="150000"/>
              </a:lnSpc>
            </a:pPr>
            <a:r>
              <a:rPr lang="cs-CZ" sz="2800" kern="1200" dirty="0">
                <a:solidFill>
                  <a:schemeClr val="bg1"/>
                </a:solidFill>
                <a:latin typeface="Times New Roman" panose="02020603050405020304" pitchFamily="18" charset="0"/>
                <a:cs typeface="Times New Roman" panose="02020603050405020304" pitchFamily="18" charset="0"/>
              </a:rPr>
              <a:t>Archeologická naleziště s textovými nálezy z doby Válčících států a dynastie Han </a:t>
            </a:r>
            <a:br>
              <a:rPr lang="cs-CZ" sz="2800" kern="1200" dirty="0">
                <a:solidFill>
                  <a:schemeClr val="bg1"/>
                </a:solidFill>
                <a:latin typeface="Times New Roman" panose="02020603050405020304" pitchFamily="18" charset="0"/>
                <a:cs typeface="Times New Roman" panose="02020603050405020304" pitchFamily="18" charset="0"/>
              </a:rPr>
            </a:br>
            <a:r>
              <a:rPr lang="cs-CZ" sz="2800" kern="1200" dirty="0">
                <a:solidFill>
                  <a:schemeClr val="bg1"/>
                </a:solidFill>
                <a:latin typeface="Times New Roman" panose="02020603050405020304" pitchFamily="18" charset="0"/>
                <a:cs typeface="Times New Roman" panose="02020603050405020304" pitchFamily="18" charset="0"/>
              </a:rPr>
              <a:t>(20.-21. století)</a:t>
            </a:r>
            <a:endParaRPr lang="en-US" sz="2800" kern="1200" dirty="0">
              <a:solidFill>
                <a:schemeClr val="bg1"/>
              </a:solidFill>
              <a:latin typeface="Times New Roman" panose="02020603050405020304" pitchFamily="18" charset="0"/>
              <a:cs typeface="Times New Roman" panose="02020603050405020304" pitchFamily="18" charset="0"/>
            </a:endParaRPr>
          </a:p>
        </p:txBody>
      </p:sp>
      <p:pic>
        <p:nvPicPr>
          <p:cNvPr id="15" name="Obrázek 14" descr="Sources (Chapter 2) - Divination and Prediction in Early China and ...">
            <a:extLst>
              <a:ext uri="{FF2B5EF4-FFF2-40B4-BE49-F238E27FC236}">
                <a16:creationId xmlns:a16="http://schemas.microsoft.com/office/drawing/2014/main" id="{9B983ABC-7064-4274-9BD9-D1FFE01369CA}"/>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5978769" y="0"/>
            <a:ext cx="5408559" cy="6854676"/>
          </a:xfrm>
          <a:prstGeom prst="rect">
            <a:avLst/>
          </a:prstGeom>
          <a:noFill/>
        </p:spPr>
      </p:pic>
    </p:spTree>
    <p:extLst>
      <p:ext uri="{BB962C8B-B14F-4D97-AF65-F5344CB8AC3E}">
        <p14:creationId xmlns:p14="http://schemas.microsoft.com/office/powerpoint/2010/main" val="3421166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4672" y="640263"/>
            <a:ext cx="5157216" cy="1344975"/>
          </a:xfrm>
        </p:spPr>
        <p:txBody>
          <a:bodyPr>
            <a:normAutofit/>
          </a:bodyPr>
          <a:lstStyle/>
          <a:p>
            <a:r>
              <a:rPr lang="en-US" altLang="zh-TW" sz="3400" b="1" dirty="0" err="1">
                <a:latin typeface="Times New Roman" panose="02020603050405020304" pitchFamily="18" charset="0"/>
                <a:cs typeface="Times New Roman" panose="02020603050405020304" pitchFamily="18" charset="0"/>
              </a:rPr>
              <a:t>Mawangdui</a:t>
            </a:r>
            <a:r>
              <a:rPr lang="en-US" altLang="zh-TW" sz="3400" b="1" dirty="0">
                <a:latin typeface="Times New Roman" panose="02020603050405020304" pitchFamily="18" charset="0"/>
                <a:cs typeface="Times New Roman" panose="02020603050405020304" pitchFamily="18" charset="0"/>
              </a:rPr>
              <a:t> </a:t>
            </a:r>
            <a:r>
              <a:rPr lang="zh-TW" altLang="en-US" sz="3400" b="1" dirty="0">
                <a:latin typeface="Times New Roman" panose="02020603050405020304" pitchFamily="18" charset="0"/>
                <a:cs typeface="Times New Roman" panose="02020603050405020304" pitchFamily="18" charset="0"/>
              </a:rPr>
              <a:t>馬王堆 </a:t>
            </a:r>
            <a:r>
              <a:rPr lang="en-US" altLang="zh-TW" sz="3400" b="1" dirty="0">
                <a:latin typeface="Times New Roman" panose="02020603050405020304" pitchFamily="18" charset="0"/>
                <a:cs typeface="Times New Roman" panose="02020603050405020304" pitchFamily="18" charset="0"/>
              </a:rPr>
              <a:t>(1973)</a:t>
            </a:r>
            <a:br>
              <a:rPr lang="en-US" altLang="zh-TW" sz="3400" dirty="0">
                <a:latin typeface="Times New Roman" panose="02020603050405020304" pitchFamily="18" charset="0"/>
                <a:cs typeface="Times New Roman" panose="02020603050405020304" pitchFamily="18" charset="0"/>
              </a:rPr>
            </a:br>
            <a:endParaRPr lang="cs-CZ" sz="3400" dirty="0">
              <a:latin typeface="Georgia" panose="02040502050405020303" pitchFamily="18" charset="0"/>
            </a:endParaRPr>
          </a:p>
        </p:txBody>
      </p:sp>
      <p:sp>
        <p:nvSpPr>
          <p:cNvPr id="3" name="Zástupný symbol pro obsah 2"/>
          <p:cNvSpPr>
            <a:spLocks noGrp="1"/>
          </p:cNvSpPr>
          <p:nvPr>
            <p:ph idx="1"/>
          </p:nvPr>
        </p:nvSpPr>
        <p:spPr>
          <a:xfrm>
            <a:off x="804672" y="2121763"/>
            <a:ext cx="5157216" cy="3773010"/>
          </a:xfrm>
        </p:spPr>
        <p:txBody>
          <a:bodyPr>
            <a:normAutofit lnSpcReduction="10000"/>
          </a:bodyPr>
          <a:lstStyle/>
          <a:p>
            <a:pPr marL="0" indent="0">
              <a:buNone/>
            </a:pP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hrob</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markýze</a:t>
            </a:r>
            <a:r>
              <a:rPr lang="en-US" altLang="zh-TW" sz="2400" dirty="0">
                <a:latin typeface="Times New Roman" panose="02020603050405020304" pitchFamily="18" charset="0"/>
                <a:cs typeface="Times New Roman" panose="02020603050405020304" pitchFamily="18" charset="0"/>
              </a:rPr>
              <a:t> Dai</a:t>
            </a:r>
            <a:r>
              <a:rPr lang="cs-CZ" altLang="zh-TW"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jeho</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že</a:t>
            </a:r>
            <a:r>
              <a:rPr lang="cs-CZ" altLang="zh-TW" sz="2400" dirty="0">
                <a:latin typeface="Times New Roman" panose="02020603050405020304" pitchFamily="18" charset="0"/>
                <a:cs typeface="Times New Roman" panose="02020603050405020304" pitchFamily="18" charset="0"/>
              </a:rPr>
              <a:t>n</a:t>
            </a:r>
            <a:r>
              <a:rPr lang="en-US" altLang="zh-TW" sz="2400" dirty="0">
                <a:latin typeface="Times New Roman" panose="02020603050405020304" pitchFamily="18" charset="0"/>
                <a:cs typeface="Times New Roman" panose="02020603050405020304" pitchFamily="18" charset="0"/>
              </a:rPr>
              <a:t>y a </a:t>
            </a:r>
            <a:r>
              <a:rPr lang="en-US" altLang="zh-TW" sz="2400" dirty="0" err="1">
                <a:latin typeface="Times New Roman" panose="02020603050405020304" pitchFamily="18" charset="0"/>
                <a:cs typeface="Times New Roman" panose="02020603050405020304" pitchFamily="18" charset="0"/>
              </a:rPr>
              <a:t>syna</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uzavřen</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před</a:t>
            </a:r>
            <a:r>
              <a:rPr lang="en-US" altLang="zh-TW" sz="2400" dirty="0">
                <a:latin typeface="Times New Roman" panose="02020603050405020304" pitchFamily="18" charset="0"/>
                <a:cs typeface="Times New Roman" panose="02020603050405020304" pitchFamily="18" charset="0"/>
              </a:rPr>
              <a:t> r. 168 </a:t>
            </a:r>
            <a:r>
              <a:rPr lang="en-US" altLang="zh-TW" sz="2400" dirty="0" err="1">
                <a:latin typeface="Times New Roman" panose="02020603050405020304" pitchFamily="18" charset="0"/>
                <a:cs typeface="Times New Roman" panose="02020603050405020304" pitchFamily="18" charset="0"/>
              </a:rPr>
              <a:t>př.n.l</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dyn</a:t>
            </a:r>
            <a:r>
              <a:rPr lang="en-US" altLang="zh-TW" sz="2400" dirty="0">
                <a:latin typeface="Times New Roman" panose="02020603050405020304" pitchFamily="18" charset="0"/>
                <a:cs typeface="Times New Roman" panose="02020603050405020304" pitchFamily="18" charset="0"/>
              </a:rPr>
              <a:t>. Han)</a:t>
            </a:r>
            <a:br>
              <a:rPr lang="en-US" altLang="zh-TW" sz="2400" dirty="0">
                <a:latin typeface="Times New Roman" panose="02020603050405020304" pitchFamily="18" charset="0"/>
                <a:cs typeface="Times New Roman" panose="02020603050405020304" pitchFamily="18" charset="0"/>
              </a:rPr>
            </a:br>
            <a:r>
              <a:rPr lang="cs-CZ" altLang="zh-TW" sz="2400" dirty="0">
                <a:latin typeface="Times New Roman" panose="02020603050405020304" pitchFamily="18" charset="0"/>
                <a:cs typeface="Times New Roman" panose="02020603050405020304" pitchFamily="18" charset="0"/>
              </a:rPr>
              <a:t> </a:t>
            </a:r>
            <a:r>
              <a:rPr lang="en-GB" sz="2400" u="sng" dirty="0">
                <a:hlinkClick r:id="rId2"/>
              </a:rPr>
              <a:t>https://www.youtube.com/watch?v=2xlX1OiOWfE</a:t>
            </a:r>
            <a:endParaRPr lang="cs-CZ" sz="2400" u="sng" dirty="0"/>
          </a:p>
          <a:p>
            <a:pPr marL="0" indent="0">
              <a:buNone/>
            </a:pPr>
            <a:r>
              <a:rPr lang="cs-CZ" sz="2400" dirty="0"/>
              <a:t>- </a:t>
            </a:r>
            <a:r>
              <a:rPr lang="cs-CZ" sz="2400" dirty="0">
                <a:latin typeface="Times New Roman" panose="02020603050405020304" pitchFamily="18" charset="0"/>
                <a:cs typeface="Times New Roman" panose="02020603050405020304" pitchFamily="18" charset="0"/>
              </a:rPr>
              <a:t>50 textů na hedvábných svitcích v lakovaných skříňkách: </a:t>
            </a:r>
            <a:r>
              <a:rPr lang="cs-CZ" sz="2400" dirty="0" err="1">
                <a:latin typeface="Times New Roman" panose="02020603050405020304" pitchFamily="18" charset="0"/>
                <a:cs typeface="Times New Roman" panose="02020603050405020304" pitchFamily="18" charset="0"/>
              </a:rPr>
              <a:t>Laozi</a:t>
            </a:r>
            <a:r>
              <a:rPr lang="cs-CZ" sz="2400" dirty="0">
                <a:latin typeface="Times New Roman" panose="02020603050405020304" pitchFamily="18" charset="0"/>
                <a:cs typeface="Times New Roman" panose="02020603050405020304" pitchFamily="18" charset="0"/>
              </a:rPr>
              <a:t> A, B, Čtyři kanonické spisy Žlutého císaře, části </a:t>
            </a:r>
            <a:r>
              <a:rPr lang="cs-CZ" sz="2400" dirty="0" err="1">
                <a:latin typeface="Times New Roman" panose="02020603050405020304" pitchFamily="18" charset="0"/>
                <a:cs typeface="Times New Roman" panose="02020603050405020304" pitchFamily="18" charset="0"/>
              </a:rPr>
              <a:t>Zuo</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zhuan</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Zhan</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guo</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ce</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Yijing</a:t>
            </a:r>
            <a:r>
              <a:rPr lang="cs-CZ" sz="2400" dirty="0">
                <a:latin typeface="Times New Roman" panose="02020603050405020304" pitchFamily="18" charset="0"/>
                <a:cs typeface="Times New Roman" panose="02020603050405020304" pitchFamily="18" charset="0"/>
              </a:rPr>
              <a:t> s pěti komentáři (!), spisy o lékařství, teorii pěti fází, astronomii, mapy atd.</a:t>
            </a:r>
          </a:p>
          <a:p>
            <a:pPr marL="0" indent="0">
              <a:buNone/>
            </a:pPr>
            <a:endParaRPr lang="cs-CZ" sz="2000" dirty="0">
              <a:latin typeface="Georgia" panose="02040502050405020303" pitchFamily="18" charset="0"/>
            </a:endParaRPr>
          </a:p>
        </p:txBody>
      </p:sp>
      <p:pic>
        <p:nvPicPr>
          <p:cNvPr id="6" name="Obrázek 5">
            <a:extLst>
              <a:ext uri="{FF2B5EF4-FFF2-40B4-BE49-F238E27FC236}">
                <a16:creationId xmlns:a16="http://schemas.microsoft.com/office/drawing/2014/main" id="{0EB852F7-C56B-4AA3-84CF-DF1817E084F7}"/>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666892" y="323558"/>
            <a:ext cx="3038622" cy="6358596"/>
          </a:xfrm>
          <a:prstGeom prst="rect">
            <a:avLst/>
          </a:prstGeom>
          <a:noFill/>
        </p:spPr>
      </p:pic>
    </p:spTree>
    <p:extLst>
      <p:ext uri="{BB962C8B-B14F-4D97-AF65-F5344CB8AC3E}">
        <p14:creationId xmlns:p14="http://schemas.microsoft.com/office/powerpoint/2010/main" val="328555485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Mawangdui Han Dynasty Tomb">
            <a:extLst>
              <a:ext uri="{FF2B5EF4-FFF2-40B4-BE49-F238E27FC236}">
                <a16:creationId xmlns:a16="http://schemas.microsoft.com/office/drawing/2014/main" id="{307AC62A-598A-4996-B620-2739C94A519B}"/>
              </a:ext>
            </a:extLst>
          </p:cNvPr>
          <p:cNvPicPr/>
          <p:nvPr/>
        </p:nvPicPr>
        <p:blipFill rotWithShape="1">
          <a:blip r:embed="rId2">
            <a:extLst>
              <a:ext uri="{28A0092B-C50C-407E-A947-70E740481C1C}">
                <a14:useLocalDpi xmlns:a14="http://schemas.microsoft.com/office/drawing/2010/main" val="0"/>
              </a:ext>
            </a:extLst>
          </a:blip>
          <a:srcRect t="14261" r="-2" b="12399"/>
          <a:stretch/>
        </p:blipFill>
        <p:spPr bwMode="auto">
          <a:xfrm>
            <a:off x="321730" y="321732"/>
            <a:ext cx="5674897" cy="3017405"/>
          </a:xfrm>
          <a:prstGeom prst="rect">
            <a:avLst/>
          </a:prstGeom>
          <a:noFill/>
        </p:spPr>
      </p:pic>
      <p:pic>
        <p:nvPicPr>
          <p:cNvPr id="4" name="Obrázek 3" descr="Mawangdui Han Tombs travel guidebook –must visit attractions in ...">
            <a:extLst>
              <a:ext uri="{FF2B5EF4-FFF2-40B4-BE49-F238E27FC236}">
                <a16:creationId xmlns:a16="http://schemas.microsoft.com/office/drawing/2014/main" id="{69D2F56D-7B86-4999-A038-94CDF3B8BB96}"/>
              </a:ext>
            </a:extLst>
          </p:cNvPr>
          <p:cNvPicPr/>
          <p:nvPr/>
        </p:nvPicPr>
        <p:blipFill rotWithShape="1">
          <a:blip r:embed="rId3">
            <a:extLst>
              <a:ext uri="{28A0092B-C50C-407E-A947-70E740481C1C}">
                <a14:useLocalDpi xmlns:a14="http://schemas.microsoft.com/office/drawing/2010/main" val="0"/>
              </a:ext>
            </a:extLst>
          </a:blip>
          <a:srcRect l="4908" r="3" b="3"/>
          <a:stretch/>
        </p:blipFill>
        <p:spPr bwMode="auto">
          <a:xfrm>
            <a:off x="321730" y="3510853"/>
            <a:ext cx="5674897" cy="2789954"/>
          </a:xfrm>
          <a:prstGeom prst="rect">
            <a:avLst/>
          </a:prstGeom>
          <a:noFill/>
        </p:spPr>
      </p:pic>
      <p:pic>
        <p:nvPicPr>
          <p:cNvPr id="6" name="Obrázek 5" descr="mawangdui tomb | Tumblr">
            <a:extLst>
              <a:ext uri="{FF2B5EF4-FFF2-40B4-BE49-F238E27FC236}">
                <a16:creationId xmlns:a16="http://schemas.microsoft.com/office/drawing/2014/main" id="{7004F706-B924-4CAE-A71A-55CD4B4E5CC3}"/>
              </a:ext>
            </a:extLst>
          </p:cNvPr>
          <p:cNvPicPr/>
          <p:nvPr/>
        </p:nvPicPr>
        <p:blipFill rotWithShape="1">
          <a:blip r:embed="rId4">
            <a:extLst>
              <a:ext uri="{28A0092B-C50C-407E-A947-70E740481C1C}">
                <a14:useLocalDpi xmlns:a14="http://schemas.microsoft.com/office/drawing/2010/main" val="0"/>
              </a:ext>
            </a:extLst>
          </a:blip>
          <a:srcRect l="17748" r="10830"/>
          <a:stretch/>
        </p:blipFill>
        <p:spPr bwMode="auto">
          <a:xfrm>
            <a:off x="6195373" y="321733"/>
            <a:ext cx="5674897" cy="5979074"/>
          </a:xfrm>
          <a:prstGeom prst="rect">
            <a:avLst/>
          </a:prstGeom>
          <a:noFill/>
        </p:spPr>
      </p:pic>
    </p:spTree>
    <p:extLst>
      <p:ext uri="{BB962C8B-B14F-4D97-AF65-F5344CB8AC3E}">
        <p14:creationId xmlns:p14="http://schemas.microsoft.com/office/powerpoint/2010/main" val="2701492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Zástupný obsah 10" descr="Dating to around 168 BCE, the Daoyin tu was discovered in the ...">
            <a:extLst>
              <a:ext uri="{FF2B5EF4-FFF2-40B4-BE49-F238E27FC236}">
                <a16:creationId xmlns:a16="http://schemas.microsoft.com/office/drawing/2014/main" id="{426C580E-F076-4F6D-AA12-3B88E561F290}"/>
              </a:ext>
            </a:extLst>
          </p:cNvPr>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8200" y="2058194"/>
            <a:ext cx="5181600" cy="3886200"/>
          </a:xfrm>
          <a:prstGeom prst="rect">
            <a:avLst/>
          </a:prstGeom>
          <a:noFill/>
          <a:ln>
            <a:noFill/>
          </a:ln>
        </p:spPr>
      </p:pic>
      <p:pic>
        <p:nvPicPr>
          <p:cNvPr id="17" name="Zástupný obsah 16" descr="Wushi'er Bingfang - Wikipedia">
            <a:extLst>
              <a:ext uri="{FF2B5EF4-FFF2-40B4-BE49-F238E27FC236}">
                <a16:creationId xmlns:a16="http://schemas.microsoft.com/office/drawing/2014/main" id="{D9DA1F4F-CDC2-4A57-A47E-17B5B56B0CE4}"/>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035702" y="1825625"/>
            <a:ext cx="3454595" cy="4351338"/>
          </a:xfrm>
          <a:prstGeom prst="rect">
            <a:avLst/>
          </a:prstGeom>
          <a:noFill/>
          <a:ln>
            <a:noFill/>
          </a:ln>
        </p:spPr>
      </p:pic>
      <p:sp>
        <p:nvSpPr>
          <p:cNvPr id="2" name="TextovéPole 1">
            <a:extLst>
              <a:ext uri="{FF2B5EF4-FFF2-40B4-BE49-F238E27FC236}">
                <a16:creationId xmlns:a16="http://schemas.microsoft.com/office/drawing/2014/main" id="{1350EFFA-9B38-4BF8-9125-F370AFA33447}"/>
              </a:ext>
            </a:extLst>
          </p:cNvPr>
          <p:cNvSpPr txBox="1"/>
          <p:nvPr/>
        </p:nvSpPr>
        <p:spPr>
          <a:xfrm>
            <a:off x="838200" y="1214438"/>
            <a:ext cx="4387740" cy="523220"/>
          </a:xfrm>
          <a:prstGeom prst="rect">
            <a:avLst/>
          </a:prstGeom>
          <a:noFill/>
        </p:spPr>
        <p:txBody>
          <a:bodyPr wrap="none" rtlCol="0">
            <a:spAutoFit/>
          </a:bodyPr>
          <a:lstStyle/>
          <a:p>
            <a:r>
              <a:rPr lang="en-GB" sz="2800" dirty="0" err="1">
                <a:solidFill>
                  <a:schemeClr val="bg1"/>
                </a:solidFill>
                <a:latin typeface="Times New Roman" panose="02020603050405020304" pitchFamily="18" charset="0"/>
                <a:cs typeface="Times New Roman" panose="02020603050405020304" pitchFamily="18" charset="0"/>
              </a:rPr>
              <a:t>Mawangdui</a:t>
            </a:r>
            <a:r>
              <a:rPr lang="en-GB" sz="2800" dirty="0">
                <a:solidFill>
                  <a:schemeClr val="bg1"/>
                </a:solidFill>
                <a:latin typeface="Times New Roman" panose="02020603050405020304" pitchFamily="18" charset="0"/>
                <a:cs typeface="Times New Roman" panose="02020603050405020304" pitchFamily="18" charset="0"/>
              </a:rPr>
              <a:t> qigong exercises</a:t>
            </a:r>
            <a:endParaRPr lang="cs-CZ" sz="2800" dirty="0">
              <a:solidFill>
                <a:schemeClr val="bg1"/>
              </a:solidFill>
              <a:latin typeface="Times New Roman" panose="02020603050405020304" pitchFamily="18" charset="0"/>
              <a:cs typeface="Times New Roman" panose="02020603050405020304" pitchFamily="18" charset="0"/>
            </a:endParaRPr>
          </a:p>
        </p:txBody>
      </p:sp>
      <p:sp>
        <p:nvSpPr>
          <p:cNvPr id="3" name="TextovéPole 2">
            <a:extLst>
              <a:ext uri="{FF2B5EF4-FFF2-40B4-BE49-F238E27FC236}">
                <a16:creationId xmlns:a16="http://schemas.microsoft.com/office/drawing/2014/main" id="{0AE691B6-1204-4277-A510-173D8D3A4E93}"/>
              </a:ext>
            </a:extLst>
          </p:cNvPr>
          <p:cNvSpPr txBox="1"/>
          <p:nvPr/>
        </p:nvSpPr>
        <p:spPr>
          <a:xfrm>
            <a:off x="6676530" y="798939"/>
            <a:ext cx="4172937" cy="830997"/>
          </a:xfrm>
          <a:prstGeom prst="rect">
            <a:avLst/>
          </a:prstGeom>
          <a:noFill/>
        </p:spPr>
        <p:txBody>
          <a:bodyPr wrap="none" rtlCol="0">
            <a:spAutoFit/>
          </a:bodyPr>
          <a:lstStyle/>
          <a:p>
            <a:r>
              <a:rPr lang="en-GB" sz="2400" dirty="0" err="1">
                <a:solidFill>
                  <a:schemeClr val="bg1"/>
                </a:solidFill>
                <a:latin typeface="Times New Roman" panose="02020603050405020304" pitchFamily="18" charset="0"/>
                <a:cs typeface="Times New Roman" panose="02020603050405020304" pitchFamily="18" charset="0"/>
              </a:rPr>
              <a:t>Wushi’er</a:t>
            </a:r>
            <a:r>
              <a:rPr lang="en-GB" sz="2400" dirty="0">
                <a:solidFill>
                  <a:schemeClr val="bg1"/>
                </a:solidFill>
                <a:latin typeface="Times New Roman" panose="02020603050405020304" pitchFamily="18" charset="0"/>
                <a:cs typeface="Times New Roman" panose="02020603050405020304" pitchFamily="18" charset="0"/>
              </a:rPr>
              <a:t> </a:t>
            </a:r>
            <a:r>
              <a:rPr lang="en-GB" sz="2400" dirty="0" err="1">
                <a:solidFill>
                  <a:schemeClr val="bg1"/>
                </a:solidFill>
                <a:latin typeface="Times New Roman" panose="02020603050405020304" pitchFamily="18" charset="0"/>
                <a:cs typeface="Times New Roman" panose="02020603050405020304" pitchFamily="18" charset="0"/>
              </a:rPr>
              <a:t>bingfang</a:t>
            </a:r>
            <a:r>
              <a:rPr lang="en-GB" sz="2400" dirty="0">
                <a:solidFill>
                  <a:schemeClr val="bg1"/>
                </a:solidFill>
                <a:latin typeface="Times New Roman" panose="02020603050405020304" pitchFamily="18" charset="0"/>
                <a:cs typeface="Times New Roman" panose="02020603050405020304" pitchFamily="18" charset="0"/>
              </a:rPr>
              <a:t> </a:t>
            </a:r>
            <a:r>
              <a:rPr lang="zh-CN" altLang="en-US" sz="2400" dirty="0">
                <a:solidFill>
                  <a:schemeClr val="bg1"/>
                </a:solidFill>
                <a:latin typeface="Times New Roman" panose="02020603050405020304" pitchFamily="18" charset="0"/>
                <a:cs typeface="Times New Roman" panose="02020603050405020304" pitchFamily="18" charset="0"/>
              </a:rPr>
              <a:t>五十二病方</a:t>
            </a:r>
            <a:endParaRPr lang="cs-CZ" sz="2400" dirty="0">
              <a:solidFill>
                <a:schemeClr val="bg1"/>
              </a:solidFill>
              <a:latin typeface="Times New Roman" panose="02020603050405020304" pitchFamily="18" charset="0"/>
              <a:cs typeface="Times New Roman" panose="02020603050405020304" pitchFamily="18" charset="0"/>
            </a:endParaRPr>
          </a:p>
          <a:p>
            <a:r>
              <a:rPr lang="cs-CZ" sz="2400" dirty="0">
                <a:solidFill>
                  <a:schemeClr val="bg1"/>
                </a:solidFill>
                <a:latin typeface="Times New Roman" panose="02020603050405020304" pitchFamily="18" charset="0"/>
                <a:cs typeface="Times New Roman" panose="02020603050405020304" pitchFamily="18" charset="0"/>
              </a:rPr>
              <a:t>„Předpisy na 52 neduhů“</a:t>
            </a:r>
          </a:p>
        </p:txBody>
      </p:sp>
    </p:spTree>
    <p:extLst>
      <p:ext uri="{BB962C8B-B14F-4D97-AF65-F5344CB8AC3E}">
        <p14:creationId xmlns:p14="http://schemas.microsoft.com/office/powerpoint/2010/main" val="4258872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Nadpis 1"/>
          <p:cNvSpPr>
            <a:spLocks noGrp="1"/>
          </p:cNvSpPr>
          <p:nvPr>
            <p:ph type="title"/>
          </p:nvPr>
        </p:nvSpPr>
        <p:spPr>
          <a:xfrm>
            <a:off x="673749" y="4610244"/>
            <a:ext cx="3649703" cy="1714500"/>
          </a:xfrm>
        </p:spPr>
        <p:txBody>
          <a:bodyPr>
            <a:normAutofit/>
          </a:bodyPr>
          <a:lstStyle/>
          <a:p>
            <a:r>
              <a:rPr lang="cs-CZ" sz="2800" dirty="0" err="1">
                <a:latin typeface="Georgia" panose="02040502050405020303" pitchFamily="18" charset="0"/>
              </a:rPr>
              <a:t>Yijing</a:t>
            </a:r>
            <a:r>
              <a:rPr lang="cs-CZ" sz="2800" dirty="0">
                <a:latin typeface="Georgia" panose="02040502050405020303" pitchFamily="18" charset="0"/>
              </a:rPr>
              <a:t> (Kniha proměn) s komentáři</a:t>
            </a:r>
          </a:p>
        </p:txBody>
      </p:sp>
      <p:pic>
        <p:nvPicPr>
          <p:cNvPr id="11" name="Zástupný obsah 10" descr="Excavated texts">
            <a:extLst>
              <a:ext uri="{FF2B5EF4-FFF2-40B4-BE49-F238E27FC236}">
                <a16:creationId xmlns:a16="http://schemas.microsoft.com/office/drawing/2014/main" id="{937847B0-BA24-4431-AF2B-1CAF2B39B265}"/>
              </a:ext>
            </a:extLst>
          </p:cNvPr>
          <p:cNvPicPr>
            <a:picLocks/>
          </p:cNvPicPr>
          <p:nvPr/>
        </p:nvPicPr>
        <p:blipFill rotWithShape="1">
          <a:blip r:embed="rId3">
            <a:extLst>
              <a:ext uri="{28A0092B-C50C-407E-A947-70E740481C1C}">
                <a14:useLocalDpi xmlns:a14="http://schemas.microsoft.com/office/drawing/2010/main" val="0"/>
              </a:ext>
            </a:extLst>
          </a:blip>
          <a:srcRect t="17736" b="15332"/>
          <a:stretch/>
        </p:blipFill>
        <p:spPr bwMode="auto">
          <a:xfrm>
            <a:off x="673749" y="370320"/>
            <a:ext cx="3716238" cy="4051011"/>
          </a:xfrm>
          <a:prstGeom prst="rect">
            <a:avLst/>
          </a:prstGeom>
          <a:noFill/>
        </p:spPr>
      </p:pic>
      <p:pic>
        <p:nvPicPr>
          <p:cNvPr id="12" name="Obrázek 11" descr="Book on Silk “Lao Zi” (Version A) | China; Mawangdui | 205-141 BC ...">
            <a:extLst>
              <a:ext uri="{FF2B5EF4-FFF2-40B4-BE49-F238E27FC236}">
                <a16:creationId xmlns:a16="http://schemas.microsoft.com/office/drawing/2014/main" id="{23944597-31C6-4EA7-B9C3-B22A9D3919AE}"/>
              </a:ext>
            </a:extLst>
          </p:cNvPr>
          <p:cNvPicPr/>
          <p:nvPr/>
        </p:nvPicPr>
        <p:blipFill rotWithShape="1">
          <a:blip r:embed="rId4">
            <a:extLst>
              <a:ext uri="{28A0092B-C50C-407E-A947-70E740481C1C}">
                <a14:useLocalDpi xmlns:a14="http://schemas.microsoft.com/office/drawing/2010/main" val="0"/>
              </a:ext>
            </a:extLst>
          </a:blip>
          <a:srcRect r="-2" b="1105"/>
          <a:stretch/>
        </p:blipFill>
        <p:spPr bwMode="auto">
          <a:xfrm>
            <a:off x="4719344" y="370320"/>
            <a:ext cx="6798905" cy="4051011"/>
          </a:xfrm>
          <a:prstGeom prst="rect">
            <a:avLst/>
          </a:prstGeom>
          <a:noFill/>
        </p:spPr>
      </p:pic>
      <p:cxnSp>
        <p:nvCxnSpPr>
          <p:cNvPr id="21" name="Straight Connector 20">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5C33895F-EEBB-4749-A399-C0085F934DF4}"/>
              </a:ext>
            </a:extLst>
          </p:cNvPr>
          <p:cNvSpPr>
            <a:spLocks noGrp="1"/>
          </p:cNvSpPr>
          <p:nvPr>
            <p:ph idx="1"/>
          </p:nvPr>
        </p:nvSpPr>
        <p:spPr>
          <a:xfrm>
            <a:off x="4793019" y="4610244"/>
            <a:ext cx="6725232" cy="1714500"/>
          </a:xfrm>
        </p:spPr>
        <p:txBody>
          <a:bodyPr anchor="ctr">
            <a:normAutofit/>
          </a:bodyPr>
          <a:lstStyle/>
          <a:p>
            <a:pPr marL="0" indent="0">
              <a:buNone/>
            </a:pPr>
            <a:r>
              <a:rPr lang="cs-CZ" dirty="0">
                <a:solidFill>
                  <a:prstClr val="white"/>
                </a:solidFill>
                <a:latin typeface="Georgia" panose="02040502050405020303" pitchFamily="18" charset="0"/>
                <a:ea typeface="+mj-ea"/>
                <a:cs typeface="+mj-cs"/>
              </a:rPr>
              <a:t>MWD </a:t>
            </a:r>
            <a:r>
              <a:rPr lang="cs-CZ" dirty="0" err="1">
                <a:solidFill>
                  <a:prstClr val="white"/>
                </a:solidFill>
                <a:latin typeface="Georgia" panose="02040502050405020303" pitchFamily="18" charset="0"/>
                <a:ea typeface="+mj-ea"/>
                <a:cs typeface="+mj-cs"/>
              </a:rPr>
              <a:t>Laozi</a:t>
            </a:r>
            <a:r>
              <a:rPr lang="cs-CZ" dirty="0">
                <a:solidFill>
                  <a:prstClr val="white"/>
                </a:solidFill>
                <a:latin typeface="Georgia" panose="02040502050405020303" pitchFamily="18" charset="0"/>
                <a:ea typeface="+mj-ea"/>
                <a:cs typeface="+mj-cs"/>
              </a:rPr>
              <a:t> A (Tao-</a:t>
            </a:r>
            <a:r>
              <a:rPr lang="cs-CZ" dirty="0" err="1">
                <a:solidFill>
                  <a:prstClr val="white"/>
                </a:solidFill>
                <a:latin typeface="Georgia" panose="02040502050405020303" pitchFamily="18" charset="0"/>
                <a:ea typeface="+mj-ea"/>
                <a:cs typeface="+mj-cs"/>
              </a:rPr>
              <a:t>te</a:t>
            </a:r>
            <a:r>
              <a:rPr lang="cs-CZ" dirty="0">
                <a:solidFill>
                  <a:prstClr val="white"/>
                </a:solidFill>
                <a:latin typeface="Georgia" panose="02040502050405020303" pitchFamily="18" charset="0"/>
                <a:ea typeface="+mj-ea"/>
                <a:cs typeface="+mj-cs"/>
              </a:rPr>
              <a:t>-</a:t>
            </a:r>
            <a:r>
              <a:rPr lang="cs-CZ" dirty="0" err="1">
                <a:solidFill>
                  <a:prstClr val="white"/>
                </a:solidFill>
                <a:latin typeface="Georgia" panose="02040502050405020303" pitchFamily="18" charset="0"/>
                <a:ea typeface="+mj-ea"/>
                <a:cs typeface="+mj-cs"/>
              </a:rPr>
              <a:t>ťing</a:t>
            </a:r>
            <a:r>
              <a:rPr lang="cs-CZ" dirty="0">
                <a:solidFill>
                  <a:prstClr val="white"/>
                </a:solidFill>
                <a:latin typeface="Georgia" panose="02040502050405020303" pitchFamily="18" charset="0"/>
                <a:ea typeface="+mj-ea"/>
                <a:cs typeface="+mj-cs"/>
              </a:rPr>
              <a:t>)</a:t>
            </a:r>
            <a:endParaRPr lang="en-US" sz="1700" dirty="0"/>
          </a:p>
        </p:txBody>
      </p:sp>
    </p:spTree>
    <p:extLst>
      <p:ext uri="{BB962C8B-B14F-4D97-AF65-F5344CB8AC3E}">
        <p14:creationId xmlns:p14="http://schemas.microsoft.com/office/powerpoint/2010/main" val="36775480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Nadpis 1"/>
          <p:cNvSpPr>
            <a:spLocks noGrp="1"/>
          </p:cNvSpPr>
          <p:nvPr>
            <p:ph type="title"/>
          </p:nvPr>
        </p:nvSpPr>
        <p:spPr>
          <a:xfrm>
            <a:off x="841248" y="1066285"/>
            <a:ext cx="4724530" cy="2975876"/>
          </a:xfrm>
        </p:spPr>
        <p:txBody>
          <a:bodyPr vert="horz" lIns="91440" tIns="45720" rIns="91440" bIns="45720" rtlCol="0" anchor="b">
            <a:normAutofit/>
          </a:bodyPr>
          <a:lstStyle/>
          <a:p>
            <a:r>
              <a:rPr lang="en-US" kern="1200" dirty="0">
                <a:solidFill>
                  <a:schemeClr val="tx1"/>
                </a:solidFill>
                <a:latin typeface="Times New Roman" panose="02020603050405020304" pitchFamily="18" charset="0"/>
                <a:cs typeface="Times New Roman" panose="02020603050405020304" pitchFamily="18" charset="0"/>
              </a:rPr>
              <a:t>Huangdi </a:t>
            </a:r>
            <a:r>
              <a:rPr lang="en-US" kern="1200" dirty="0" err="1">
                <a:solidFill>
                  <a:schemeClr val="tx1"/>
                </a:solidFill>
                <a:latin typeface="Times New Roman" panose="02020603050405020304" pitchFamily="18" charset="0"/>
                <a:cs typeface="Times New Roman" panose="02020603050405020304" pitchFamily="18" charset="0"/>
              </a:rPr>
              <a:t>sijing</a:t>
            </a:r>
            <a:r>
              <a:rPr lang="en-US" kern="1200" dirty="0">
                <a:solidFill>
                  <a:schemeClr val="tx1"/>
                </a:solidFill>
                <a:latin typeface="Times New Roman" panose="02020603050405020304" pitchFamily="18" charset="0"/>
                <a:cs typeface="Times New Roman" panose="02020603050405020304" pitchFamily="18" charset="0"/>
              </a:rPr>
              <a:t> </a:t>
            </a:r>
            <a:br>
              <a:rPr lang="cs-CZ" kern="1200" dirty="0">
                <a:solidFill>
                  <a:schemeClr val="tx1"/>
                </a:solidFill>
                <a:latin typeface="Times New Roman" panose="02020603050405020304" pitchFamily="18" charset="0"/>
                <a:cs typeface="Times New Roman" panose="02020603050405020304" pitchFamily="18" charset="0"/>
              </a:rPr>
            </a:br>
            <a:r>
              <a:rPr lang="zh-TW" altLang="en-US" kern="1200" dirty="0">
                <a:solidFill>
                  <a:schemeClr val="tx1"/>
                </a:solidFill>
                <a:latin typeface="Times New Roman" panose="02020603050405020304" pitchFamily="18" charset="0"/>
                <a:cs typeface="Times New Roman" panose="02020603050405020304" pitchFamily="18" charset="0"/>
              </a:rPr>
              <a:t>黃帝四經</a:t>
            </a:r>
            <a:br>
              <a:rPr lang="cs-CZ" altLang="zh-TW" kern="1200" dirty="0">
                <a:solidFill>
                  <a:schemeClr val="tx1"/>
                </a:solidFill>
                <a:latin typeface="Times New Roman" panose="02020603050405020304" pitchFamily="18" charset="0"/>
                <a:cs typeface="Times New Roman" panose="02020603050405020304" pitchFamily="18" charset="0"/>
              </a:rPr>
            </a:br>
            <a:br>
              <a:rPr lang="cs-CZ" altLang="zh-TW" kern="1200" dirty="0">
                <a:solidFill>
                  <a:schemeClr val="tx1"/>
                </a:solidFill>
                <a:latin typeface="Times New Roman" panose="02020603050405020304" pitchFamily="18" charset="0"/>
                <a:cs typeface="Times New Roman" panose="02020603050405020304" pitchFamily="18" charset="0"/>
              </a:rPr>
            </a:br>
            <a:r>
              <a:rPr lang="cs-CZ" altLang="zh-TW" sz="3200" dirty="0">
                <a:latin typeface="Times New Roman" panose="02020603050405020304" pitchFamily="18" charset="0"/>
                <a:cs typeface="Times New Roman" panose="02020603050405020304" pitchFamily="18" charset="0"/>
              </a:rPr>
              <a:t>Čtyři kanonické spisy Žlutého císaře</a:t>
            </a:r>
            <a:endParaRPr lang="en-US" kern="1200" dirty="0">
              <a:solidFill>
                <a:schemeClr val="tx1"/>
              </a:solidFill>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841248" y="4195986"/>
            <a:ext cx="4724529" cy="1692066"/>
          </a:xfrm>
        </p:spPr>
        <p:txBody>
          <a:bodyPr vert="horz" lIns="91440" tIns="45720" rIns="91440" bIns="45720" rtlCol="0" anchor="t">
            <a:normAutofit/>
          </a:bodyPr>
          <a:lstStyle/>
          <a:p>
            <a:pPr marL="0" indent="0">
              <a:buNone/>
            </a:pPr>
            <a:r>
              <a:rPr lang="en-US" sz="2000" kern="1200">
                <a:solidFill>
                  <a:schemeClr val="tx1"/>
                </a:solidFill>
                <a:latin typeface="+mn-lt"/>
                <a:ea typeface="+mn-ea"/>
                <a:cs typeface="+mn-cs"/>
              </a:rPr>
              <a:t>		</a:t>
            </a:r>
          </a:p>
        </p:txBody>
      </p:sp>
      <p:cxnSp>
        <p:nvCxnSpPr>
          <p:cNvPr id="11" name="Straight Connector 1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012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Mawangdui Silk Texts - Wikiwand">
            <a:extLst>
              <a:ext uri="{FF2B5EF4-FFF2-40B4-BE49-F238E27FC236}">
                <a16:creationId xmlns:a16="http://schemas.microsoft.com/office/drawing/2014/main" id="{E924CABE-B6CB-4AD5-A7D6-696712CDB1EB}"/>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315204" y="267285"/>
            <a:ext cx="3165227" cy="6260123"/>
          </a:xfrm>
          <a:prstGeom prst="rect">
            <a:avLst/>
          </a:prstGeom>
          <a:noFill/>
        </p:spPr>
      </p:pic>
    </p:spTree>
    <p:extLst>
      <p:ext uri="{BB962C8B-B14F-4D97-AF65-F5344CB8AC3E}">
        <p14:creationId xmlns:p14="http://schemas.microsoft.com/office/powerpoint/2010/main" val="82240005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4672" y="640263"/>
            <a:ext cx="5157216" cy="1344975"/>
          </a:xfrm>
        </p:spPr>
        <p:txBody>
          <a:bodyPr>
            <a:normAutofit/>
          </a:bodyPr>
          <a:lstStyle/>
          <a:p>
            <a:r>
              <a:rPr lang="en-US" altLang="zh-TW" sz="3600" dirty="0" err="1">
                <a:latin typeface="Times New Roman" panose="02020603050405020304" pitchFamily="18" charset="0"/>
                <a:cs typeface="Times New Roman" panose="02020603050405020304" pitchFamily="18" charset="0"/>
              </a:rPr>
              <a:t>Guodian</a:t>
            </a:r>
            <a:r>
              <a:rPr lang="en-US" altLang="zh-TW" sz="3600" dirty="0">
                <a:latin typeface="Times New Roman" panose="02020603050405020304" pitchFamily="18" charset="0"/>
                <a:cs typeface="Times New Roman" panose="02020603050405020304" pitchFamily="18" charset="0"/>
              </a:rPr>
              <a:t> </a:t>
            </a:r>
            <a:r>
              <a:rPr lang="zh-TW" altLang="en-US" sz="3600" dirty="0">
                <a:latin typeface="Times New Roman" panose="02020603050405020304" pitchFamily="18" charset="0"/>
                <a:cs typeface="Times New Roman" panose="02020603050405020304" pitchFamily="18" charset="0"/>
              </a:rPr>
              <a:t>郭店 </a:t>
            </a:r>
            <a:r>
              <a:rPr lang="en-US" altLang="zh-TW" sz="3600" dirty="0">
                <a:latin typeface="Times New Roman" panose="02020603050405020304" pitchFamily="18" charset="0"/>
                <a:cs typeface="Times New Roman" panose="02020603050405020304" pitchFamily="18" charset="0"/>
              </a:rPr>
              <a:t>(1993)</a:t>
            </a:r>
            <a:endParaRPr lang="cs-CZ" sz="3600"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804672" y="2121763"/>
            <a:ext cx="5157216" cy="3773010"/>
          </a:xfrm>
        </p:spPr>
        <p:txBody>
          <a:bodyPr>
            <a:normAutofit/>
          </a:bodyPr>
          <a:lstStyle/>
          <a:p>
            <a:pPr>
              <a:buFontTx/>
              <a:buChar char="-"/>
            </a:pPr>
            <a:r>
              <a:rPr lang="en-US" altLang="zh-TW" sz="2400" dirty="0">
                <a:latin typeface="Times New Roman" panose="02020603050405020304" pitchFamily="18" charset="0"/>
                <a:cs typeface="Times New Roman" panose="02020603050405020304" pitchFamily="18" charset="0"/>
              </a:rPr>
              <a:t>u </a:t>
            </a:r>
            <a:r>
              <a:rPr lang="en-US" altLang="zh-TW" sz="2400" dirty="0" err="1">
                <a:latin typeface="Times New Roman" panose="02020603050405020304" pitchFamily="18" charset="0"/>
                <a:cs typeface="Times New Roman" panose="02020603050405020304" pitchFamily="18" charset="0"/>
              </a:rPr>
              <a:t>obce</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Guodian</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poblíž</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Jingmen</a:t>
            </a:r>
            <a:r>
              <a:rPr lang="en-US" altLang="zh-TW" sz="2400" dirty="0">
                <a:latin typeface="Times New Roman" panose="02020603050405020304" pitchFamily="18" charset="0"/>
                <a:cs typeface="Times New Roman" panose="02020603050405020304" pitchFamily="18" charset="0"/>
              </a:rPr>
              <a:t> v </a:t>
            </a:r>
            <a:r>
              <a:rPr lang="en-US" altLang="zh-TW" sz="2400" dirty="0" err="1">
                <a:latin typeface="Times New Roman" panose="02020603050405020304" pitchFamily="18" charset="0"/>
                <a:cs typeface="Times New Roman" panose="02020603050405020304" pitchFamily="18" charset="0"/>
              </a:rPr>
              <a:t>čínské</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provincii</a:t>
            </a:r>
            <a:r>
              <a:rPr lang="en-US" altLang="zh-TW" sz="2400" dirty="0">
                <a:latin typeface="Times New Roman" panose="02020603050405020304" pitchFamily="18" charset="0"/>
                <a:cs typeface="Times New Roman" panose="02020603050405020304" pitchFamily="18" charset="0"/>
              </a:rPr>
              <a:t> Hubei)</a:t>
            </a:r>
            <a:endParaRPr lang="cs-CZ" altLang="zh-TW" sz="2400" dirty="0">
              <a:latin typeface="Times New Roman" panose="02020603050405020304" pitchFamily="18" charset="0"/>
              <a:cs typeface="Times New Roman" panose="02020603050405020304" pitchFamily="18" charset="0"/>
            </a:endParaRPr>
          </a:p>
          <a:p>
            <a:pPr>
              <a:buFontTx/>
              <a:buChar char="-"/>
            </a:pPr>
            <a:r>
              <a:rPr lang="cs-CZ" altLang="zh-TW" sz="2400" dirty="0">
                <a:latin typeface="Times New Roman" panose="02020603050405020304" pitchFamily="18" charset="0"/>
                <a:cs typeface="Times New Roman" panose="02020603050405020304" pitchFamily="18" charset="0"/>
              </a:rPr>
              <a:t>h</a:t>
            </a:r>
            <a:r>
              <a:rPr lang="en-US" altLang="zh-TW" sz="2400" dirty="0">
                <a:latin typeface="Times New Roman" panose="02020603050405020304" pitchFamily="18" charset="0"/>
                <a:cs typeface="Times New Roman" panose="02020603050405020304" pitchFamily="18" charset="0"/>
              </a:rPr>
              <a:t>rob</a:t>
            </a:r>
            <a:r>
              <a:rPr lang="zh-TW" altLang="en-US" sz="2400" dirty="0">
                <a:latin typeface="Times New Roman" panose="02020603050405020304" pitchFamily="18" charset="0"/>
                <a:cs typeface="Times New Roman" panose="02020603050405020304" pitchFamily="18" charset="0"/>
              </a:rPr>
              <a:t> </a:t>
            </a:r>
            <a:r>
              <a:rPr lang="cs-CZ" altLang="zh-TW" sz="2400" dirty="0">
                <a:latin typeface="Times New Roman" panose="02020603050405020304" pitchFamily="18" charset="0"/>
                <a:cs typeface="Times New Roman" panose="02020603050405020304" pitchFamily="18" charset="0"/>
              </a:rPr>
              <a:t>příslušníka nižší šlechty (učitel následníka)</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uzavřen</a:t>
            </a:r>
            <a:r>
              <a:rPr lang="en-US" altLang="zh-TW" sz="2400" dirty="0">
                <a:latin typeface="Times New Roman" panose="02020603050405020304" pitchFamily="18" charset="0"/>
                <a:cs typeface="Times New Roman" panose="02020603050405020304" pitchFamily="18" charset="0"/>
              </a:rPr>
              <a:t> </a:t>
            </a:r>
            <a:r>
              <a:rPr lang="cs-CZ" altLang="zh-TW" sz="2400" dirty="0">
                <a:latin typeface="Times New Roman" panose="02020603050405020304" pitchFamily="18" charset="0"/>
                <a:cs typeface="Times New Roman" panose="02020603050405020304" pitchFamily="18" charset="0"/>
              </a:rPr>
              <a:t>kolem r. 300</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př</a:t>
            </a:r>
            <a:r>
              <a:rPr lang="en-US" altLang="zh-TW" sz="2400" dirty="0">
                <a:latin typeface="Times New Roman" panose="02020603050405020304" pitchFamily="18" charset="0"/>
                <a:cs typeface="Times New Roman" panose="02020603050405020304" pitchFamily="18" charset="0"/>
              </a:rPr>
              <a:t>.</a:t>
            </a:r>
            <a:r>
              <a:rPr lang="cs-CZ" altLang="zh-TW"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n.</a:t>
            </a:r>
            <a:r>
              <a:rPr lang="cs-CZ" altLang="zh-TW"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l. (</a:t>
            </a:r>
            <a:r>
              <a:rPr lang="cs-CZ" altLang="zh-TW" sz="2400" dirty="0">
                <a:latin typeface="Times New Roman" panose="02020603050405020304" pitchFamily="18" charset="0"/>
                <a:cs typeface="Times New Roman" panose="02020603050405020304" pitchFamily="18" charset="0"/>
              </a:rPr>
              <a:t>období Válčících států – stát </a:t>
            </a:r>
            <a:r>
              <a:rPr lang="cs-CZ" altLang="zh-TW" sz="2400" dirty="0" err="1">
                <a:latin typeface="Times New Roman" panose="02020603050405020304" pitchFamily="18" charset="0"/>
                <a:cs typeface="Times New Roman" panose="02020603050405020304" pitchFamily="18" charset="0"/>
              </a:rPr>
              <a:t>Chu</a:t>
            </a:r>
            <a:r>
              <a:rPr lang="cs-CZ" altLang="zh-TW" sz="2400" dirty="0">
                <a:latin typeface="Times New Roman" panose="02020603050405020304" pitchFamily="18" charset="0"/>
                <a:cs typeface="Times New Roman" panose="02020603050405020304" pitchFamily="18" charset="0"/>
              </a:rPr>
              <a:t> </a:t>
            </a:r>
            <a:r>
              <a:rPr lang="zh-TW" altLang="en-US" sz="2400" dirty="0">
                <a:latin typeface="Times New Roman" panose="02020603050405020304" pitchFamily="18" charset="0"/>
                <a:cs typeface="Times New Roman" panose="02020603050405020304" pitchFamily="18" charset="0"/>
              </a:rPr>
              <a:t>楚</a:t>
            </a:r>
            <a:r>
              <a:rPr lang="en-US" altLang="zh-TW" sz="2400" dirty="0">
                <a:latin typeface="Times New Roman" panose="02020603050405020304" pitchFamily="18" charset="0"/>
                <a:cs typeface="Times New Roman" panose="02020603050405020304" pitchFamily="18" charset="0"/>
              </a:rPr>
              <a:t>)</a:t>
            </a:r>
            <a:endParaRPr lang="cs-CZ" altLang="zh-TW" sz="2400" dirty="0">
              <a:latin typeface="Times New Roman" panose="02020603050405020304" pitchFamily="18" charset="0"/>
              <a:cs typeface="Times New Roman" panose="02020603050405020304" pitchFamily="18" charset="0"/>
            </a:endParaRPr>
          </a:p>
          <a:p>
            <a:pPr>
              <a:buFontTx/>
              <a:buChar char="-"/>
            </a:pPr>
            <a:r>
              <a:rPr lang="cs-CZ" altLang="zh-TW" sz="2400" dirty="0">
                <a:latin typeface="Times New Roman" panose="02020603050405020304" pitchFamily="18" charset="0"/>
                <a:cs typeface="Times New Roman" panose="02020603050405020304" pitchFamily="18" charset="0"/>
              </a:rPr>
              <a:t>Asi 800 bambusových proužků s texty (</a:t>
            </a:r>
            <a:r>
              <a:rPr lang="cs-CZ" altLang="zh-TW" sz="2400" dirty="0" err="1">
                <a:latin typeface="Times New Roman" panose="02020603050405020304" pitchFamily="18" charset="0"/>
                <a:cs typeface="Times New Roman" panose="02020603050405020304" pitchFamily="18" charset="0"/>
              </a:rPr>
              <a:t>Laozi</a:t>
            </a:r>
            <a:r>
              <a:rPr lang="cs-CZ" altLang="zh-TW" sz="2400" dirty="0">
                <a:latin typeface="Times New Roman" panose="02020603050405020304" pitchFamily="18" charset="0"/>
                <a:cs typeface="Times New Roman" panose="02020603050405020304" pitchFamily="18" charset="0"/>
              </a:rPr>
              <a:t> A, B, C, </a:t>
            </a:r>
            <a:r>
              <a:rPr lang="cs-CZ" altLang="zh-TW" sz="2400" dirty="0" err="1">
                <a:latin typeface="Times New Roman" panose="02020603050405020304" pitchFamily="18" charset="0"/>
                <a:cs typeface="Times New Roman" panose="02020603050405020304" pitchFamily="18" charset="0"/>
              </a:rPr>
              <a:t>Taiyi</a:t>
            </a:r>
            <a:r>
              <a:rPr lang="cs-CZ" altLang="zh-TW" sz="2400" dirty="0">
                <a:latin typeface="Times New Roman" panose="02020603050405020304" pitchFamily="18" charset="0"/>
                <a:cs typeface="Times New Roman" panose="02020603050405020304" pitchFamily="18" charset="0"/>
              </a:rPr>
              <a:t> </a:t>
            </a:r>
            <a:r>
              <a:rPr lang="cs-CZ" altLang="zh-TW" sz="2400" dirty="0" err="1">
                <a:latin typeface="Times New Roman" panose="02020603050405020304" pitchFamily="18" charset="0"/>
                <a:cs typeface="Times New Roman" panose="02020603050405020304" pitchFamily="18" charset="0"/>
              </a:rPr>
              <a:t>sheng</a:t>
            </a:r>
            <a:r>
              <a:rPr lang="cs-CZ" altLang="zh-TW" sz="2400" dirty="0">
                <a:latin typeface="Times New Roman" panose="02020603050405020304" pitchFamily="18" charset="0"/>
                <a:cs typeface="Times New Roman" panose="02020603050405020304" pitchFamily="18" charset="0"/>
              </a:rPr>
              <a:t> </a:t>
            </a:r>
            <a:r>
              <a:rPr lang="cs-CZ" altLang="zh-TW" sz="2400" dirty="0" err="1">
                <a:latin typeface="Times New Roman" panose="02020603050405020304" pitchFamily="18" charset="0"/>
                <a:cs typeface="Times New Roman" panose="02020603050405020304" pitchFamily="18" charset="0"/>
              </a:rPr>
              <a:t>shui</a:t>
            </a:r>
            <a:r>
              <a:rPr lang="cs-CZ" altLang="zh-TW" sz="2400" dirty="0">
                <a:latin typeface="Times New Roman" panose="02020603050405020304" pitchFamily="18" charset="0"/>
                <a:cs typeface="Times New Roman" panose="02020603050405020304" pitchFamily="18" charset="0"/>
              </a:rPr>
              <a:t>, </a:t>
            </a:r>
            <a:r>
              <a:rPr lang="cs-CZ" altLang="zh-TW" sz="2400" dirty="0" err="1">
                <a:latin typeface="Times New Roman" panose="02020603050405020304" pitchFamily="18" charset="0"/>
                <a:cs typeface="Times New Roman" panose="02020603050405020304" pitchFamily="18" charset="0"/>
              </a:rPr>
              <a:t>Yu</a:t>
            </a:r>
            <a:r>
              <a:rPr lang="cs-CZ" altLang="zh-TW" sz="2400" dirty="0">
                <a:latin typeface="Times New Roman" panose="02020603050405020304" pitchFamily="18" charset="0"/>
                <a:cs typeface="Times New Roman" panose="02020603050405020304" pitchFamily="18" charset="0"/>
              </a:rPr>
              <a:t> </a:t>
            </a:r>
            <a:r>
              <a:rPr lang="cs-CZ" altLang="zh-TW" sz="2400" dirty="0" err="1">
                <a:latin typeface="Times New Roman" panose="02020603050405020304" pitchFamily="18" charset="0"/>
                <a:cs typeface="Times New Roman" panose="02020603050405020304" pitchFamily="18" charset="0"/>
              </a:rPr>
              <a:t>cong</a:t>
            </a:r>
            <a:r>
              <a:rPr lang="cs-CZ" altLang="zh-TW" sz="2400" dirty="0">
                <a:latin typeface="Times New Roman" panose="02020603050405020304" pitchFamily="18" charset="0"/>
                <a:cs typeface="Times New Roman" panose="02020603050405020304" pitchFamily="18" charset="0"/>
              </a:rPr>
              <a:t>, </a:t>
            </a:r>
            <a:r>
              <a:rPr lang="cs-CZ" altLang="zh-TW" sz="2400" dirty="0" err="1">
                <a:latin typeface="Times New Roman" panose="02020603050405020304" pitchFamily="18" charset="0"/>
                <a:cs typeface="Times New Roman" panose="02020603050405020304" pitchFamily="18" charset="0"/>
              </a:rPr>
              <a:t>Zi</a:t>
            </a:r>
            <a:r>
              <a:rPr lang="cs-CZ" altLang="zh-TW" sz="2400" dirty="0">
                <a:latin typeface="Times New Roman" panose="02020603050405020304" pitchFamily="18" charset="0"/>
                <a:cs typeface="Times New Roman" panose="02020603050405020304" pitchFamily="18" charset="0"/>
              </a:rPr>
              <a:t> si </a:t>
            </a:r>
            <a:r>
              <a:rPr lang="cs-CZ" altLang="zh-TW" sz="2400" dirty="0" err="1">
                <a:latin typeface="Times New Roman" panose="02020603050405020304" pitchFamily="18" charset="0"/>
                <a:cs typeface="Times New Roman" panose="02020603050405020304" pitchFamily="18" charset="0"/>
              </a:rPr>
              <a:t>etc</a:t>
            </a:r>
            <a:r>
              <a:rPr lang="cs-CZ" altLang="zh-TW" sz="2400" dirty="0">
                <a:latin typeface="Times New Roman" panose="02020603050405020304" pitchFamily="18" charset="0"/>
                <a:cs typeface="Times New Roman" panose="02020603050405020304" pitchFamily="18" charset="0"/>
              </a:rPr>
              <a:t>.)</a:t>
            </a:r>
            <a:endParaRPr lang="cs-CZ" sz="2000" dirty="0">
              <a:latin typeface="Georgia" panose="02040502050405020303" pitchFamily="18" charset="0"/>
            </a:endParaRPr>
          </a:p>
        </p:txBody>
      </p:sp>
      <p:pic>
        <p:nvPicPr>
          <p:cNvPr id="6" name="Obrázek 5">
            <a:extLst>
              <a:ext uri="{FF2B5EF4-FFF2-40B4-BE49-F238E27FC236}">
                <a16:creationId xmlns:a16="http://schemas.microsoft.com/office/drawing/2014/main" id="{0EB852F7-C56B-4AA3-84CF-DF1817E084F7}"/>
              </a:ext>
            </a:extLst>
          </p:cNvPr>
          <p:cNvPicPr/>
          <p:nvPr/>
        </p:nvPicPr>
        <p:blipFill>
          <a:blip r:embed="rId2">
            <a:extLst>
              <a:ext uri="{28A0092B-C50C-407E-A947-70E740481C1C}">
                <a14:useLocalDpi xmlns:a14="http://schemas.microsoft.com/office/drawing/2010/main" val="0"/>
              </a:ext>
            </a:extLst>
          </a:blip>
          <a:srcRect/>
          <a:stretch/>
        </p:blipFill>
        <p:spPr bwMode="auto">
          <a:xfrm>
            <a:off x="6758609" y="410818"/>
            <a:ext cx="4320208" cy="6175512"/>
          </a:xfrm>
          <a:prstGeom prst="rect">
            <a:avLst/>
          </a:prstGeom>
          <a:noFill/>
        </p:spPr>
      </p:pic>
    </p:spTree>
    <p:extLst>
      <p:ext uri="{BB962C8B-B14F-4D97-AF65-F5344CB8AC3E}">
        <p14:creationId xmlns:p14="http://schemas.microsoft.com/office/powerpoint/2010/main" val="41587664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848140"/>
            <a:ext cx="10515600" cy="5328824"/>
          </a:xfrm>
        </p:spPr>
        <p:txBody>
          <a:bodyPr>
            <a:normAutofit fontScale="85000" lnSpcReduction="20000"/>
          </a:bodyPr>
          <a:lstStyle/>
          <a:p>
            <a:pPr marL="0" indent="0">
              <a:lnSpc>
                <a:spcPct val="120000"/>
              </a:lnSpc>
              <a:spcAft>
                <a:spcPts val="800"/>
              </a:spcAft>
              <a:buNone/>
            </a:pPr>
            <a:r>
              <a:rPr lang="en-US"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"'This is like the discovery of the Dead Sea Scrolls,' says Tu </a:t>
            </a:r>
            <a:r>
              <a:rPr lang="en-US" dirty="0" err="1">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Weiming</a:t>
            </a:r>
            <a:r>
              <a:rPr lang="en-US"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director of the Harvard </a:t>
            </a:r>
            <a:r>
              <a:rPr lang="en-US" dirty="0" err="1">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Yenching</a:t>
            </a:r>
            <a:r>
              <a:rPr lang="en-US"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Institute (HYI), who has played a key role in the preservation of, accessibility to, and research on the </a:t>
            </a:r>
            <a:r>
              <a:rPr lang="en-US" dirty="0" err="1">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Guodian</a:t>
            </a:r>
            <a:r>
              <a:rPr lang="en-US"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materials since 1996.  </a:t>
            </a:r>
          </a:p>
          <a:p>
            <a:pPr marL="0" indent="0">
              <a:lnSpc>
                <a:spcPct val="120000"/>
              </a:lnSpc>
              <a:spcAft>
                <a:spcPts val="800"/>
              </a:spcAft>
              <a:buNone/>
            </a:pPr>
            <a:r>
              <a:rPr lang="en-US"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"The 800 bamboo strips bear roughly 10,000 Chinese characters; approximately one-tenth of those characters comprise part of the oldest extant version of the Tao </a:t>
            </a:r>
            <a:r>
              <a:rPr lang="en-US" dirty="0" err="1">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Te</a:t>
            </a:r>
            <a:r>
              <a:rPr lang="en-US"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Ching (also known as </a:t>
            </a:r>
            <a:r>
              <a:rPr lang="en-US" dirty="0" err="1">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Daodejing</a:t>
            </a:r>
            <a:r>
              <a:rPr lang="en-US"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a foundational text by the Taoist philosopher Laozi, who lived in the sixth century B.C. and is generally considered the teacher of Confucius. The remaining nine-tenths of the writings appear to be written by Confucian disciples, including Confucius' grandson </a:t>
            </a:r>
            <a:r>
              <a:rPr lang="en-US" dirty="0" err="1">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Zisi</a:t>
            </a:r>
            <a:r>
              <a:rPr lang="en-US"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 in the first generation after Confucius' death. …</a:t>
            </a:r>
          </a:p>
          <a:p>
            <a:pPr marL="0" indent="0">
              <a:lnSpc>
                <a:spcPct val="120000"/>
              </a:lnSpc>
              <a:spcAft>
                <a:spcPts val="800"/>
              </a:spcAft>
              <a:buNone/>
            </a:pPr>
            <a:r>
              <a:rPr lang="en-US" dirty="0">
                <a:solidFill>
                  <a:schemeClr val="bg1"/>
                </a:solidFill>
                <a:latin typeface="Times New Roman" panose="02020603050405020304" pitchFamily="18" charset="0"/>
                <a:ea typeface="PMingLiU" panose="02020500000000000000" pitchFamily="18" charset="-120"/>
                <a:cs typeface="Times New Roman" panose="02020603050405020304" pitchFamily="18" charset="0"/>
              </a:rPr>
              <a:t>'With the discovery of these texts, I think you can say that the history of Confucianism itself will have to be rewritten,' says Tu. 'And by implication, the history of ancient Chinese philosophy in general will have to be reconfigured.' "</a:t>
            </a:r>
            <a:endParaRPr lang="cs-CZ" dirty="0">
              <a:effectLst/>
              <a:latin typeface="Calibri" panose="020F0502020204030204" pitchFamily="34"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86677046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222</TotalTime>
  <Words>592</Words>
  <Application>Microsoft Office PowerPoint</Application>
  <PresentationFormat>Širokoúhlá obrazovka</PresentationFormat>
  <Paragraphs>36</Paragraphs>
  <Slides>19</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19</vt:i4>
      </vt:variant>
    </vt:vector>
  </HeadingPairs>
  <TitlesOfParts>
    <vt:vector size="26" baseType="lpstr">
      <vt:lpstr>Arial</vt:lpstr>
      <vt:lpstr>Calibri</vt:lpstr>
      <vt:lpstr>Calibri Light</vt:lpstr>
      <vt:lpstr>Georgia</vt:lpstr>
      <vt:lpstr>Times New Roman</vt:lpstr>
      <vt:lpstr>Tw Cen MT</vt:lpstr>
      <vt:lpstr>Motiv Office</vt:lpstr>
      <vt:lpstr>Vykopané rukopisy</vt:lpstr>
      <vt:lpstr>Archeologická naleziště s textovými nálezy z doby Válčících států a dynastie Han  (20.-21. století)</vt:lpstr>
      <vt:lpstr>Mawangdui 馬王堆 (1973) </vt:lpstr>
      <vt:lpstr>Prezentace aplikace PowerPoint</vt:lpstr>
      <vt:lpstr>Prezentace aplikace PowerPoint</vt:lpstr>
      <vt:lpstr>Yijing (Kniha proměn) s komentáři</vt:lpstr>
      <vt:lpstr>Huangdi sijing  黃帝四經  Čtyři kanonické spisy Žlutého císaře</vt:lpstr>
      <vt:lpstr>Guodian 郭店 (1993)</vt:lpstr>
      <vt:lpstr>Prezentace aplikace PowerPoint</vt:lpstr>
      <vt:lpstr>Prezentace aplikace PowerPoint</vt:lpstr>
      <vt:lpstr>Restaurování textů na bambusových proužcích</vt:lpstr>
      <vt:lpstr>Restaurovaná podoba: Laozi A 老子甲 a Taiyi sheng shui 太一生水</vt:lpstr>
      <vt:lpstr>Prezentace aplikace PowerPoint</vt:lpstr>
      <vt:lpstr>Řazení proužků</vt:lpstr>
      <vt:lpstr>Prezentace aplikace PowerPoint</vt:lpstr>
      <vt:lpstr>Transkripce a paleografie</vt:lpstr>
      <vt:lpstr>Prezentace aplikace PowerPoint</vt:lpstr>
      <vt:lpstr>Siku quanshu 四庫全書 „Úplná knihovna ve čtyřech sekcích“</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Vykopané rukopisy</dc:title>
  <dc:creator>Gajdošová, Kateřina</dc:creator>
  <cp:lastModifiedBy>Gajdošová, Kateřina</cp:lastModifiedBy>
  <cp:revision>19</cp:revision>
  <dcterms:created xsi:type="dcterms:W3CDTF">2021-05-10T10:28:11Z</dcterms:created>
  <dcterms:modified xsi:type="dcterms:W3CDTF">2023-04-26T09:20:48Z</dcterms:modified>
</cp:coreProperties>
</file>