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8" r:id="rId1"/>
  </p:sldMasterIdLst>
  <p:sldIdLst>
    <p:sldId id="256" r:id="rId2"/>
    <p:sldId id="258" r:id="rId3"/>
    <p:sldId id="257" r:id="rId4"/>
    <p:sldId id="264" r:id="rId5"/>
    <p:sldId id="261" r:id="rId6"/>
    <p:sldId id="259" r:id="rId7"/>
    <p:sldId id="262" r:id="rId8"/>
    <p:sldId id="260" r:id="rId9"/>
    <p:sldId id="26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53"/>
    <p:restoredTop sz="95915"/>
  </p:normalViewPr>
  <p:slideViewPr>
    <p:cSldViewPr snapToGrid="0" snapToObjects="1">
      <p:cViewPr varScale="1">
        <p:scale>
          <a:sx n="67" d="100"/>
          <a:sy n="67" d="100"/>
        </p:scale>
        <p:origin x="4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D49FAB-A790-7D40-AE61-37CBBC62A1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5C37024-54DF-F640-9553-D3FEAC5930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B3A493-1FF5-AE41-AE9A-FE55C32CC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73AF69-76DA-C54E-8583-7B3BFD4C9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475074-B90E-7648-8ABF-34256B48A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464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745B3D-95DB-8D42-9B2A-C9AA106E1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4BB0913-A066-5D4F-9002-3267AE5D6A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890EA9-D2A0-4C44-9C60-9B4C2EC32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E598C3-802F-174B-892D-9E5E75A8A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51A8C2-F7F8-5A43-A4BF-2A733D2A1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231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DBC41ED-AA9E-9E4F-AE61-D1C5399E81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D5C0573-4D73-A042-94BB-3503461DC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ECC3AA-E488-B043-A6A0-2F989D70A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EDBAB66-A8F7-7F47-96FB-CCBFE7A0F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243F27-D575-E844-9A54-FAE987DA7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004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AF864E-C820-574C-ABC7-9F0777DC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5A1EDD-ECCB-C047-B657-AAF769401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5091A3C-6A54-904F-821C-5F398B980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EE464A-1C97-FC47-AC11-F98ED63A3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3E3F60-B142-094C-96DC-31C481297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075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972FB6-FDE2-7B4D-8B0F-70FBE737C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1F6A63D-83FB-DE49-898D-7003178179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E87710-B1BD-D144-BF0A-5868886BB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C87C7A-25AD-6649-8B6A-EB34F5F91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011CD69-4F40-9946-9025-B8AEE9089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938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DB4ECA-58F3-7B48-8938-68A0BA394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0E0542-1A51-AD4E-B60D-77D1411E5A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AC5F3F8-CB4B-1243-A28C-A2EA6A732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7B44B0A-2B8E-8547-8F4F-5CA471282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A9DE3EE-4CFA-8146-92FE-B767B836A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C983CBB-EBC1-7F42-AC08-C1E04EDD4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89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268A8F-B321-2C41-9B6C-C0A0144A2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9ED8D22-B99F-C84D-8FE5-40523E730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6AA3C5D-7C49-A443-8786-86AACEFAA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A91B4E9-586A-7B4E-89BE-C347892808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C4D1E8F-11EA-5C4F-B809-60E0E52136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EA06F30-D924-4546-A758-F1D40721C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EE582BB-15BA-0A43-B50F-F99195D64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D129F6B-EE17-294C-8E1F-E2D403D8E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757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DF989C-4B94-0948-BB12-8B7554215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557E0B1-A7F5-8A48-9627-02E32E013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A003B91-0E21-374E-8756-99CD9CE35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CBCF85B-A584-4D45-AE77-922BF3843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871BF64-3D55-654A-BF5C-C95AB98EA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6FB0197-33BA-3C4A-8474-0CA4E6AF8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9DBEA27-93DF-B445-920A-7FBDE2EFD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60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C82049-C241-6D49-9B69-23D491F7A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FA6203-0ECE-6A49-AEB6-38BD2F8FB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C4EA15F-84C3-1742-BFA8-5BBD399C8A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455F30-D589-7D47-9875-8C6672B68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D40555E-16C3-0D4E-84BE-4B120AAC9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F03C6A5-7CBE-AE42-9D0D-02752E6CB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120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071A3B-C5B4-D649-8D4A-C098FB841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CB21ADB-B82F-A049-98A1-FB52DE467F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EC908CB-0377-CE44-A2FA-E2DC795D6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B4E7E34-EA9D-F74A-BADE-D44E738D4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42CA7DF-5092-0A48-9D1D-C3A53EFF8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24D1E3A-10E0-1143-9FDA-550003C53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262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A5A286A-A1D8-0640-B0CA-336C6B125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817F6E7-9FDC-A147-94B5-3FB2D1D21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F020E9-FF6E-2B46-9B3D-DCB5444C21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11/11/2020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5F28BD3-61AA-8043-81FF-C8507088FA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4D320C-F83A-4148-8E01-4C41A08946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972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Izu7JRgEPA" TargetMode="External"/><Relationship Id="rId2" Type="http://schemas.openxmlformats.org/officeDocument/2006/relationships/hyperlink" Target="https://www.youtube.com/watch?v=IqQHZa50G-8&amp;feature=emb_log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ave.rozhlas.cz/i-tvuj-soused-je-fetak-novy-dokuserial-ukazuje-opiatovou-epidemii-v-usa-6941569?fbclid=IwAR1Vc6JMufHEsKmfXoMFA5xv3NiqfYH77jzx440TS3TRAjJ_gbjo5-ch2Sg" TargetMode="External"/><Relationship Id="rId5" Type="http://schemas.openxmlformats.org/officeDocument/2006/relationships/hyperlink" Target="https://ct24.ceskatelevize.cz/svet/2739071-opioidova-krize-v-usa-leky-na-bolest-zabijeji-vic-americanu-nez-zbrane-nebo-hiv?fbclid=IwAR1fK7pwlcE4ePo3oGK572q0l5uZN6_W2Eegc2w63t_91Av2lRxFVOu4cDk" TargetMode="External"/><Relationship Id="rId4" Type="http://schemas.openxmlformats.org/officeDocument/2006/relationships/hyperlink" Target="https://www.osel.cz/9049-lecba-zavislosti-rajem_1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4325450-C9DD-FD45-A5E7-033704C3E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5368" y="2043663"/>
            <a:ext cx="6105194" cy="203105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ZÁVISLÁ OSOBNOST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77C1D68-5397-634D-B866-E2A1F11666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5368" y="4074718"/>
            <a:ext cx="6105194" cy="682079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Autor: Magdaléna Radimecká</a:t>
            </a:r>
          </a:p>
        </p:txBody>
      </p:sp>
    </p:spTree>
    <p:extLst>
      <p:ext uri="{BB962C8B-B14F-4D97-AF65-F5344CB8AC3E}">
        <p14:creationId xmlns:p14="http://schemas.microsoft.com/office/powerpoint/2010/main" val="3935912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BF85EBB-4B23-7D4F-8917-9CE045849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MKN-10 Závislá porucha osobnosti </a:t>
            </a:r>
            <a:r>
              <a:rPr lang="cs-CZ" dirty="0" err="1">
                <a:solidFill>
                  <a:srgbClr val="FFFFFF"/>
                </a:solidFill>
              </a:rPr>
              <a:t>x</a:t>
            </a:r>
            <a:r>
              <a:rPr lang="cs-CZ" dirty="0">
                <a:solidFill>
                  <a:srgbClr val="FFFFFF"/>
                </a:solidFill>
              </a:rPr>
              <a:t> závislost</a:t>
            </a:r>
          </a:p>
        </p:txBody>
      </p:sp>
      <p:sp>
        <p:nvSpPr>
          <p:cNvPr id="25" name="Arc 24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2D12E3-0769-E74E-AD02-40D523FBC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cs-CZ" sz="2600" b="1" u="sng" dirty="0"/>
              <a:t>ZÁVISLOST/SYNDROM ZÁVISLOSTI</a:t>
            </a:r>
          </a:p>
          <a:p>
            <a:pPr marL="0" indent="0">
              <a:buNone/>
            </a:pPr>
            <a:endParaRPr lang="cs-CZ" sz="2600" b="1" u="sng" dirty="0"/>
          </a:p>
          <a:p>
            <a:r>
              <a:rPr lang="cs-CZ" sz="2600" dirty="0"/>
              <a:t>Soubor behaviorálních‚ kognitivních a fyziologických stavů‚ který se vyvíjí po opakovaném užití substance a který typicky zahrnuje silné přání užít drogu‚ porušené ovládání při jejím užívání‚ přetrvávající užívání této drogy i přes škodlivé následky‚ priorita v užívání drogy před ostatními aktivitami a závazky‚ zvýšená tolerance pro drogu a někdy somatický odvykací stav. Syndrom závislosti může být přítomen pro specifickou psychoaktivní substanci (např. </a:t>
            </a:r>
            <a:r>
              <a:rPr lang="cs-CZ" sz="2600" dirty="0" err="1"/>
              <a:t>tabák‚alkohol</a:t>
            </a:r>
            <a:r>
              <a:rPr lang="cs-CZ" sz="2600" dirty="0"/>
              <a:t> nebo diazepam)‚ pro skupinu látek (např. </a:t>
            </a:r>
            <a:r>
              <a:rPr lang="cs-CZ" sz="2600" dirty="0" err="1"/>
              <a:t>opioidy</a:t>
            </a:r>
            <a:r>
              <a:rPr lang="cs-CZ" sz="2600" dirty="0"/>
              <a:t>) nebo pro širší </a:t>
            </a:r>
            <a:r>
              <a:rPr lang="cs-CZ" sz="2600" dirty="0" err="1"/>
              <a:t>rozpětífarmakologicky</a:t>
            </a:r>
            <a:r>
              <a:rPr lang="cs-CZ" sz="2600" dirty="0"/>
              <a:t> rozličných psychoaktivních substancí.</a:t>
            </a:r>
          </a:p>
        </p:txBody>
      </p:sp>
    </p:spTree>
    <p:extLst>
      <p:ext uri="{BB962C8B-B14F-4D97-AF65-F5344CB8AC3E}">
        <p14:creationId xmlns:p14="http://schemas.microsoft.com/office/powerpoint/2010/main" val="1497910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609F435-C243-2F4D-A3B2-606F1C0FA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MKN-10 Závislá porucha osobnosti </a:t>
            </a:r>
            <a:r>
              <a:rPr lang="cs-CZ" dirty="0" err="1">
                <a:solidFill>
                  <a:srgbClr val="FFFFFF"/>
                </a:solidFill>
              </a:rPr>
              <a:t>x</a:t>
            </a:r>
            <a:r>
              <a:rPr lang="cs-CZ" dirty="0">
                <a:solidFill>
                  <a:srgbClr val="FFFFFF"/>
                </a:solidFill>
              </a:rPr>
              <a:t> závislost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4C6201C-2022-644A-A6EF-516437F8B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200" b="1" u="sng" dirty="0"/>
              <a:t>ZÁVISLÁ PORUCHA OSOBNOSTI</a:t>
            </a:r>
          </a:p>
          <a:p>
            <a:endParaRPr lang="cs-CZ" sz="2200" dirty="0"/>
          </a:p>
          <a:p>
            <a:r>
              <a:rPr lang="cs-CZ" sz="2200" dirty="0"/>
              <a:t>Je charakterizovaná:</a:t>
            </a:r>
          </a:p>
          <a:p>
            <a:pPr marL="0" indent="0">
              <a:buNone/>
            </a:pPr>
            <a:r>
              <a:rPr lang="cs-CZ" sz="2200" dirty="0"/>
              <a:t>pronikavou závislostí na druhých‚ než aby sami mohli udělat menší či větší životní rozhodnutí‚ velkou obavou z opuštěnosti‚ pocity bezmocnosti a nekompetence‚ pasivním vyhověním přáním starších a dalších lidí a slabou odpovědí na požadavky denního života. Nedostatek průbojnosti se může projevit v intelektuální nebo emoční sféře; častá je tendence přenést odpovědnost na druhé.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dirty="0"/>
              <a:t>Osobnost:</a:t>
            </a:r>
            <a:br>
              <a:rPr lang="cs-CZ" sz="2200" dirty="0"/>
            </a:br>
            <a:r>
              <a:rPr lang="cs-CZ" sz="2200" dirty="0"/>
              <a:t>. astenická</a:t>
            </a:r>
            <a:br>
              <a:rPr lang="cs-CZ" sz="2200" dirty="0"/>
            </a:br>
            <a:r>
              <a:rPr lang="cs-CZ" sz="2200" dirty="0"/>
              <a:t>. </a:t>
            </a:r>
            <a:r>
              <a:rPr lang="cs-CZ" sz="2200" dirty="0" err="1"/>
              <a:t>inadekvátní</a:t>
            </a:r>
            <a:br>
              <a:rPr lang="cs-CZ" sz="2200" dirty="0"/>
            </a:br>
            <a:r>
              <a:rPr lang="cs-CZ" sz="2200" dirty="0"/>
              <a:t>. pasivní</a:t>
            </a:r>
            <a:br>
              <a:rPr lang="cs-CZ" sz="2200" dirty="0"/>
            </a:br>
            <a:r>
              <a:rPr lang="cs-CZ" sz="2200" dirty="0"/>
              <a:t>. poraženecká</a:t>
            </a:r>
          </a:p>
        </p:txBody>
      </p:sp>
    </p:spTree>
    <p:extLst>
      <p:ext uri="{BB962C8B-B14F-4D97-AF65-F5344CB8AC3E}">
        <p14:creationId xmlns:p14="http://schemas.microsoft.com/office/powerpoint/2010/main" val="2145696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04A8AE1-9605-41DC-920F-A4B8E8F23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790889" flipH="1">
            <a:off x="715850" y="795372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0543D7-FC63-AE4D-9975-A8E31275A5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1360"/>
            <a:ext cx="5536397" cy="3935281"/>
          </a:xfrm>
        </p:spPr>
        <p:txBody>
          <a:bodyPr>
            <a:normAutofit lnSpcReduction="10000"/>
          </a:bodyPr>
          <a:lstStyle/>
          <a:p>
            <a:r>
              <a:rPr lang="cs-CZ" sz="1800" dirty="0"/>
              <a:t>Mark </a:t>
            </a:r>
            <a:r>
              <a:rPr lang="cs-CZ" sz="1800" dirty="0" err="1"/>
              <a:t>Griffiths</a:t>
            </a:r>
            <a:r>
              <a:rPr lang="cs-CZ" sz="1800" dirty="0"/>
              <a:t> – „Ne každý závislý má poruchu osobnosti a ne každý člověk s poruchou osobnosti je závislý …to, že má člověk některé osobnostní rysy spojené se závislostí, ještě neznamená, že je nebo se stane závislým“ 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/>
              <a:t> konkrétní osobnostní rysy můžeme považovat za varovné signály</a:t>
            </a:r>
          </a:p>
          <a:p>
            <a:pPr>
              <a:buFont typeface="Wingdings" pitchFamily="2" charset="2"/>
              <a:buChar char="Ø"/>
            </a:pPr>
            <a:endParaRPr lang="cs-CZ" sz="1800" dirty="0"/>
          </a:p>
          <a:p>
            <a:r>
              <a:rPr lang="cs-CZ" sz="1800" dirty="0"/>
              <a:t> Kamil Kalina – duální diagnóza – poruchy osobnosti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/>
              <a:t> výskyt ve 40-50%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/>
              <a:t>Cílené studie – až 90%</a:t>
            </a:r>
          </a:p>
          <a:p>
            <a:pPr>
              <a:buFont typeface="Wingdings" pitchFamily="2" charset="2"/>
              <a:buChar char="Ø"/>
            </a:pPr>
            <a:r>
              <a:rPr lang="cs-CZ" sz="1800" dirty="0"/>
              <a:t>Nejčastěji narcistická nebo hraniční organizace osobnosti</a:t>
            </a:r>
          </a:p>
          <a:p>
            <a:pPr>
              <a:buFont typeface="Wingdings" pitchFamily="2" charset="2"/>
              <a:buChar char="Ø"/>
            </a:pPr>
            <a:endParaRPr lang="cs-CZ" sz="1800" dirty="0"/>
          </a:p>
          <a:p>
            <a:endParaRPr lang="cs-CZ" sz="18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92396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17460" y="4737713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4DFB818-2E27-AA47-8A21-E1096FD9B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4281" y="1396686"/>
            <a:ext cx="3240506" cy="406462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Závislá porucha osobnosti x závislost</a:t>
            </a:r>
          </a:p>
        </p:txBody>
      </p:sp>
    </p:spTree>
    <p:extLst>
      <p:ext uri="{BB962C8B-B14F-4D97-AF65-F5344CB8AC3E}">
        <p14:creationId xmlns:p14="http://schemas.microsoft.com/office/powerpoint/2010/main" val="343922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9">
            <a:extLst>
              <a:ext uri="{FF2B5EF4-FFF2-40B4-BE49-F238E27FC236}">
                <a16:creationId xmlns:a16="http://schemas.microsoft.com/office/drawing/2014/main" id="{4F7EBAE4-9945-4473-9E34-B2C66EA0F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2409348-C6F5-F040-B5AC-96EE6B855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cs-CZ" b="1" dirty="0"/>
              <a:t>Gábor Maté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1F34F9-4709-5E4A-B594-870E8D292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„Závislost je chování, které poskytuje dočasnou úlevu a potěšení, ale dlouhodobě ubližuje..“</a:t>
            </a:r>
          </a:p>
          <a:p>
            <a:r>
              <a:rPr lang="cs-CZ" dirty="0"/>
              <a:t>„Všichni závislí jedinci jsou traumatizovaní“</a:t>
            </a:r>
          </a:p>
          <a:p>
            <a:r>
              <a:rPr lang="cs-CZ" dirty="0"/>
              <a:t>Vznik závislosti přenosem traumatu - dítě si připadá nechtěné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Vzniká prázdnota, kterou “vyplníme“ závislostí &gt;&gt;&gt; další generace je díky tomu také vnímaná jako nechtěná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Obsah obrázku osoba, muž, oblek&#10;&#10;Popis byl vytvořen automaticky">
            <a:extLst>
              <a:ext uri="{FF2B5EF4-FFF2-40B4-BE49-F238E27FC236}">
                <a16:creationId xmlns:a16="http://schemas.microsoft.com/office/drawing/2014/main" id="{7FA55B02-A2E8-434A-A33B-1A3B4C97A7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75" r="35376" b="1"/>
          <a:stretch/>
        </p:blipFill>
        <p:spPr>
          <a:xfrm>
            <a:off x="6958013" y="1341607"/>
            <a:ext cx="4351338" cy="4351338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27" name="Arc 11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261882" y="687822"/>
            <a:ext cx="5471147" cy="5471147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Oval 13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48561" y="921125"/>
            <a:ext cx="791021" cy="76956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5013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6" name="Rectangle 85">
            <a:extLst>
              <a:ext uri="{FF2B5EF4-FFF2-40B4-BE49-F238E27FC236}">
                <a16:creationId xmlns:a16="http://schemas.microsoft.com/office/drawing/2014/main" id="{D2B783EE-0239-4717-BBEA-8C9EAC61C8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AAF61C3-9312-5041-AF60-54FBEAAF2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45810"/>
            <a:ext cx="5120561" cy="1325563"/>
          </a:xfrm>
        </p:spPr>
        <p:txBody>
          <a:bodyPr>
            <a:noAutofit/>
          </a:bodyPr>
          <a:lstStyle/>
          <a:p>
            <a:r>
              <a:rPr lang="cs-CZ" sz="3200" b="1" dirty="0"/>
              <a:t>Je všechno co víme o závislosti špatně?</a:t>
            </a:r>
            <a:br>
              <a:rPr lang="cs-CZ" sz="3200" b="1" dirty="0"/>
            </a:br>
            <a:r>
              <a:rPr lang="cs-CZ" sz="3200" b="1" dirty="0"/>
              <a:t>Johann </a:t>
            </a:r>
            <a:r>
              <a:rPr lang="cs-CZ" sz="3200" b="1" dirty="0" err="1"/>
              <a:t>Hari</a:t>
            </a:r>
            <a:r>
              <a:rPr lang="cs-CZ" sz="3200" b="1" dirty="0"/>
              <a:t> a </a:t>
            </a:r>
            <a:r>
              <a:rPr lang="cs-CZ" sz="3200" b="1" dirty="0" err="1"/>
              <a:t>Bruce</a:t>
            </a:r>
            <a:r>
              <a:rPr lang="cs-CZ" sz="3200" b="1" dirty="0"/>
              <a:t> K. Alexander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183A87-F58B-A248-BFA9-4D846EEF7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092194" cy="4351338"/>
          </a:xfrm>
        </p:spPr>
        <p:txBody>
          <a:bodyPr>
            <a:normAutofit/>
          </a:bodyPr>
          <a:lstStyle/>
          <a:p>
            <a:endParaRPr lang="cs-CZ" sz="2400" dirty="0"/>
          </a:p>
          <a:p>
            <a:r>
              <a:rPr lang="cs-CZ" sz="2400" dirty="0"/>
              <a:t>Video - </a:t>
            </a:r>
            <a:r>
              <a:rPr lang="cs-CZ" sz="2400" dirty="0" err="1"/>
              <a:t>Everything</a:t>
            </a:r>
            <a:r>
              <a:rPr lang="cs-CZ" sz="2400" dirty="0"/>
              <a:t> </a:t>
            </a:r>
            <a:r>
              <a:rPr lang="cs-CZ" sz="2400" dirty="0" err="1"/>
              <a:t>We</a:t>
            </a:r>
            <a:r>
              <a:rPr lang="cs-CZ" sz="2400" dirty="0"/>
              <a:t> </a:t>
            </a:r>
            <a:r>
              <a:rPr lang="cs-CZ" sz="2400" dirty="0" err="1"/>
              <a:t>Think</a:t>
            </a:r>
            <a:r>
              <a:rPr lang="cs-CZ" sz="2400" dirty="0"/>
              <a:t> </a:t>
            </a:r>
            <a:r>
              <a:rPr lang="cs-CZ" sz="2400" dirty="0" err="1"/>
              <a:t>We</a:t>
            </a:r>
            <a:r>
              <a:rPr lang="cs-CZ" sz="2400" dirty="0"/>
              <a:t> </a:t>
            </a:r>
            <a:r>
              <a:rPr lang="cs-CZ" sz="2400" dirty="0" err="1"/>
              <a:t>Know</a:t>
            </a:r>
            <a:r>
              <a:rPr lang="cs-CZ" sz="2400" dirty="0"/>
              <a:t> </a:t>
            </a:r>
            <a:r>
              <a:rPr lang="cs-CZ" sz="2400" dirty="0" err="1"/>
              <a:t>About</a:t>
            </a:r>
            <a:r>
              <a:rPr lang="cs-CZ" sz="2400" dirty="0"/>
              <a:t> </a:t>
            </a:r>
            <a:r>
              <a:rPr lang="cs-CZ" sz="2400" dirty="0" err="1"/>
              <a:t>Addiction</a:t>
            </a:r>
            <a:r>
              <a:rPr lang="cs-CZ" sz="2400" dirty="0"/>
              <a:t>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Wrong</a:t>
            </a:r>
            <a:endParaRPr lang="cs-CZ" sz="2400" dirty="0"/>
          </a:p>
          <a:p>
            <a:pPr>
              <a:buFont typeface="Wingdings" pitchFamily="2" charset="2"/>
              <a:buChar char="Ø"/>
            </a:pPr>
            <a:r>
              <a:rPr lang="cs-CZ" sz="2400" dirty="0"/>
              <a:t>  Johann </a:t>
            </a:r>
            <a:r>
              <a:rPr lang="cs-CZ" sz="2400" dirty="0" err="1"/>
              <a:t>Hari</a:t>
            </a:r>
            <a:r>
              <a:rPr lang="cs-CZ" sz="2400" dirty="0"/>
              <a:t> - </a:t>
            </a:r>
            <a:r>
              <a:rPr lang="cs-CZ" sz="2400" b="1" i="1" dirty="0" err="1"/>
              <a:t>Chasing</a:t>
            </a:r>
            <a:r>
              <a:rPr lang="cs-CZ" sz="2400" b="1" i="1" dirty="0"/>
              <a:t> </a:t>
            </a:r>
            <a:r>
              <a:rPr lang="cs-CZ" sz="2400" b="1" i="1" dirty="0" err="1"/>
              <a:t>the</a:t>
            </a:r>
            <a:r>
              <a:rPr lang="cs-CZ" sz="2400" b="1" i="1" dirty="0"/>
              <a:t> </a:t>
            </a:r>
            <a:r>
              <a:rPr lang="cs-CZ" sz="2400" b="1" i="1" dirty="0" err="1"/>
              <a:t>Scream</a:t>
            </a:r>
            <a:r>
              <a:rPr lang="cs-CZ" sz="2400" b="1" i="1" dirty="0"/>
              <a:t>: </a:t>
            </a:r>
            <a:r>
              <a:rPr lang="cs-CZ" sz="2400" b="1" i="1" dirty="0" err="1"/>
              <a:t>The</a:t>
            </a:r>
            <a:r>
              <a:rPr lang="cs-CZ" sz="2400" b="1" i="1" dirty="0"/>
              <a:t> </a:t>
            </a:r>
            <a:r>
              <a:rPr lang="cs-CZ" sz="2400" b="1" i="1" dirty="0" err="1"/>
              <a:t>First</a:t>
            </a:r>
            <a:r>
              <a:rPr lang="cs-CZ" sz="2400" b="1" i="1" dirty="0"/>
              <a:t> and Last </a:t>
            </a:r>
            <a:r>
              <a:rPr lang="cs-CZ" sz="2400" b="1" i="1" dirty="0" err="1"/>
              <a:t>Days</a:t>
            </a:r>
            <a:r>
              <a:rPr lang="cs-CZ" sz="2400" b="1" i="1" dirty="0"/>
              <a:t> </a:t>
            </a:r>
            <a:r>
              <a:rPr lang="cs-CZ" sz="2400" b="1" i="1" dirty="0" err="1"/>
              <a:t>of</a:t>
            </a:r>
            <a:r>
              <a:rPr lang="cs-CZ" sz="2400" b="1" i="1" dirty="0"/>
              <a:t> </a:t>
            </a:r>
            <a:r>
              <a:rPr lang="cs-CZ" sz="2400" b="1" i="1" dirty="0" err="1"/>
              <a:t>the</a:t>
            </a:r>
            <a:r>
              <a:rPr lang="cs-CZ" sz="2400" b="1" i="1" dirty="0"/>
              <a:t> </a:t>
            </a:r>
            <a:r>
              <a:rPr lang="cs-CZ" sz="2400" b="1" i="1" dirty="0" err="1"/>
              <a:t>War</a:t>
            </a:r>
            <a:r>
              <a:rPr lang="cs-CZ" sz="2400" b="1" i="1" dirty="0"/>
              <a:t> on </a:t>
            </a:r>
            <a:r>
              <a:rPr lang="cs-CZ" sz="2400" b="1" i="1" dirty="0" err="1"/>
              <a:t>Drugs</a:t>
            </a:r>
            <a:r>
              <a:rPr lang="cs-CZ" sz="2400" dirty="0"/>
              <a:t> 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/>
              <a:t> </a:t>
            </a:r>
            <a:r>
              <a:rPr lang="cs-CZ" sz="2400" dirty="0" err="1"/>
              <a:t>vychazí</a:t>
            </a:r>
            <a:r>
              <a:rPr lang="cs-CZ" sz="2400" dirty="0"/>
              <a:t> z </a:t>
            </a:r>
            <a:r>
              <a:rPr lang="cs-CZ" sz="2400" dirty="0" err="1"/>
              <a:t>Bruce</a:t>
            </a:r>
            <a:r>
              <a:rPr lang="cs-CZ" sz="2400" dirty="0"/>
              <a:t> Alexandera (</a:t>
            </a:r>
            <a:r>
              <a:rPr lang="cs-CZ" sz="2400" dirty="0" err="1"/>
              <a:t>rat</a:t>
            </a:r>
            <a:r>
              <a:rPr lang="cs-CZ" sz="2400" dirty="0"/>
              <a:t> park)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/>
              <a:t>Závislost nemoc z osamocení/ odloučení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/>
              <a:t>Experiment s lidmi – válka ve Vietnamu</a:t>
            </a:r>
          </a:p>
          <a:p>
            <a:pPr>
              <a:buFont typeface="Wingdings" pitchFamily="2" charset="2"/>
              <a:buChar char="Ø"/>
            </a:pPr>
            <a:endParaRPr lang="cs-CZ" sz="2400" dirty="0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Obrázek 4" descr="Obsah obrázku text, dětská postýlka, sedadlo&#10;&#10;Popis byl vytvořen automaticky">
            <a:extLst>
              <a:ext uri="{FF2B5EF4-FFF2-40B4-BE49-F238E27FC236}">
                <a16:creationId xmlns:a16="http://schemas.microsoft.com/office/drawing/2014/main" id="{D00374BF-146F-6640-912A-A5D5C4B8C7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1304" r="3" b="3"/>
          <a:stretch/>
        </p:blipFill>
        <p:spPr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</p:pic>
      <p:sp>
        <p:nvSpPr>
          <p:cNvPr id="90" name="Arc 89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1F60DD2D-F270-2648-AF2B-4B0E1892E76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232" r="25952" b="-4"/>
          <a:stretch/>
        </p:blipFill>
        <p:spPr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66798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EC6394F-7452-E44D-9CC1-C30C0F9F8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Kdy jsou drogy a drogové závislosti problémem globálním?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78FF6D-0D52-AC4F-A92C-A738634C5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cs-CZ" dirty="0"/>
              <a:t>Ovlivňuje  prakticky všechny země světa</a:t>
            </a:r>
          </a:p>
          <a:p>
            <a:r>
              <a:rPr lang="cs-CZ" dirty="0"/>
              <a:t>Každá země má svou úlohu (producentská, transitní, spotřebitelská)</a:t>
            </a:r>
          </a:p>
          <a:p>
            <a:r>
              <a:rPr lang="cs-CZ" dirty="0"/>
              <a:t>Nelze řešit na jednom místě a jedním přístupem – nutná mezinárodní a mezioborová spolupráce</a:t>
            </a:r>
            <a:br>
              <a:rPr lang="cs-CZ" dirty="0"/>
            </a:b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7105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6A84B152-3496-4C52-AF08-97AFFC09DD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AC23AB8-5405-5443-BEB5-795C61CE2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393360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USA – opioidová epidemie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6B2ADB95-0FA3-4BD7-A8AC-89D014A8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4FE1804C-C618-7641-9005-451FDAF60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dirty="0"/>
              <a:t> V USA nadměrné předepisování </a:t>
            </a:r>
            <a:r>
              <a:rPr lang="cs-CZ" dirty="0" err="1"/>
              <a:t>opioidů</a:t>
            </a:r>
            <a:r>
              <a:rPr lang="cs-CZ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lék na bolest jako univerzální recept (</a:t>
            </a:r>
            <a:r>
              <a:rPr lang="cs-CZ" dirty="0" err="1"/>
              <a:t>oxycontiny</a:t>
            </a:r>
            <a:r>
              <a:rPr lang="cs-CZ" dirty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 vznik závislosti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Hledání levnější náhrady</a:t>
            </a:r>
          </a:p>
          <a:p>
            <a:r>
              <a:rPr lang="cs-CZ" dirty="0"/>
              <a:t>heroin</a:t>
            </a:r>
          </a:p>
          <a:p>
            <a:r>
              <a:rPr lang="cs-CZ" dirty="0" err="1"/>
              <a:t>fentanyl</a:t>
            </a:r>
            <a:endParaRPr lang="cs-CZ" dirty="0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924DBCE-E731-4B22-8181-A39C1D8627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8185" y="3423959"/>
            <a:ext cx="630884" cy="630884"/>
          </a:xfrm>
          <a:prstGeom prst="ellipse">
            <a:avLst/>
          </a:prstGeom>
          <a:noFill/>
          <a:ln w="1270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4CBF9756-6AC8-4C65-84DF-56FBFFA1D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63438">
            <a:off x="7450227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9" name="Obrázek 8" descr="Obsah obrázku text, kniha&#10;&#10;Popis byl vytvořen automaticky">
            <a:extLst>
              <a:ext uri="{FF2B5EF4-FFF2-40B4-BE49-F238E27FC236}">
                <a16:creationId xmlns:a16="http://schemas.microsoft.com/office/drawing/2014/main" id="{DE83FA63-8B81-2D46-85F7-3A354E5EF0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250" r="-2" b="-2"/>
          <a:stretch/>
        </p:blipFill>
        <p:spPr>
          <a:xfrm>
            <a:off x="7891573" y="1027906"/>
            <a:ext cx="4128603" cy="4128603"/>
          </a:xfrm>
          <a:custGeom>
            <a:avLst/>
            <a:gdLst/>
            <a:ahLst/>
            <a:cxnLst/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2D385988-EAAF-4C27-AF8A-2BFBECAF3D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3621FD4-D14D-45D5-9A57-9A2DE5EA59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B621D332-7329-4994-8836-C429A51B7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2D20F754-35A9-4508-BE3C-C59996D14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53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F3C4E49-5B7C-4A41-ABA2-A797F09CD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 dirty="0"/>
              <a:t>Zdroje: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A368F9-9116-CE44-8429-7858AEE3A7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sz="1300"/>
              <a:t>Maté, G. MOC ZÁVISLOSTI A ZÁVISLOST NA MOCI [Online]. In . </a:t>
            </a:r>
            <a:r>
              <a:rPr lang="cs-CZ" sz="1300" err="1"/>
              <a:t>Retrieved</a:t>
            </a:r>
            <a:r>
              <a:rPr lang="cs-CZ" sz="1300"/>
              <a:t> </a:t>
            </a:r>
            <a:r>
              <a:rPr lang="cs-CZ" sz="1300" err="1"/>
              <a:t>from</a:t>
            </a:r>
            <a:r>
              <a:rPr lang="cs-CZ" sz="1300"/>
              <a:t> </a:t>
            </a:r>
            <a:r>
              <a:rPr lang="cs-CZ" sz="1300">
                <a:hlinkClick r:id="rId2"/>
              </a:rPr>
              <a:t>https://www.youtube.com/watch?v=IqQHZa50G-8&amp;feature=emb_logo</a:t>
            </a:r>
            <a:endParaRPr lang="cs-CZ" sz="1300"/>
          </a:p>
          <a:p>
            <a:r>
              <a:rPr lang="cs-CZ" sz="1300" err="1"/>
              <a:t>Everything</a:t>
            </a:r>
            <a:r>
              <a:rPr lang="cs-CZ" sz="1300"/>
              <a:t> </a:t>
            </a:r>
            <a:r>
              <a:rPr lang="cs-CZ" sz="1300" err="1"/>
              <a:t>We</a:t>
            </a:r>
            <a:r>
              <a:rPr lang="cs-CZ" sz="1300"/>
              <a:t> </a:t>
            </a:r>
            <a:r>
              <a:rPr lang="cs-CZ" sz="1300" err="1"/>
              <a:t>Think</a:t>
            </a:r>
            <a:r>
              <a:rPr lang="cs-CZ" sz="1300"/>
              <a:t> </a:t>
            </a:r>
            <a:r>
              <a:rPr lang="cs-CZ" sz="1300" err="1"/>
              <a:t>We</a:t>
            </a:r>
            <a:r>
              <a:rPr lang="cs-CZ" sz="1300"/>
              <a:t> </a:t>
            </a:r>
            <a:r>
              <a:rPr lang="cs-CZ" sz="1300" err="1"/>
              <a:t>Know</a:t>
            </a:r>
            <a:r>
              <a:rPr lang="cs-CZ" sz="1300"/>
              <a:t> </a:t>
            </a:r>
            <a:r>
              <a:rPr lang="cs-CZ" sz="1300" err="1"/>
              <a:t>About</a:t>
            </a:r>
            <a:r>
              <a:rPr lang="cs-CZ" sz="1300"/>
              <a:t> </a:t>
            </a:r>
            <a:r>
              <a:rPr lang="cs-CZ" sz="1300" err="1"/>
              <a:t>Addiction</a:t>
            </a:r>
            <a:r>
              <a:rPr lang="cs-CZ" sz="1300"/>
              <a:t> </a:t>
            </a:r>
            <a:r>
              <a:rPr lang="cs-CZ" sz="1300" err="1"/>
              <a:t>Is</a:t>
            </a:r>
            <a:r>
              <a:rPr lang="cs-CZ" sz="1300"/>
              <a:t> </a:t>
            </a:r>
            <a:r>
              <a:rPr lang="cs-CZ" sz="1300" err="1"/>
              <a:t>Wrong</a:t>
            </a:r>
            <a:r>
              <a:rPr lang="cs-CZ" sz="1300"/>
              <a:t> [Online]. In . </a:t>
            </a:r>
            <a:r>
              <a:rPr lang="cs-CZ" sz="1300" err="1"/>
              <a:t>Retrieved</a:t>
            </a:r>
            <a:r>
              <a:rPr lang="cs-CZ" sz="1300"/>
              <a:t> </a:t>
            </a:r>
            <a:r>
              <a:rPr lang="cs-CZ" sz="1300" err="1"/>
              <a:t>from</a:t>
            </a:r>
            <a:r>
              <a:rPr lang="cs-CZ" sz="1300"/>
              <a:t> </a:t>
            </a:r>
            <a:r>
              <a:rPr lang="cs-CZ" sz="1300">
                <a:hlinkClick r:id="rId3"/>
              </a:rPr>
              <a:t>https://www.youtube.com/watch?v=MIzu7JRgEPA</a:t>
            </a:r>
            <a:endParaRPr lang="cs-CZ" sz="1300"/>
          </a:p>
          <a:p>
            <a:r>
              <a:rPr lang="cs-CZ" sz="1300" err="1"/>
              <a:t>Griffiths</a:t>
            </a:r>
            <a:r>
              <a:rPr lang="cs-CZ" sz="1300"/>
              <a:t>, M. D. </a:t>
            </a:r>
            <a:r>
              <a:rPr lang="cs-CZ" sz="1300" err="1"/>
              <a:t>Opinion</a:t>
            </a:r>
            <a:r>
              <a:rPr lang="cs-CZ" sz="1300"/>
              <a:t> </a:t>
            </a:r>
            <a:r>
              <a:rPr lang="cs-CZ" sz="1300" err="1"/>
              <a:t>The</a:t>
            </a:r>
            <a:r>
              <a:rPr lang="cs-CZ" sz="1300"/>
              <a:t> Myth </a:t>
            </a:r>
            <a:r>
              <a:rPr lang="cs-CZ" sz="1300" err="1"/>
              <a:t>of</a:t>
            </a:r>
            <a:r>
              <a:rPr lang="cs-CZ" sz="1300"/>
              <a:t> '</a:t>
            </a:r>
            <a:r>
              <a:rPr lang="cs-CZ" sz="1300" err="1"/>
              <a:t>Addictive</a:t>
            </a:r>
            <a:r>
              <a:rPr lang="cs-CZ" sz="1300"/>
              <a:t> Personality [Online]. </a:t>
            </a:r>
            <a:r>
              <a:rPr lang="cs-CZ" sz="1300" err="1"/>
              <a:t>Retrieved</a:t>
            </a:r>
            <a:r>
              <a:rPr lang="cs-CZ" sz="1300"/>
              <a:t> </a:t>
            </a:r>
            <a:r>
              <a:rPr lang="cs-CZ" sz="1300" err="1"/>
              <a:t>from</a:t>
            </a:r>
            <a:r>
              <a:rPr lang="cs-CZ" sz="1300"/>
              <a:t> https://</a:t>
            </a:r>
            <a:r>
              <a:rPr lang="cs-CZ" sz="1300" err="1"/>
              <a:t>www.researchgate.net</a:t>
            </a:r>
            <a:r>
              <a:rPr lang="cs-CZ" sz="1300"/>
              <a:t>/</a:t>
            </a:r>
            <a:r>
              <a:rPr lang="cs-CZ" sz="1300" err="1"/>
              <a:t>publication</a:t>
            </a:r>
            <a:r>
              <a:rPr lang="cs-CZ" sz="1300"/>
              <a:t>/319242922_Opinion_The_Myth_of_'Addictive_Personality'</a:t>
            </a:r>
          </a:p>
          <a:p>
            <a:r>
              <a:rPr lang="cs-CZ" sz="1300"/>
              <a:t>Kalina, K. (2015). </a:t>
            </a:r>
            <a:r>
              <a:rPr lang="cs-CZ" sz="1300" i="1"/>
              <a:t>Klinická </a:t>
            </a:r>
            <a:r>
              <a:rPr lang="cs-CZ" sz="1300" i="1" err="1"/>
              <a:t>adiktologie</a:t>
            </a:r>
            <a:r>
              <a:rPr lang="cs-CZ" sz="1300"/>
              <a:t>. </a:t>
            </a:r>
            <a:r>
              <a:rPr lang="cs-CZ" sz="1300" err="1"/>
              <a:t>Grada</a:t>
            </a:r>
            <a:r>
              <a:rPr lang="cs-CZ" sz="1300"/>
              <a:t> </a:t>
            </a:r>
            <a:r>
              <a:rPr lang="cs-CZ" sz="1300" err="1"/>
              <a:t>Publishing</a:t>
            </a:r>
            <a:r>
              <a:rPr lang="cs-CZ" sz="1300"/>
              <a:t>.</a:t>
            </a:r>
          </a:p>
          <a:p>
            <a:r>
              <a:rPr lang="cs-CZ" sz="1300"/>
              <a:t>Léčba závislostí „rájem“ [Online]. (2016). </a:t>
            </a:r>
            <a:r>
              <a:rPr lang="cs-CZ" sz="1300" err="1"/>
              <a:t>Retrieved</a:t>
            </a:r>
            <a:r>
              <a:rPr lang="cs-CZ" sz="1300"/>
              <a:t> </a:t>
            </a:r>
            <a:r>
              <a:rPr lang="cs-CZ" sz="1300" err="1"/>
              <a:t>from</a:t>
            </a:r>
            <a:r>
              <a:rPr lang="cs-CZ" sz="1300"/>
              <a:t> </a:t>
            </a:r>
            <a:r>
              <a:rPr lang="cs-CZ" sz="1300">
                <a:hlinkClick r:id="rId4"/>
              </a:rPr>
              <a:t>https://www.osel.cz/9049-lecba-zavislosti-rajem_1.html</a:t>
            </a:r>
            <a:endParaRPr lang="cs-CZ" sz="1300"/>
          </a:p>
          <a:p>
            <a:r>
              <a:rPr lang="cs-CZ" sz="1300" err="1"/>
              <a:t>Opioidová</a:t>
            </a:r>
            <a:r>
              <a:rPr lang="cs-CZ" sz="1300"/>
              <a:t> krize v USA. Léky na bolest zabíjejí víc Američanů než zbraně nebo HIV [Online]. In . </a:t>
            </a:r>
            <a:r>
              <a:rPr lang="cs-CZ" sz="1300" err="1"/>
              <a:t>Retrieved</a:t>
            </a:r>
            <a:r>
              <a:rPr lang="cs-CZ" sz="1300"/>
              <a:t> </a:t>
            </a:r>
            <a:r>
              <a:rPr lang="cs-CZ" sz="1300" err="1"/>
              <a:t>from</a:t>
            </a:r>
            <a:r>
              <a:rPr lang="cs-CZ" sz="1300"/>
              <a:t> </a:t>
            </a:r>
            <a:r>
              <a:rPr lang="cs-CZ" sz="1300">
                <a:hlinkClick r:id="rId5"/>
              </a:rPr>
              <a:t>https://ct24.ceskatelevize.cz/svet/2739071-opioidova-krize-v-usa-leky-na-bolest-zabijeji-vic-americanu-nez-zbrane-nebo-hiv?fbclid=IwAR1fK7pwlcE4ePo3oGK572q0l5uZN6_W2Eegc2w63t_91Av2lRxFVOu4cDk</a:t>
            </a:r>
            <a:endParaRPr lang="cs-CZ" sz="1300"/>
          </a:p>
          <a:p>
            <a:r>
              <a:rPr lang="cs-CZ" sz="1300"/>
              <a:t>I tvůj soused je feťák. Nový </a:t>
            </a:r>
            <a:r>
              <a:rPr lang="cs-CZ" sz="1300" err="1"/>
              <a:t>dokuseriál</a:t>
            </a:r>
            <a:r>
              <a:rPr lang="cs-CZ" sz="1300"/>
              <a:t> ukazuje opiátovou epidemii v USA [Online]. In . </a:t>
            </a:r>
            <a:r>
              <a:rPr lang="cs-CZ" sz="1300" err="1"/>
              <a:t>Retrieved</a:t>
            </a:r>
            <a:r>
              <a:rPr lang="cs-CZ" sz="1300"/>
              <a:t> </a:t>
            </a:r>
            <a:r>
              <a:rPr lang="cs-CZ" sz="1300" err="1"/>
              <a:t>from</a:t>
            </a:r>
            <a:r>
              <a:rPr lang="cs-CZ" sz="1300"/>
              <a:t> </a:t>
            </a:r>
            <a:r>
              <a:rPr lang="cs-CZ" sz="1300">
                <a:hlinkClick r:id="rId6"/>
              </a:rPr>
              <a:t>https://wave.rozhlas.cz/i-tvuj-soused-je-fetak-novy-dokuserial-ukazuje-opiatovou-epidemii-v-usa-6941569?fbclid=IwAR1Vc6JMufHEsKmfXoMFA5xv3NiqfYH77jzx440TS3TRAjJ_gbjo5-ch2Sg</a:t>
            </a:r>
            <a:endParaRPr lang="cs-CZ" sz="1300"/>
          </a:p>
          <a:p>
            <a:r>
              <a:rPr lang="cs-CZ" sz="1300"/>
              <a:t>Kalina a kolektiv. Drogy a drogové závislosti 1: mezioborový přístup [Online]. In . </a:t>
            </a:r>
            <a:r>
              <a:rPr lang="cs-CZ" sz="1300" err="1"/>
              <a:t>Retrieved</a:t>
            </a:r>
            <a:r>
              <a:rPr lang="cs-CZ" sz="1300"/>
              <a:t> </a:t>
            </a:r>
            <a:r>
              <a:rPr lang="cs-CZ" sz="1300" err="1"/>
              <a:t>from</a:t>
            </a:r>
            <a:r>
              <a:rPr lang="cs-CZ" sz="1300"/>
              <a:t> https://</a:t>
            </a:r>
            <a:r>
              <a:rPr lang="cs-CZ" sz="1300" err="1"/>
              <a:t>www.detipatridomu.cz</a:t>
            </a:r>
            <a:r>
              <a:rPr lang="cs-CZ" sz="1300"/>
              <a:t>/</a:t>
            </a:r>
            <a:r>
              <a:rPr lang="cs-CZ" sz="1300" err="1"/>
              <a:t>respitnenihlidani</a:t>
            </a:r>
            <a:r>
              <a:rPr lang="cs-CZ" sz="1300"/>
              <a:t>/</a:t>
            </a:r>
            <a:r>
              <a:rPr lang="cs-CZ" sz="1300" err="1"/>
              <a:t>wp-content</a:t>
            </a:r>
            <a:r>
              <a:rPr lang="cs-CZ" sz="1300"/>
              <a:t>/</a:t>
            </a:r>
            <a:r>
              <a:rPr lang="cs-CZ" sz="1300" err="1"/>
              <a:t>uploads</a:t>
            </a:r>
            <a:r>
              <a:rPr lang="cs-CZ" sz="1300"/>
              <a:t>/2017/07/drogy_a_drog_zavislosti_dil1.pdf?fbclid=IwAR0ucjUHbjQj8XGZTAoLsrUkKutuXziZTdyYrl0DBjrsODmXB0gJGurt4Tw</a:t>
            </a:r>
          </a:p>
          <a:p>
            <a:r>
              <a:rPr lang="cs-CZ" sz="1300" err="1"/>
              <a:t>Sixx</a:t>
            </a:r>
            <a:r>
              <a:rPr lang="cs-CZ" sz="1300"/>
              <a:t>, N. (2018). Heroinové deníky. In .</a:t>
            </a:r>
          </a:p>
          <a:p>
            <a:endParaRPr lang="cs-CZ" sz="1300"/>
          </a:p>
          <a:p>
            <a:endParaRPr lang="cs-CZ" sz="1300"/>
          </a:p>
        </p:txBody>
      </p:sp>
    </p:spTree>
    <p:extLst>
      <p:ext uri="{BB962C8B-B14F-4D97-AF65-F5344CB8AC3E}">
        <p14:creationId xmlns:p14="http://schemas.microsoft.com/office/powerpoint/2010/main" val="39772413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751</Words>
  <Application>Microsoft Office PowerPoint</Application>
  <PresentationFormat>Širokoúhlá obrazovka</PresentationFormat>
  <Paragraphs>57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Wingdings</vt:lpstr>
      <vt:lpstr>Motiv Office</vt:lpstr>
      <vt:lpstr>ZÁVISLÁ OSOBNOST</vt:lpstr>
      <vt:lpstr>MKN-10 Závislá porucha osobnosti x závislost</vt:lpstr>
      <vt:lpstr>MKN-10 Závislá porucha osobnosti x závislost</vt:lpstr>
      <vt:lpstr>Závislá porucha osobnosti x závislost</vt:lpstr>
      <vt:lpstr>Gábor Maté</vt:lpstr>
      <vt:lpstr>Je všechno co víme o závislosti špatně? Johann Hari a Bruce K. Alexander</vt:lpstr>
      <vt:lpstr>Kdy jsou drogy a drogové závislosti problémem globálním?</vt:lpstr>
      <vt:lpstr>USA – opioidová epidemie</vt:lpstr>
      <vt:lpstr>Zdroje: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ZÁVISLÁ OSOBNOST</dc:title>
  <dc:creator>Magdaléna Radimecká</dc:creator>
  <cp:lastModifiedBy>Olga Plíčková</cp:lastModifiedBy>
  <cp:revision>1</cp:revision>
  <dcterms:created xsi:type="dcterms:W3CDTF">2020-11-09T20:26:13Z</dcterms:created>
  <dcterms:modified xsi:type="dcterms:W3CDTF">2020-11-11T10:11:15Z</dcterms:modified>
</cp:coreProperties>
</file>