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2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56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63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1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30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61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36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67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09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27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11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0E081-A466-4031-9161-B017071F9DFA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D232D-6884-4762-BB12-6D6A4684B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21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Položení vědecké otázky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Dana </a:t>
            </a:r>
            <a:r>
              <a:rPr lang="cs-CZ" dirty="0" err="1" smtClean="0"/>
              <a:t>Bitttnerová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91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Vědecká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Definuje vědecký problém, který chci zkoumat </a:t>
            </a:r>
          </a:p>
          <a:p>
            <a:r>
              <a:rPr lang="cs-CZ" sz="1800" dirty="0" smtClean="0"/>
              <a:t>Identifikuje </a:t>
            </a:r>
          </a:p>
          <a:p>
            <a:pPr lvl="1"/>
            <a:r>
              <a:rPr lang="cs-CZ" sz="1800" dirty="0" smtClean="0"/>
              <a:t>Pole zájmu</a:t>
            </a:r>
          </a:p>
          <a:p>
            <a:pPr lvl="1"/>
            <a:r>
              <a:rPr lang="cs-CZ" sz="1800" dirty="0" smtClean="0"/>
              <a:t>problém, </a:t>
            </a:r>
          </a:p>
          <a:p>
            <a:pPr lvl="1"/>
            <a:r>
              <a:rPr lang="cs-CZ" sz="1800" dirty="0" smtClean="0"/>
              <a:t>přístup k němu – </a:t>
            </a:r>
            <a:r>
              <a:rPr lang="cs-CZ" sz="1800" dirty="0" err="1" smtClean="0">
                <a:solidFill>
                  <a:schemeClr val="bg1">
                    <a:lumMod val="65000"/>
                  </a:schemeClr>
                </a:solidFill>
              </a:rPr>
              <a:t>teoreticko</a:t>
            </a:r>
            <a:r>
              <a:rPr lang="cs-CZ" sz="1800" dirty="0" smtClean="0">
                <a:solidFill>
                  <a:schemeClr val="bg1">
                    <a:lumMod val="65000"/>
                  </a:schemeClr>
                </a:solidFill>
              </a:rPr>
              <a:t> - metodologická východiska</a:t>
            </a:r>
            <a:r>
              <a:rPr lang="cs-CZ" sz="1800" dirty="0" smtClean="0"/>
              <a:t>, </a:t>
            </a:r>
          </a:p>
          <a:p>
            <a:pPr lvl="1"/>
            <a:r>
              <a:rPr lang="cs-CZ" sz="1800" dirty="0" smtClean="0"/>
              <a:t>popřípadě vzorek</a:t>
            </a:r>
          </a:p>
          <a:p>
            <a:r>
              <a:rPr lang="cs-CZ" sz="1800" dirty="0" smtClean="0"/>
              <a:t>„ Jak ovlivňuje etnický původ mladých (v lokalitě </a:t>
            </a:r>
            <a:r>
              <a:rPr lang="cs-CZ" sz="1800" dirty="0" err="1" smtClean="0"/>
              <a:t>xy</a:t>
            </a:r>
            <a:r>
              <a:rPr lang="cs-CZ" sz="1800" dirty="0" smtClean="0"/>
              <a:t>) jejich přístup na trh práce?“</a:t>
            </a:r>
          </a:p>
          <a:p>
            <a:r>
              <a:rPr lang="cs-CZ" sz="1800" dirty="0" smtClean="0"/>
              <a:t>„Jak mladí lidé reflektují svoji situaci na trhu práce v závislosti na svém etnickém původu?</a:t>
            </a:r>
          </a:p>
          <a:p>
            <a:r>
              <a:rPr lang="cs-CZ" sz="1800" dirty="0" smtClean="0"/>
              <a:t>Jaké strategie volí  mladí lidé daného etnického původu, aby se zařadili na trh práce?</a:t>
            </a:r>
          </a:p>
          <a:p>
            <a:r>
              <a:rPr lang="cs-CZ" sz="1800" dirty="0" smtClean="0"/>
              <a:t>„Jaké jsou podmínky na trhu práce pro příslušníky menšin?“ </a:t>
            </a:r>
          </a:p>
          <a:p>
            <a:pPr marL="0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7908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typy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Liší se od otázek </a:t>
            </a:r>
          </a:p>
          <a:p>
            <a:pPr marL="514350" indent="-514350">
              <a:buAutoNum type="arabicPeriod"/>
            </a:pPr>
            <a:r>
              <a:rPr lang="cs-CZ" b="1" dirty="0"/>
              <a:t>Řečnických:</a:t>
            </a:r>
            <a:r>
              <a:rPr lang="cs-CZ" dirty="0"/>
              <a:t> „Přemýšleli jste již o možnostech uplatnění mladých lidí z menšiny na trhu práce?“ které si žádají bezprostřední reakci čtenáře a odpověď: „Ne ? Tak teď to </a:t>
            </a:r>
            <a:r>
              <a:rPr lang="cs-CZ" dirty="0" smtClean="0"/>
              <a:t>uslyšíte, </a:t>
            </a:r>
            <a:r>
              <a:rPr lang="cs-CZ" dirty="0"/>
              <a:t>jak to s předmětem našeho zájmu je ve skutečnosti“</a:t>
            </a:r>
          </a:p>
          <a:p>
            <a:pPr marL="514350" indent="-514350">
              <a:buAutoNum type="arabicPeriod"/>
            </a:pPr>
            <a:r>
              <a:rPr lang="cs-CZ" b="1" dirty="0"/>
              <a:t>Otázek položených v rozhovoru</a:t>
            </a:r>
            <a:r>
              <a:rPr lang="cs-CZ" dirty="0"/>
              <a:t>:   „Kde jsi pracoval?“ „Jaká to byla práce?“  „Jaké jsi měl spolupracovníky, nadřízené?“ „ Měl jsi nějaké </a:t>
            </a:r>
            <a:r>
              <a:rPr lang="cs-CZ" dirty="0" err="1"/>
              <a:t>nedorozumnění</a:t>
            </a:r>
            <a:r>
              <a:rPr lang="cs-CZ" dirty="0"/>
              <a:t>, nebo  prožil jsi nějakou situaci, která tě překvapila, že bys to nečekal?“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08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Položení vědecké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Relevance = kontext</a:t>
            </a:r>
          </a:p>
          <a:p>
            <a:pPr marL="457200" lvl="1" indent="0">
              <a:buNone/>
            </a:pPr>
            <a:r>
              <a:rPr lang="cs-CZ" dirty="0" smtClean="0"/>
              <a:t>A) </a:t>
            </a:r>
            <a:r>
              <a:rPr lang="cs-CZ" u="sng" dirty="0" smtClean="0"/>
              <a:t>kontext sociální reality</a:t>
            </a:r>
            <a:r>
              <a:rPr lang="cs-CZ" dirty="0" smtClean="0"/>
              <a:t>: nebudu zkoumat </a:t>
            </a:r>
            <a:r>
              <a:rPr lang="cs-CZ" dirty="0" smtClean="0"/>
              <a:t>jevy, </a:t>
            </a:r>
            <a:r>
              <a:rPr lang="cs-CZ" dirty="0" smtClean="0"/>
              <a:t>které v ní nejsou: </a:t>
            </a:r>
            <a:r>
              <a:rPr lang="cs-CZ" sz="1200" dirty="0" smtClean="0"/>
              <a:t>např. postavení lidí s humanitním vzděláním v sociální hierarchii obce; začlenění na trh práce druhé generace Mexičanů v ČR</a:t>
            </a:r>
          </a:p>
          <a:p>
            <a:pPr marL="457200" lvl="1" indent="0">
              <a:buNone/>
            </a:pPr>
            <a:r>
              <a:rPr lang="cs-CZ" dirty="0" smtClean="0"/>
              <a:t>B) </a:t>
            </a:r>
            <a:r>
              <a:rPr lang="cs-CZ" u="sng" dirty="0" smtClean="0"/>
              <a:t>kontext vědy</a:t>
            </a:r>
            <a:r>
              <a:rPr lang="cs-CZ" dirty="0" smtClean="0"/>
              <a:t>: být v dialogu s vědou</a:t>
            </a:r>
            <a:endParaRPr lang="cs-CZ" u="sng" dirty="0" smtClean="0"/>
          </a:p>
          <a:p>
            <a:r>
              <a:rPr lang="cs-CZ" dirty="0" smtClean="0"/>
              <a:t>Adekvátnost</a:t>
            </a:r>
          </a:p>
          <a:p>
            <a:pPr marL="914400" lvl="1" indent="-514350">
              <a:buFont typeface="+mj-lt"/>
              <a:buAutoNum type="alphaUcPeriod"/>
            </a:pPr>
            <a:r>
              <a:rPr lang="cs-CZ" dirty="0" smtClean="0"/>
              <a:t>Vzhledem k oboru – antropologie (Jak souvisí HDP s mírou nezaměstnanosti příslušníků druhé generace? Jak se vyrovnávají mladí lidé s neúspěchem na trhu práce?)</a:t>
            </a:r>
          </a:p>
          <a:p>
            <a:pPr marL="914400" lvl="1" indent="-514350">
              <a:buFont typeface="+mj-lt"/>
              <a:buAutoNum type="alphaUcPeriod"/>
            </a:pPr>
            <a:r>
              <a:rPr lang="cs-CZ" dirty="0" smtClean="0"/>
              <a:t>Vzhledem k oborovému diskurzu </a:t>
            </a:r>
            <a:r>
              <a:rPr lang="cs-CZ" sz="1200" dirty="0" smtClean="0"/>
              <a:t>(</a:t>
            </a:r>
            <a:r>
              <a:rPr lang="cs-CZ" sz="1300" dirty="0" smtClean="0"/>
              <a:t>Jak ovlivňuje kulturní areál země původu zařazení druhé generace na trh práce? Jak zařazení na trh práce odpovídá </a:t>
            </a:r>
            <a:r>
              <a:rPr lang="cs-CZ" sz="1300" dirty="0" smtClean="0"/>
              <a:t>vývojovému stupni </a:t>
            </a:r>
            <a:r>
              <a:rPr lang="cs-CZ" sz="1300" dirty="0" smtClean="0"/>
              <a:t>kultury v zemi původu?)</a:t>
            </a:r>
          </a:p>
          <a:p>
            <a:pPr marL="914400" lvl="1" indent="-514350">
              <a:buFont typeface="+mj-lt"/>
              <a:buAutoNum type="alphaUcPeriod"/>
            </a:pPr>
            <a:r>
              <a:rPr lang="cs-CZ" dirty="0" smtClean="0"/>
              <a:t>Vzhledem k </a:t>
            </a:r>
            <a:r>
              <a:rPr lang="cs-CZ" dirty="0" smtClean="0"/>
              <a:t>know-how </a:t>
            </a:r>
            <a:r>
              <a:rPr lang="cs-CZ" dirty="0" smtClean="0"/>
              <a:t>a pozici badatele</a:t>
            </a:r>
          </a:p>
          <a:p>
            <a:pPr marL="914400" lvl="1" indent="-514350">
              <a:buFont typeface="+mj-lt"/>
              <a:buAutoNum type="alphaUcPeriod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35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Vědecká otázka a její vztah k literatuře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Návaznost na koncepty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„Jaká </a:t>
            </a:r>
            <a:r>
              <a:rPr lang="cs-CZ" dirty="0" smtClean="0"/>
              <a:t>schémata </a:t>
            </a:r>
            <a:r>
              <a:rPr lang="cs-CZ" dirty="0" smtClean="0"/>
              <a:t>(kulturní modely) ovlivňují rozhodovací procesy mladých lidí při vstupu na trh práce?“</a:t>
            </a:r>
          </a:p>
          <a:p>
            <a:pPr lvl="1"/>
            <a:r>
              <a:rPr lang="cs-CZ" dirty="0" smtClean="0"/>
              <a:t>„Do jakých segmentů společnosti se integrují/asimilují mladí migranti?“</a:t>
            </a:r>
          </a:p>
          <a:p>
            <a:pPr lvl="1"/>
            <a:r>
              <a:rPr lang="cs-CZ" dirty="0" smtClean="0"/>
              <a:t> „ Jak mladí lidé konstruují  svoji sociální identitu v závislosti na své pozici na trhu práce?“</a:t>
            </a:r>
          </a:p>
          <a:p>
            <a:r>
              <a:rPr lang="cs-CZ" b="1" dirty="0" smtClean="0"/>
              <a:t>Návaznost na předchozí výzkumy - komparace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„Jak se změnilo postavení na trhu práce mladé generace</a:t>
            </a:r>
            <a:r>
              <a:rPr lang="cs-CZ" dirty="0" smtClean="0"/>
              <a:t>?“</a:t>
            </a:r>
            <a:endParaRPr lang="cs-CZ" dirty="0" smtClean="0"/>
          </a:p>
          <a:p>
            <a:pPr lvl="1"/>
            <a:r>
              <a:rPr lang="cs-CZ" dirty="0" smtClean="0"/>
              <a:t>„Jaké jsou rozdíly a důvody v postavení na trhu práce mladých lidí z x a mladých lidí z Y?“</a:t>
            </a:r>
          </a:p>
          <a:p>
            <a:r>
              <a:rPr lang="cs-CZ" b="1" dirty="0" smtClean="0"/>
              <a:t>Návaznost na předchozí výzkumy – prohloubení</a:t>
            </a:r>
          </a:p>
          <a:p>
            <a:pPr lvl="1"/>
            <a:r>
              <a:rPr lang="cs-CZ" dirty="0" smtClean="0"/>
              <a:t> „Jaké jsou strategie mladých lidí, když se setkají s diskriminací na trhu práce?“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3335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vědecké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Vymezení </a:t>
            </a:r>
            <a:r>
              <a:rPr lang="cs-CZ" b="1" dirty="0" smtClean="0"/>
              <a:t>předmětu zájmu </a:t>
            </a:r>
            <a:r>
              <a:rPr lang="cs-CZ" dirty="0" smtClean="0"/>
              <a:t>= pojmy které chápu jako klíčové a které chci mít ve vztahu</a:t>
            </a:r>
          </a:p>
          <a:p>
            <a:r>
              <a:rPr lang="cs-CZ" sz="1400" dirty="0" smtClean="0">
                <a:solidFill>
                  <a:srgbClr val="FF0000"/>
                </a:solidFill>
              </a:rPr>
              <a:t>Jak  </a:t>
            </a:r>
            <a:r>
              <a:rPr lang="cs-CZ" sz="1400" b="1" dirty="0" smtClean="0">
                <a:solidFill>
                  <a:srgbClr val="FF0000"/>
                </a:solidFill>
              </a:rPr>
              <a:t>příslušníci druhé generace migrantů </a:t>
            </a:r>
            <a:r>
              <a:rPr lang="cs-CZ" sz="1400" dirty="0" smtClean="0">
                <a:solidFill>
                  <a:srgbClr val="FF0000"/>
                </a:solidFill>
              </a:rPr>
              <a:t>reflektují svoji </a:t>
            </a:r>
            <a:r>
              <a:rPr lang="cs-CZ" sz="1400" b="1" dirty="0" smtClean="0">
                <a:solidFill>
                  <a:srgbClr val="FF0000"/>
                </a:solidFill>
              </a:rPr>
              <a:t>situaci na trhu práce?</a:t>
            </a:r>
            <a:endParaRPr lang="cs-CZ" sz="1400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Perspektiva</a:t>
            </a:r>
            <a:r>
              <a:rPr lang="cs-CZ" dirty="0" smtClean="0"/>
              <a:t> – pojem, který definuje úhel pohledu: podoba, struktura, funkce, reflexe, vývoj, strategie, rozdíly, konstrukce</a:t>
            </a:r>
          </a:p>
          <a:p>
            <a:r>
              <a:rPr lang="cs-CZ" sz="1400" dirty="0" smtClean="0">
                <a:solidFill>
                  <a:srgbClr val="FF0000"/>
                </a:solidFill>
              </a:rPr>
              <a:t>Jak  příslušníci druhé generace migrantů </a:t>
            </a:r>
            <a:r>
              <a:rPr lang="cs-CZ" sz="1400" b="1" dirty="0" smtClean="0">
                <a:solidFill>
                  <a:srgbClr val="FF0000"/>
                </a:solidFill>
              </a:rPr>
              <a:t>reflektují </a:t>
            </a:r>
            <a:r>
              <a:rPr lang="cs-CZ" sz="1400" dirty="0" smtClean="0">
                <a:solidFill>
                  <a:srgbClr val="FF0000"/>
                </a:solidFill>
              </a:rPr>
              <a:t>svoji situaci na trhu práce?</a:t>
            </a:r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23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Podotázky – specifikace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Podotázky: specifikují oblasti které badatel chápe jako klíčové</a:t>
            </a:r>
          </a:p>
          <a:p>
            <a:r>
              <a:rPr lang="cs-CZ" dirty="0" smtClean="0"/>
              <a:t>Jaká je jejich představa o struktuře na trhu práce ?</a:t>
            </a:r>
          </a:p>
          <a:p>
            <a:r>
              <a:rPr lang="cs-CZ" dirty="0" smtClean="0"/>
              <a:t>Jak reflektují svoji pozici?</a:t>
            </a:r>
          </a:p>
          <a:p>
            <a:r>
              <a:rPr lang="cs-CZ" dirty="0" smtClean="0"/>
              <a:t>Vnímají vlastní pozici v souvislosti s pozicí 1. generace?</a:t>
            </a:r>
          </a:p>
          <a:p>
            <a:r>
              <a:rPr lang="cs-CZ" dirty="0" smtClean="0"/>
              <a:t>Vnímají vlastní pozici v souvislosti s majoritní populací?</a:t>
            </a:r>
          </a:p>
          <a:p>
            <a:r>
              <a:rPr lang="cs-CZ" dirty="0" smtClean="0"/>
              <a:t>Kde vidí svoji pozici ve společnosti ČR z hlediska  reflexe  své pozice na trhu práce?</a:t>
            </a:r>
          </a:p>
          <a:p>
            <a:endParaRPr lang="cs-CZ" dirty="0" smtClean="0"/>
          </a:p>
          <a:p>
            <a:r>
              <a:rPr lang="cs-CZ" dirty="0" smtClean="0"/>
              <a:t>Jaká je jejich představa o struktuře na trhu práce ?</a:t>
            </a:r>
          </a:p>
          <a:p>
            <a:r>
              <a:rPr lang="cs-CZ" dirty="0" smtClean="0"/>
              <a:t>Jak reflektují svoji pozici?</a:t>
            </a:r>
          </a:p>
          <a:p>
            <a:r>
              <a:rPr lang="cs-CZ" dirty="0" smtClean="0"/>
              <a:t>Jaké bariéry v zapojení na trh práce vidí?</a:t>
            </a:r>
          </a:p>
          <a:p>
            <a:r>
              <a:rPr lang="cs-CZ" dirty="0" smtClean="0"/>
              <a:t>Jaké strategie zmiňují a jako je hodnotí jako efektivní?</a:t>
            </a:r>
          </a:p>
          <a:p>
            <a:r>
              <a:rPr lang="cs-CZ" dirty="0" smtClean="0"/>
              <a:t>Vnímají tedy pracovní trh jako otevřený či uzavřený lidem z druhé generace?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97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31782</TotalTime>
  <Words>600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Položení vědecké otázky</vt:lpstr>
      <vt:lpstr>Vědecká otázka</vt:lpstr>
      <vt:lpstr>Jiné typy otázek</vt:lpstr>
      <vt:lpstr>Položení vědecké otázky</vt:lpstr>
      <vt:lpstr>Vědecká otázka a její vztah k literatuře</vt:lpstr>
      <vt:lpstr>Struktura vědecké otázky</vt:lpstr>
      <vt:lpstr>Podotázky – specifikace výzkumu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Položení vědecké otázky</dc:title>
  <dc:creator>Dana Bittnerová</dc:creator>
  <cp:lastModifiedBy>Mirjam Moravcová</cp:lastModifiedBy>
  <cp:revision>13</cp:revision>
  <cp:lastPrinted>2013-03-14T09:52:18Z</cp:lastPrinted>
  <dcterms:created xsi:type="dcterms:W3CDTF">2013-03-14T08:45:51Z</dcterms:created>
  <dcterms:modified xsi:type="dcterms:W3CDTF">2017-03-16T08:29:29Z</dcterms:modified>
</cp:coreProperties>
</file>