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1" r:id="rId13"/>
    <p:sldId id="272" r:id="rId14"/>
    <p:sldId id="273" r:id="rId15"/>
    <p:sldId id="259" r:id="rId16"/>
    <p:sldId id="260" r:id="rId17"/>
    <p:sldId id="274" r:id="rId18"/>
    <p:sldId id="275" r:id="rId19"/>
    <p:sldId id="276" r:id="rId20"/>
    <p:sldId id="277" r:id="rId21"/>
    <p:sldId id="278" r:id="rId22"/>
    <p:sldId id="279" r:id="rId23"/>
    <p:sldId id="268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0D579-DFFF-484D-93FD-C30C1CA25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452177-4B1B-4989-8F2A-D3AE25747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C01381-9332-44BB-A454-7893FF140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5A15-EBFD-4A36-A52B-07D874CA47BA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62B4F0-879F-425A-BF38-FB6CAD6ED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EAA82D-1BC1-4969-8D14-0354B10E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CB16-3CAF-41E6-9605-9ED981C7E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05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E510C8-F9E1-4905-B31B-8F72BA94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FB69556-B4CC-4BA5-90C8-7F9579EB4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30769B-54DC-4DF3-A084-E98504A9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5A15-EBFD-4A36-A52B-07D874CA47BA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3872BB-717A-48F1-BE6A-EDB8A2FD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BCC17B-29BF-462C-9CFB-E1DA7648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CB16-3CAF-41E6-9605-9ED981C7E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99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4778CD4-FC78-4B1E-AF4D-A27FEB3E1C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0C2572E-580E-4F38-90CE-B3DEBCAE3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9250EE-0F5E-4E84-B1C5-4234FADB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5A15-EBFD-4A36-A52B-07D874CA47BA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E34E35-7F72-4AB6-8FBD-0342114D5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1EDEA0-4371-4DA0-BD27-B5E592C4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CB16-3CAF-41E6-9605-9ED981C7E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27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213B91-9736-4020-8966-5D3CEB7C1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D65A3C-9FDF-4757-B882-8DB6D6771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09DA9B-61B6-4A30-B8CD-F46F19AE1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5A15-EBFD-4A36-A52B-07D874CA47BA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8A9A29-B19F-4729-8B22-7702DCA96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CED58D-1DB5-42EA-A1D2-3986AE859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CB16-3CAF-41E6-9605-9ED981C7E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481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AAC84D-D7FA-4C51-AA02-C47DFBE2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83B064-45FD-4C19-9355-EAE276837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424835-6F9A-4A86-A34B-74C4B4940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5A15-EBFD-4A36-A52B-07D874CA47BA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29B02E-3E18-48B1-A82A-95FBDA4B9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788509-D707-42CF-A1EB-1EA15147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CB16-3CAF-41E6-9605-9ED981C7E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36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D25A40-A23B-4DB8-B746-CADA0DCD7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6FE466-764A-418B-987D-8CE8BEC4D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9A3E619-09CF-4EB4-B316-2CC06F7FF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29C7F8-9B56-4B59-B521-DAD45178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5A15-EBFD-4A36-A52B-07D874CA47BA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0DF78C0-D84A-4AE3-AE58-2C0B93C7B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14729A-2F43-4667-8AED-827F553A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CB16-3CAF-41E6-9605-9ED981C7E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6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01C418-B3F4-43A6-9A16-49E093A53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9C45B2-8718-4DA0-9D27-06C201E9F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960D8DA-3D9A-4D28-87D1-258F922DD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EAA3B96-F202-477F-A0CA-4123F7BE8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D09F1C0-2571-4508-BFDD-BCCEC2970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3428121-7FFE-4451-80CF-CA126CDB6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5A15-EBFD-4A36-A52B-07D874CA47BA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909DD9-ECD4-4E83-A427-64A959976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108B073-CD7A-4FE4-8384-D6649495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CB16-3CAF-41E6-9605-9ED981C7E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81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533763-CE6E-4A5A-A851-E74ADFEC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FA11C50-53D4-4B05-B25E-D958210E1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5A15-EBFD-4A36-A52B-07D874CA47BA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DD7D0EA-8A2B-4A4B-BBCB-C8FA5534B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2E484D-2AFF-44ED-A6F7-4540D41B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CB16-3CAF-41E6-9605-9ED981C7E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25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ED6B1D7-300F-4E29-BDA2-5BB2724C8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5A15-EBFD-4A36-A52B-07D874CA47BA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FF6BC1F-A50C-45C7-84E6-CEC071472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F040B1-D975-4333-A683-F33F69B5E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CB16-3CAF-41E6-9605-9ED981C7E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49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AF9AB-C277-47B6-B919-243B94192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94CCA6-6D9A-4EBD-B812-8B6EFFA57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281E44-4E8E-47DD-8C70-F0BFFCD96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A008E02-637F-46C4-A315-441235FCD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5A15-EBFD-4A36-A52B-07D874CA47BA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9FC62D2-6C7E-4C10-A8E4-10E27DE46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4BF4FA-697C-4700-8BA6-E17227E7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CB16-3CAF-41E6-9605-9ED981C7E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35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BBAE7F-AAAC-4B42-AE7D-382C0E81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A5BB79E-B8E5-47BA-B4DB-6AB5E5E3D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B08778-CBE8-468F-B616-AAFA9EB62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6455C5-D26C-4D9B-AF58-DF5FCA35B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5A15-EBFD-4A36-A52B-07D874CA47BA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CE4EE3-EBB7-40EC-A827-86D981D89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73EE59-96C2-4160-A871-2D64FBD2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CB16-3CAF-41E6-9605-9ED981C7E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60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8065939-18F4-4A03-99A7-90D870BF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012A0D-6614-48A6-8826-780189443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7A8175-6DAD-466F-AD1A-8E35C4D7A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D5A15-EBFD-4A36-A52B-07D874CA47BA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B1A3AF-A9C9-446C-ADEE-F26A9A141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CAF205-D939-4C12-921D-65DA5192C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5CB16-3CAF-41E6-9605-9ED981C7E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65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A55CBD-EE93-4C68-ABA6-4F0C8A307F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Sachsen, Sachsen-Anhalt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128750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1BDD7EE2-8E4D-4EFB-8EAB-B55C1299A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cs-CZ" sz="2400" dirty="0"/>
              <a:t>UNESCO-DENKMÄLER II.</a:t>
            </a:r>
            <a:endParaRPr lang="cs-CZ" altLang="cs-CZ" sz="2400" dirty="0"/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CCC468D3-607C-415B-8C28-5E6F8B067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3" y="1700213"/>
            <a:ext cx="8229600" cy="4525962"/>
          </a:xfrm>
        </p:spPr>
        <p:txBody>
          <a:bodyPr/>
          <a:lstStyle/>
          <a:p>
            <a:pPr eaLnBrk="1" hangingPunct="1"/>
            <a:r>
              <a:rPr lang="de-DE" altLang="cs-CZ" sz="1400" dirty="0"/>
              <a:t>Parkanlage </a:t>
            </a:r>
            <a:r>
              <a:rPr lang="de-DE" altLang="cs-CZ" sz="1400" dirty="0" err="1"/>
              <a:t>Muskauer</a:t>
            </a:r>
            <a:r>
              <a:rPr lang="de-DE" altLang="cs-CZ" sz="1400" dirty="0"/>
              <a:t> Park (ab</a:t>
            </a:r>
            <a:r>
              <a:rPr lang="cs-CZ" altLang="cs-CZ" sz="1400" dirty="0"/>
              <a:t> 2004) – </a:t>
            </a:r>
            <a:r>
              <a:rPr lang="de-DE" altLang="cs-CZ" sz="1400" dirty="0"/>
              <a:t>ein Unikum der Gartenarchitektur</a:t>
            </a:r>
            <a:r>
              <a:rPr lang="cs-CZ" altLang="cs-CZ" sz="1400" dirty="0"/>
              <a:t>, </a:t>
            </a:r>
            <a:r>
              <a:rPr lang="de-DE" altLang="cs-CZ" sz="1400" dirty="0"/>
              <a:t>gegründet </a:t>
            </a:r>
            <a:r>
              <a:rPr lang="cs-CZ" altLang="cs-CZ" sz="1400" dirty="0"/>
              <a:t>1815-45 </a:t>
            </a:r>
            <a:r>
              <a:rPr lang="de-DE" altLang="cs-CZ" sz="1400" dirty="0"/>
              <a:t>von Hermann von Pückler-</a:t>
            </a:r>
            <a:r>
              <a:rPr lang="de-DE" altLang="cs-CZ" sz="1400" dirty="0" err="1"/>
              <a:t>Muskau</a:t>
            </a:r>
            <a:r>
              <a:rPr lang="cs-CZ" altLang="cs-CZ" sz="1400" dirty="0"/>
              <a:t>. </a:t>
            </a:r>
            <a:r>
              <a:rPr lang="de-DE" altLang="cs-CZ" sz="1400" dirty="0"/>
              <a:t>Heute befindet sich die Parkanlage in Deutschland und Polen an den beiden Uferseiten der Lausitzer Neiße. Fläche: </a:t>
            </a:r>
            <a:r>
              <a:rPr lang="cs-CZ" altLang="cs-CZ" sz="1400" dirty="0"/>
              <a:t>830 ha </a:t>
            </a:r>
            <a:r>
              <a:rPr lang="de-DE" altLang="cs-CZ" sz="1400" dirty="0"/>
              <a:t>Parkanlagen und künstlicher Wasserfälle</a:t>
            </a:r>
            <a:endParaRPr lang="cs-CZ" altLang="cs-CZ" sz="1400" dirty="0"/>
          </a:p>
        </p:txBody>
      </p:sp>
      <p:pic>
        <p:nvPicPr>
          <p:cNvPr id="13316" name="Picture 2" descr="C:\Users\MT\Documents\Německo\Sasko-Bad-Muskau-Schloss.jpg">
            <a:extLst>
              <a:ext uri="{FF2B5EF4-FFF2-40B4-BE49-F238E27FC236}">
                <a16:creationId xmlns:a16="http://schemas.microsoft.com/office/drawing/2014/main" id="{163D0420-0663-48FA-A3DD-5CFE8D251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2420939"/>
            <a:ext cx="23987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C:\Users\MT\Documents\Německo\Sasko-Muskau-Park1.jpg">
            <a:extLst>
              <a:ext uri="{FF2B5EF4-FFF2-40B4-BE49-F238E27FC236}">
                <a16:creationId xmlns:a16="http://schemas.microsoft.com/office/drawing/2014/main" id="{FBB668E9-A86B-4690-AB8A-B8FCBCE7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4652964"/>
            <a:ext cx="27019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C:\Users\MT\Documents\Německo\Sasko-Muskau-Park2.jpg">
            <a:extLst>
              <a:ext uri="{FF2B5EF4-FFF2-40B4-BE49-F238E27FC236}">
                <a16:creationId xmlns:a16="http://schemas.microsoft.com/office/drawing/2014/main" id="{91972933-7695-4A82-B481-315050952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4724401"/>
            <a:ext cx="27019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1EAD5DDA-9B11-4F2D-8C1F-9E5073BA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cs-CZ" sz="2400" dirty="0"/>
              <a:t>BEDEUTENDE STÄDTE</a:t>
            </a:r>
            <a:r>
              <a:rPr lang="de-DE" altLang="cs-CZ" sz="2400"/>
              <a:t>: MEISSEN</a:t>
            </a:r>
            <a:r>
              <a:rPr lang="de-DE" altLang="cs-CZ" sz="2400" dirty="0"/>
              <a:t>, LEIPZIG</a:t>
            </a:r>
            <a:endParaRPr lang="cs-CZ" altLang="cs-CZ" sz="2400" dirty="0"/>
          </a:p>
        </p:txBody>
      </p:sp>
      <p:pic>
        <p:nvPicPr>
          <p:cNvPr id="14339" name="Picture 2" descr="C:\Users\MT\Documents\Německo\Sasko-Meißen (Burgberg mit Albrechtsburg und Dom).jpg">
            <a:extLst>
              <a:ext uri="{FF2B5EF4-FFF2-40B4-BE49-F238E27FC236}">
                <a16:creationId xmlns:a16="http://schemas.microsoft.com/office/drawing/2014/main" id="{B4584F74-6D29-4628-B74B-135147A455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4882" y="1987390"/>
            <a:ext cx="2879725" cy="2159000"/>
          </a:xfrm>
          <a:noFill/>
        </p:spPr>
      </p:pic>
      <p:pic>
        <p:nvPicPr>
          <p:cNvPr id="14340" name="Picture 3" descr="C:\Users\MT\Documents\Německo\Leipzig Thomaskirche.jpg">
            <a:extLst>
              <a:ext uri="{FF2B5EF4-FFF2-40B4-BE49-F238E27FC236}">
                <a16:creationId xmlns:a16="http://schemas.microsoft.com/office/drawing/2014/main" id="{D9BAA62B-8CC3-40BE-838C-E11B3D9B6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1" y="1987390"/>
            <a:ext cx="2794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C:\Users\MT\Documents\Německo\Leipzig-Johann Sebastian Bach-Denkmal.JPG">
            <a:extLst>
              <a:ext uri="{FF2B5EF4-FFF2-40B4-BE49-F238E27FC236}">
                <a16:creationId xmlns:a16="http://schemas.microsoft.com/office/drawing/2014/main" id="{D7150320-87CD-472B-A8D7-F7404E883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896" y="2060574"/>
            <a:ext cx="11461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C:\Users\MT\Documents\Německo\Leipzig-Völkerschlachtdenkmal.jpg">
            <a:extLst>
              <a:ext uri="{FF2B5EF4-FFF2-40B4-BE49-F238E27FC236}">
                <a16:creationId xmlns:a16="http://schemas.microsoft.com/office/drawing/2014/main" id="{A09C7F93-5BBB-45F1-9CCB-7F14F6A5A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220" y="4591048"/>
            <a:ext cx="27432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sah 2">
            <a:extLst>
              <a:ext uri="{FF2B5EF4-FFF2-40B4-BE49-F238E27FC236}">
                <a16:creationId xmlns:a16="http://schemas.microsoft.com/office/drawing/2014/main" id="{9AD154B2-352F-44C7-9A1B-048D8FEE1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de-DE" altLang="cs-CZ" sz="2800" dirty="0"/>
              <a:t>Fläche: 20 452 km</a:t>
            </a:r>
            <a:r>
              <a:rPr lang="de-DE" altLang="cs-CZ" sz="2800" baseline="30000" dirty="0"/>
              <a:t>2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Einwohner: 2,2 Mio.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Beitritt zum Bund: 1990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Landeshauptstadt: Magdeburg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Landesparlament: Landtag von Sachsen – Anhalt (91 Mandate)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Prozentanzahl der Ausländer: 1,9%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BIP: 63.545 Mio. (pro Kopf: 28.880) – 1,8% der BRD</a:t>
            </a:r>
            <a:endParaRPr lang="cs-CZ" altLang="cs-CZ" sz="2800" dirty="0"/>
          </a:p>
        </p:txBody>
      </p:sp>
      <p:sp>
        <p:nvSpPr>
          <p:cNvPr id="28675" name="Nadpis 1">
            <a:extLst>
              <a:ext uri="{FF2B5EF4-FFF2-40B4-BE49-F238E27FC236}">
                <a16:creationId xmlns:a16="http://schemas.microsoft.com/office/drawing/2014/main" id="{CD22363A-3739-4EE2-884A-70A136D4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cs-CZ" sz="2800" dirty="0"/>
              <a:t>LAND SACHSEN – ANHALT (ST)</a:t>
            </a:r>
            <a:r>
              <a:rPr lang="de-DE" sz="2800" dirty="0"/>
              <a:t> </a:t>
            </a:r>
            <a:br>
              <a:rPr lang="cs-CZ" sz="2800" dirty="0"/>
            </a:br>
            <a:r>
              <a:rPr lang="de-DE" sz="2400" dirty="0"/>
              <a:t>LAND SASSEN-ANHOLT (NIEDERDEUTSCH)</a:t>
            </a:r>
            <a:endParaRPr lang="cs-CZ" altLang="cs-CZ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FC4DBAB2-9C96-4268-AD11-276EC6FB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de-DE" altLang="cs-CZ" sz="2800" dirty="0"/>
              <a:t>LAGE IN DER BRD</a:t>
            </a:r>
            <a:endParaRPr lang="cs-CZ" altLang="cs-CZ" sz="2800" dirty="0"/>
          </a:p>
        </p:txBody>
      </p:sp>
      <p:pic>
        <p:nvPicPr>
          <p:cNvPr id="3075" name="Picture 2" descr="C:\Users\Tvrdík\Documents\Bavorsko\S-A mapa.gif">
            <a:extLst>
              <a:ext uri="{FF2B5EF4-FFF2-40B4-BE49-F238E27FC236}">
                <a16:creationId xmlns:a16="http://schemas.microsoft.com/office/drawing/2014/main" id="{3F44190F-DE46-4DBF-B6A6-6CABAF0BCD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014" y="1935164"/>
            <a:ext cx="2847975" cy="3857625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31875607-53D9-42ED-91A8-36615433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cs-CZ" sz="2800" dirty="0"/>
              <a:t>LANDESSYMBOLE</a:t>
            </a:r>
            <a:endParaRPr lang="cs-CZ" altLang="cs-CZ" sz="2800" dirty="0"/>
          </a:p>
        </p:txBody>
      </p:sp>
      <p:pic>
        <p:nvPicPr>
          <p:cNvPr id="4099" name="Picture 2" descr="C:\Users\Tvrdík\Documents\Bavorsko\S-A znak.png">
            <a:extLst>
              <a:ext uri="{FF2B5EF4-FFF2-40B4-BE49-F238E27FC236}">
                <a16:creationId xmlns:a16="http://schemas.microsoft.com/office/drawing/2014/main" id="{E28BA77D-2655-4B3C-9561-23BAD3122A0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7250" y="1600201"/>
            <a:ext cx="3746500" cy="4525963"/>
          </a:xfrm>
          <a:noFill/>
        </p:spPr>
      </p:pic>
      <p:pic>
        <p:nvPicPr>
          <p:cNvPr id="4100" name="Picture 3" descr="C:\Users\Tvrdík\Documents\Bavorsko\S-A vlajka.png">
            <a:extLst>
              <a:ext uri="{FF2B5EF4-FFF2-40B4-BE49-F238E27FC236}">
                <a16:creationId xmlns:a16="http://schemas.microsoft.com/office/drawing/2014/main" id="{F9B0F8C5-EB58-46AA-A4B4-8ECC496C1F7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651126"/>
            <a:ext cx="4038600" cy="2424113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18C61AD6-748C-4E6E-AA45-8E7B617D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cs-CZ" sz="3200" dirty="0"/>
              <a:t>HISTORISCHES LAND SACHSEN</a:t>
            </a:r>
            <a:endParaRPr lang="cs-CZ" altLang="cs-CZ" sz="3200" dirty="0"/>
          </a:p>
        </p:txBody>
      </p:sp>
      <p:pic>
        <p:nvPicPr>
          <p:cNvPr id="5123" name="Picture 2" descr="C:\Users\Tvrdík\Documents\Bavorsko\S-A Provinz Sachsen in Preußen.png">
            <a:extLst>
              <a:ext uri="{FF2B5EF4-FFF2-40B4-BE49-F238E27FC236}">
                <a16:creationId xmlns:a16="http://schemas.microsoft.com/office/drawing/2014/main" id="{6613A223-D566-4DB8-863C-17240D77A7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7250" y="1600201"/>
            <a:ext cx="5397500" cy="4525963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1E769678-625A-4774-94A6-AB8951283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dirty="0"/>
              <a:t>ANHALT</a:t>
            </a:r>
          </a:p>
        </p:txBody>
      </p:sp>
      <p:pic>
        <p:nvPicPr>
          <p:cNvPr id="6147" name="Picture 2" descr="C:\Users\Tvrdík\Documents\Bavorsko\S-A Anhalt.png">
            <a:extLst>
              <a:ext uri="{FF2B5EF4-FFF2-40B4-BE49-F238E27FC236}">
                <a16:creationId xmlns:a16="http://schemas.microsoft.com/office/drawing/2014/main" id="{90918603-505F-4FCA-879D-D49C0E2EB7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668464"/>
            <a:ext cx="7620000" cy="4391025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D6159D3F-3F79-4966-914E-F973E09B3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cs-CZ" sz="2800" dirty="0"/>
              <a:t>FIRMEN</a:t>
            </a:r>
            <a:endParaRPr lang="cs-CZ" altLang="cs-CZ" sz="2800" dirty="0"/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EBEDFB1A-2A2F-49FF-B1B3-3DA619515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de-DE" altLang="cs-CZ" sz="2000" dirty="0"/>
              <a:t>Leunawerke</a:t>
            </a:r>
            <a:r>
              <a:rPr lang="cs-CZ" altLang="cs-CZ" sz="2000" dirty="0"/>
              <a:t> </a:t>
            </a:r>
            <a:r>
              <a:rPr lang="de-DE" altLang="cs-CZ" sz="2000" dirty="0"/>
              <a:t>Leuna</a:t>
            </a:r>
            <a:r>
              <a:rPr lang="cs-CZ" altLang="cs-CZ" sz="2000" dirty="0"/>
              <a:t> – </a:t>
            </a:r>
            <a:r>
              <a:rPr lang="de-DE" altLang="cs-CZ" sz="2000" dirty="0"/>
              <a:t>ursprünglich Hersteller von synthetischen Kraftstoffen und Sprengstoffen, gegründet </a:t>
            </a:r>
            <a:r>
              <a:rPr lang="cs-CZ" altLang="cs-CZ" sz="2000" dirty="0"/>
              <a:t>1916 </a:t>
            </a:r>
            <a:r>
              <a:rPr lang="de-DE" altLang="cs-CZ" sz="2000" dirty="0"/>
              <a:t>als Unternehmen der Firma </a:t>
            </a:r>
            <a:r>
              <a:rPr lang="cs-CZ" altLang="cs-CZ" sz="2000" dirty="0"/>
              <a:t>BASF (</a:t>
            </a:r>
            <a:r>
              <a:rPr lang="de-DE" altLang="cs-CZ" sz="2000" dirty="0"/>
              <a:t>Ammoniakwerk </a:t>
            </a:r>
            <a:r>
              <a:rPr lang="cs-CZ" altLang="cs-CZ" sz="2000" dirty="0"/>
              <a:t>Merseburg der BASF). </a:t>
            </a:r>
            <a:r>
              <a:rPr lang="de-DE" altLang="cs-CZ" sz="2000" dirty="0"/>
              <a:t>In den 1920er Jahren Bestandteil der IG Farben</a:t>
            </a:r>
            <a:r>
              <a:rPr lang="cs-CZ" altLang="cs-CZ" sz="2000" dirty="0"/>
              <a:t>, </a:t>
            </a:r>
            <a:r>
              <a:rPr lang="de-DE" altLang="cs-CZ" sz="2000" dirty="0"/>
              <a:t>nach deren Auflösung durch die Alliierten der Firma BASF zurückgegeben. In der sowjetischen Besatzungszone </a:t>
            </a:r>
            <a:r>
              <a:rPr lang="cs-CZ" altLang="cs-CZ" sz="2000" dirty="0"/>
              <a:t> </a:t>
            </a:r>
            <a:r>
              <a:rPr lang="de-DE" altLang="cs-CZ" sz="2000" dirty="0"/>
              <a:t>sowjetische Aktiengesellschaft</a:t>
            </a:r>
            <a:r>
              <a:rPr lang="cs-CZ" altLang="cs-CZ" sz="2000" dirty="0"/>
              <a:t>, </a:t>
            </a:r>
            <a:r>
              <a:rPr lang="de-DE" altLang="cs-CZ" sz="2000" dirty="0"/>
              <a:t>nach der Rückgabe an die DDR </a:t>
            </a:r>
            <a:r>
              <a:rPr lang="cs-CZ" altLang="cs-CZ" sz="2000" dirty="0"/>
              <a:t>1954 </a:t>
            </a:r>
            <a:r>
              <a:rPr lang="de-DE" altLang="cs-CZ" sz="2000" dirty="0"/>
              <a:t>in die staatlichen </a:t>
            </a:r>
            <a:r>
              <a:rPr lang="cs-CZ" altLang="cs-CZ" sz="2000" dirty="0"/>
              <a:t>VEB </a:t>
            </a:r>
            <a:r>
              <a:rPr lang="de-DE" altLang="cs-CZ" sz="2000" dirty="0"/>
              <a:t>Leuna-Werke </a:t>
            </a:r>
            <a:r>
              <a:rPr lang="cs-CZ" altLang="cs-CZ" sz="2000" dirty="0"/>
              <a:t>„Walter </a:t>
            </a:r>
            <a:r>
              <a:rPr lang="de-DE" altLang="cs-CZ" sz="2000" dirty="0"/>
              <a:t>Ulbricht</a:t>
            </a:r>
            <a:r>
              <a:rPr lang="cs-CZ" altLang="cs-CZ" sz="2000" dirty="0"/>
              <a:t>“</a:t>
            </a:r>
            <a:r>
              <a:rPr lang="de-DE" altLang="cs-CZ" sz="2000" dirty="0"/>
              <a:t> umgewandelt und zum größten Chemiebetrieb der DDR mit den neuerrichteten Komplexen Leuna II. (1959) und Leuna III. (in den 1980er Jahren) aufgebaut</a:t>
            </a:r>
            <a:r>
              <a:rPr lang="cs-CZ" altLang="cs-CZ" sz="2000" dirty="0"/>
              <a:t>. </a:t>
            </a:r>
            <a:r>
              <a:rPr lang="de-DE" altLang="cs-CZ" sz="2000" dirty="0"/>
              <a:t>Heute größtenteils im Besitz des französischen Erdölkonzerns Total. </a:t>
            </a:r>
            <a:endParaRPr lang="cs-CZ" altLang="cs-CZ" sz="2000" dirty="0"/>
          </a:p>
          <a:p>
            <a:pPr algn="just" eaLnBrk="1" hangingPunct="1"/>
            <a:r>
              <a:rPr lang="de-DE" altLang="cs-CZ" sz="2000" dirty="0"/>
              <a:t>Buna-Werke GmbH Schkopau wurden als Tochtergesellschaft der IG Farben in der Nazizeit</a:t>
            </a:r>
            <a:r>
              <a:rPr lang="cs-CZ" altLang="cs-CZ" sz="2000" dirty="0"/>
              <a:t> (1936) </a:t>
            </a:r>
            <a:r>
              <a:rPr lang="de-DE" altLang="cs-CZ" sz="2000" dirty="0"/>
              <a:t>zur Herstellung von Synthesekautschuk gegründet. Heute stellt die Firma Ethylen und Propylen als Ausgangsstoffe für Hygieneartikel und Produkte im Bauwesen.</a:t>
            </a:r>
            <a:r>
              <a:rPr lang="cs-CZ" altLang="cs-CZ" sz="2000" dirty="0"/>
              <a:t> </a:t>
            </a:r>
            <a:r>
              <a:rPr lang="de-DE" altLang="cs-CZ" sz="2000" dirty="0"/>
              <a:t>Nach </a:t>
            </a:r>
            <a:r>
              <a:rPr lang="cs-CZ" altLang="cs-CZ" sz="2000" dirty="0"/>
              <a:t>1945 </a:t>
            </a:r>
            <a:r>
              <a:rPr lang="de-DE" altLang="cs-CZ" sz="2000" dirty="0"/>
              <a:t>sowjetische Aktiengesellschaft</a:t>
            </a:r>
            <a:r>
              <a:rPr lang="cs-CZ" altLang="cs-CZ" sz="2000" dirty="0"/>
              <a:t>, </a:t>
            </a:r>
            <a:r>
              <a:rPr lang="de-DE" altLang="cs-CZ" sz="2000" dirty="0"/>
              <a:t>seit </a:t>
            </a:r>
            <a:r>
              <a:rPr lang="cs-CZ" altLang="cs-CZ" sz="2000" dirty="0"/>
              <a:t>1954 </a:t>
            </a:r>
            <a:r>
              <a:rPr lang="de-DE" altLang="cs-CZ" sz="2000" dirty="0"/>
              <a:t>in der DDR </a:t>
            </a:r>
            <a:r>
              <a:rPr lang="cs-CZ" altLang="cs-CZ" sz="2000" dirty="0"/>
              <a:t>VEB </a:t>
            </a:r>
            <a:r>
              <a:rPr lang="de-DE" altLang="cs-CZ" sz="2000" dirty="0"/>
              <a:t>Chemische Werke Buna.</a:t>
            </a:r>
            <a:r>
              <a:rPr lang="cs-CZ" altLang="cs-CZ" sz="2000" dirty="0"/>
              <a:t> 1995 </a:t>
            </a:r>
            <a:r>
              <a:rPr lang="de-DE" altLang="cs-CZ" sz="2000" dirty="0"/>
              <a:t>wurden sie an den US-amerikanischen Konzern Dow Chemical verkauft, seit </a:t>
            </a:r>
            <a:r>
              <a:rPr lang="cs-CZ" altLang="cs-CZ" sz="2000" dirty="0"/>
              <a:t>2004 </a:t>
            </a:r>
            <a:r>
              <a:rPr lang="de-DE" altLang="cs-CZ" sz="2000" dirty="0"/>
              <a:t>sind sie sein Bestandteil unter dem Namen Dow </a:t>
            </a:r>
            <a:r>
              <a:rPr lang="de-DE" altLang="cs-CZ" sz="2000" dirty="0" err="1"/>
              <a:t>Olefinverbund</a:t>
            </a:r>
            <a:r>
              <a:rPr lang="de-DE" altLang="cs-CZ" sz="2000" dirty="0"/>
              <a:t> GmbH</a:t>
            </a:r>
            <a:r>
              <a:rPr lang="cs-CZ" altLang="cs-CZ" sz="2000" dirty="0"/>
              <a:t>.</a:t>
            </a:r>
          </a:p>
          <a:p>
            <a:pPr eaLnBrk="1" hangingPunct="1"/>
            <a:endParaRPr lang="cs-CZ" altLang="cs-CZ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09C982DD-8945-4CA1-B7A1-399C3D476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cs-CZ" sz="2400" dirty="0"/>
              <a:t>UNIVERSITÄTEN</a:t>
            </a:r>
            <a:endParaRPr lang="cs-CZ" altLang="cs-CZ" sz="2400" dirty="0"/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ABB71AB2-89F0-4611-ACED-535A6881C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de-DE" altLang="cs-CZ" sz="2000" dirty="0"/>
              <a:t>Martin-Luther-Universität Halle-Wittenberg (</a:t>
            </a:r>
            <a:r>
              <a:rPr lang="cs-CZ" altLang="cs-CZ" sz="2000" dirty="0"/>
              <a:t>1817; </a:t>
            </a:r>
            <a:r>
              <a:rPr lang="de-DE" altLang="cs-CZ" sz="2000" dirty="0"/>
              <a:t>1502</a:t>
            </a:r>
            <a:r>
              <a:rPr lang="cs-CZ" altLang="cs-CZ" sz="2000" dirty="0"/>
              <a:t>-1814 „</a:t>
            </a:r>
            <a:r>
              <a:rPr lang="de-DE" altLang="cs-CZ" sz="2000" dirty="0" err="1"/>
              <a:t>Leucora</a:t>
            </a:r>
            <a:r>
              <a:rPr lang="cs-CZ" altLang="cs-CZ" sz="2000" dirty="0"/>
              <a:t>“ </a:t>
            </a:r>
            <a:r>
              <a:rPr lang="de-DE" altLang="cs-CZ" sz="2000" dirty="0"/>
              <a:t>Wittenberg; 1694-</a:t>
            </a:r>
            <a:r>
              <a:rPr lang="cs-CZ" altLang="cs-CZ" sz="2000" dirty="0"/>
              <a:t>1806 </a:t>
            </a:r>
            <a:r>
              <a:rPr lang="de-DE" altLang="cs-CZ" sz="2000" dirty="0"/>
              <a:t>Halle) – beide Universitäten löste Napoleon auf</a:t>
            </a:r>
            <a:r>
              <a:rPr lang="cs-CZ" altLang="cs-CZ" sz="2000" dirty="0"/>
              <a:t>, </a:t>
            </a:r>
            <a:r>
              <a:rPr lang="de-DE" altLang="cs-CZ" sz="2000" dirty="0"/>
              <a:t>nach dem Wiener Kongress wurden sie wiedereröffnet und 1817 in eine Universität mit dem Sitz in Halle (Vereinigte Friedrichs-Universität Halle-Wittenberg) vereinigt</a:t>
            </a:r>
            <a:r>
              <a:rPr lang="cs-CZ" altLang="cs-CZ" sz="2000" dirty="0"/>
              <a:t>. </a:t>
            </a:r>
            <a:r>
              <a:rPr lang="de-DE" altLang="cs-CZ" sz="2000" dirty="0"/>
              <a:t>Ab </a:t>
            </a:r>
            <a:r>
              <a:rPr lang="cs-CZ" altLang="cs-CZ" sz="2000" dirty="0"/>
              <a:t>1933 </a:t>
            </a:r>
            <a:r>
              <a:rPr lang="de-DE" altLang="cs-CZ" sz="2000" dirty="0"/>
              <a:t>trägt sie den Namen Martin Luthers</a:t>
            </a:r>
            <a:r>
              <a:rPr lang="cs-CZ" altLang="cs-CZ" sz="2000" dirty="0"/>
              <a:t>. </a:t>
            </a:r>
            <a:r>
              <a:rPr lang="de-DE" altLang="cs-CZ" sz="2000" dirty="0"/>
              <a:t>Die ältere Universität in Wittenberg war Wiege der deutschen Reformation </a:t>
            </a:r>
            <a:r>
              <a:rPr lang="cs-CZ" altLang="cs-CZ" sz="2000" dirty="0"/>
              <a:t>(Martin Luther, Philipp </a:t>
            </a:r>
            <a:r>
              <a:rPr lang="de-DE" altLang="cs-CZ" sz="2000" dirty="0"/>
              <a:t>Melanchthon</a:t>
            </a:r>
            <a:r>
              <a:rPr lang="cs-CZ" altLang="cs-CZ" sz="2000" dirty="0"/>
              <a:t>), </a:t>
            </a:r>
            <a:r>
              <a:rPr lang="de-DE" altLang="cs-CZ" sz="2000" dirty="0"/>
              <a:t>die jüngere pietistische Universität in Halle war Ideelles Zentrum der deutschen Aufklärung </a:t>
            </a:r>
            <a:r>
              <a:rPr lang="cs-CZ" altLang="cs-CZ" sz="2000" dirty="0"/>
              <a:t>(Christian </a:t>
            </a:r>
            <a:r>
              <a:rPr lang="de-DE" altLang="cs-CZ" sz="2000" dirty="0"/>
              <a:t>Thomasius</a:t>
            </a:r>
            <a:r>
              <a:rPr lang="cs-CZ" altLang="cs-CZ" sz="2000" dirty="0"/>
              <a:t>, Christian </a:t>
            </a:r>
            <a:r>
              <a:rPr lang="de-DE" altLang="cs-CZ" sz="2000" dirty="0"/>
              <a:t>Wolff</a:t>
            </a:r>
            <a:r>
              <a:rPr lang="cs-CZ" altLang="cs-CZ" sz="2000" dirty="0"/>
              <a:t>). </a:t>
            </a:r>
          </a:p>
          <a:p>
            <a:pPr algn="just" eaLnBrk="1" hangingPunct="1"/>
            <a:r>
              <a:rPr lang="de-DE" altLang="cs-CZ" sz="2000" dirty="0"/>
              <a:t>Otto-von-Guericke-Universität Magdeburg (1993) – ist eine auf Natur- und Technikwissenschaften ausgerichtete Universität, die aus drei Hochschuleinrichtungen aus der DDR-Zeit in Magdeburg hervorging</a:t>
            </a:r>
            <a:r>
              <a:rPr lang="cs-CZ" altLang="cs-CZ" sz="2000" dirty="0"/>
              <a:t>: </a:t>
            </a:r>
            <a:r>
              <a:rPr lang="de-DE" altLang="cs-CZ" sz="2000" dirty="0"/>
              <a:t>Technische Hochschule, Medizinische Akademie, Pädagogische Hochschule.</a:t>
            </a:r>
            <a:endParaRPr lang="cs-CZ" altLang="cs-CZ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B19EE104-81C0-440B-9596-BEC50EA7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cs-CZ" sz="2400" dirty="0"/>
              <a:t>UNESCO-DENKMÄLER </a:t>
            </a:r>
            <a:r>
              <a:rPr lang="cs-CZ" altLang="cs-CZ" sz="2400" dirty="0"/>
              <a:t>I.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37910B0F-60F9-40BB-8BB4-2E36E2959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de-DE" altLang="cs-CZ" sz="1400" dirty="0"/>
              <a:t>Quedlinburg </a:t>
            </a:r>
            <a:r>
              <a:rPr lang="cs-CZ" altLang="cs-CZ" sz="1400" dirty="0"/>
              <a:t>– </a:t>
            </a:r>
            <a:r>
              <a:rPr lang="de-DE" altLang="cs-CZ" sz="1400" dirty="0"/>
              <a:t>(ab </a:t>
            </a:r>
            <a:r>
              <a:rPr lang="cs-CZ" altLang="cs-CZ" sz="1400" dirty="0"/>
              <a:t>1994</a:t>
            </a:r>
            <a:r>
              <a:rPr lang="de-DE" altLang="cs-CZ" sz="1400" dirty="0"/>
              <a:t>)</a:t>
            </a:r>
            <a:r>
              <a:rPr lang="cs-CZ" altLang="cs-CZ" sz="1400" dirty="0"/>
              <a:t> </a:t>
            </a:r>
            <a:r>
              <a:rPr lang="de-DE" altLang="cs-CZ" sz="1400" dirty="0"/>
              <a:t>die ehemalige Königspfalz auf der „Straße der Romanik“</a:t>
            </a:r>
            <a:r>
              <a:rPr lang="cs-CZ" altLang="cs-CZ" sz="1400" dirty="0"/>
              <a:t>, </a:t>
            </a:r>
            <a:r>
              <a:rPr lang="de-DE" altLang="cs-CZ" sz="1400" dirty="0"/>
              <a:t>die Altstadt steht als Weltkulturerbe unter Schutz der </a:t>
            </a:r>
            <a:r>
              <a:rPr lang="cs-CZ" altLang="cs-CZ" sz="1400" dirty="0"/>
              <a:t>UNESCO (</a:t>
            </a:r>
            <a:r>
              <a:rPr lang="de-DE" altLang="cs-CZ" sz="1400" dirty="0"/>
              <a:t>mehr als </a:t>
            </a:r>
            <a:r>
              <a:rPr lang="cs-CZ" altLang="cs-CZ" sz="1400" dirty="0"/>
              <a:t>1.300 </a:t>
            </a:r>
            <a:r>
              <a:rPr lang="de-DE" altLang="cs-CZ" sz="1400" dirty="0"/>
              <a:t>Fachwerkbauten</a:t>
            </a:r>
            <a:r>
              <a:rPr lang="cs-CZ" altLang="cs-CZ" sz="1400" dirty="0"/>
              <a:t>), </a:t>
            </a:r>
            <a:r>
              <a:rPr lang="de-DE" altLang="cs-CZ" sz="1400" dirty="0"/>
              <a:t>der Dom mit der Grabstätte des Königs Heinrich I.</a:t>
            </a:r>
            <a:r>
              <a:rPr lang="cs-CZ" altLang="cs-CZ" sz="1400" dirty="0"/>
              <a:t> </a:t>
            </a:r>
            <a:r>
              <a:rPr lang="de-DE" altLang="cs-CZ" sz="1400" dirty="0"/>
              <a:t>des Voglers </a:t>
            </a:r>
            <a:r>
              <a:rPr lang="cs-CZ" altLang="cs-CZ" sz="1400" dirty="0"/>
              <a:t> </a:t>
            </a:r>
            <a:r>
              <a:rPr lang="de-DE" altLang="cs-CZ" sz="1400" dirty="0"/>
              <a:t>und der Königin Mathilde aus dem 10. Jahrhundert.</a:t>
            </a:r>
            <a:r>
              <a:rPr lang="cs-CZ" altLang="cs-CZ" sz="1400" dirty="0"/>
              <a:t> </a:t>
            </a:r>
            <a:r>
              <a:rPr lang="de-DE" altLang="cs-CZ" sz="1400" dirty="0"/>
              <a:t>Die Stadt gilt als Schatzkammer der romanischen Kunst</a:t>
            </a:r>
            <a:r>
              <a:rPr lang="cs-CZ" altLang="cs-CZ" sz="1400" dirty="0"/>
              <a:t>, </a:t>
            </a:r>
            <a:r>
              <a:rPr lang="de-DE" altLang="cs-CZ" sz="1400" dirty="0"/>
              <a:t>sie war Zentrum der </a:t>
            </a:r>
            <a:r>
              <a:rPr lang="cs-CZ" altLang="cs-CZ" sz="1400" dirty="0"/>
              <a:t>Kultur der Dynastie der </a:t>
            </a:r>
            <a:r>
              <a:rPr lang="cs-CZ" altLang="cs-CZ" sz="1400" dirty="0" err="1"/>
              <a:t>Ottonen</a:t>
            </a:r>
            <a:r>
              <a:rPr lang="cs-CZ" altLang="cs-CZ" sz="1400" dirty="0"/>
              <a:t>.</a:t>
            </a:r>
          </a:p>
        </p:txBody>
      </p:sp>
      <p:pic>
        <p:nvPicPr>
          <p:cNvPr id="11268" name="Picture 2" descr="C:\Users\MT\Documents\Německo\Quedlinburg.jpg">
            <a:extLst>
              <a:ext uri="{FF2B5EF4-FFF2-40B4-BE49-F238E27FC236}">
                <a16:creationId xmlns:a16="http://schemas.microsoft.com/office/drawing/2014/main" id="{C993675E-D8E4-4A16-8C63-DFC7D0C0D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474914"/>
            <a:ext cx="28638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C:\Users\MT\Documents\Německo\Quedlinburg-schlossberg.jpg">
            <a:extLst>
              <a:ext uri="{FF2B5EF4-FFF2-40B4-BE49-F238E27FC236}">
                <a16:creationId xmlns:a16="http://schemas.microsoft.com/office/drawing/2014/main" id="{A0292C85-76CB-4EA1-A7E7-CF1479787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508500"/>
            <a:ext cx="28670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C:\Users\MT\Documents\Německo\Quedlinburg-schlossberg 2.jpg">
            <a:extLst>
              <a:ext uri="{FF2B5EF4-FFF2-40B4-BE49-F238E27FC236}">
                <a16:creationId xmlns:a16="http://schemas.microsoft.com/office/drawing/2014/main" id="{C3A78564-372F-471F-B57B-56426054F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4437064"/>
            <a:ext cx="37401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sah 2">
            <a:extLst>
              <a:ext uri="{FF2B5EF4-FFF2-40B4-BE49-F238E27FC236}">
                <a16:creationId xmlns:a16="http://schemas.microsoft.com/office/drawing/2014/main" id="{6255778B-984B-4B8D-94AB-D9D8F14F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0" y="1628776"/>
            <a:ext cx="8229600" cy="4525963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DE" altLang="cs-CZ" sz="2800" dirty="0"/>
              <a:t>Fläche: 18 450 km</a:t>
            </a:r>
            <a:r>
              <a:rPr lang="de-DE" altLang="cs-CZ" sz="2800" baseline="30000" dirty="0"/>
              <a:t>2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Einwohner: 4,1 Mio.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Beitritt zum Bund: 1990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Landeshauptstadt: Dresden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Landesparlament: Sächsischer Landtag (120 Mandate)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Prozentanzahl der Ausländer: 2,9%</a:t>
            </a:r>
          </a:p>
          <a:p>
            <a:pPr eaLnBrk="1" hangingPunct="1">
              <a:buFontTx/>
              <a:buChar char="-"/>
            </a:pPr>
            <a:r>
              <a:rPr lang="de-DE" altLang="cs-CZ" sz="2800" dirty="0"/>
              <a:t>BIP: 128.097 Mio. (pro Kopf: 31.453) – 3,7% der BRD</a:t>
            </a:r>
            <a:endParaRPr lang="cs-CZ" altLang="cs-CZ" sz="2800" dirty="0"/>
          </a:p>
        </p:txBody>
      </p:sp>
      <p:sp>
        <p:nvSpPr>
          <p:cNvPr id="27651" name="Nadpis 1">
            <a:extLst>
              <a:ext uri="{FF2B5EF4-FFF2-40B4-BE49-F238E27FC236}">
                <a16:creationId xmlns:a16="http://schemas.microsoft.com/office/drawing/2014/main" id="{8E8D1D5C-71CF-4949-9DA7-7940037A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59" y="365125"/>
            <a:ext cx="10515600" cy="1325563"/>
          </a:xfrm>
        </p:spPr>
        <p:txBody>
          <a:bodyPr/>
          <a:lstStyle/>
          <a:p>
            <a:pPr algn="ctr" eaLnBrk="1" hangingPunct="1"/>
            <a:r>
              <a:rPr lang="de-DE" altLang="cs-CZ" sz="2800" dirty="0"/>
              <a:t>FREISTAAT SACHSEN (SN)</a:t>
            </a:r>
            <a:r>
              <a:rPr lang="cs-CZ" altLang="cs-CZ" sz="2800" dirty="0"/>
              <a:t> </a:t>
            </a:r>
            <a:br>
              <a:rPr lang="cs-CZ" altLang="cs-CZ" sz="2800" dirty="0"/>
            </a:br>
            <a:r>
              <a:rPr lang="cs-CZ" sz="2800" dirty="0"/>
              <a:t>SWOBODNY STAT SAKSKA</a:t>
            </a:r>
            <a:r>
              <a:rPr lang="de-DE" sz="2800" dirty="0"/>
              <a:t> (OBERSORBISCH)</a:t>
            </a:r>
            <a:endParaRPr lang="cs-CZ" altLang="cs-CZ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0D8AC467-4928-4191-8A5A-A95031DA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cs-CZ" sz="2400" dirty="0"/>
              <a:t>UNESCO-DENKMÄLER </a:t>
            </a:r>
            <a:r>
              <a:rPr lang="cs-CZ" altLang="cs-CZ" sz="2400" dirty="0"/>
              <a:t>II.</a:t>
            </a: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2A405B17-1E92-4D22-AA28-17B7B08BD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de-DE" altLang="cs-CZ" sz="1400" dirty="0"/>
              <a:t>Wittenberg-Eisleben</a:t>
            </a:r>
            <a:r>
              <a:rPr lang="cs-CZ" altLang="cs-CZ" sz="1400" dirty="0"/>
              <a:t> – </a:t>
            </a:r>
            <a:r>
              <a:rPr lang="de-DE" altLang="cs-CZ" sz="1400" dirty="0"/>
              <a:t>Luther-Gedenkstätten (ab</a:t>
            </a:r>
            <a:r>
              <a:rPr lang="cs-CZ" altLang="cs-CZ" sz="1400" dirty="0"/>
              <a:t> 1996</a:t>
            </a:r>
            <a:r>
              <a:rPr lang="de-DE" altLang="cs-CZ" sz="1400" dirty="0"/>
              <a:t>)</a:t>
            </a:r>
            <a:r>
              <a:rPr lang="cs-CZ" altLang="cs-CZ" sz="1400" dirty="0"/>
              <a:t> – </a:t>
            </a:r>
            <a:r>
              <a:rPr lang="de-DE" altLang="cs-CZ" sz="1400" dirty="0"/>
              <a:t>Gedenkstätten in den beiden Städten, die an die Tätigkeit der Reformatoren Martin Luthers und Philipp Melanchthons erinnern</a:t>
            </a:r>
            <a:endParaRPr lang="cs-CZ" altLang="cs-CZ" sz="1400" dirty="0"/>
          </a:p>
          <a:p>
            <a:pPr eaLnBrk="1" hangingPunct="1"/>
            <a:r>
              <a:rPr lang="de-DE" altLang="cs-CZ" sz="1400" dirty="0"/>
              <a:t>Wittenberg</a:t>
            </a:r>
            <a:endParaRPr lang="cs-CZ" altLang="cs-CZ" sz="1400" dirty="0"/>
          </a:p>
        </p:txBody>
      </p:sp>
      <p:pic>
        <p:nvPicPr>
          <p:cNvPr id="12292" name="Picture 2" descr="C:\Users\MT\Documents\Německo\Wittenberg_Schlosskirche.JPG">
            <a:extLst>
              <a:ext uri="{FF2B5EF4-FFF2-40B4-BE49-F238E27FC236}">
                <a16:creationId xmlns:a16="http://schemas.microsoft.com/office/drawing/2014/main" id="{A6F67896-CE4A-41FC-B36B-3330334B7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420939"/>
            <a:ext cx="286861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C:\Users\MT\Documents\Německo\Wittenberg-Hauptplatz.jpg">
            <a:extLst>
              <a:ext uri="{FF2B5EF4-FFF2-40B4-BE49-F238E27FC236}">
                <a16:creationId xmlns:a16="http://schemas.microsoft.com/office/drawing/2014/main" id="{6B33EC5B-2F7B-46EE-BE89-BAB3C9273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2276475"/>
            <a:ext cx="28797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C:\Users\MT\Documents\Německo\Wittenberg_Lutherhaus.jpg">
            <a:extLst>
              <a:ext uri="{FF2B5EF4-FFF2-40B4-BE49-F238E27FC236}">
                <a16:creationId xmlns:a16="http://schemas.microsoft.com/office/drawing/2014/main" id="{758D374B-A429-468C-AF45-37C4E9109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4797426"/>
            <a:ext cx="27574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C:\Users\MT\Documents\Německo\Wittenberg-Martin Luther Lucas_Cranach_der_Ältere.jpeg">
            <a:extLst>
              <a:ext uri="{FF2B5EF4-FFF2-40B4-BE49-F238E27FC236}">
                <a16:creationId xmlns:a16="http://schemas.microsoft.com/office/drawing/2014/main" id="{04996943-BA77-4171-9F37-684789A3A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2349500"/>
            <a:ext cx="14112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6" descr="C:\Users\MT\Documents\Německo\Wittenberg-Cranachhof.jpg">
            <a:extLst>
              <a:ext uri="{FF2B5EF4-FFF2-40B4-BE49-F238E27FC236}">
                <a16:creationId xmlns:a16="http://schemas.microsoft.com/office/drawing/2014/main" id="{310899C3-5508-4E2F-8074-65CF68C3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797426"/>
            <a:ext cx="14287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2950E5B3-36C9-45DB-B3EC-586149B87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1400"/>
              <a:t>Eisleben</a:t>
            </a:r>
          </a:p>
        </p:txBody>
      </p:sp>
      <p:pic>
        <p:nvPicPr>
          <p:cNvPr id="13315" name="Picture 2" descr="C:\Users\MT\Documents\Německo\Eisleben_Markt.jpg">
            <a:extLst>
              <a:ext uri="{FF2B5EF4-FFF2-40B4-BE49-F238E27FC236}">
                <a16:creationId xmlns:a16="http://schemas.microsoft.com/office/drawing/2014/main" id="{AF8FD73F-542C-4AF4-A453-B97F5BD110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3" y="1196976"/>
            <a:ext cx="3554412" cy="4525963"/>
          </a:xfrm>
          <a:noFill/>
        </p:spPr>
      </p:pic>
      <p:pic>
        <p:nvPicPr>
          <p:cNvPr id="13316" name="Picture 3" descr="C:\Users\MT\Documents\Německo\Eisleben-Luthers Geburtshaus.jpg">
            <a:extLst>
              <a:ext uri="{FF2B5EF4-FFF2-40B4-BE49-F238E27FC236}">
                <a16:creationId xmlns:a16="http://schemas.microsoft.com/office/drawing/2014/main" id="{F62A8359-804A-48F2-BC8F-3A96490B1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981076"/>
            <a:ext cx="16811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C:\Users\MT\Documents\Německo\Eisleben-Luthers_Sterbehaus.jpg">
            <a:extLst>
              <a:ext uri="{FF2B5EF4-FFF2-40B4-BE49-F238E27FC236}">
                <a16:creationId xmlns:a16="http://schemas.microsoft.com/office/drawing/2014/main" id="{250EF050-DC85-46EC-B7EA-F900BA16C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3716338"/>
            <a:ext cx="19050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AFCE60A6-7C47-4965-A330-2D107B0E5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260350"/>
            <a:ext cx="8229600" cy="1143000"/>
          </a:xfrm>
        </p:spPr>
        <p:txBody>
          <a:bodyPr/>
          <a:lstStyle/>
          <a:p>
            <a:pPr algn="ctr"/>
            <a:r>
              <a:rPr lang="de-DE" altLang="cs-CZ" sz="2400" dirty="0"/>
              <a:t>UNESCO-DENKMÄLER </a:t>
            </a:r>
            <a:r>
              <a:rPr lang="cs-CZ" altLang="cs-CZ" sz="2400" dirty="0"/>
              <a:t>III.</a:t>
            </a:r>
            <a:br>
              <a:rPr lang="cs-CZ" altLang="cs-CZ" sz="2400" dirty="0"/>
            </a:br>
            <a:r>
              <a:rPr lang="de-DE" altLang="cs-CZ" sz="1800" dirty="0"/>
              <a:t>DESSAU-WÖRLITZ (1740-1817)</a:t>
            </a:r>
            <a:endParaRPr lang="cs-CZ" altLang="cs-CZ" sz="1800" dirty="0"/>
          </a:p>
        </p:txBody>
      </p:sp>
      <p:pic>
        <p:nvPicPr>
          <p:cNvPr id="14339" name="Picture 2" descr="C:\Users\MT\Documents\Německo\Dessau-Gartenreich.gif">
            <a:extLst>
              <a:ext uri="{FF2B5EF4-FFF2-40B4-BE49-F238E27FC236}">
                <a16:creationId xmlns:a16="http://schemas.microsoft.com/office/drawing/2014/main" id="{CE0047E4-2FB9-4B95-9350-FCF09A28D0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9" y="1412875"/>
            <a:ext cx="3240087" cy="2738438"/>
          </a:xfrm>
        </p:spPr>
      </p:pic>
      <p:pic>
        <p:nvPicPr>
          <p:cNvPr id="14340" name="Picture 3" descr="C:\Users\MT\Documents\Německo\Dessau-Wörlitz-Schloss.jpg">
            <a:extLst>
              <a:ext uri="{FF2B5EF4-FFF2-40B4-BE49-F238E27FC236}">
                <a16:creationId xmlns:a16="http://schemas.microsoft.com/office/drawing/2014/main" id="{5E5101AE-680B-4018-A56C-4FC98231D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4292600"/>
            <a:ext cx="2822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C:\Users\MT\Documents\Německo\Dessau-park.jpg">
            <a:extLst>
              <a:ext uri="{FF2B5EF4-FFF2-40B4-BE49-F238E27FC236}">
                <a16:creationId xmlns:a16="http://schemas.microsoft.com/office/drawing/2014/main" id="{B8F58C67-D82E-4035-888F-2C6B31A22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2133600"/>
            <a:ext cx="2381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9E6814CB-015F-4231-A726-8E4563957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cs-CZ" sz="2400" dirty="0"/>
              <a:t>BEDEUTENDE HISTORISCHE STÄDTE</a:t>
            </a:r>
            <a:br>
              <a:rPr lang="cs-CZ" altLang="cs-CZ" sz="2400" dirty="0"/>
            </a:br>
            <a:r>
              <a:rPr lang="de-DE" altLang="cs-CZ" sz="2400" dirty="0"/>
              <a:t>HALBERSTADT</a:t>
            </a:r>
            <a:endParaRPr lang="cs-CZ" altLang="cs-CZ" sz="2400" dirty="0"/>
          </a:p>
        </p:txBody>
      </p:sp>
      <p:pic>
        <p:nvPicPr>
          <p:cNvPr id="15363" name="Picture 4" descr="C:\Users\MT\Documents\Německo\S-A-Halberstadt.jpg">
            <a:extLst>
              <a:ext uri="{FF2B5EF4-FFF2-40B4-BE49-F238E27FC236}">
                <a16:creationId xmlns:a16="http://schemas.microsoft.com/office/drawing/2014/main" id="{7354C3B0-C07F-413B-9173-ACC1A38B66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1700213"/>
            <a:ext cx="5715000" cy="1612900"/>
          </a:xfrm>
          <a:noFill/>
        </p:spPr>
      </p:pic>
      <p:pic>
        <p:nvPicPr>
          <p:cNvPr id="15364" name="Picture 5" descr="C:\Users\MT\Documents\Německo\S-A-Halberstadt Dom.jpg">
            <a:extLst>
              <a:ext uri="{FF2B5EF4-FFF2-40B4-BE49-F238E27FC236}">
                <a16:creationId xmlns:a16="http://schemas.microsoft.com/office/drawing/2014/main" id="{F43F995C-F485-4A81-9A11-D9869AA4F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3716338"/>
            <a:ext cx="27940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C:\Users\MT\Documents\Německo\S-A-Halberstadt-Liebfrauenkirche.jpg">
            <a:extLst>
              <a:ext uri="{FF2B5EF4-FFF2-40B4-BE49-F238E27FC236}">
                <a16:creationId xmlns:a16="http://schemas.microsoft.com/office/drawing/2014/main" id="{2FF6B5E4-154A-4FBD-8FBB-6A80632C4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3644900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D3E0A004-0665-48D1-85FB-B6AD22097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cs-CZ" sz="2400" dirty="0"/>
              <a:t>BEDEUTENDE HISTORISCHE STÄDTE </a:t>
            </a:r>
            <a:br>
              <a:rPr lang="cs-CZ" altLang="cs-CZ" sz="1800" dirty="0"/>
            </a:br>
            <a:r>
              <a:rPr lang="de-DE" altLang="cs-CZ" sz="1800" dirty="0"/>
              <a:t>MAGDEBURG</a:t>
            </a:r>
            <a:endParaRPr lang="cs-CZ" altLang="cs-CZ" sz="1800" dirty="0"/>
          </a:p>
        </p:txBody>
      </p:sp>
      <p:pic>
        <p:nvPicPr>
          <p:cNvPr id="16387" name="Picture 2" descr="C:\Users\MT\Documents\Německo\S-A-Magdeburg-Dom.jpg">
            <a:extLst>
              <a:ext uri="{FF2B5EF4-FFF2-40B4-BE49-F238E27FC236}">
                <a16:creationId xmlns:a16="http://schemas.microsoft.com/office/drawing/2014/main" id="{8E28F725-85B5-43F9-941D-E12396746D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1989139"/>
            <a:ext cx="4471987" cy="2987675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7204C3FB-35EB-438B-854A-2172027EA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altLang="cs-CZ" sz="2400" dirty="0"/>
              <a:t>BEDEUTENDE HISTORISCHE STÄDTE </a:t>
            </a:r>
            <a:br>
              <a:rPr lang="de-DE" altLang="cs-CZ" sz="2400" dirty="0"/>
            </a:br>
            <a:r>
              <a:rPr lang="cs-CZ" altLang="cs-CZ" sz="2400" dirty="0"/>
              <a:t>MERSEBURG</a:t>
            </a:r>
          </a:p>
        </p:txBody>
      </p:sp>
      <p:pic>
        <p:nvPicPr>
          <p:cNvPr id="17411" name="Picture 2" descr="C:\Users\MT\Documents\Německo\S-A-Merseburg - Dom.jpg">
            <a:extLst>
              <a:ext uri="{FF2B5EF4-FFF2-40B4-BE49-F238E27FC236}">
                <a16:creationId xmlns:a16="http://schemas.microsoft.com/office/drawing/2014/main" id="{52DF701C-8066-4E1E-965F-4E4D9CDF56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9000" y="1893888"/>
            <a:ext cx="2794000" cy="3937000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CCEA0503-6900-4756-8F8A-1D3AF759F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altLang="cs-CZ" sz="2400" dirty="0"/>
              <a:t>BEDEUTENDE HISTORISCHE STÄDTE</a:t>
            </a:r>
            <a:br>
              <a:rPr lang="cs-CZ" altLang="cs-CZ" sz="2400" dirty="0"/>
            </a:br>
            <a:r>
              <a:rPr lang="de-DE" altLang="cs-CZ" sz="2400" dirty="0"/>
              <a:t>NAUMBURG</a:t>
            </a:r>
            <a:endParaRPr lang="cs-CZ" altLang="cs-CZ" sz="2400" dirty="0"/>
          </a:p>
        </p:txBody>
      </p:sp>
      <p:pic>
        <p:nvPicPr>
          <p:cNvPr id="18435" name="Picture 2" descr="C:\Users\MT\Documents\Německo\S-A-Naumburg - Dom.JPG">
            <a:extLst>
              <a:ext uri="{FF2B5EF4-FFF2-40B4-BE49-F238E27FC236}">
                <a16:creationId xmlns:a16="http://schemas.microsoft.com/office/drawing/2014/main" id="{C609A43C-DBC7-4E68-AB5D-FE110AB4EF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2205038"/>
            <a:ext cx="2794000" cy="2870200"/>
          </a:xfrm>
          <a:noFill/>
        </p:spPr>
      </p:pic>
      <p:pic>
        <p:nvPicPr>
          <p:cNvPr id="18436" name="Picture 3" descr="C:\Users\MT\Documents\Německo\S-A-Naumburg-Wenzelskirche.jpg">
            <a:extLst>
              <a:ext uri="{FF2B5EF4-FFF2-40B4-BE49-F238E27FC236}">
                <a16:creationId xmlns:a16="http://schemas.microsoft.com/office/drawing/2014/main" id="{E4A7C4F8-73D5-4DBA-A9A2-738EDABA0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2205039"/>
            <a:ext cx="282257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AEDEB8F6-1D14-4DC2-9361-DE372D1D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de-DE" altLang="cs-CZ" sz="2800" dirty="0"/>
              <a:t>LAGE IN</a:t>
            </a:r>
            <a:r>
              <a:rPr lang="cs-CZ" altLang="cs-CZ" sz="2800" dirty="0"/>
              <a:t> DER </a:t>
            </a:r>
            <a:r>
              <a:rPr lang="de-DE" altLang="cs-CZ" sz="2800" dirty="0"/>
              <a:t>BRD</a:t>
            </a:r>
            <a:endParaRPr lang="cs-CZ" altLang="cs-CZ" sz="2800" dirty="0"/>
          </a:p>
        </p:txBody>
      </p:sp>
      <p:pic>
        <p:nvPicPr>
          <p:cNvPr id="3075" name="Picture 2" descr="C:\Users\Tvrdík\Documents\Bavorsko\Sasko-mapa.jpg">
            <a:extLst>
              <a:ext uri="{FF2B5EF4-FFF2-40B4-BE49-F238E27FC236}">
                <a16:creationId xmlns:a16="http://schemas.microsoft.com/office/drawing/2014/main" id="{7C3183EB-1474-491E-9452-D814DF21A9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2038" y="2492375"/>
            <a:ext cx="1866900" cy="2520950"/>
          </a:xfrm>
          <a:solidFill>
            <a:srgbClr val="00B050"/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3">
            <a:extLst>
              <a:ext uri="{FF2B5EF4-FFF2-40B4-BE49-F238E27FC236}">
                <a16:creationId xmlns:a16="http://schemas.microsoft.com/office/drawing/2014/main" id="{A483D9E8-8E60-4C89-911B-3A833CE69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cs-CZ" sz="3200" dirty="0"/>
              <a:t>LANDESSYMBOLE</a:t>
            </a:r>
            <a:endParaRPr lang="cs-CZ" altLang="cs-CZ" sz="3200" dirty="0"/>
          </a:p>
        </p:txBody>
      </p:sp>
      <p:pic>
        <p:nvPicPr>
          <p:cNvPr id="4099" name="Picture 2" descr="C:\Users\Tvrdík\Documents\Bavorsko\Sasko-vlajka.png">
            <a:extLst>
              <a:ext uri="{FF2B5EF4-FFF2-40B4-BE49-F238E27FC236}">
                <a16:creationId xmlns:a16="http://schemas.microsoft.com/office/drawing/2014/main" id="{56F428AC-E92C-4BFD-B968-418ED3DA430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651126"/>
            <a:ext cx="4038600" cy="2424113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00" name="Picture 3" descr="C:\Users\Tvrdík\Documents\Bavorsko\Sasko-znak.jpg">
            <a:extLst>
              <a:ext uri="{FF2B5EF4-FFF2-40B4-BE49-F238E27FC236}">
                <a16:creationId xmlns:a16="http://schemas.microsoft.com/office/drawing/2014/main" id="{8BCF2DE9-8A34-45F1-964F-C3A6194DB68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0" y="3224214"/>
            <a:ext cx="1714500" cy="1914525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86C1F161-531C-49D0-A928-4A43D5976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cs-CZ" sz="2400" dirty="0"/>
              <a:t>FIRMEN</a:t>
            </a:r>
            <a:endParaRPr lang="cs-CZ" altLang="cs-CZ" sz="2400" dirty="0"/>
          </a:p>
        </p:txBody>
      </p:sp>
      <p:sp>
        <p:nvSpPr>
          <p:cNvPr id="8195" name="Zástupný symbol pro obsah 3">
            <a:extLst>
              <a:ext uri="{FF2B5EF4-FFF2-40B4-BE49-F238E27FC236}">
                <a16:creationId xmlns:a16="http://schemas.microsoft.com/office/drawing/2014/main" id="{4130DF88-3278-4052-B52A-EDBBBB1081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de-DE" altLang="cs-CZ" sz="2000" dirty="0"/>
              <a:t>Staatliche Porzellan-Manufaktur Meißen GmbH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e-DE" altLang="cs-CZ" sz="2000" dirty="0"/>
              <a:t>	die erste europäische Porzellan-Manufaktur, gegründet </a:t>
            </a:r>
            <a:r>
              <a:rPr lang="cs-CZ" altLang="cs-CZ" sz="2000" dirty="0"/>
              <a:t>1710, </a:t>
            </a:r>
            <a:r>
              <a:rPr lang="de-DE" altLang="cs-CZ" sz="2000" dirty="0"/>
              <a:t>ab</a:t>
            </a:r>
            <a:r>
              <a:rPr lang="cs-CZ" altLang="cs-CZ" sz="2000" dirty="0"/>
              <a:t> 17</a:t>
            </a:r>
            <a:r>
              <a:rPr lang="de-DE" altLang="cs-CZ" sz="2000" dirty="0"/>
              <a:t>31</a:t>
            </a:r>
            <a:r>
              <a:rPr lang="cs-CZ" altLang="cs-CZ" sz="2000" dirty="0"/>
              <a:t> </a:t>
            </a:r>
            <a:r>
              <a:rPr lang="de-DE" altLang="cs-CZ" sz="2000" dirty="0"/>
              <a:t>verwendet sie als Marke die gekreuzten Kurschwerter, ab</a:t>
            </a:r>
            <a:r>
              <a:rPr lang="cs-CZ" altLang="cs-CZ" sz="2000" dirty="0"/>
              <a:t> 1739 </a:t>
            </a:r>
            <a:r>
              <a:rPr lang="de-DE" altLang="cs-CZ" sz="2000" dirty="0"/>
              <a:t>das Zwiebelmuster</a:t>
            </a:r>
            <a:r>
              <a:rPr lang="cs-CZ" altLang="cs-CZ" sz="2000" dirty="0"/>
              <a:t>.</a:t>
            </a:r>
          </a:p>
        </p:txBody>
      </p:sp>
      <p:pic>
        <p:nvPicPr>
          <p:cNvPr id="8196" name="Picture 2" descr="C:\Users\Tvrdík\Documents\Bavorsko\Míšeň-porcelán.jpg">
            <a:extLst>
              <a:ext uri="{FF2B5EF4-FFF2-40B4-BE49-F238E27FC236}">
                <a16:creationId xmlns:a16="http://schemas.microsoft.com/office/drawing/2014/main" id="{CA2E9BF6-5DE0-476C-B1F1-861C4CFDF99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6138" y="4005264"/>
            <a:ext cx="3071812" cy="1971675"/>
          </a:xfrm>
          <a:noFill/>
        </p:spPr>
      </p:pic>
      <p:pic>
        <p:nvPicPr>
          <p:cNvPr id="8197" name="Picture 5" descr="C:\Users\MT\Documents\Německo\Meissen-Zwiebelmuster.jpg">
            <a:extLst>
              <a:ext uri="{FF2B5EF4-FFF2-40B4-BE49-F238E27FC236}">
                <a16:creationId xmlns:a16="http://schemas.microsoft.com/office/drawing/2014/main" id="{1B63629E-C33D-4119-8F03-A3DDE2ADA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4292600"/>
            <a:ext cx="1979613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C:\Users\MT\Documents\Německo\Meissen-Porcelain-Sign.JPG">
            <a:extLst>
              <a:ext uri="{FF2B5EF4-FFF2-40B4-BE49-F238E27FC236}">
                <a16:creationId xmlns:a16="http://schemas.microsoft.com/office/drawing/2014/main" id="{281FCB4B-7379-4137-97B0-945567576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2420938"/>
            <a:ext cx="16192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4">
            <a:extLst>
              <a:ext uri="{FF2B5EF4-FFF2-40B4-BE49-F238E27FC236}">
                <a16:creationId xmlns:a16="http://schemas.microsoft.com/office/drawing/2014/main" id="{A98C0715-AC84-4E14-AFBD-98959C57A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cs-CZ" sz="2400" dirty="0"/>
              <a:t>FIRMEN</a:t>
            </a:r>
            <a:endParaRPr lang="cs-CZ" altLang="cs-CZ" sz="2400" dirty="0"/>
          </a:p>
        </p:txBody>
      </p:sp>
      <p:sp>
        <p:nvSpPr>
          <p:cNvPr id="9219" name="Zástupný symbol pro obsah 5">
            <a:extLst>
              <a:ext uri="{FF2B5EF4-FFF2-40B4-BE49-F238E27FC236}">
                <a16:creationId xmlns:a16="http://schemas.microsoft.com/office/drawing/2014/main" id="{1C3A1C79-6B6D-4CB6-9EF9-4C6ED552C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/>
              <a:t>VOMAG</a:t>
            </a:r>
            <a:r>
              <a:rPr lang="de-DE" altLang="cs-CZ" sz="2000" dirty="0"/>
              <a:t> AG (Vogtländische Maschinenfabrik) Plauen (1</a:t>
            </a:r>
            <a:r>
              <a:rPr lang="cs-CZ" altLang="cs-CZ" sz="2000" dirty="0"/>
              <a:t>881</a:t>
            </a:r>
            <a:r>
              <a:rPr lang="de-DE" altLang="cs-CZ" sz="2000" dirty="0"/>
              <a:t>) – Herstellung von Stickmaschinen, Druckmaschinen (die erste Rotationsoffsetdruckmaschine 1912), aber auch Panzern</a:t>
            </a:r>
            <a:r>
              <a:rPr lang="cs-CZ" altLang="cs-CZ" sz="2000" dirty="0"/>
              <a:t>. </a:t>
            </a:r>
            <a:r>
              <a:rPr lang="de-DE" altLang="cs-CZ" sz="2000" dirty="0"/>
              <a:t>Gegründet von Gebrüdern Dietrich 1881, seit </a:t>
            </a:r>
            <a:r>
              <a:rPr lang="cs-CZ" altLang="cs-CZ" sz="2000" dirty="0"/>
              <a:t>1948 VEB </a:t>
            </a:r>
            <a:r>
              <a:rPr lang="de-DE" altLang="cs-CZ" sz="2000" dirty="0"/>
              <a:t>Maschinenfabrik Vogtland</a:t>
            </a:r>
            <a:endParaRPr lang="cs-CZ" altLang="cs-CZ" sz="2000" dirty="0"/>
          </a:p>
          <a:p>
            <a:pPr eaLnBrk="1" hangingPunct="1"/>
            <a:r>
              <a:rPr lang="cs-CZ" altLang="cs-CZ" sz="2000" dirty="0"/>
              <a:t>August </a:t>
            </a:r>
            <a:r>
              <a:rPr lang="de-DE" altLang="cs-CZ" sz="2000" dirty="0"/>
              <a:t>Horch</a:t>
            </a:r>
            <a:r>
              <a:rPr lang="cs-CZ" altLang="cs-CZ" sz="2000" dirty="0"/>
              <a:t> </a:t>
            </a:r>
            <a:r>
              <a:rPr lang="de-DE" altLang="cs-CZ" sz="2000" dirty="0"/>
              <a:t>&amp; Cie. Motorwagenwerke AG Zwickau (1904) – die spätere Firma </a:t>
            </a:r>
            <a:r>
              <a:rPr lang="cs-CZ" altLang="cs-CZ" sz="2000" dirty="0"/>
              <a:t>Audi, </a:t>
            </a:r>
            <a:r>
              <a:rPr lang="de-DE" altLang="cs-CZ" sz="2000" dirty="0"/>
              <a:t>seit </a:t>
            </a:r>
            <a:r>
              <a:rPr lang="cs-CZ" altLang="cs-CZ" sz="2000" dirty="0"/>
              <a:t>1958 VEB </a:t>
            </a:r>
            <a:r>
              <a:rPr lang="de-DE" altLang="cs-CZ" sz="2000" dirty="0"/>
              <a:t>Sachsenring Automobilwerke Zwickau</a:t>
            </a:r>
            <a:r>
              <a:rPr lang="cs-CZ" altLang="cs-CZ" sz="2000" dirty="0"/>
              <a:t> </a:t>
            </a:r>
            <a:r>
              <a:rPr lang="de-DE" altLang="cs-CZ" sz="2000" dirty="0"/>
              <a:t>mit der Herstellung der beliebten Trabants </a:t>
            </a:r>
            <a:r>
              <a:rPr lang="cs-CZ" altLang="cs-CZ" sz="2000" dirty="0"/>
              <a:t>(</a:t>
            </a:r>
            <a:r>
              <a:rPr lang="de-DE" altLang="cs-CZ" sz="2000" dirty="0"/>
              <a:t>seit </a:t>
            </a:r>
            <a:r>
              <a:rPr lang="cs-CZ" altLang="cs-CZ" sz="2000" dirty="0"/>
              <a:t>1958)</a:t>
            </a:r>
          </a:p>
        </p:txBody>
      </p:sp>
      <p:pic>
        <p:nvPicPr>
          <p:cNvPr id="9220" name="Picture 4" descr="C:\Users\MT\Documents\Německo\Trabant - 601K.jpg">
            <a:extLst>
              <a:ext uri="{FF2B5EF4-FFF2-40B4-BE49-F238E27FC236}">
                <a16:creationId xmlns:a16="http://schemas.microsoft.com/office/drawing/2014/main" id="{73A3F861-4C80-441D-909A-B738D39B8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3789363"/>
            <a:ext cx="3175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403A1DF2-4DB3-4595-BC35-1529C13B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cs-CZ" sz="2800" dirty="0"/>
              <a:t>UNIVERSITÄTEN</a:t>
            </a:r>
            <a:endParaRPr lang="cs-CZ" altLang="cs-CZ" sz="2800" dirty="0"/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3EEC0B24-4706-4062-96AF-363463C01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cs-CZ" sz="2000" dirty="0"/>
              <a:t>Universität (1953-1991 Karl-Marx-Universität) Leipzig (1409) – gegründet von Magistern, die die Prager Universität in Folge des Kuttenberger Dekrets  verließen,</a:t>
            </a:r>
            <a:r>
              <a:rPr lang="cs-CZ" altLang="cs-CZ" sz="2000" dirty="0"/>
              <a:t> </a:t>
            </a:r>
            <a:r>
              <a:rPr lang="de-DE" altLang="cs-CZ" sz="2000" dirty="0"/>
              <a:t>seit </a:t>
            </a:r>
            <a:r>
              <a:rPr lang="cs-CZ" altLang="cs-CZ" sz="2000" dirty="0"/>
              <a:t>1</a:t>
            </a:r>
            <a:r>
              <a:rPr lang="de-DE" altLang="cs-CZ" sz="2000" dirty="0"/>
              <a:t>54</a:t>
            </a:r>
            <a:r>
              <a:rPr lang="cs-CZ" altLang="cs-CZ" sz="2000" dirty="0"/>
              <a:t>3 </a:t>
            </a:r>
            <a:r>
              <a:rPr lang="de-DE" altLang="cs-CZ" sz="2000" dirty="0"/>
              <a:t>eine protestantische Universität</a:t>
            </a:r>
            <a:endParaRPr lang="cs-CZ" altLang="cs-CZ" sz="2000" dirty="0"/>
          </a:p>
          <a:p>
            <a:pPr eaLnBrk="1" hangingPunct="1"/>
            <a:r>
              <a:rPr lang="de-DE" altLang="cs-CZ" sz="2000" dirty="0"/>
              <a:t>Technische Universität Bergakademie Freiberg (1765) – eine der ältesten Bergakademien in Europa</a:t>
            </a:r>
            <a:endParaRPr lang="cs-CZ" altLang="cs-CZ" sz="2000" dirty="0"/>
          </a:p>
          <a:p>
            <a:pPr eaLnBrk="1" hangingPunct="1"/>
            <a:r>
              <a:rPr lang="de-DE" altLang="cs-CZ" sz="2000" dirty="0"/>
              <a:t>Technische Universität Dresden (1828) – heute die größte Universität Sachsens ging aus der Königlich Technischen Akademie hervor</a:t>
            </a:r>
            <a:r>
              <a:rPr lang="cs-CZ" altLang="cs-CZ" sz="2000" dirty="0"/>
              <a:t>, 1890 </a:t>
            </a:r>
            <a:r>
              <a:rPr lang="de-DE" altLang="cs-CZ" sz="2000" dirty="0"/>
              <a:t>Königlich Sächsische Technische Hochschule, 1961 Technische Universität</a:t>
            </a:r>
          </a:p>
          <a:p>
            <a:pPr eaLnBrk="1" hangingPunct="1"/>
            <a:r>
              <a:rPr lang="de-DE" altLang="cs-CZ" sz="2000" dirty="0"/>
              <a:t>Technische Universität Chemnitz (1836) – ging aus der Königlichen Gewerbeschule hervor</a:t>
            </a:r>
            <a:r>
              <a:rPr lang="cs-CZ" altLang="cs-CZ" sz="2000" dirty="0"/>
              <a:t>, 1953 </a:t>
            </a:r>
            <a:r>
              <a:rPr lang="de-DE" altLang="cs-CZ" sz="2000" dirty="0"/>
              <a:t>Hochschule für Maschinenbau Karl-Marx-Stadt, 1986 Technische Universität Karl-Marx-Stadt, 1997 Technische Universität Chemnitz</a:t>
            </a:r>
            <a:endParaRPr lang="cs-CZ" altLang="cs-CZ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1FBB63E3-FAFE-41DB-A5C5-E0E8DCCFB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0" y="404813"/>
            <a:ext cx="8229600" cy="1143000"/>
          </a:xfrm>
        </p:spPr>
        <p:txBody>
          <a:bodyPr/>
          <a:lstStyle/>
          <a:p>
            <a:pPr algn="ctr" eaLnBrk="1" hangingPunct="1"/>
            <a:r>
              <a:rPr lang="cs-CZ" altLang="cs-CZ" sz="2400" dirty="0"/>
              <a:t>UNESCO</a:t>
            </a:r>
            <a:r>
              <a:rPr lang="de-DE" altLang="cs-CZ" sz="2400" dirty="0"/>
              <a:t>-DENKMÄLER I.</a:t>
            </a:r>
            <a:endParaRPr lang="cs-CZ" altLang="cs-CZ" sz="2400" dirty="0"/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7008EBF0-279B-4FC8-8A5C-9DF363EC2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cs-CZ" sz="1800" dirty="0"/>
              <a:t>Das Dresdner Elbtal (seit</a:t>
            </a:r>
            <a:r>
              <a:rPr lang="cs-CZ" altLang="cs-CZ" sz="1800" dirty="0"/>
              <a:t> 2004) – </a:t>
            </a:r>
            <a:r>
              <a:rPr lang="de-DE" altLang="cs-CZ" sz="1800" dirty="0"/>
              <a:t>Tradition der barocken Hofkultur zwischen Schloss Pillnitz im Osten und Schloss </a:t>
            </a:r>
            <a:r>
              <a:rPr lang="de-DE" altLang="cs-CZ" sz="1800" dirty="0" err="1"/>
              <a:t>Übigau</a:t>
            </a:r>
            <a:r>
              <a:rPr lang="de-DE" altLang="cs-CZ" sz="1800" dirty="0"/>
              <a:t> im Westen im geistigen Sinne von August dem Starken</a:t>
            </a:r>
            <a:r>
              <a:rPr lang="cs-CZ" altLang="cs-CZ" sz="1800" dirty="0"/>
              <a:t>, </a:t>
            </a:r>
            <a:r>
              <a:rPr lang="de-DE" altLang="cs-CZ" sz="1800" dirty="0"/>
              <a:t>der aus der Elbe „Canale Grande“ inmitten Stadt und Land zu schaffen beabsichtigte.</a:t>
            </a:r>
            <a:endParaRPr lang="cs-CZ" altLang="cs-CZ" sz="1800" dirty="0"/>
          </a:p>
        </p:txBody>
      </p:sp>
      <p:pic>
        <p:nvPicPr>
          <p:cNvPr id="11268" name="Picture 2" descr="C:\Users\MT\Documents\Německo\Dresden-Zwinger.jpg">
            <a:extLst>
              <a:ext uri="{FF2B5EF4-FFF2-40B4-BE49-F238E27FC236}">
                <a16:creationId xmlns:a16="http://schemas.microsoft.com/office/drawing/2014/main" id="{70224AF4-5971-41D2-974B-C0233DB93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38450"/>
            <a:ext cx="9144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C:\Users\MT\Documents\Německo\Dresden-Semperoper.jpg">
            <a:extLst>
              <a:ext uri="{FF2B5EF4-FFF2-40B4-BE49-F238E27FC236}">
                <a16:creationId xmlns:a16="http://schemas.microsoft.com/office/drawing/2014/main" id="{6EB90E5A-9C09-4BB0-A726-BA19CED5F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365625"/>
            <a:ext cx="36004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C:\Users\MT\Documents\Německo\Dresden-Frauenkirche.jpg">
            <a:extLst>
              <a:ext uri="{FF2B5EF4-FFF2-40B4-BE49-F238E27FC236}">
                <a16:creationId xmlns:a16="http://schemas.microsoft.com/office/drawing/2014/main" id="{FE931663-CC19-45E7-9C91-6FEDB1EF0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4292600"/>
            <a:ext cx="1555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730684DF-0549-4B13-B531-DEA01A28D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333375"/>
            <a:ext cx="8229600" cy="1143000"/>
          </a:xfrm>
        </p:spPr>
        <p:txBody>
          <a:bodyPr/>
          <a:lstStyle/>
          <a:p>
            <a:pPr algn="ctr" eaLnBrk="1" hangingPunct="1"/>
            <a:br>
              <a:rPr lang="cs-CZ" altLang="cs-CZ" sz="2400" dirty="0"/>
            </a:br>
            <a:r>
              <a:rPr lang="cs-CZ" altLang="cs-CZ" sz="2400" dirty="0"/>
              <a:t>PILLNITZ - </a:t>
            </a:r>
            <a:r>
              <a:rPr lang="de-DE" altLang="cs-CZ" sz="2400" dirty="0"/>
              <a:t>ÜBIGAU</a:t>
            </a:r>
            <a:endParaRPr lang="cs-CZ" altLang="cs-CZ" sz="2400" dirty="0"/>
          </a:p>
        </p:txBody>
      </p:sp>
      <p:pic>
        <p:nvPicPr>
          <p:cNvPr id="12291" name="Picture 2" descr="C:\Users\MT\Documents\Německo\Pillnitz-Schloss.jpg">
            <a:extLst>
              <a:ext uri="{FF2B5EF4-FFF2-40B4-BE49-F238E27FC236}">
                <a16:creationId xmlns:a16="http://schemas.microsoft.com/office/drawing/2014/main" id="{97B28139-CE61-4C11-A661-A7ED45230B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0" y="1989138"/>
            <a:ext cx="4152900" cy="1547812"/>
          </a:xfrm>
          <a:noFill/>
        </p:spPr>
      </p:pic>
      <p:pic>
        <p:nvPicPr>
          <p:cNvPr id="12292" name="Picture 4" descr="C:\Users\MT\Documents\Německo\Schloss Uebigau.jpg">
            <a:extLst>
              <a:ext uri="{FF2B5EF4-FFF2-40B4-BE49-F238E27FC236}">
                <a16:creationId xmlns:a16="http://schemas.microsoft.com/office/drawing/2014/main" id="{4DE72057-CCE9-4AE1-959D-4D2E49C13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4149725"/>
            <a:ext cx="27940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901</Words>
  <Application>Microsoft Office PowerPoint</Application>
  <PresentationFormat>Širokoúhlá obrazovka</PresentationFormat>
  <Paragraphs>57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Motiv Office</vt:lpstr>
      <vt:lpstr>Sachsen, Sachsen-Anhalt</vt:lpstr>
      <vt:lpstr>FREISTAAT SACHSEN (SN)  SWOBODNY STAT SAKSKA (OBERSORBISCH)</vt:lpstr>
      <vt:lpstr>LAGE IN DER BRD</vt:lpstr>
      <vt:lpstr>LANDESSYMBOLE</vt:lpstr>
      <vt:lpstr>FIRMEN</vt:lpstr>
      <vt:lpstr>FIRMEN</vt:lpstr>
      <vt:lpstr>UNIVERSITÄTEN</vt:lpstr>
      <vt:lpstr>UNESCO-DENKMÄLER I.</vt:lpstr>
      <vt:lpstr> PILLNITZ - ÜBIGAU</vt:lpstr>
      <vt:lpstr>UNESCO-DENKMÄLER II.</vt:lpstr>
      <vt:lpstr>BEDEUTENDE STÄDTE: MEISSEN, LEIPZIG</vt:lpstr>
      <vt:lpstr>LAND SACHSEN – ANHALT (ST)  LAND SASSEN-ANHOLT (NIEDERDEUTSCH)</vt:lpstr>
      <vt:lpstr>LAGE IN DER BRD</vt:lpstr>
      <vt:lpstr>LANDESSYMBOLE</vt:lpstr>
      <vt:lpstr>HISTORISCHES LAND SACHSEN</vt:lpstr>
      <vt:lpstr>ANHALT</vt:lpstr>
      <vt:lpstr>FIRMEN</vt:lpstr>
      <vt:lpstr>UNIVERSITÄTEN</vt:lpstr>
      <vt:lpstr>UNESCO-DENKMÄLER I.</vt:lpstr>
      <vt:lpstr>UNESCO-DENKMÄLER II.</vt:lpstr>
      <vt:lpstr>Eisleben</vt:lpstr>
      <vt:lpstr>UNESCO-DENKMÄLER III. DESSAU-WÖRLITZ (1740-1817)</vt:lpstr>
      <vt:lpstr>BEDEUTENDE HISTORISCHE STÄDTE HALBERSTADT</vt:lpstr>
      <vt:lpstr>BEDEUTENDE HISTORISCHE STÄDTE  MAGDEBURG</vt:lpstr>
      <vt:lpstr>BEDEUTENDE HISTORISCHE STÄDTE  MERSEBURG</vt:lpstr>
      <vt:lpstr>BEDEUTENDE HISTORISCHE STÄDTE NAUMBURG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Sachsen, Sachsen-Anhalt</dc:title>
  <dc:creator>Milan Tvrdík</dc:creator>
  <cp:lastModifiedBy>Milan Tvrdík</cp:lastModifiedBy>
  <cp:revision>16</cp:revision>
  <dcterms:created xsi:type="dcterms:W3CDTF">2020-11-01T17:30:40Z</dcterms:created>
  <dcterms:modified xsi:type="dcterms:W3CDTF">2020-12-16T15:35:03Z</dcterms:modified>
</cp:coreProperties>
</file>