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04" r:id="rId3"/>
    <p:sldId id="257" r:id="rId4"/>
    <p:sldId id="258" r:id="rId5"/>
    <p:sldId id="259" r:id="rId6"/>
    <p:sldId id="260" r:id="rId7"/>
    <p:sldId id="261" r:id="rId8"/>
    <p:sldId id="286" r:id="rId9"/>
    <p:sldId id="287" r:id="rId10"/>
    <p:sldId id="294" r:id="rId11"/>
    <p:sldId id="289" r:id="rId12"/>
    <p:sldId id="290" r:id="rId13"/>
    <p:sldId id="291" r:id="rId14"/>
    <p:sldId id="295" r:id="rId15"/>
    <p:sldId id="292" r:id="rId16"/>
    <p:sldId id="262" r:id="rId17"/>
    <p:sldId id="263" r:id="rId18"/>
    <p:sldId id="264" r:id="rId19"/>
    <p:sldId id="265" r:id="rId20"/>
    <p:sldId id="266" r:id="rId21"/>
    <p:sldId id="268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303" r:id="rId35"/>
    <p:sldId id="301" r:id="rId36"/>
    <p:sldId id="280" r:id="rId37"/>
    <p:sldId id="281" r:id="rId38"/>
    <p:sldId id="282" r:id="rId39"/>
    <p:sldId id="283" r:id="rId40"/>
    <p:sldId id="284" r:id="rId41"/>
    <p:sldId id="285" r:id="rId42"/>
    <p:sldId id="302" r:id="rId43"/>
    <p:sldId id="299" r:id="rId44"/>
    <p:sldId id="300" r:id="rId45"/>
    <p:sldId id="298" r:id="rId46"/>
    <p:sldId id="296" r:id="rId4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62ED6-3553-40DD-B39D-0901DD289A69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CAB0F-A3E8-4D35-BB43-0AFEA38F85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5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AB0F-A3E8-4D35-BB43-0AFEA38F85E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43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520793-9CA4-4639-B095-F8EB63A19CE5}" type="datetimeFigureOut">
              <a:rPr lang="cs-CZ" smtClean="0"/>
              <a:t>15. 11. 2016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8BCE08-5909-4F3F-8F1B-BB029BEDE59B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ВТОРОСТЕПЕННЫЕ ЧЛЕНЫ ПРЕДЛОЖЕНИЯ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13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7634" y="112474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Rozhodnutí závisí na hlavě státu.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>
                <a:solidFill>
                  <a:prstClr val="black"/>
                </a:solidFill>
                <a:latin typeface="Calibri"/>
              </a:rPr>
              <a:t>Welton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zdvihl obočí, ale zdržel se jakéhokoli komentáře.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Limbický systém se téměř nezdokonaluje </a:t>
            </a:r>
            <a:r>
              <a:rPr lang="cs-CZ">
                <a:solidFill>
                  <a:prstClr val="black"/>
                </a:solidFill>
                <a:latin typeface="Calibri"/>
              </a:rPr>
              <a:t>a </a:t>
            </a:r>
            <a:r>
              <a:rPr lang="cs-CZ" smtClean="0">
                <a:solidFill>
                  <a:prstClr val="black"/>
                </a:solidFill>
                <a:latin typeface="Calibri"/>
              </a:rPr>
              <a:t>jeho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vývoj zaostává za vývojem ostatních částí velkého mozku.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Skrývá se před ním na venkově a hledá někoho, kdo by ji před bývalým manželem ochránil.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V našem světě trpí stamiliony lidí hladem vedle rostoucího počtu těch, jejichž zdraví je ohroženo přejídáním.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Hasič z Havířova a jeho kolegové ho zachránili před plameny.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Později se z podnikání stáhl a věnoval se politice a také byl aktivní jako mecenáš umění.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Rusové si musejí zvyknout na život v hospodářské krizi, protože země bude muset ještě poměrně dlouho fungovat v režimu rozpočtových úspor.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Muž s plnovousem obtěžoval školačky.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Toužil po svobodě, my všichni toužíme po svobodě, pořídili jsme mu mobilní telefon a naučili ho, jak se používá.</a:t>
            </a:r>
          </a:p>
        </p:txBody>
      </p:sp>
    </p:spTree>
    <p:extLst>
      <p:ext uri="{BB962C8B-B14F-4D97-AF65-F5344CB8AC3E}">
        <p14:creationId xmlns:p14="http://schemas.microsoft.com/office/powerpoint/2010/main" val="196338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908720"/>
            <a:ext cx="8496944" cy="538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Жена, как я понял, присутствует на ваших концертах, болеет за вас.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Это, наверное, ужасно, но он в таком состоянии, он болен, я боюсь за его жизнь.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 err="1">
                <a:latin typeface="Calibri"/>
                <a:ea typeface="Calibri"/>
                <a:cs typeface="Times New Roman"/>
              </a:rPr>
              <a:t>Геккерен</a:t>
            </a:r>
            <a:r>
              <a:rPr lang="ru-RU" dirty="0">
                <a:latin typeface="Calibri"/>
                <a:ea typeface="Calibri"/>
                <a:cs typeface="Times New Roman"/>
              </a:rPr>
              <a:t> останавливается, берется за перила.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Как раз это опасней всего, ― включился в разговор папа.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Граждане России дружными рядами идут на выборы и голосуют за истинного демократа.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Старший сын заступился за мать, началась драка!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Поэтому люди использовали прежние, привычные им формы протеста, надеялись на помощь «сверху».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При расследовании надо опираться на факты, а не на легенды и слухи.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Ирак же согласился на инспекцию своей территории, и никакого оружия массового поражения там найти не удалось.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Мы просто целились в голову и стреляли, как и наши противники.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89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908720"/>
            <a:ext cx="8280920" cy="557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Má strach o zdraví své rodiny, potkani přece roznáší nemoci.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Znovu myslí na dovolenou, na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Agnese</a:t>
            </a:r>
            <a:r>
              <a:rPr lang="cs-CZ" dirty="0">
                <a:latin typeface="Calibri"/>
                <a:ea typeface="Calibri"/>
                <a:cs typeface="Times New Roman"/>
              </a:rPr>
              <a:t>, má v úmyslu ji unést hned po promoci a vzít ji k moři.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V roce 1738 si otevřel lékařskou praxi a vzal si za ženu Saru Elisabeth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Moreaovou</a:t>
            </a:r>
            <a:r>
              <a:rPr lang="cs-CZ" dirty="0">
                <a:latin typeface="Calibri"/>
                <a:ea typeface="Calibri"/>
                <a:cs typeface="Times New Roman"/>
              </a:rPr>
              <a:t>, s níž pak měl sedm dětí.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Teď je na pár dní pryč, stará se o kamarádku, kterou právě pustili z nemocnice.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Ach, pronesla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Eka</a:t>
            </a:r>
            <a:r>
              <a:rPr lang="cs-CZ" dirty="0">
                <a:latin typeface="Calibri"/>
                <a:ea typeface="Calibri"/>
                <a:cs typeface="Times New Roman"/>
              </a:rPr>
              <a:t> s úsměvem, úplně jsem zapomněla na plínky.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„ Potřebujeme peníze hlavně na mládež a na trenéry mládeže, “ říkal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Fiřtík</a:t>
            </a:r>
            <a:r>
              <a:rPr lang="cs-CZ" dirty="0">
                <a:latin typeface="Calibri"/>
                <a:ea typeface="Calibri"/>
                <a:cs typeface="Times New Roman"/>
              </a:rPr>
              <a:t> po olympiádě.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Soustředil jsem se na hru, i když jsem byl unavený a měl jsem toho plné zuby.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Ďábel mně přijal v pekle, zeptal se, na jméno mého šéfa a poslal mě zpět svatému Petrovi s kartičkou: "Ten už trpěl dost!"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Ani americký ministr zahraničí John Kerry nepřesvědčil šéfy diplomacií zemí Evropské unie o nutnosti vojenského zásahu v Sýrii.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927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628800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Поэтому Набоков в своих произведениях издевался над этими тремя философиями.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err="1">
                <a:latin typeface="+mj-lt"/>
              </a:rPr>
              <a:t>Мучался</a:t>
            </a:r>
            <a:r>
              <a:rPr lang="ru-RU" dirty="0">
                <a:latin typeface="+mj-lt"/>
              </a:rPr>
              <a:t> с присланным от заказчика видео материалом.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Надо было обмануть тех, кто несомненно наблюдал за ним из большого корпуса.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Отпуск в облаках, ― подшучивает над Левой Вася.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Когда я познакомилась с Виктором Владимировичем, он работал над интереснейшей книгой "История слов".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Очевидно, производители выжидают и следят за тем, что будет дальше с российской экономикой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44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052736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Ныне </a:t>
            </a:r>
            <a:r>
              <a:rPr lang="ru-RU" dirty="0" err="1"/>
              <a:t>Женни</a:t>
            </a:r>
            <a:r>
              <a:rPr lang="ru-RU" dirty="0"/>
              <a:t> Генриховна служила в семье женщины ― зубного врача приходящей домработницей, ухаживала за больной матерью хозяйки.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Rath údajně o všem jako hejtman věděl a dělil se s dvojicí o úplatky.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O tom, že si máme chránit oči slunečními brýlemi před sluncem a ultrafialovým zářením, slýcháme před letní sezonou takřka denně.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Na Kubě se bude léčit z drogové závislosti fotbalový mistr světa z roku 1986 Diego Maradona.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Zjistíme počet tepů a vynásobíme šesti.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Moje máma má uklízení celkem ráda, aspoň u nás doma otravuje s uklízením pořád.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Útočník Karim </a:t>
            </a:r>
            <a:r>
              <a:rPr lang="cs-CZ" dirty="0" err="1"/>
              <a:t>Benzema</a:t>
            </a:r>
            <a:r>
              <a:rPr lang="cs-CZ" dirty="0"/>
              <a:t> obvinil trenéra </a:t>
            </a:r>
            <a:r>
              <a:rPr lang="cs-CZ" dirty="0" err="1"/>
              <a:t>Didiera</a:t>
            </a:r>
            <a:r>
              <a:rPr lang="cs-CZ" dirty="0"/>
              <a:t> </a:t>
            </a:r>
            <a:r>
              <a:rPr lang="cs-CZ" dirty="0" err="1"/>
              <a:t>Deschampse</a:t>
            </a:r>
            <a:r>
              <a:rPr lang="cs-CZ" dirty="0"/>
              <a:t>, že podlehl tlaku rasistů.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Otec podal rovněž trestní oznámení kvůli šikanování a obrátil se o pomoc na MŠMT.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Táta mi hudbu vždycky rozmlouval.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„Nikdo nám nic neodmítl," namítl ukrajinský prezident v interview pro CNN.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Tak jsem mu ještě řekla, že mi to nepřijde </a:t>
            </a:r>
            <a:r>
              <a:rPr lang="cs-CZ" dirty="0" err="1"/>
              <a:t>fér</a:t>
            </a:r>
            <a:r>
              <a:rPr lang="cs-CZ" dirty="0"/>
              <a:t>, že dává přednost kamarádům přede mnou.</a:t>
            </a:r>
          </a:p>
        </p:txBody>
      </p:sp>
    </p:spTree>
    <p:extLst>
      <p:ext uri="{BB962C8B-B14F-4D97-AF65-F5344CB8AC3E}">
        <p14:creationId xmlns:p14="http://schemas.microsoft.com/office/powerpoint/2010/main" val="302333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11560" y="1412776"/>
            <a:ext cx="7920880" cy="441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Я попросил разрешения у строгого начальника вызвать пожарную машину.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Несколько дней спустя снова объявился, совершенно пьяный, попросил денег на дорогу и снова пропал.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Мы спрятали от него все книги, и когда он один раз вдруг захотел пойти вместе с нами на лекцию, мы уговорили его лучше сходить в кино.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Доктор отругал нас за свой испуг.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Я спросил совета у Берла, не был в себе уверен.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Ведущий так и не смог убедить зрителей в правдивости своих слов.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Помимо 75 тыс. долл. его удостоили премии Гордона Мура.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Когда его кто-то упрекнул в изменах,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Гейбл</a:t>
            </a:r>
            <a:r>
              <a:rPr lang="ru-RU" dirty="0">
                <a:latin typeface="Calibri"/>
                <a:ea typeface="Calibri"/>
                <a:cs typeface="Times New Roman"/>
              </a:rPr>
              <a:t> ответил, что просто не может быть «мужчиной для одной женщины».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50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3632" y="865556"/>
            <a:ext cx="7992888" cy="441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ea typeface="Calibri"/>
                <a:cs typeface="Times New Roman"/>
              </a:rPr>
              <a:t>ОБСТОЯТЕЛЬСТВО</a:t>
            </a:r>
            <a:r>
              <a:rPr lang="cs-CZ" b="1" dirty="0" smtClean="0">
                <a:effectLst/>
                <a:ea typeface="Calibri"/>
                <a:cs typeface="Times New Roman"/>
              </a:rPr>
              <a:t> (příslovečné určení)</a:t>
            </a:r>
            <a:endParaRPr lang="cs-CZ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ea typeface="Calibri"/>
                <a:cs typeface="Times New Roman"/>
              </a:rPr>
              <a:t> </a:t>
            </a:r>
            <a:endParaRPr lang="cs-CZ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ea typeface="Calibri"/>
                <a:cs typeface="Times New Roman"/>
              </a:rPr>
              <a:t>Обстоятельство </a:t>
            </a:r>
            <a:r>
              <a:rPr lang="cs-CZ" b="1" dirty="0" smtClean="0">
                <a:ea typeface="Calibri"/>
                <a:cs typeface="Times New Roman"/>
              </a:rPr>
              <a:t>- </a:t>
            </a:r>
            <a:r>
              <a:rPr lang="ru-RU" b="1" dirty="0" smtClean="0">
                <a:effectLst/>
                <a:ea typeface="Calibri"/>
                <a:cs typeface="Times New Roman"/>
              </a:rPr>
              <a:t>это член предложения, поясняющий предикат или другой член предложения и синтаксически зависящий от него.</a:t>
            </a:r>
            <a:endParaRPr lang="cs-CZ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ea typeface="Calibri"/>
                <a:cs typeface="Times New Roman"/>
              </a:rPr>
              <a:t>Предикат:</a:t>
            </a:r>
            <a:r>
              <a:rPr lang="ru-RU" dirty="0" smtClean="0">
                <a:effectLst/>
                <a:ea typeface="Calibri"/>
                <a:cs typeface="Times New Roman"/>
              </a:rPr>
              <a:t> </a:t>
            </a:r>
            <a:r>
              <a:rPr lang="ru-RU" i="1" dirty="0" smtClean="0">
                <a:effectLst/>
                <a:ea typeface="Calibri"/>
                <a:cs typeface="Times New Roman"/>
              </a:rPr>
              <a:t>Почта придет </a:t>
            </a:r>
            <a:r>
              <a:rPr lang="ru-RU" i="1" u="sng" dirty="0" smtClean="0">
                <a:effectLst/>
                <a:ea typeface="Calibri"/>
                <a:cs typeface="Times New Roman"/>
              </a:rPr>
              <a:t>в понедельник</a:t>
            </a:r>
            <a:r>
              <a:rPr lang="ru-RU" i="1" dirty="0" smtClean="0">
                <a:effectLst/>
                <a:ea typeface="Calibri"/>
                <a:cs typeface="Times New Roman"/>
              </a:rPr>
              <a:t>. </a:t>
            </a:r>
            <a:r>
              <a:rPr lang="ru-RU" i="1" u="sng" dirty="0" smtClean="0">
                <a:effectLst/>
                <a:ea typeface="Calibri"/>
                <a:cs typeface="Times New Roman"/>
              </a:rPr>
              <a:t>К утру</a:t>
            </a:r>
            <a:r>
              <a:rPr lang="ru-RU" i="1" dirty="0" smtClean="0">
                <a:effectLst/>
                <a:ea typeface="Calibri"/>
                <a:cs typeface="Times New Roman"/>
              </a:rPr>
              <a:t> потеплело. Все мы бегали </a:t>
            </a:r>
            <a:r>
              <a:rPr lang="ru-RU" i="1" u="sng" dirty="0" smtClean="0">
                <a:effectLst/>
                <a:ea typeface="Calibri"/>
                <a:cs typeface="Times New Roman"/>
              </a:rPr>
              <a:t>быстро</a:t>
            </a:r>
            <a:r>
              <a:rPr lang="ru-RU" i="1" dirty="0" smtClean="0">
                <a:effectLst/>
                <a:ea typeface="Calibri"/>
                <a:cs typeface="Times New Roman"/>
              </a:rPr>
              <a:t>.</a:t>
            </a:r>
            <a:endParaRPr lang="cs-CZ" i="1" dirty="0" smtClean="0">
              <a:effectLst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ea typeface="Calibri"/>
                <a:cs typeface="Times New Roman"/>
              </a:rPr>
              <a:t>Oklikou jako spráskaný pes se vrátil provinile domů.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ea typeface="Calibri"/>
                <a:cs typeface="Times New Roman"/>
              </a:rPr>
              <a:t>Другое обстоятельство</a:t>
            </a:r>
            <a:r>
              <a:rPr lang="ru-RU" dirty="0" smtClean="0">
                <a:effectLst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ea typeface="Calibri"/>
                <a:cs typeface="Times New Roman"/>
              </a:rPr>
              <a:t>Я спохватился </a:t>
            </a:r>
            <a:r>
              <a:rPr lang="ru-RU" i="1" u="sng" dirty="0" smtClean="0">
                <a:effectLst/>
                <a:ea typeface="Calibri"/>
                <a:cs typeface="Times New Roman"/>
              </a:rPr>
              <a:t>слишком</a:t>
            </a:r>
            <a:r>
              <a:rPr lang="ru-RU" i="1" dirty="0" smtClean="0">
                <a:effectLst/>
                <a:ea typeface="Calibri"/>
                <a:cs typeface="Times New Roman"/>
              </a:rPr>
              <a:t> поздно.</a:t>
            </a:r>
            <a:endParaRPr lang="cs-CZ" i="1" dirty="0" smtClean="0">
              <a:effectLst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ea typeface="Calibri"/>
                <a:cs typeface="Times New Roman"/>
              </a:rPr>
              <a:t>Jeho milostné vrkání ani vyšetřování však netrvá příliš dlouho. </a:t>
            </a:r>
          </a:p>
          <a:p>
            <a:r>
              <a:rPr lang="ru-RU" b="1" dirty="0" smtClean="0">
                <a:effectLst/>
                <a:ea typeface="Calibri"/>
                <a:cs typeface="Times New Roman"/>
              </a:rPr>
              <a:t>Определение:</a:t>
            </a:r>
            <a:r>
              <a:rPr lang="ru-RU" dirty="0" smtClean="0">
                <a:effectLst/>
                <a:ea typeface="Calibri"/>
                <a:cs typeface="Times New Roman"/>
              </a:rPr>
              <a:t> </a:t>
            </a:r>
            <a:r>
              <a:rPr lang="ru-RU" i="1" dirty="0" smtClean="0">
                <a:effectLst/>
                <a:ea typeface="Calibri"/>
                <a:cs typeface="Times New Roman"/>
              </a:rPr>
              <a:t>Мы посмотрели </a:t>
            </a:r>
            <a:r>
              <a:rPr lang="ru-RU" i="1" u="sng" dirty="0" smtClean="0">
                <a:effectLst/>
                <a:ea typeface="Calibri"/>
                <a:cs typeface="Times New Roman"/>
              </a:rPr>
              <a:t>очень</a:t>
            </a:r>
            <a:r>
              <a:rPr lang="ru-RU" i="1" dirty="0" smtClean="0">
                <a:effectLst/>
                <a:ea typeface="Calibri"/>
                <a:cs typeface="Times New Roman"/>
              </a:rPr>
              <a:t> интересный фильм.</a:t>
            </a:r>
            <a:endParaRPr lang="cs-CZ" i="1" dirty="0" smtClean="0">
              <a:effectLst/>
              <a:ea typeface="Calibri"/>
              <a:cs typeface="Times New Roman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/>
              <a:t>Pro krajně nepříznivé počasí byl fotbalový zápas odložen na pozdější dobu.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4070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908720"/>
            <a:ext cx="7992888" cy="513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Обстоятельство выражено синтаксическим наречием: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морфологическим наречием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Я был </a:t>
            </a:r>
            <a:r>
              <a:rPr lang="ru-RU" i="1" u="sng" dirty="0" smtClean="0">
                <a:latin typeface="Calibri"/>
                <a:ea typeface="Calibri"/>
                <a:cs typeface="Times New Roman"/>
              </a:rPr>
              <a:t>очень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 доволен.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 smtClean="0">
                <a:effectLst/>
                <a:latin typeface="Calibri"/>
                <a:ea typeface="Calibri"/>
                <a:cs typeface="Times New Roman"/>
              </a:rPr>
              <a:t>Každoročně přicházeli lidé i z velké dálky </a:t>
            </a:r>
            <a:r>
              <a:rPr lang="cs-CZ" u="sng" dirty="0" smtClean="0">
                <a:effectLst/>
                <a:latin typeface="Calibri"/>
                <a:ea typeface="Calibri"/>
                <a:cs typeface="Times New Roman"/>
              </a:rPr>
              <a:t>pěšky</a:t>
            </a:r>
            <a:r>
              <a:rPr lang="cs-CZ" dirty="0" smtClean="0">
                <a:effectLst/>
                <a:latin typeface="Calibri"/>
                <a:ea typeface="Calibri"/>
                <a:cs typeface="Times New Roman"/>
              </a:rPr>
              <a:t> nebo se vezli na vozech.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2. существительным в косвенном падеже: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Он стучал зубами </a:t>
            </a:r>
            <a:r>
              <a:rPr lang="ru-RU" i="1" u="sng" dirty="0" smtClean="0">
                <a:effectLst/>
                <a:latin typeface="Calibri"/>
                <a:ea typeface="Calibri"/>
                <a:cs typeface="Times New Roman"/>
              </a:rPr>
              <a:t>от холода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Возникает вопрос, как отличить косвенное дополнение от обстоятельства? Если возможно заменить этот член местоименным выражением – обстоятельство, если замена невозможна – дополнение.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Например: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Мы встретились на третьем этаже (там, здесь). Мы сосредоточились на одной проблеме.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(замена невозможна – дополнение)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u="sng" dirty="0" smtClean="0">
                <a:effectLst/>
                <a:latin typeface="Calibri"/>
                <a:ea typeface="Calibri"/>
                <a:cs typeface="Times New Roman"/>
              </a:rPr>
              <a:t>S láskou a vděčností </a:t>
            </a:r>
            <a:r>
              <a:rPr lang="cs-CZ" dirty="0" smtClean="0">
                <a:effectLst/>
                <a:latin typeface="Calibri"/>
                <a:ea typeface="Calibri"/>
                <a:cs typeface="Times New Roman"/>
              </a:rPr>
              <a:t>vzpomínal vždy na svého otce.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3. инфинитивом: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Я вернулась </a:t>
            </a:r>
            <a:r>
              <a:rPr lang="ru-RU" i="1" u="sng" dirty="0" smtClean="0">
                <a:effectLst/>
                <a:latin typeface="Calibri"/>
                <a:ea typeface="Calibri"/>
                <a:cs typeface="Times New Roman"/>
              </a:rPr>
              <a:t>взять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 ключи.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Děkovali mi, že je moje výzva, aby se nestyděli a šli </a:t>
            </a:r>
            <a:r>
              <a:rPr lang="cs-CZ" i="1" u="sng" dirty="0" smtClean="0">
                <a:effectLst/>
                <a:latin typeface="Calibri"/>
                <a:ea typeface="Calibri"/>
                <a:cs typeface="Times New Roman"/>
              </a:rPr>
              <a:t>se léčit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, skutečně přiměla k návštěvě psychiatra.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042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908720"/>
            <a:ext cx="7992888" cy="519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В зависимости от степени связи с предикатом, обстоятельства делятся на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комплетивные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и ситуативные.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Комплетивное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обстоятельство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обязательный элемент структурной модели: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Он ведет себя </a:t>
            </a:r>
            <a:r>
              <a:rPr lang="ru-RU" i="1" u="sng" dirty="0" smtClean="0">
                <a:effectLst/>
                <a:latin typeface="Calibri"/>
                <a:ea typeface="Calibri"/>
                <a:cs typeface="Times New Roman"/>
              </a:rPr>
              <a:t>глупо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Нельзя сказать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 Он ведет себя. Здание факультета находится </a:t>
            </a:r>
            <a:r>
              <a:rPr lang="ru-RU" i="1" u="sng" dirty="0" smtClean="0">
                <a:effectLst/>
                <a:latin typeface="Calibri"/>
                <a:ea typeface="Calibri"/>
                <a:cs typeface="Times New Roman"/>
              </a:rPr>
              <a:t>на площади Яна </a:t>
            </a:r>
            <a:r>
              <a:rPr lang="ru-RU" i="1" u="sng" dirty="0" err="1" smtClean="0">
                <a:effectLst/>
                <a:latin typeface="Calibri"/>
                <a:ea typeface="Calibri"/>
                <a:cs typeface="Times New Roman"/>
              </a:rPr>
              <a:t>Палаха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Ситуативное обстоятельство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не является обязательным восполнением предиката, оно семантически автономно, привносит новую информацию.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u="sng" dirty="0" smtClean="0">
                <a:effectLst/>
                <a:latin typeface="Calibri"/>
                <a:ea typeface="Calibri"/>
                <a:cs typeface="Times New Roman"/>
              </a:rPr>
              <a:t>Из-за поломки компьютера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 он не подготовил доклад. Я закончила статью </a:t>
            </a:r>
            <a:r>
              <a:rPr lang="ru-RU" i="1" u="sng" dirty="0" smtClean="0">
                <a:effectLst/>
                <a:latin typeface="Calibri"/>
                <a:ea typeface="Calibri"/>
                <a:cs typeface="Times New Roman"/>
              </a:rPr>
              <a:t>две недели назад.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Атрибутивные обстоятельства,  составляющие атрибут предиката, характеризующие его, могут относиться как к </a:t>
            </a:r>
            <a:r>
              <a:rPr lang="ru-RU" dirty="0" err="1" smtClean="0">
                <a:effectLst/>
                <a:latin typeface="Calibri"/>
                <a:ea typeface="Calibri"/>
                <a:cs typeface="Times New Roman"/>
              </a:rPr>
              <a:t>комплетивным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так и к ситуативным.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Как назло он писал </a:t>
            </a:r>
            <a:r>
              <a:rPr lang="ru-RU" i="1" u="sng" dirty="0" smtClean="0">
                <a:effectLst/>
                <a:latin typeface="Calibri"/>
                <a:ea typeface="Calibri"/>
                <a:cs typeface="Times New Roman"/>
              </a:rPr>
              <a:t>неразборчиво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. (</a:t>
            </a:r>
            <a:r>
              <a:rPr lang="ru-RU" i="1" dirty="0" err="1" smtClean="0">
                <a:effectLst/>
                <a:latin typeface="Calibri"/>
                <a:ea typeface="Calibri"/>
                <a:cs typeface="Times New Roman"/>
              </a:rPr>
              <a:t>компл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.) 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 X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Рабочие </a:t>
            </a:r>
            <a:r>
              <a:rPr lang="ru-RU" i="1" u="sng" dirty="0" smtClean="0">
                <a:effectLst/>
                <a:latin typeface="Calibri"/>
                <a:ea typeface="Calibri"/>
                <a:cs typeface="Times New Roman"/>
              </a:rPr>
              <a:t>весело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 перекрикивались между собой.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(сит.)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12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764704"/>
            <a:ext cx="7704856" cy="569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effectLst/>
                <a:ea typeface="Calibri"/>
                <a:cs typeface="Times New Roman"/>
              </a:rPr>
              <a:t>Самая распространенная классификация обстоятельств производится по семантике.</a:t>
            </a:r>
            <a:endParaRPr lang="cs-CZ" dirty="0" smtClean="0">
              <a:effectLst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dirty="0" smtClean="0">
                <a:effectLst/>
                <a:ea typeface="Calibri"/>
                <a:cs typeface="Times New Roman"/>
              </a:rPr>
              <a:t>Обстоятельства места: </a:t>
            </a:r>
            <a:r>
              <a:rPr lang="ru-RU" i="1" dirty="0" smtClean="0">
                <a:effectLst/>
                <a:ea typeface="Calibri"/>
                <a:cs typeface="Times New Roman"/>
              </a:rPr>
              <a:t>Где-то я это уже видел.</a:t>
            </a:r>
            <a:endParaRPr lang="cs-CZ" i="1" dirty="0" smtClean="0">
              <a:effectLst/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ea typeface="Calibri"/>
                <a:cs typeface="Times New Roman"/>
              </a:rPr>
              <a:t>Tančila, plavala, vodila je do školy a starala se o ně doma, když byli nemocní.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effectLst/>
                <a:ea typeface="Calibri"/>
                <a:cs typeface="Times New Roman"/>
              </a:rPr>
              <a:t>Обстоятельства времени: </a:t>
            </a:r>
            <a:r>
              <a:rPr lang="ru-RU" i="1" dirty="0" smtClean="0">
                <a:effectLst/>
                <a:ea typeface="Calibri"/>
                <a:cs typeface="Times New Roman"/>
              </a:rPr>
              <a:t>Вчера мне приснился кошмар.</a:t>
            </a:r>
            <a:endParaRPr lang="cs-CZ" i="1" dirty="0" smtClean="0">
              <a:effectLst/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ea typeface="Calibri"/>
                <a:cs typeface="Times New Roman"/>
              </a:rPr>
              <a:t>„Dělníci se zítra vrátí na stavbu,“ řekl mluvčí stavební firmy. 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Обстоятельства способа действия:</a:t>
            </a:r>
            <a:endParaRPr lang="cs-CZ" dirty="0"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pl-PL" i="1" dirty="0" smtClean="0">
                <a:effectLst/>
                <a:ea typeface="Calibri"/>
                <a:cs typeface="Times New Roman"/>
              </a:rPr>
              <a:t>A </a:t>
            </a:r>
            <a:r>
              <a:rPr lang="pl-PL" i="1" dirty="0" err="1" smtClean="0">
                <a:effectLst/>
                <a:ea typeface="Calibri"/>
                <a:cs typeface="Times New Roman"/>
              </a:rPr>
              <a:t>žili</a:t>
            </a:r>
            <a:r>
              <a:rPr lang="pl-PL" i="1" dirty="0" smtClean="0">
                <a:effectLst/>
                <a:ea typeface="Calibri"/>
                <a:cs typeface="Times New Roman"/>
              </a:rPr>
              <a:t> </a:t>
            </a:r>
            <a:r>
              <a:rPr lang="pl-PL" i="1" dirty="0" err="1" smtClean="0">
                <a:effectLst/>
                <a:ea typeface="Calibri"/>
                <a:cs typeface="Times New Roman"/>
              </a:rPr>
              <a:t>spolu</a:t>
            </a:r>
            <a:r>
              <a:rPr lang="pl-PL" i="1" dirty="0" smtClean="0">
                <a:effectLst/>
                <a:ea typeface="Calibri"/>
                <a:cs typeface="Times New Roman"/>
              </a:rPr>
              <a:t> </a:t>
            </a:r>
            <a:r>
              <a:rPr lang="pl-PL" i="1" dirty="0" err="1" smtClean="0">
                <a:effectLst/>
                <a:ea typeface="Calibri"/>
                <a:cs typeface="Times New Roman"/>
              </a:rPr>
              <a:t>šťastně</a:t>
            </a:r>
            <a:r>
              <a:rPr lang="pl-PL" i="1" dirty="0" smtClean="0">
                <a:effectLst/>
                <a:ea typeface="Calibri"/>
                <a:cs typeface="Times New Roman"/>
              </a:rPr>
              <a:t> </a:t>
            </a:r>
            <a:r>
              <a:rPr lang="pl-PL" i="1" dirty="0" err="1" smtClean="0">
                <a:effectLst/>
                <a:ea typeface="Calibri"/>
                <a:cs typeface="Times New Roman"/>
              </a:rPr>
              <a:t>až</a:t>
            </a:r>
            <a:r>
              <a:rPr lang="pl-PL" i="1" dirty="0" smtClean="0">
                <a:effectLst/>
                <a:ea typeface="Calibri"/>
                <a:cs typeface="Times New Roman"/>
              </a:rPr>
              <a:t> do </a:t>
            </a:r>
            <a:r>
              <a:rPr lang="pl-PL" i="1" dirty="0" err="1" smtClean="0">
                <a:effectLst/>
                <a:ea typeface="Calibri"/>
                <a:cs typeface="Times New Roman"/>
              </a:rPr>
              <a:t>smrti</a:t>
            </a:r>
            <a:r>
              <a:rPr lang="pl-PL" i="1" dirty="0">
                <a:ea typeface="Calibri"/>
                <a:cs typeface="Times New Roman"/>
              </a:rPr>
              <a:t>.</a:t>
            </a:r>
            <a:endParaRPr lang="cs-CZ" i="1" dirty="0" smtClean="0">
              <a:effectLst/>
              <a:ea typeface="Calibri"/>
              <a:cs typeface="Times New Roman"/>
            </a:endParaRPr>
          </a:p>
          <a:p>
            <a:r>
              <a:rPr lang="ru-RU" dirty="0" smtClean="0">
                <a:effectLst/>
                <a:ea typeface="Calibri"/>
                <a:cs typeface="Times New Roman"/>
              </a:rPr>
              <a:t>Обстоятельства уступки:</a:t>
            </a:r>
            <a:r>
              <a:rPr lang="ru-RU" i="1" dirty="0" smtClean="0">
                <a:effectLst/>
                <a:ea typeface="Calibri"/>
                <a:cs typeface="Times New Roman"/>
              </a:rPr>
              <a:t> Вопреки своему желанию, ему пришлось подчиниться.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ea typeface="Calibri"/>
                <a:cs typeface="Times New Roman"/>
              </a:rPr>
              <a:t>I přes nepříznivé počasí se kolem nás shromáždili lidé všech věkových skupin a s napětím očekávali příští události.</a:t>
            </a:r>
            <a:endParaRPr lang="ru-RU" i="1" dirty="0" smtClean="0">
              <a:effectLst/>
              <a:ea typeface="Calibri"/>
              <a:cs typeface="Times New Roman"/>
            </a:endParaRPr>
          </a:p>
          <a:p>
            <a:r>
              <a:rPr lang="ru-RU" dirty="0" smtClean="0">
                <a:effectLst/>
                <a:ea typeface="Calibri"/>
                <a:cs typeface="Times New Roman"/>
              </a:rPr>
              <a:t>Обстоятельства условия:</a:t>
            </a:r>
            <a:r>
              <a:rPr lang="ru-RU" i="1" dirty="0" smtClean="0">
                <a:effectLst/>
                <a:ea typeface="Calibri"/>
                <a:cs typeface="Times New Roman"/>
              </a:rPr>
              <a:t> При неосторожности все могут заразиться.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/>
              <a:t>Za těchto okolností se Spojené státy v roce 1965 rozhodly do oblasti vyslat své námořnictvo</a:t>
            </a:r>
            <a:r>
              <a:rPr lang="ru-RU" i="1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1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jGaEr8_SYUU/UGL8lK4NzFI/AAAAAAAAA2s/2Wt2zY6oXAo/s1600/New-Sheet-Copy_1o5dmc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" y="0"/>
            <a:ext cx="91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0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8755" y="980728"/>
            <a:ext cx="9144000" cy="538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ea typeface="Calibri"/>
                <a:cs typeface="Times New Roman"/>
              </a:rPr>
              <a:t>В целом обстоятельства выражаются подобным образом как в ЧЯ, так и в РЯ. Однако имеются и отличия, а именно:</a:t>
            </a:r>
            <a:endParaRPr lang="cs-CZ" dirty="0" smtClean="0">
              <a:effectLst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b="1" dirty="0" smtClean="0">
                <a:effectLst/>
                <a:ea typeface="Calibri"/>
                <a:cs typeface="Times New Roman"/>
              </a:rPr>
              <a:t>Наречию в ЧЯ соответствует предложно-падежное сочетание в РЯ</a:t>
            </a:r>
            <a:r>
              <a:rPr lang="ru-RU" dirty="0" smtClean="0">
                <a:effectLst/>
                <a:ea typeface="Calibri"/>
                <a:cs typeface="Times New Roman"/>
              </a:rPr>
              <a:t> (наоборот бывает намного реже).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ea typeface="Calibri"/>
                <a:cs typeface="Times New Roman"/>
              </a:rPr>
              <a:t>Jako kdyby  tudy  už dvacet let žádný vlak neprojel</a:t>
            </a:r>
            <a:r>
              <a:rPr lang="ru-RU" i="1" dirty="0" smtClean="0">
                <a:ea typeface="Calibri"/>
                <a:cs typeface="Times New Roman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ea typeface="Calibri"/>
                <a:cs typeface="Times New Roman"/>
              </a:rPr>
              <a:t>Мой папаша был идиот, ничего не понимал, а только бил спьяна, и всё палкой.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ea typeface="Calibri"/>
                <a:cs typeface="Times New Roman"/>
              </a:rPr>
              <a:t>Někde snad lidé těžili kámen, jinde bývala sídla lidí a malá políčka</a:t>
            </a:r>
            <a:r>
              <a:rPr lang="ru-RU" i="1" dirty="0" smtClean="0">
                <a:ea typeface="Calibri"/>
                <a:cs typeface="Times New Roman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ea typeface="Calibri"/>
                <a:cs typeface="Times New Roman"/>
              </a:rPr>
              <a:t>Свёкор сдуру видно ляпнул.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ea typeface="Calibri"/>
                <a:cs typeface="Times New Roman"/>
              </a:rPr>
              <a:t> Loni jsem projel starou cestou kolem Plitvických jezer – nevidět je by byla obrovská škoda!</a:t>
            </a:r>
            <a:endParaRPr lang="ru-RU" i="1" dirty="0" smtClean="0">
              <a:effectLst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ea typeface="Calibri"/>
                <a:cs typeface="Times New Roman"/>
              </a:rPr>
              <a:t>Смолоду жизнь её была тяжела и довольно безрадостна.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/>
              <a:t>V sobotu dopoledne byla ve službě opět ochotná paní Pia </a:t>
            </a:r>
            <a:r>
              <a:rPr lang="cs-CZ" i="1" dirty="0" err="1" smtClean="0"/>
              <a:t>Oinonen</a:t>
            </a:r>
            <a:r>
              <a:rPr lang="ru-RU" i="1" dirty="0" smtClean="0"/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/>
              <a:t>Солдат согнали в баню, двое суток они там поочерёдно мылись.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93350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53765"/>
            <a:ext cx="9144000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2. </a:t>
            </a: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То же самое значение выражается разными предлогами</a:t>
            </a: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ru-RU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жить в Сибири, на улице Садовая</a:t>
            </a:r>
            <a:r>
              <a:rPr lang="ru-RU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</a:t>
            </a:r>
            <a:r>
              <a:rPr lang="cs-CZ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на третьем этаже, </a:t>
            </a:r>
            <a:r>
              <a:rPr lang="ru-RU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под </a:t>
            </a:r>
            <a:r>
              <a:rPr lang="ru-RU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Москвой</a:t>
            </a:r>
            <a:r>
              <a:rPr lang="cs-CZ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 Словакии, в Крыму; </a:t>
            </a:r>
            <a:r>
              <a:rPr lang="cs-CZ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tvrdohlavý od dětství, drsný na pohled, </a:t>
            </a:r>
            <a:r>
              <a:rPr lang="cs-CZ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za </a:t>
            </a:r>
            <a:r>
              <a:rPr lang="cs-CZ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cara, za šumění deště, </a:t>
            </a:r>
            <a:r>
              <a:rPr lang="cs-CZ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z </a:t>
            </a:r>
            <a:r>
              <a:rPr lang="cs-CZ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podnětu, na pozvání, </a:t>
            </a:r>
            <a:r>
              <a:rPr lang="cs-CZ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být ve službě, v továrně, o rok dříve, pro lékaře, při večeři, až k nádraží, ze slušnosti, na důkaz, jednou za tři dny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700" i="1" dirty="0" smtClean="0">
                <a:solidFill>
                  <a:prstClr val="black"/>
                </a:solidFill>
              </a:rPr>
              <a:t>Tuto </a:t>
            </a:r>
            <a:r>
              <a:rPr lang="cs-CZ" sz="1700" i="1" dirty="0">
                <a:solidFill>
                  <a:prstClr val="black"/>
                </a:solidFill>
              </a:rPr>
              <a:t>možnost zatím měli  za podmínky, že se vzdají veškerého svého majetku.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700" i="1" dirty="0">
                <a:solidFill>
                  <a:prstClr val="black"/>
                </a:solidFill>
              </a:rPr>
              <a:t>V Praze by   z iniciativy   ODS mělo vzniknout ghetto pro bezdomovce.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700" i="1" dirty="0">
                <a:solidFill>
                  <a:prstClr val="black"/>
                </a:solidFill>
              </a:rPr>
              <a:t>Občas jsem podle buzoly zkontroloval směr pochodu</a:t>
            </a:r>
            <a:r>
              <a:rPr lang="cs-CZ" sz="1700" i="1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700" i="1" dirty="0">
                <a:solidFill>
                  <a:prstClr val="black"/>
                </a:solidFill>
              </a:rPr>
              <a:t>Zeptám se paní v posteli </a:t>
            </a:r>
            <a:r>
              <a:rPr lang="cs-CZ" sz="1700" i="1" dirty="0" smtClean="0">
                <a:solidFill>
                  <a:prstClr val="black"/>
                </a:solidFill>
              </a:rPr>
              <a:t>vedle mě, </a:t>
            </a:r>
            <a:r>
              <a:rPr lang="cs-CZ" sz="1700" i="1" dirty="0">
                <a:solidFill>
                  <a:prstClr val="black"/>
                </a:solidFill>
              </a:rPr>
              <a:t>co jí </a:t>
            </a:r>
            <a:r>
              <a:rPr lang="cs-CZ" sz="1700" i="1" dirty="0" smtClean="0">
                <a:solidFill>
                  <a:prstClr val="black"/>
                </a:solidFill>
              </a:rPr>
              <a:t>je (pokousala ji kočka). 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700" i="1" dirty="0">
                <a:solidFill>
                  <a:prstClr val="black"/>
                </a:solidFill>
              </a:rPr>
              <a:t> Stojí v </a:t>
            </a:r>
            <a:r>
              <a:rPr lang="cs-CZ" sz="1700" i="1" dirty="0" smtClean="0">
                <a:solidFill>
                  <a:prstClr val="black"/>
                </a:solidFill>
              </a:rPr>
              <a:t>něm, </a:t>
            </a:r>
            <a:r>
              <a:rPr lang="cs-CZ" sz="1700" i="1" dirty="0">
                <a:solidFill>
                  <a:prstClr val="black"/>
                </a:solidFill>
              </a:rPr>
              <a:t>že když přijímala peníze </a:t>
            </a:r>
            <a:r>
              <a:rPr lang="cs-CZ" sz="1700" i="1" dirty="0" smtClean="0">
                <a:solidFill>
                  <a:prstClr val="black"/>
                </a:solidFill>
              </a:rPr>
              <a:t>do úschovy, </a:t>
            </a:r>
            <a:r>
              <a:rPr lang="cs-CZ" sz="1700" i="1" dirty="0">
                <a:solidFill>
                  <a:prstClr val="black"/>
                </a:solidFill>
              </a:rPr>
              <a:t>nepadlo zde ani slovo o </a:t>
            </a:r>
            <a:r>
              <a:rPr lang="cs-CZ" sz="1700" i="1" dirty="0" smtClean="0">
                <a:solidFill>
                  <a:prstClr val="black"/>
                </a:solidFill>
              </a:rPr>
              <a:t>uplácení.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700" i="1" dirty="0">
                <a:solidFill>
                  <a:prstClr val="black"/>
                </a:solidFill>
              </a:rPr>
              <a:t> Kolem nás </a:t>
            </a:r>
            <a:r>
              <a:rPr lang="cs-CZ" sz="1700" i="1" dirty="0" smtClean="0">
                <a:solidFill>
                  <a:prstClr val="black"/>
                </a:solidFill>
              </a:rPr>
              <a:t>prošlo </a:t>
            </a:r>
            <a:r>
              <a:rPr lang="cs-CZ" sz="1700" i="1" dirty="0">
                <a:solidFill>
                  <a:prstClr val="black"/>
                </a:solidFill>
              </a:rPr>
              <a:t>několik </a:t>
            </a:r>
            <a:r>
              <a:rPr lang="cs-CZ" sz="1700" i="1" dirty="0" smtClean="0">
                <a:solidFill>
                  <a:prstClr val="black"/>
                </a:solidFill>
              </a:rPr>
              <a:t>důstojníků.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700" i="1" dirty="0" smtClean="0">
                <a:solidFill>
                  <a:prstClr val="black"/>
                </a:solidFill>
              </a:rPr>
              <a:t> Ale všichni, kdo to zkoušeli, to vzdali pro nedostatek informací.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700" i="1" dirty="0" smtClean="0">
                <a:solidFill>
                  <a:prstClr val="black"/>
                </a:solidFill>
              </a:rPr>
              <a:t> Občas je trochu oříšek přijít z tréninku unavený a sednout si ke knize, ale jde to.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700" i="1" dirty="0" smtClean="0">
                <a:solidFill>
                  <a:prstClr val="black"/>
                </a:solidFill>
              </a:rPr>
              <a:t>Obdivoval </a:t>
            </a:r>
            <a:r>
              <a:rPr lang="cs-CZ" sz="1700" i="1" dirty="0">
                <a:solidFill>
                  <a:prstClr val="black"/>
                </a:solidFill>
              </a:rPr>
              <a:t>jsem </a:t>
            </a:r>
            <a:r>
              <a:rPr lang="cs-CZ" sz="1700" i="1" dirty="0" smtClean="0">
                <a:solidFill>
                  <a:prstClr val="black"/>
                </a:solidFill>
              </a:rPr>
              <a:t>ho, </a:t>
            </a:r>
            <a:r>
              <a:rPr lang="cs-CZ" sz="1700" i="1" dirty="0">
                <a:solidFill>
                  <a:prstClr val="black"/>
                </a:solidFill>
              </a:rPr>
              <a:t>protože to byl </a:t>
            </a:r>
            <a:r>
              <a:rPr lang="cs-CZ" sz="1700" i="1" dirty="0" smtClean="0">
                <a:solidFill>
                  <a:prstClr val="black"/>
                </a:solidFill>
              </a:rPr>
              <a:t>na </a:t>
            </a:r>
            <a:r>
              <a:rPr lang="cs-CZ" sz="1700" i="1" dirty="0">
                <a:solidFill>
                  <a:prstClr val="black"/>
                </a:solidFill>
              </a:rPr>
              <a:t>svoje </a:t>
            </a:r>
            <a:r>
              <a:rPr lang="cs-CZ" sz="1700" i="1" dirty="0" smtClean="0">
                <a:solidFill>
                  <a:prstClr val="black"/>
                </a:solidFill>
              </a:rPr>
              <a:t>léta </a:t>
            </a:r>
            <a:r>
              <a:rPr lang="cs-CZ" sz="1700" i="1" dirty="0">
                <a:solidFill>
                  <a:prstClr val="black"/>
                </a:solidFill>
              </a:rPr>
              <a:t>nesmírně talentovaný člověk . </a:t>
            </a:r>
            <a:endParaRPr lang="ru-RU" sz="1700" i="1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700" i="1" dirty="0" smtClean="0">
                <a:solidFill>
                  <a:prstClr val="black"/>
                </a:solidFill>
              </a:rPr>
              <a:t>Přesto </a:t>
            </a:r>
            <a:r>
              <a:rPr lang="cs-CZ" sz="1700" i="1" dirty="0">
                <a:solidFill>
                  <a:prstClr val="black"/>
                </a:solidFill>
              </a:rPr>
              <a:t>znovu a znovu posíláme každý rok </a:t>
            </a:r>
            <a:r>
              <a:rPr lang="cs-CZ" sz="1700" i="1" dirty="0" smtClean="0">
                <a:solidFill>
                  <a:prstClr val="black"/>
                </a:solidFill>
              </a:rPr>
              <a:t>na </a:t>
            </a:r>
            <a:r>
              <a:rPr lang="cs-CZ" sz="1700" i="1" dirty="0">
                <a:solidFill>
                  <a:prstClr val="black"/>
                </a:solidFill>
              </a:rPr>
              <a:t>dva tisíce </a:t>
            </a:r>
            <a:r>
              <a:rPr lang="cs-CZ" sz="1700" i="1" dirty="0" smtClean="0">
                <a:solidFill>
                  <a:prstClr val="black"/>
                </a:solidFill>
              </a:rPr>
              <a:t>nemluvňat </a:t>
            </a:r>
            <a:r>
              <a:rPr lang="cs-CZ" sz="1700" i="1" dirty="0">
                <a:solidFill>
                  <a:prstClr val="black"/>
                </a:solidFill>
              </a:rPr>
              <a:t>do </a:t>
            </a:r>
            <a:r>
              <a:rPr lang="cs-CZ" sz="1700" i="1" dirty="0" smtClean="0">
                <a:solidFill>
                  <a:prstClr val="black"/>
                </a:solidFill>
              </a:rPr>
              <a:t>ústavu.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9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836712"/>
            <a:ext cx="7848872" cy="539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3. Предлог тот же, но отличается падеж</a:t>
            </a: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ru-RU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играть на скрипке, гулять по </a:t>
            </a:r>
            <a:r>
              <a:rPr lang="ru-RU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улицам</a:t>
            </a:r>
            <a:r>
              <a:rPr lang="cs-CZ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v poslední chvíli, ve dnech války, po večerech, hledat po kapsách.</a:t>
            </a:r>
            <a:endParaRPr lang="cs-CZ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!!! </a:t>
            </a:r>
            <a:r>
              <a:rPr lang="ru-RU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Тут надо помнить, что не всегда имеется эквивалент, иногда необходимо прибег</a:t>
            </a:r>
            <a:r>
              <a:rPr lang="cs-CZ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lang="ru-RU" u="sng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ть</a:t>
            </a:r>
            <a:r>
              <a:rPr lang="ru-RU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к описательным конструкциям</a:t>
            </a: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.</a:t>
            </a:r>
            <a:endParaRPr lang="cs-CZ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Пение доносилось из-за реки. </a:t>
            </a:r>
            <a:r>
              <a:rPr lang="cs-CZ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Zpěv doléhal z druhého břehu.</a:t>
            </a:r>
            <a:endParaRPr lang="cs-CZ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r>
              <a:rPr lang="cs-CZ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Letadlo přiletěl</a:t>
            </a:r>
            <a:r>
              <a:rPr lang="ru-RU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</a:t>
            </a:r>
            <a:r>
              <a:rPr lang="cs-CZ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nad Prahu. </a:t>
            </a:r>
            <a:r>
              <a:rPr lang="ru-RU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Самолет долетел до Праги и находится над городом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cs-CZ" dirty="0" smtClean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/>
            <a:r>
              <a:rPr lang="ru-RU" u="sng" dirty="0" smtClean="0">
                <a:solidFill>
                  <a:prstClr val="black"/>
                </a:solidFill>
                <a:latin typeface="Calibri"/>
                <a:cs typeface="Times New Roman"/>
              </a:rPr>
              <a:t>РЯ часто предпочитает обстоятельство локализации направлению.</a:t>
            </a:r>
            <a:endParaRPr lang="cs-CZ" u="sng" dirty="0" smtClean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prstClr val="black"/>
                </a:solidFill>
                <a:cs typeface="Times New Roman"/>
              </a:rPr>
              <a:t>Přijď v sedm hodin před dívalo.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prstClr val="black"/>
                </a:solidFill>
                <a:cs typeface="Times New Roman"/>
              </a:rPr>
              <a:t>Přátelé se vrátili z procházky za město.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/>
              <a:t>Přebrodil se mokrým spadaným listím mezi jeho kořeny a schoval se za   kmenem. Schoval se pod strom, do kterého udeřil blesk.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/>
              <a:t>Sevřela jsem volant pevněji a dívala se přímo před sebe.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/>
              <a:t>Sedl si mezi své prázdninové kámoše a říkal si, že jim nepoví nic a že si svoje smutky nechá pro sebe.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/>
              <a:t> Sundá si sako a pak napíše na tabuli že důležité je ticho.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4185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836712"/>
            <a:ext cx="9144000" cy="602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ea typeface="Calibri"/>
                <a:cs typeface="Times New Roman"/>
              </a:rPr>
              <a:t>4. В одном из языков употребляется предложно-падежная форма, в другом форма без предлога</a:t>
            </a:r>
            <a:r>
              <a:rPr lang="ru-RU" dirty="0" smtClean="0">
                <a:effectLst/>
                <a:ea typeface="Calibri"/>
                <a:cs typeface="Times New Roman"/>
              </a:rPr>
              <a:t>. </a:t>
            </a:r>
            <a:endParaRPr lang="cs-CZ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i="1" dirty="0" smtClean="0">
                <a:effectLst/>
                <a:ea typeface="Calibri"/>
                <a:cs typeface="Times New Roman"/>
              </a:rPr>
              <a:t>plakat radostí </a:t>
            </a:r>
            <a:r>
              <a:rPr lang="ru-RU" i="1" dirty="0" smtClean="0">
                <a:effectLst/>
                <a:ea typeface="Calibri"/>
                <a:cs typeface="Times New Roman"/>
              </a:rPr>
              <a:t>- плакать от радости, дождливым вечером - </a:t>
            </a:r>
            <a:r>
              <a:rPr lang="cs-CZ" i="1" dirty="0" smtClean="0">
                <a:effectLst/>
                <a:ea typeface="Calibri"/>
                <a:cs typeface="Times New Roman"/>
              </a:rPr>
              <a:t>za deštivého večera</a:t>
            </a:r>
            <a:r>
              <a:rPr lang="ru-RU" i="1" dirty="0" smtClean="0">
                <a:effectLst/>
                <a:ea typeface="Calibri"/>
                <a:cs typeface="Times New Roman"/>
              </a:rPr>
              <a:t>, </a:t>
            </a:r>
            <a:r>
              <a:rPr lang="cs-CZ" i="1" dirty="0" smtClean="0">
                <a:effectLst/>
                <a:ea typeface="Calibri"/>
                <a:cs typeface="Times New Roman"/>
              </a:rPr>
              <a:t>minulou středu</a:t>
            </a:r>
            <a:r>
              <a:rPr lang="ru-RU" i="1" dirty="0" smtClean="0">
                <a:effectLst/>
                <a:ea typeface="Calibri"/>
                <a:cs typeface="Times New Roman"/>
              </a:rPr>
              <a:t> – в прошлую среду</a:t>
            </a:r>
            <a:endParaRPr lang="cs-CZ" i="1" dirty="0" smtClean="0">
              <a:effectLst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a typeface="Calibri"/>
                <a:cs typeface="Times New Roman"/>
              </a:rPr>
              <a:t>Zprvu se prodírali divokým lesem, až došli k vodopádu. Jdu dál lesem a myslím na slečnu </a:t>
            </a:r>
            <a:r>
              <a:rPr lang="cs-CZ" i="1" dirty="0" err="1" smtClean="0">
                <a:ea typeface="Calibri"/>
                <a:cs typeface="Times New Roman"/>
              </a:rPr>
              <a:t>Saeki</a:t>
            </a:r>
            <a:r>
              <a:rPr lang="cs-CZ" i="1" dirty="0" smtClean="0">
                <a:ea typeface="Calibri"/>
                <a:cs typeface="Times New Roman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a typeface="Calibri"/>
                <a:cs typeface="Times New Roman"/>
              </a:rPr>
              <a:t>A když my jsme ji tam vždycky zahráli, tak oni se mohli zbláznit radostí.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a typeface="Calibri"/>
                <a:cs typeface="Times New Roman"/>
              </a:rPr>
              <a:t>Říkat si takhle křestním jménem nebývá v útulku, v kasárnách, ani v továrně ve zvyku, pomyslel si novinář.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a typeface="Calibri"/>
                <a:cs typeface="Times New Roman"/>
              </a:rPr>
              <a:t> Mezi </a:t>
            </a:r>
            <a:r>
              <a:rPr lang="cs-CZ" i="1" dirty="0" err="1" smtClean="0">
                <a:ea typeface="Calibri"/>
                <a:cs typeface="Times New Roman"/>
              </a:rPr>
              <a:t>Fürthovy</a:t>
            </a:r>
            <a:r>
              <a:rPr lang="cs-CZ" i="1" dirty="0" smtClean="0">
                <a:ea typeface="Calibri"/>
                <a:cs typeface="Times New Roman"/>
              </a:rPr>
              <a:t> největší úspěchy patřilo založení Knihovny Lidových novin, v níž vycházely levně a ve velkých nákladech nové knihy českých spisovatelů.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a typeface="Calibri"/>
                <a:cs typeface="Times New Roman"/>
              </a:rPr>
              <a:t>Minulý týden vyhrála na tříkilometrové trati.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a typeface="Calibri"/>
                <a:cs typeface="Times New Roman"/>
              </a:rPr>
              <a:t>Já dům znám, odejdu deset minut po vás dveřmi z kuchyně.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a typeface="Calibri"/>
                <a:cs typeface="Times New Roman"/>
              </a:rPr>
              <a:t> Na nízkém, avšak širokém náhrobním kameni dva kroky ode zdi byla vyryta dvě jména.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a typeface="Calibri"/>
                <a:cs typeface="Times New Roman"/>
              </a:rPr>
              <a:t>Druhého dne zoufalému králi oznámili, že s ním chce mluvit bleďoch o ztraceném klíčku.</a:t>
            </a:r>
            <a:endParaRPr lang="cs-CZ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80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340768"/>
            <a:ext cx="7992888" cy="137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5. В ЧЯ употребляется предлог, в РЯ – «послелог»</a:t>
            </a:r>
            <a:endParaRPr lang="cs-CZ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cs-CZ" i="1" dirty="0">
                <a:solidFill>
                  <a:prstClr val="black"/>
                </a:solidFill>
                <a:ea typeface="Calibri"/>
                <a:cs typeface="Times New Roman"/>
              </a:rPr>
              <a:t>před dvěma roky - </a:t>
            </a:r>
            <a:r>
              <a:rPr lang="ru-RU" i="1" dirty="0">
                <a:solidFill>
                  <a:prstClr val="black"/>
                </a:solidFill>
                <a:ea typeface="Calibri"/>
                <a:cs typeface="Times New Roman"/>
              </a:rPr>
              <a:t>два года назад</a:t>
            </a:r>
            <a:r>
              <a:rPr lang="cs-CZ" i="1" dirty="0">
                <a:solidFill>
                  <a:prstClr val="black"/>
                </a:solidFill>
                <a:ea typeface="Calibri"/>
                <a:cs typeface="Times New Roman"/>
              </a:rPr>
              <a:t>, po třech letech – </a:t>
            </a:r>
            <a:r>
              <a:rPr lang="ru-RU" i="1" dirty="0">
                <a:solidFill>
                  <a:prstClr val="black"/>
                </a:solidFill>
                <a:ea typeface="Calibri"/>
                <a:cs typeface="Times New Roman"/>
              </a:rPr>
              <a:t>три года спустя</a:t>
            </a:r>
            <a:endParaRPr lang="cs-CZ" i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Promiň, šla jsi sem kvůli klidu a já jsem ti to pokazila.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Natočil jsem letní komedii pro zasmání, nic víc. </a:t>
            </a:r>
          </a:p>
        </p:txBody>
      </p:sp>
    </p:spTree>
    <p:extLst>
      <p:ext uri="{BB962C8B-B14F-4D97-AF65-F5344CB8AC3E}">
        <p14:creationId xmlns:p14="http://schemas.microsoft.com/office/powerpoint/2010/main" val="2909550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1052736"/>
            <a:ext cx="7344816" cy="40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ОПРЕДЕЛЕНИЕ (</a:t>
            </a:r>
            <a:r>
              <a:rPr lang="cs-CZ" b="1" dirty="0" smtClean="0">
                <a:effectLst/>
                <a:latin typeface="Calibri"/>
                <a:ea typeface="Calibri"/>
                <a:cs typeface="Times New Roman"/>
              </a:rPr>
              <a:t>přívlastek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)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Определение </a:t>
            </a:r>
            <a:r>
              <a:rPr lang="cs-CZ" b="1" dirty="0">
                <a:latin typeface="Calibri"/>
                <a:ea typeface="Calibri"/>
                <a:cs typeface="Times New Roman"/>
              </a:rPr>
              <a:t>-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это второстепенный член предложения, поясняющий другой член предложения, выраженный синтаксическим существительным. Независимо от синтаксической функции этого существительного в предложении. Определение находится с существительным в атрибутивно-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детерминативных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отношениях.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С семантической точки зрения определение указывает на различные признаки предмета, его качества и свойства.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хороший друг, средняя школа, третий поворот, памятник героям войны, мамины духи, ножка стула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346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692696"/>
            <a:ext cx="9144000" cy="521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В качестве определения выступают синтаксические прилагательные, а именно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Прилагательное: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smtClean="0">
                <a:effectLst/>
                <a:latin typeface="Calibri"/>
                <a:ea typeface="Calibri"/>
                <a:cs typeface="Times New Roman"/>
              </a:rPr>
              <a:t>Вилка, нож ― это чудо цивилизации, белая фарфоровая чашка ― тоже чудо.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 Na táboře jsme plnili rozmanité úkoly.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Местоимения: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smtClean="0">
                <a:effectLst/>
                <a:latin typeface="Calibri"/>
                <a:ea typeface="Calibri"/>
                <a:cs typeface="Times New Roman"/>
              </a:rPr>
              <a:t>Это был такой удар, что на протяжении нескольких лет Володя продумывал месть</a:t>
            </a:r>
            <a:r>
              <a:rPr lang="cs-CZ" sz="1600" i="1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cs-CZ" sz="1600" dirty="0" smtClean="0">
                <a:effectLst/>
                <a:latin typeface="Calibri"/>
                <a:ea typeface="Calibri"/>
                <a:cs typeface="Times New Roman"/>
              </a:rPr>
              <a:t>Na zahradě jsem opravoval své kolo</a:t>
            </a:r>
            <a:r>
              <a:rPr lang="cs-CZ" sz="16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r>
              <a:rPr lang="cs-CZ" sz="1600" i="1" dirty="0">
                <a:latin typeface="Calibri"/>
                <a:ea typeface="Calibri"/>
                <a:cs typeface="Times New Roman"/>
              </a:rPr>
              <a:t> Právě v tomto místě příběhu se tvůj dědeček vždycky rozplakal.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Числительные: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smtClean="0">
                <a:effectLst/>
                <a:latin typeface="Calibri"/>
                <a:ea typeface="Calibri"/>
                <a:cs typeface="Times New Roman"/>
              </a:rPr>
              <a:t>Вторая ошибка была технической.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1600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Причастия: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>
                <a:latin typeface="Calibri"/>
                <a:ea typeface="Calibri"/>
                <a:cs typeface="Times New Roman"/>
              </a:rPr>
              <a:t>В</a:t>
            </a:r>
            <a:r>
              <a:rPr lang="ru-RU" sz="1600" i="1" dirty="0" smtClean="0">
                <a:effectLst/>
                <a:latin typeface="Calibri"/>
                <a:ea typeface="Calibri"/>
                <a:cs typeface="Times New Roman"/>
              </a:rPr>
              <a:t>осторгающийся турист взглянул на нее.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В качестве </a:t>
            </a:r>
            <a:r>
              <a:rPr lang="ru-RU" sz="1600" b="1" u="sng" dirty="0" smtClean="0">
                <a:effectLst/>
                <a:latin typeface="Calibri"/>
                <a:ea typeface="Calibri"/>
                <a:cs typeface="Times New Roman"/>
              </a:rPr>
              <a:t>вторичного средства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 используются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Существительные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 с предлогами и без:  </a:t>
            </a:r>
            <a:r>
              <a:rPr lang="ru-RU" sz="1600" i="1" dirty="0" smtClean="0">
                <a:effectLst/>
                <a:latin typeface="Calibri"/>
                <a:ea typeface="Calibri"/>
                <a:cs typeface="Times New Roman"/>
              </a:rPr>
              <a:t>Глава правительства Италии Сильвио Берлускони ушел в отставку. 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Dvaadvacetimetrová věž vznikla jako symbol přátelství Čechů a Slováků</a:t>
            </a:r>
            <a:r>
              <a:rPr lang="ru-RU" sz="1600" i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Calibri"/>
                <a:ea typeface="Calibri"/>
                <a:cs typeface="Times New Roman"/>
              </a:rPr>
              <a:t>И</a:t>
            </a: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нфинитив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sz="1600" i="1" dirty="0">
                <a:latin typeface="Calibri"/>
                <a:ea typeface="Calibri"/>
                <a:cs typeface="Times New Roman"/>
              </a:rPr>
              <a:t>П</a:t>
            </a:r>
            <a:r>
              <a:rPr lang="ru-RU" sz="1600" i="1" dirty="0" smtClean="0">
                <a:effectLst/>
                <a:latin typeface="Calibri"/>
                <a:ea typeface="Calibri"/>
                <a:cs typeface="Times New Roman"/>
              </a:rPr>
              <a:t>отребность побеждать истощает его силы.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 Co mi dává chuť běhat, zlepšovat se? 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Calibri"/>
                <a:ea typeface="Calibri"/>
                <a:cs typeface="Times New Roman"/>
              </a:rPr>
              <a:t>Н</a:t>
            </a: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аречия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sz="1600" i="1" dirty="0" smtClean="0">
                <a:effectLst/>
                <a:latin typeface="Calibri"/>
                <a:ea typeface="Calibri"/>
                <a:cs typeface="Times New Roman"/>
              </a:rPr>
              <a:t>Всё было как раньше: уроки, продлёнка, яйцо всмятку на завтрак, суп в школьном буфете на обед.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 Tmavý objekt vpravo na snímku připomíná tvarem mořského koníka</a:t>
            </a:r>
            <a:r>
              <a:rPr lang="ru-RU" sz="1600" i="1" dirty="0">
                <a:latin typeface="Calibri"/>
                <a:ea typeface="Calibri"/>
                <a:cs typeface="Times New Roman"/>
              </a:rPr>
              <a:t>.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Calibri"/>
                <a:ea typeface="Calibri"/>
                <a:cs typeface="Times New Roman"/>
              </a:rPr>
              <a:t>У</a:t>
            </a: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стойчивые словосочетания: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ru-RU" sz="1600" i="1" dirty="0" smtClean="0">
                <a:effectLst/>
                <a:latin typeface="Calibri"/>
                <a:ea typeface="Calibri"/>
                <a:cs typeface="Times New Roman"/>
              </a:rPr>
              <a:t>шляпа черного бархата</a:t>
            </a: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360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340768"/>
            <a:ext cx="8208912" cy="4365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По характеру формальной связи с определяемым словом различаем определения </a:t>
            </a: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согласованные, несогласованные, без согласования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1. Согласованное определение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стоит обычно в препозиции и уподобляется определяемому слову в роде, числе и падеже.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Она его прятала в кладовке в старом валенке.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Он мог есть с разбитой тарелки, сломанной ложкой и не замечать этого.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Этому журналу не хватает логики.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Ему даже Безглазый Ужас на глаза не рискует показываться, после того как однажды стер тринадцатую букву на тринадцатой странице тринадцатого тома.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196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764704"/>
            <a:ext cx="8568952" cy="564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2. Несогласованное определение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стоит обычно в постпозиции и выражено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сущ. в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косв.п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Дрожащей рукой она протянула мне стакан воды.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Если сочли возможным поставить памятник павловской собаке, то следовало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бы увековечить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и нашу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благодарность мухе дрозофиле.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Много этому способствовала езда верхом.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наречием: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Calibri"/>
                <a:ea typeface="Calibri"/>
                <a:cs typeface="Times New Roman"/>
              </a:rPr>
              <a:t>Э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то напоминало чтение вслух телефонной книги.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Calibri"/>
                <a:ea typeface="Calibri"/>
                <a:cs typeface="Times New Roman"/>
              </a:rPr>
              <a:t>О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н сам предложил написать предисловие к моей книге «Париж ночью».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инфинитивом: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Такова была сила воздействия Мартина, умение убедить людей.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 какой-то момент возникло желание уехать в Израиль.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устойчивым оборотом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поезд прямого сообщения 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811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7103" y="1268760"/>
            <a:ext cx="7632848" cy="351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3. Определение без согласования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Несклоняемое прилагательное: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За ним следовала пожилая дама в платье декольте, с худой и длинной шеей.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Неизменяемое притяжательное местоимение: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Но каким же образом ее машина оказалась возле станции метро «Спортивная»?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Неизменяемая форма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компаратива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в функции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суперлатива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Малышка Катя умнее всех.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51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76672"/>
            <a:ext cx="9144000" cy="649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Calibri"/>
                <a:ea typeface="Calibri"/>
                <a:cs typeface="Times New Roman"/>
              </a:rPr>
              <a:t>Дополнение</a:t>
            </a:r>
            <a:r>
              <a:rPr lang="cs-CZ" sz="2400" b="1" dirty="0" smtClean="0">
                <a:effectLst/>
                <a:latin typeface="Calibri"/>
                <a:ea typeface="Calibri"/>
                <a:cs typeface="Times New Roman"/>
              </a:rPr>
              <a:t> (předmět)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Дополнение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-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это второстепенный конститутивный член предложения, дополняющий предикат справа.</a:t>
            </a:r>
            <a:r>
              <a:rPr lang="cs-CZ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Дополнения относящиеся к другим членам предложения –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неконститутивные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.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Дополнение может зависеть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1. от объектного глагола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 спрягаемой или неспрягаемой форме: 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Вася слушает музыку. Вася интересуется девочками. слушающий музыку, интересуясь девушками, интересоваться литературой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Tým vedený výzkumníky z liberecké společnosti vypěstoval řasy, které dokáže přeměnit na krmivo pro hospodářská zvířata.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2. от прилагательного, требующего дополнения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полные надежды, он груб со мной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Сын был похож на отца лицом, ростом, даже манерой курить.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3. от безличного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предикатива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с площадки видно замок, мне жаль тебя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Пока он одевался, радио почти не было слышно, но потом опять стал слышен вкрадчивый голос.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4. от междометия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а вор хвать его за рукав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/>
              <a:t>Bleskový běh bosky a hop do postele 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19629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648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При переводе несогласованных определений на ЧЯ нередко возникают проблемы, потому что им часто соответствуют в ЧЯ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несогласованные определения в другой падежной форме,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согласованные определения.</a:t>
            </a:r>
            <a:endParaRPr lang="cs-CZ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Calibri"/>
                <a:ea typeface="Calibri"/>
                <a:cs typeface="Times New Roman"/>
              </a:rPr>
              <a:t>Определения в форме косвенного падежа без предлога</a:t>
            </a:r>
            <a:endParaRPr lang="cs-CZ" sz="16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V zásuvce stolu našli 400 korun ve stokorunových bankovkách a hodinky, které si vzali.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Všichni tvrdili, že připomínám kotě – nejen širokým, plochým obličejem, velkýma, šikmýma šedýma očima a pusou do srdíčka, ale i leností. </a:t>
            </a:r>
            <a:r>
              <a:rPr lang="pt-BR" sz="1600" i="1" dirty="0" smtClean="0">
                <a:effectLst/>
                <a:latin typeface="Calibri"/>
                <a:ea typeface="Calibri"/>
                <a:cs typeface="Times New Roman"/>
              </a:rPr>
              <a:t>Edgar je na školním výletě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 s</a:t>
            </a:r>
            <a:r>
              <a:rPr lang="pt-BR" sz="1600" i="1" dirty="0" smtClean="0">
                <a:effectLst/>
                <a:latin typeface="Calibri"/>
                <a:ea typeface="Calibri"/>
                <a:cs typeface="Times New Roman"/>
              </a:rPr>
              <a:t> celou třídou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pt-BR" sz="1600" i="1" dirty="0" smtClean="0">
                <a:effectLst/>
                <a:latin typeface="Calibri"/>
                <a:ea typeface="Calibri"/>
                <a:cs typeface="Times New Roman"/>
              </a:rPr>
              <a:t> Smith dospěl k závěru, že nejlepší bude, když budou vzhůru ve dvojících a spát bude jen jeden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Nedávná návštěva izraelského premiéra Benjamina </a:t>
            </a:r>
            <a:r>
              <a:rPr lang="cs-CZ" sz="1600" i="1" dirty="0" err="1" smtClean="0">
                <a:effectLst/>
                <a:latin typeface="Calibri"/>
                <a:ea typeface="Calibri"/>
                <a:cs typeface="Times New Roman"/>
              </a:rPr>
              <a:t>Netanjahua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 ve Spojených státech jasně ukázala, že trpělivost Izraele je mnohem menší než trpělivost Američanů.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 Zároveň také upozornil, že </a:t>
            </a:r>
            <a:r>
              <a:rPr lang="cs-CZ" sz="1600" i="1" dirty="0" smtClean="0">
                <a:latin typeface="Calibri"/>
                <a:ea typeface="Calibri"/>
                <a:cs typeface="Times New Roman"/>
              </a:rPr>
              <a:t>se 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snaží neprodané jídlo nechat zpracovat na krmení pro dobytek.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Třicetiletá žena překonala svůj pobyt ve světelské věznici hlavně díky svému dítěti.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Dej mi jedny ručně pletené ponožky a můžeš mít zadarmo tolik dřeva, kolik budeš chtít.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Fyziologická  tělesná teplota oslátka je vyšší než teplota dospělého osla.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 Z Nantes do Saint - </a:t>
            </a:r>
            <a:r>
              <a:rPr lang="cs-CZ" sz="1600" i="1" dirty="0" err="1" smtClean="0">
                <a:effectLst/>
                <a:latin typeface="Calibri"/>
                <a:ea typeface="Calibri"/>
                <a:cs typeface="Times New Roman"/>
              </a:rPr>
              <a:t>Nazaire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 jezdí speciální přímý vlak Metro oce</a:t>
            </a:r>
            <a:r>
              <a:rPr lang="cs-CZ" sz="1600" i="1" dirty="0">
                <a:latin typeface="Calibri"/>
                <a:ea typeface="Calibri"/>
                <a:cs typeface="Times New Roman"/>
              </a:rPr>
              <a:t>á</a:t>
            </a:r>
            <a:r>
              <a:rPr lang="cs-CZ" sz="1600" i="1" dirty="0" smtClean="0">
                <a:effectLst/>
                <a:latin typeface="Calibri"/>
                <a:ea typeface="Calibri"/>
                <a:cs typeface="Times New Roman"/>
              </a:rPr>
              <a:t>n.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8595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754478"/>
            <a:ext cx="8568952" cy="580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Определения в форме косвенного падежа с предлогом</a:t>
            </a:r>
            <a:endParaRPr lang="cs-CZ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r>
              <a:rPr lang="ru-RU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уход за больным, ботинки на шнурках, средство от кашля, подделка под мрамор, мешок из-под муки, платье в горошек, дом в два этажа, соседка по общежитию, ссора из-за </a:t>
            </a:r>
            <a:r>
              <a:rPr lang="ru-RU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пустяка</a:t>
            </a:r>
            <a:endParaRPr lang="cs-CZ" i="1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prstClr val="black"/>
                </a:solidFill>
              </a:rPr>
              <a:t>Měla na sobě modrobílou pruhovanou košili na knoflíky a šněrovací boty.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Vraťme </a:t>
            </a:r>
            <a:r>
              <a:rPr lang="cs-CZ" i="1" dirty="0" smtClean="0">
                <a:solidFill>
                  <a:prstClr val="black"/>
                </a:solidFill>
              </a:rPr>
              <a:t>se, </a:t>
            </a:r>
            <a:r>
              <a:rPr lang="cs-CZ" i="1" dirty="0">
                <a:solidFill>
                  <a:prstClr val="black"/>
                </a:solidFill>
              </a:rPr>
              <a:t>slečno </a:t>
            </a:r>
            <a:r>
              <a:rPr lang="cs-CZ" i="1" dirty="0" smtClean="0">
                <a:solidFill>
                  <a:prstClr val="black"/>
                </a:solidFill>
              </a:rPr>
              <a:t>Bergmann, </a:t>
            </a:r>
            <a:r>
              <a:rPr lang="cs-CZ" i="1" dirty="0">
                <a:solidFill>
                  <a:prstClr val="black"/>
                </a:solidFill>
              </a:rPr>
              <a:t>k </a:t>
            </a:r>
            <a:r>
              <a:rPr lang="cs-CZ" i="1" dirty="0" smtClean="0">
                <a:solidFill>
                  <a:prstClr val="black"/>
                </a:solidFill>
              </a:rPr>
              <a:t>otázce </a:t>
            </a:r>
            <a:r>
              <a:rPr lang="cs-CZ" i="1" dirty="0">
                <a:solidFill>
                  <a:prstClr val="black"/>
                </a:solidFill>
              </a:rPr>
              <a:t>dědictví </a:t>
            </a:r>
            <a:r>
              <a:rPr lang="cs-CZ" i="1" dirty="0" smtClean="0">
                <a:solidFill>
                  <a:prstClr val="black"/>
                </a:solidFill>
              </a:rPr>
              <a:t>po </a:t>
            </a:r>
            <a:r>
              <a:rPr lang="cs-CZ" i="1" dirty="0">
                <a:solidFill>
                  <a:prstClr val="black"/>
                </a:solidFill>
              </a:rPr>
              <a:t>vašem </a:t>
            </a:r>
            <a:r>
              <a:rPr lang="cs-CZ" i="1" dirty="0" smtClean="0">
                <a:solidFill>
                  <a:prstClr val="black"/>
                </a:solidFill>
              </a:rPr>
              <a:t>otci.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 Různá sdružení bývalých vězňů protestovala a říkala, že je to výsměch utrpení a paměti </a:t>
            </a:r>
            <a:r>
              <a:rPr lang="cs-CZ" i="1" dirty="0" smtClean="0">
                <a:solidFill>
                  <a:prstClr val="black"/>
                </a:solidFill>
              </a:rPr>
              <a:t>obětí.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Ředitelka je povinna zabezpečit prostřednictvím pedagogů školy dozor </a:t>
            </a:r>
            <a:r>
              <a:rPr lang="cs-CZ" i="1" dirty="0" smtClean="0">
                <a:solidFill>
                  <a:prstClr val="black"/>
                </a:solidFill>
              </a:rPr>
              <a:t>nad dětmi.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Bude to asi 2-metrová </a:t>
            </a:r>
            <a:r>
              <a:rPr lang="cs-CZ" i="1" dirty="0" smtClean="0">
                <a:solidFill>
                  <a:prstClr val="black"/>
                </a:solidFill>
              </a:rPr>
              <a:t>kresba </a:t>
            </a:r>
            <a:r>
              <a:rPr lang="cs-CZ" i="1" dirty="0">
                <a:solidFill>
                  <a:prstClr val="black"/>
                </a:solidFill>
              </a:rPr>
              <a:t>na bílém rýsovacím </a:t>
            </a:r>
            <a:r>
              <a:rPr lang="cs-CZ" i="1" dirty="0" smtClean="0">
                <a:solidFill>
                  <a:prstClr val="black"/>
                </a:solidFill>
              </a:rPr>
              <a:t>papíře.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prstClr val="black"/>
                </a:solidFill>
              </a:rPr>
              <a:t>Tato schránka na dopisy má snadno uzamykatelná dvířka.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prstClr val="black"/>
                </a:solidFill>
              </a:rPr>
              <a:t>Sirup proti kašli můžete poměrně snadno připravit doma.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Dětský a studentský nábytek </a:t>
            </a:r>
            <a:r>
              <a:rPr lang="cs-CZ" i="1" dirty="0" smtClean="0">
                <a:solidFill>
                  <a:prstClr val="black"/>
                </a:solidFill>
              </a:rPr>
              <a:t>z </a:t>
            </a:r>
            <a:r>
              <a:rPr lang="cs-CZ" i="1" dirty="0">
                <a:solidFill>
                  <a:prstClr val="black"/>
                </a:solidFill>
              </a:rPr>
              <a:t>imitace </a:t>
            </a:r>
            <a:r>
              <a:rPr lang="cs-CZ" i="1" dirty="0" smtClean="0">
                <a:solidFill>
                  <a:prstClr val="black"/>
                </a:solidFill>
              </a:rPr>
              <a:t>dřeva.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Plastovou lahev od rostlinného oleje je potřeba pořádně vymýt</a:t>
            </a:r>
            <a:r>
              <a:rPr lang="cs-CZ" i="1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Jestliže ale máte obličej posetý pihami, je velmi časté, že jste nespokojené a mírně naštvané na matku přírodu</a:t>
            </a:r>
            <a:r>
              <a:rPr lang="cs-CZ" i="1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Česká policie totiž tehdy ještě neměla vybavení do vody hluboké 40 metrů</a:t>
            </a:r>
            <a:r>
              <a:rPr lang="cs-CZ" i="1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</a:rPr>
              <a:t>Z</a:t>
            </a:r>
            <a:r>
              <a:rPr lang="cs-CZ" i="1" smtClean="0">
                <a:solidFill>
                  <a:prstClr val="black"/>
                </a:solidFill>
              </a:rPr>
              <a:t>a </a:t>
            </a:r>
            <a:r>
              <a:rPr lang="cs-CZ" i="1" dirty="0">
                <a:solidFill>
                  <a:prstClr val="black"/>
                </a:solidFill>
              </a:rPr>
              <a:t>běžných podmínek za tuto dobu urazil asi </a:t>
            </a:r>
            <a:r>
              <a:rPr lang="cs-CZ" i="1">
                <a:solidFill>
                  <a:prstClr val="black"/>
                </a:solidFill>
              </a:rPr>
              <a:t>kilometrovou </a:t>
            </a:r>
            <a:r>
              <a:rPr lang="cs-CZ" i="1" smtClean="0">
                <a:solidFill>
                  <a:prstClr val="black"/>
                </a:solidFill>
              </a:rPr>
              <a:t>vzdálenost.</a:t>
            </a:r>
            <a:endParaRPr lang="cs-CZ" i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prstClr val="black"/>
                </a:solidFill>
              </a:rPr>
              <a:t>Je to moje spolubydlící z koleje. Těší mě, toto je můj strýc z otcovy strany.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prstClr val="black"/>
                </a:solidFill>
              </a:rPr>
              <a:t>Noviny z 14. dubna přinesli senzační zprávu.</a:t>
            </a:r>
            <a:endParaRPr lang="cs-CZ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54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9002" y="764704"/>
            <a:ext cx="8496944" cy="583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ПРИЛОЖЕНИЕ</a:t>
            </a:r>
            <a:r>
              <a:rPr lang="cs-CZ" b="1" dirty="0" smtClean="0">
                <a:effectLst/>
                <a:latin typeface="Calibri"/>
                <a:ea typeface="Calibri"/>
                <a:cs typeface="Times New Roman"/>
              </a:rPr>
              <a:t> (přístavek)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Приложение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-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это согласованное определение, выраженное существительным.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Оно согласуется с определяемым словом в роде, числе, падеже</a:t>
            </a:r>
            <a:r>
              <a:rPr lang="cs-CZ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и уточняет его.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В качестве приложения выступают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: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Собственные имена, уточняющие имена нарицательные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Деревня Пень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Řeka Vltava</a:t>
            </a:r>
            <a:r>
              <a:rPr lang="cs-CZ" dirty="0" smtClean="0">
                <a:effectLst/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 современном РЯ существует тенденция к неизменяемости географических названий.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На станции Мытищи. На озере Байкал.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Нарицательные имена, уточняющие родовое понятие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Рыба акула. 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Plyn vodík.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Нарицательные имена, дающие качественную характеристику предмета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Город-порт, выпускник-отличник  </a:t>
            </a:r>
            <a:r>
              <a:rPr lang="ru-RU" b="1" u="sng" dirty="0" smtClean="0">
                <a:latin typeface="Calibri"/>
                <a:ea typeface="Calibri"/>
                <a:cs typeface="Times New Roman"/>
              </a:rPr>
              <a:t>Этому типу русского приложения </a:t>
            </a:r>
            <a:r>
              <a:rPr lang="ru-RU" b="1" u="sng" dirty="0">
                <a:latin typeface="Calibri"/>
                <a:ea typeface="Calibri"/>
                <a:cs typeface="Times New Roman"/>
              </a:rPr>
              <a:t>в ЧЯ чаще всего соответствует согласованное </a:t>
            </a:r>
            <a:r>
              <a:rPr lang="ru-RU" b="1" u="sng" dirty="0" smtClean="0">
                <a:latin typeface="Calibri"/>
                <a:ea typeface="Calibri"/>
                <a:cs typeface="Times New Roman"/>
              </a:rPr>
              <a:t>определение!</a:t>
            </a:r>
            <a:endParaRPr lang="cs-CZ" u="sng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Старуха-мать, студент-отличник.</a:t>
            </a:r>
            <a:endParaRPr lang="cs-CZ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8134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832392"/>
            <a:ext cx="7920880" cy="513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Иногда может возникнуть проблема, какое из сущ. является приложением. Это вопрос субъективной интерпретации.</a:t>
            </a:r>
            <a:endParaRPr lang="cs-CZ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Необходимо отличать приложение от сложного наименования </a:t>
            </a:r>
            <a:r>
              <a:rPr lang="ru-RU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вагон-ресторан</a:t>
            </a: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Здесь речь идет об одном слове.</a:t>
            </a:r>
            <a:endParaRPr lang="cs-CZ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Приложения, стоящие за определяемым словом часто обособляются.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Многие соседи, в том числе Егор, уезжали летом на дачу.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Calibri"/>
                <a:ea typeface="Calibri"/>
                <a:cs typeface="Times New Roman"/>
              </a:rPr>
              <a:t>Jeho syn, takový nadaný hoch, to dokázal.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Обособленные приложения часто присоединяются к определяемому слову с помощью уточняющих выражений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то есть, как то, например, именно, особенно, в частности</a:t>
            </a:r>
            <a:r>
              <a:rPr lang="cs-CZ" dirty="0" smtClean="0">
                <a:effectLst/>
                <a:latin typeface="Calibri"/>
                <a:ea typeface="Calibri"/>
                <a:cs typeface="Times New Roman"/>
              </a:rPr>
              <a:t>; totiž, a to, to jest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…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Все наши родственники, а именно: дядя, шурин, зять, - жили у нас.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Calibri"/>
                <a:ea typeface="Calibri"/>
                <a:cs typeface="Times New Roman"/>
              </a:rPr>
              <a:t>Jirásek píše s oblibou o nejslavnější době naší minulosti, totiž o době husitské.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009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71600" y="1148657"/>
            <a:ext cx="7056784" cy="4622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Stařičký farář prohlížel nádobu ze všech stran.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Výtečný student na opavském německém gymnáziu, učitel, působil v Těšíně.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Přístavní město Súr ztratilo svůj statut tradičního obchodního centra.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Se stavebním inženýrem Kamilem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Trgalem</a:t>
            </a:r>
            <a:r>
              <a:rPr lang="cs-CZ" dirty="0">
                <a:latin typeface="Calibri"/>
                <a:ea typeface="Calibri"/>
                <a:cs typeface="Times New Roman"/>
              </a:rPr>
              <a:t> mají tři děti.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Na druhém místě skončila kajakářka Kateřina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Kudějová</a:t>
            </a:r>
            <a:r>
              <a:rPr lang="cs-CZ" dirty="0">
                <a:latin typeface="Calibri"/>
                <a:ea typeface="Calibri"/>
                <a:cs typeface="Times New Roman"/>
              </a:rPr>
              <a:t>, mistryně světa.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Jaguár neboli tygr americký je statná šelma.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Podrost, tj. mladý les je příjemný na pohled.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Několik věřících, mezi nimi i můj manžel, se této práce ujali.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Halasovým jménem publikován v exilu od padesátých let , mj. v časopise  Svědectví.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8302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928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67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052736"/>
            <a:ext cx="7488832" cy="461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ДУПЛЕКСИВ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В русской грамматической традиции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дуплексив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многими исследователями не выделяется как самостоятельный член предложения и считается именной частью предиката. Те же</a:t>
            </a:r>
            <a:r>
              <a:rPr lang="cs-CZ" b="1" dirty="0" smtClean="0">
                <a:effectLst/>
                <a:latin typeface="Calibri"/>
                <a:ea typeface="Calibri"/>
                <a:cs typeface="Times New Roman"/>
              </a:rPr>
              <a:t>,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кто его выделяют в этом качестве, называют его: предикативный атрибут, сказуемостное определение, предикативный определитель, второе сказуемое,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присказуемое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Семантически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дуплексив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обозначает признак субъекта или объекта, который актуален во время реализации содержания предиката.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Отличительная черта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дуплексива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– двойная синтаксическая связь: предикативная и атрибутивная.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149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00204" y="692696"/>
            <a:ext cx="6984776" cy="577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Различные виды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дуплексива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: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Связь с предикатом и с подлежащим: </a:t>
            </a:r>
            <a:endParaRPr lang="cs-CZ" b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Поезда ходили переполненными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Chlapec se vrátil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unaven.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2. Связь с предикатом и косвенным субъектом: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Мне было одной скучно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 smtClean="0">
                <a:latin typeface="Calibri"/>
                <a:ea typeface="Calibri"/>
                <a:cs typeface="Times New Roman"/>
              </a:rPr>
              <a:t>Večer</a:t>
            </a:r>
            <a:r>
              <a:rPr lang="pl-PL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pl-PL" dirty="0">
                <a:latin typeface="Calibri"/>
                <a:ea typeface="Calibri"/>
                <a:cs typeface="Times New Roman"/>
              </a:rPr>
              <a:t>je mi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samotné</a:t>
            </a:r>
            <a:r>
              <a:rPr lang="pl-PL" dirty="0">
                <a:latin typeface="Calibri"/>
                <a:ea typeface="Calibri"/>
                <a:cs typeface="Times New Roman"/>
              </a:rPr>
              <a:t> smutno.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3. Связь с предикатом и с дополнением: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Мы застали его одетым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Nechali ji tam samotnou.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4. Связь с предикатом и с обстоятельством: </a:t>
            </a:r>
            <a:endParaRPr lang="cs-CZ" b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К отцу я обратился как к первому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i="1" dirty="0" err="1" smtClean="0">
                <a:latin typeface="Calibri"/>
                <a:ea typeface="Calibri"/>
                <a:cs typeface="Times New Roman"/>
              </a:rPr>
              <a:t>Usmívaly</a:t>
            </a:r>
            <a:r>
              <a:rPr lang="pl-PL" i="1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pl-PL" i="1" dirty="0" err="1">
                <a:latin typeface="Calibri"/>
                <a:ea typeface="Calibri"/>
                <a:cs typeface="Times New Roman"/>
              </a:rPr>
              <a:t>se</a:t>
            </a:r>
            <a:r>
              <a:rPr lang="pl-PL" i="1" dirty="0">
                <a:latin typeface="Calibri"/>
                <a:ea typeface="Calibri"/>
                <a:cs typeface="Times New Roman"/>
              </a:rPr>
              <a:t> na </a:t>
            </a:r>
            <a:r>
              <a:rPr lang="pl-PL" i="1" dirty="0" err="1">
                <a:latin typeface="Calibri"/>
                <a:ea typeface="Calibri"/>
                <a:cs typeface="Times New Roman"/>
              </a:rPr>
              <a:t>něj</a:t>
            </a:r>
            <a:r>
              <a:rPr lang="pl-PL" i="1" dirty="0">
                <a:latin typeface="Calibri"/>
                <a:ea typeface="Calibri"/>
                <a:cs typeface="Times New Roman"/>
              </a:rPr>
              <a:t> jako </a:t>
            </a:r>
            <a:r>
              <a:rPr lang="pl-PL" i="1" dirty="0" smtClean="0">
                <a:latin typeface="Calibri"/>
                <a:ea typeface="Calibri"/>
                <a:cs typeface="Times New Roman"/>
              </a:rPr>
              <a:t>na </a:t>
            </a:r>
            <a:r>
              <a:rPr lang="pl-PL" i="1" dirty="0" err="1">
                <a:latin typeface="Calibri"/>
                <a:ea typeface="Calibri"/>
                <a:cs typeface="Times New Roman"/>
              </a:rPr>
              <a:t>starého</a:t>
            </a:r>
            <a:r>
              <a:rPr lang="pl-PL" i="1" dirty="0">
                <a:latin typeface="Calibri"/>
                <a:ea typeface="Calibri"/>
                <a:cs typeface="Times New Roman"/>
              </a:rPr>
              <a:t> </a:t>
            </a:r>
            <a:r>
              <a:rPr lang="pl-PL" i="1" dirty="0" err="1" smtClean="0">
                <a:latin typeface="Calibri"/>
                <a:ea typeface="Calibri"/>
                <a:cs typeface="Times New Roman"/>
              </a:rPr>
              <a:t>známého</a:t>
            </a:r>
            <a:r>
              <a:rPr lang="pl-PL" i="1" dirty="0" smtClean="0">
                <a:latin typeface="Calibri"/>
                <a:ea typeface="Calibri"/>
                <a:cs typeface="Times New Roman"/>
              </a:rPr>
              <a:t>. </a:t>
            </a:r>
            <a:endParaRPr lang="cs-CZ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4657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8667" y="908720"/>
            <a:ext cx="7704856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Дуплексив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может быть необособленный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Водителя нашли около машины раненым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) и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обособленный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Он расхаживал по комнате, погруженный в свои мысли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).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Дуплексив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в РЯ может быть выражен: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1. прилагательным или причастием в им. или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тв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 падеже: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Прилагательным: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Он вернулся вечером злой. Он вернулся злым и недовольным.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Причастием: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Я нашел его сидящим на полу. Обеспокоенный, он поднял голову.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В необособленных конструкциях употребляются оба падежа, в обособленных как правило </a:t>
            </a:r>
            <a:r>
              <a:rPr lang="ru-RU" u="sng" dirty="0" err="1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им.п</a:t>
            </a:r>
            <a:r>
              <a:rPr lang="ru-RU" u="sng" dirty="0" smtClean="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.</a:t>
            </a:r>
            <a:endParaRPr lang="cs-CZ" u="sng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Но выбор падежа обуславливается и семантикой и узусом.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5147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1052736"/>
            <a:ext cx="7560840" cy="270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2. Существительным со словом как: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Хармс известен как детский писатель.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3. Другими формами: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Третьим в комнату вошел Илья.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effectLst/>
                <a:latin typeface="Calibri"/>
                <a:ea typeface="Calibri"/>
                <a:cs typeface="Times New Roman"/>
              </a:rPr>
              <a:t>Дуплексив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часто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имеет характер вторичной предикации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поэтому можно произвести конверсию предложения.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Он возвращался домой недовольный собой. </a:t>
            </a:r>
            <a:r>
              <a:rPr lang="ru-RU" i="1" dirty="0" smtClean="0">
                <a:effectLst/>
                <a:latin typeface="Times New Roman"/>
                <a:ea typeface="Calibri"/>
                <a:cs typeface="Times New Roman"/>
              </a:rPr>
              <a:t>→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Он возвращался домой и был недоволен собой.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659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5673" y="980728"/>
            <a:ext cx="7992888" cy="494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Дополнение выражается синтаксическим существительным, т.е. на практике: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Существительным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Я изучаю правила.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S hrůzou pozoruji asi čtyřicetiletého muže, který hihňaje se něco vypráví, zjevně rusky.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Местоимением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Мы гордимся им.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Ze skalního výstupku na něj cenily zuby bílé lebky lidí i zvířat.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Инфинитивом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Дети обещали вернуться вовремя. Мы советуем тебе извиниться перед сестрой.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Здесь скрывается вторичная предикация.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Перед съёмками меня попросили прочитать книги, положенные в основу фильма.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Иначе: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Я не понимаю твое «Я не готов».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Calibri"/>
                <a:ea typeface="Calibri"/>
                <a:cs typeface="Times New Roman"/>
              </a:rPr>
              <a:t>Я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 больше не хочу слышать от тебя «Прости».</a:t>
            </a:r>
            <a:endParaRPr lang="cs-CZ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0080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1150941"/>
            <a:ext cx="7416824" cy="481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Различия между ЧЯ и РЯ в оформлении </a:t>
            </a:r>
            <a:r>
              <a:rPr lang="ru-RU" b="1" u="sng" dirty="0" err="1" smtClean="0">
                <a:effectLst/>
                <a:latin typeface="Calibri"/>
                <a:ea typeface="Calibri"/>
                <a:cs typeface="Times New Roman"/>
              </a:rPr>
              <a:t>дуплексива</a:t>
            </a: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 следующие: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1. В РЯ намного чаще выступают прилагательные, причастия и существительные в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твор.п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 В ЧЯ им соответствуют конструкции с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им.п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 и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вин.п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Pamatuji si ji ještě jako děvčátko.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Nechali ho do rána spoutaného.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effectLst/>
                <a:latin typeface="Calibri"/>
                <a:ea typeface="Calibri"/>
                <a:cs typeface="Times New Roman"/>
              </a:rPr>
              <a:t>2.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В РЯ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дуплексив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очень редко выражается краткой формой прилагательного или причастия.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(В классической литературе)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Vrátil se nemocen.</a:t>
            </a:r>
            <a:endParaRPr lang="ru-RU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Calibri"/>
                <a:ea typeface="Calibri"/>
                <a:cs typeface="Times New Roman"/>
              </a:rPr>
              <a:t>3. Придаточное предложение не воспринимается в РЯ в качестве </a:t>
            </a:r>
            <a:r>
              <a:rPr lang="ru-RU" b="1" i="1" dirty="0" err="1" smtClean="0">
                <a:latin typeface="Calibri"/>
                <a:ea typeface="Calibri"/>
                <a:cs typeface="Times New Roman"/>
              </a:rPr>
              <a:t>дуплексива</a:t>
            </a:r>
            <a:r>
              <a:rPr lang="ru-RU" b="1" i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i="1" dirty="0" err="1">
                <a:latin typeface="Calibri"/>
                <a:ea typeface="Calibri"/>
                <a:cs typeface="Times New Roman"/>
              </a:rPr>
              <a:t>Viděli</a:t>
            </a:r>
            <a:r>
              <a:rPr lang="pl-PL" i="1" dirty="0">
                <a:latin typeface="Calibri"/>
                <a:ea typeface="Calibri"/>
                <a:cs typeface="Times New Roman"/>
              </a:rPr>
              <a:t> ho, jak </a:t>
            </a:r>
            <a:r>
              <a:rPr lang="pl-PL" i="1" dirty="0" err="1">
                <a:latin typeface="Calibri"/>
                <a:ea typeface="Calibri"/>
                <a:cs typeface="Times New Roman"/>
              </a:rPr>
              <a:t>chytá</a:t>
            </a:r>
            <a:r>
              <a:rPr lang="pl-PL" i="1" dirty="0">
                <a:latin typeface="Calibri"/>
                <a:ea typeface="Calibri"/>
                <a:cs typeface="Times New Roman"/>
              </a:rPr>
              <a:t> </a:t>
            </a:r>
            <a:r>
              <a:rPr lang="pl-PL" i="1" dirty="0" err="1">
                <a:latin typeface="Calibri"/>
                <a:ea typeface="Calibri"/>
                <a:cs typeface="Times New Roman"/>
              </a:rPr>
              <a:t>Pokémony</a:t>
            </a:r>
            <a:r>
              <a:rPr lang="pl-PL" i="1" dirty="0">
                <a:latin typeface="Calibri"/>
                <a:ea typeface="Calibri"/>
                <a:cs typeface="Times New Roman"/>
              </a:rPr>
              <a:t>.</a:t>
            </a:r>
            <a:endParaRPr lang="cs-CZ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46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908720"/>
            <a:ext cx="7776864" cy="494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4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 В РЯ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дуплексивом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не может быть инфинитив. В ЧЯ после глаголов чувственного восприятия употребляется именно инф.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Slyšel jsem ji zpívat. Viděl jsem ji plakat.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5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Дуплексиву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в одном языке может соответствовать определение в другом.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Приятно выглядеть красивой. 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Je příjemné </a:t>
            </a:r>
            <a:r>
              <a:rPr lang="cs-CZ" i="1" dirty="0" err="1" smtClean="0">
                <a:effectLst/>
                <a:latin typeface="Calibri"/>
                <a:ea typeface="Calibri"/>
                <a:cs typeface="Times New Roman"/>
              </a:rPr>
              <a:t>vyp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а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dat krásně.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6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 Чешским конструкциям типа: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Úlohu mám napsanou. Oblek mám hotový.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 РЯ соответствуют другие конструкции.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7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В РЯ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дуплексив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не может быть выражен деепричастием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Такие конструкции относят к обстоятельствам.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i="1" dirty="0">
                <a:latin typeface="Calibri"/>
                <a:ea typeface="Calibri"/>
                <a:cs typeface="Times New Roman"/>
              </a:rPr>
              <a:t>Stáli, zírajíce na to.</a:t>
            </a:r>
            <a:endParaRPr lang="cs-CZ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372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0567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70567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84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1287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452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208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786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7356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33670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57192"/>
            <a:ext cx="590465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12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9573" y="764704"/>
            <a:ext cx="8496944" cy="598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err="1" smtClean="0">
                <a:effectLst/>
                <a:latin typeface="Calibri"/>
                <a:ea typeface="Calibri"/>
                <a:cs typeface="Times New Roman"/>
              </a:rPr>
              <a:t>Приглагольное</a:t>
            </a: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 дополнение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: прямое и косвенное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Прямое дополнение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стоит в форме винительного падежа без предлога.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Оно сочетается с переходным глаголом.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+ род. отрицания: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не понимал сказанного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+ род. партитивный: 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налить Вам коньяку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Косвенное дополнение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сочетается с непереходным глаголом и может стоять в форме другого падежа с предлогом или без: о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тказаться от возможности, помогать родителям, опасаться последствий.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Форма и количество дополнений зависит от валентности глагола, его способности сочетаться с определенным количеством определенных дополнений.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Прямое + косвенное: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Послать доклад директору. Предпочитать курицу говядине.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Косвенное + косвенное: 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Попросить у директора разрешения. Спорить с сыном о прическе.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Вариативное дополнение: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вспоминать брата, о брате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29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836712"/>
            <a:ext cx="8352928" cy="547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Часто в вопросе валентности глаголов и выборе дополнений мы встречаемся с межъязыковой асимметрией.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1. Прямому дополнению в одном языке может соответствовать косвенное в другом.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potřebovat peníze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 – нуждаться в деньгах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, obětovat život, děkovat kolegovi, blahopřát tatínkovi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cs-CZ" i="1" dirty="0" smtClean="0">
                <a:latin typeface="Calibri"/>
                <a:ea typeface="Calibri"/>
                <a:cs typeface="Times New Roman"/>
              </a:rPr>
              <a:t>zeptat se tatínka, počkat na kamarády, odmítnout pozvání, řídit auto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2. Но намного чаще встречаются случаи, когда косвенное дополнение отличается падежом.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pochybovat o správnosti -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сомневаться в верности, 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věnovat se politice -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заниматься политикой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, vyhýbat se kritice, cítit s kamarádem, velet armádě, zeptat se na zdraví</a:t>
            </a:r>
            <a:endParaRPr lang="ru-RU" i="1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Приименное дополнение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Такие дополнения синтаксически зависят от прилагательных, чаще всего в краткой форме, и предикативных наречий</a:t>
            </a:r>
            <a:r>
              <a:rPr lang="cs-CZ" dirty="0" smtClean="0">
                <a:effectLst/>
                <a:latin typeface="Calibri"/>
                <a:ea typeface="Calibri"/>
                <a:cs typeface="Times New Roman"/>
              </a:rPr>
              <a:t>: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похож на мать, слышно шум, довольна собой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здесь можно сказать то же самое об отличиях между языками.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10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7507" y="1052736"/>
            <a:ext cx="8280920" cy="506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Celou kariéru toužil po olympijské medaili.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 err="1">
                <a:latin typeface="Calibri"/>
                <a:ea typeface="Calibri"/>
                <a:cs typeface="Times New Roman"/>
              </a:rPr>
              <a:t>Broučinku</a:t>
            </a:r>
            <a:r>
              <a:rPr lang="cs-CZ" dirty="0">
                <a:latin typeface="Calibri"/>
                <a:ea typeface="Calibri"/>
                <a:cs typeface="Times New Roman"/>
              </a:rPr>
              <a:t> můj, chtěla bych ti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popřat</a:t>
            </a:r>
            <a:r>
              <a:rPr lang="cs-CZ" dirty="0">
                <a:latin typeface="Calibri"/>
                <a:ea typeface="Calibri"/>
                <a:cs typeface="Times New Roman"/>
              </a:rPr>
              <a:t> dobrou noc.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Coby dítě marně čekala na anděla strážného, který by stál vedle její postele a bděl nad jejími sny.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Když padla tma, vyhýbal se už jen tmavým siluetám, vlastním myšlenkám a autům, která měla světla jako modravé oči.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В Галиции мы энергично атаковали противника в районе Горлице.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Часто, глядя на него, она вспоминала свою молодость.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Одно время я искал возможностей работать в одной из этих организаций.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МВД не предотвратило теракт на Дубровке.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Группа продолжала работу и ровно в условленное время подошла к колодцу.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Между прочим, кто уважает других людей, тот ценит их труд.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257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764704"/>
            <a:ext cx="8640960" cy="5854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 err="1">
                <a:latin typeface="Calibri"/>
                <a:ea typeface="Calibri"/>
                <a:cs typeface="Times New Roman"/>
              </a:rPr>
              <a:t>Marinela</a:t>
            </a: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Benea</a:t>
            </a:r>
            <a:r>
              <a:rPr lang="cs-CZ" dirty="0">
                <a:latin typeface="Calibri"/>
                <a:ea typeface="Calibri"/>
                <a:cs typeface="Times New Roman"/>
              </a:rPr>
              <a:t> vážně zranila svého muže, protože na ní byl hrubý na MDŽ.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Napodobovali jsme plameňáka, stojícího se složenými křídly nehybně na jedné noze, pak jsme zase dělali protahující se kočku nebo skákali jako žáby.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Žila jsem si vesele a bezstarostně v rodném Sarajevu, radovala se z každého dne, těšila jsem se do školy.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Sympatizuji s těmi, kteří vstoupili do stávky, a vyjadřuji jim podporu proti nesmyslnému rozhodnutí.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Dodržují tradice předků, řídí se instinktem, pomohou a i to málo, co mají, by dali, aby vás dostali z nesnází.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Protože dělba práce přispívá k rozvoji individuálních schopností, může současně potlačovat společenskou orientaci.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Usmívá se na něho stejně mile jako vždy, ale dnes není veselá, jak obvykle bývá, dnes jí chybí její obvyklý elán.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dirty="0" err="1">
                <a:latin typeface="Calibri"/>
                <a:ea typeface="Calibri"/>
                <a:cs typeface="Times New Roman"/>
              </a:rPr>
              <a:t>Kenzi</a:t>
            </a:r>
            <a:r>
              <a:rPr lang="cs-CZ" dirty="0">
                <a:latin typeface="Calibri"/>
                <a:ea typeface="Calibri"/>
                <a:cs typeface="Times New Roman"/>
              </a:rPr>
              <a:t> řekla, že má chřipku, ale ve skutečnosti byla hrůzou bez sebe.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latin typeface="Calibri"/>
                <a:ea typeface="Calibri"/>
                <a:cs typeface="Times New Roman"/>
              </a:rPr>
              <a:t>Papež je nadšen jeho prací a dalekou cestou, kterou podstoupil.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39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692696"/>
            <a:ext cx="8712968" cy="6152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Он гордится своею свободою, но он раб внешности и случайности.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В мире есть только два существа, которыми я безмерно дорожу: моя жена и моя собака.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Учитель истории из Тернополя пожертвовал жизнью, спасая детей.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Иосиф Кассирский ― уже профессор, заведует кафедрой, а ему всего тридцать шесть.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Кушнарев злоупотребил доверием к себе и снова бежал.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Хотя вдруг вам повезло и вы быстро построили карьеру, обзавелись квартирой, машиной? 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В войну он командовал полком.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Париж без любви не Париж, но Сторожев отговаривался занятостью.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Некоторые открыто не любили доктора, говорили: чересчур гордый, пренебрегает простым человеком.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Там, где ученый не располагает фактами, он прибегает к гипотезе.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  <a:ea typeface="Calibri"/>
                <a:cs typeface="Times New Roman"/>
              </a:rPr>
              <a:t>Сколько твой муж руководит камерным оркестром?</a:t>
            </a:r>
            <a:endParaRPr lang="cs-CZ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2617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1826</TotalTime>
  <Words>4268</Words>
  <Application>Microsoft Office PowerPoint</Application>
  <PresentationFormat>Předvádění na obrazovce (4:3)</PresentationFormat>
  <Paragraphs>353</Paragraphs>
  <Slides>46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Tok</vt:lpstr>
      <vt:lpstr>ВТОРОСТЕПЕННЫЕ ЧЛЕНЫ ПРЕДЛОЖЕНИЯ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Übersetzer René Stranz-Nikitin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ВТОРОСТЕПЕННЫЕ ЧЛЕНЫ ПРЕДЛОЖЕНИЯ</dc:title>
  <dc:creator>Veronika Stranz-Nikitina</dc:creator>
  <cp:lastModifiedBy>Veronika Stranz-Nikitina</cp:lastModifiedBy>
  <cp:revision>67</cp:revision>
  <cp:lastPrinted>2016-10-25T13:34:37Z</cp:lastPrinted>
  <dcterms:created xsi:type="dcterms:W3CDTF">2016-09-23T06:25:17Z</dcterms:created>
  <dcterms:modified xsi:type="dcterms:W3CDTF">2016-11-15T14:50:52Z</dcterms:modified>
</cp:coreProperties>
</file>