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2DB61157-7B93-43CF-9851-41314218E5E1}"/>
    <pc:docChg chg="modSld sldOrd">
      <pc:chgData name="Jarolímková, Adéla" userId="999f5e52-b3b5-4322-ac6a-365c09c88039" providerId="ADAL" clId="{2DB61157-7B93-43CF-9851-41314218E5E1}" dt="2023-03-09T07:11:28.643" v="1"/>
      <pc:docMkLst>
        <pc:docMk/>
      </pc:docMkLst>
      <pc:sldChg chg="ord">
        <pc:chgData name="Jarolímková, Adéla" userId="999f5e52-b3b5-4322-ac6a-365c09c88039" providerId="ADAL" clId="{2DB61157-7B93-43CF-9851-41314218E5E1}" dt="2023-03-09T07:11:28.643" v="1"/>
        <pc:sldMkLst>
          <pc:docMk/>
          <pc:sldMk cId="1710213962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1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2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16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62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402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90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64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1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81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2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95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9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7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84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21AC3-91B5-4123-B39F-307AD7ACB7DD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2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" TargetMode="External"/><Relationship Id="rId2" Type="http://schemas.openxmlformats.org/officeDocument/2006/relationships/hyperlink" Target="https://www.citacepro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cuni.cz/" TargetMode="External"/><Relationship Id="rId2" Type="http://schemas.openxmlformats.org/officeDocument/2006/relationships/hyperlink" Target="theses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cuni.cz/prehled/obor.php?lang=cs&amp;id=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Orientační rešerše</a:t>
            </a:r>
          </a:p>
        </p:txBody>
      </p:sp>
    </p:spTree>
    <p:extLst>
      <p:ext uri="{BB962C8B-B14F-4D97-AF65-F5344CB8AC3E}">
        <p14:creationId xmlns:p14="http://schemas.microsoft.com/office/powerpoint/2010/main" val="232755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pramenů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Využití citačních manažerů</a:t>
            </a:r>
          </a:p>
          <a:p>
            <a:pPr lvl="1"/>
            <a:r>
              <a:rPr lang="cs-CZ" dirty="0" err="1">
                <a:hlinkClick r:id="rId2"/>
              </a:rPr>
              <a:t>CitacePRO</a:t>
            </a:r>
            <a:endParaRPr lang="cs-CZ" dirty="0"/>
          </a:p>
          <a:p>
            <a:pPr lvl="1"/>
            <a:r>
              <a:rPr lang="cs-CZ" dirty="0" err="1">
                <a:hlinkClick r:id="rId3"/>
              </a:rPr>
              <a:t>Zotero</a:t>
            </a:r>
            <a:endParaRPr lang="cs-CZ" dirty="0"/>
          </a:p>
          <a:p>
            <a:r>
              <a:rPr lang="cs-CZ" dirty="0"/>
              <a:t>Vytvoření složky/složek pro bakalářskou práci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Tip pro ukládání fulltextů – přejmenujte soubor na </a:t>
            </a:r>
            <a:r>
              <a:rPr lang="cs-CZ" dirty="0" err="1"/>
              <a:t>Autor_rok_nazev</a:t>
            </a:r>
            <a:r>
              <a:rPr lang="cs-CZ" dirty="0"/>
              <a:t> (např. místo </a:t>
            </a:r>
            <a:r>
              <a:rPr lang="cs-CZ" dirty="0">
                <a:solidFill>
                  <a:srgbClr val="FF0000"/>
                </a:solidFill>
              </a:rPr>
              <a:t>1-s2.0-S0099133321000227-main.pdf</a:t>
            </a:r>
            <a:r>
              <a:rPr lang="cs-CZ" dirty="0"/>
              <a:t> raději </a:t>
            </a:r>
            <a:r>
              <a:rPr lang="en-US" dirty="0" err="1">
                <a:solidFill>
                  <a:srgbClr val="92D050"/>
                </a:solidFill>
              </a:rPr>
              <a:t>Gmiterek</a:t>
            </a:r>
            <a:r>
              <a:rPr lang="cs-CZ" dirty="0">
                <a:solidFill>
                  <a:srgbClr val="92D050"/>
                </a:solidFill>
              </a:rPr>
              <a:t>_</a:t>
            </a:r>
            <a:r>
              <a:rPr lang="en-US" dirty="0">
                <a:solidFill>
                  <a:srgbClr val="92D050"/>
                </a:solidFill>
              </a:rPr>
              <a:t>2021_Polish university libraries social networking services during the COVID-19 pandemic spring term lockdown</a:t>
            </a:r>
            <a:r>
              <a:rPr lang="cs-CZ" dirty="0">
                <a:solidFill>
                  <a:srgbClr val="92D050"/>
                </a:solidFill>
              </a:rPr>
              <a:t>.</a:t>
            </a:r>
            <a:r>
              <a:rPr lang="cs-CZ" dirty="0" err="1">
                <a:solidFill>
                  <a:srgbClr val="92D050"/>
                </a:solidFill>
              </a:rPr>
              <a:t>pdf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21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3480" y="618836"/>
            <a:ext cx="8596668" cy="1320800"/>
          </a:xfrm>
        </p:spPr>
        <p:txBody>
          <a:bodyPr/>
          <a:lstStyle/>
          <a:p>
            <a:r>
              <a:rPr lang="cs-CZ" dirty="0"/>
              <a:t>Orientační vs. vyčerpávající rešerše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Najít několik vysoce relevantních dokumentů</a:t>
            </a:r>
          </a:p>
          <a:p>
            <a:r>
              <a:rPr lang="cs-CZ" dirty="0"/>
              <a:t>Pro účely zadání – monografie, významné české nebo zahraniční studie (články)</a:t>
            </a:r>
          </a:p>
          <a:p>
            <a:r>
              <a:rPr lang="cs-CZ" dirty="0"/>
              <a:t>Zdroje: UKAŽ, Google </a:t>
            </a:r>
            <a:r>
              <a:rPr lang="cs-CZ" dirty="0" err="1"/>
              <a:t>Scholar</a:t>
            </a:r>
            <a:r>
              <a:rPr lang="cs-CZ" dirty="0"/>
              <a:t>, Knihovny.cz, Theses.cz</a:t>
            </a:r>
          </a:p>
          <a:p>
            <a:r>
              <a:rPr lang="cs-CZ" dirty="0"/>
              <a:t>Klíčová slova na obecnější úrovni, např. </a:t>
            </a:r>
            <a:r>
              <a:rPr lang="cs-CZ" dirty="0" err="1"/>
              <a:t>scientometrie</a:t>
            </a:r>
            <a:r>
              <a:rPr lang="cs-CZ" dirty="0"/>
              <a:t>, data </a:t>
            </a:r>
            <a:r>
              <a:rPr lang="cs-CZ" dirty="0" err="1"/>
              <a:t>mining</a:t>
            </a:r>
            <a:r>
              <a:rPr lang="cs-CZ" dirty="0"/>
              <a:t>, komunitní knihovny, informační chování, sociální sítě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monografie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Upřesnění dotazu, např.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scientometrie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vizualizace, data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mining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knihovny → články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Najít pokud možno všechny relevantní dokumenty k danému tématu</a:t>
            </a:r>
          </a:p>
          <a:p>
            <a:r>
              <a:rPr lang="cs-CZ" dirty="0"/>
              <a:t>Pro účely vypracování práce</a:t>
            </a:r>
          </a:p>
          <a:p>
            <a:r>
              <a:rPr lang="cs-CZ" dirty="0"/>
              <a:t>Zdroje: oborové databáze podle zaměření práce – LISA, LISTA, LISS, ERIC, INSPEC….</a:t>
            </a:r>
          </a:p>
          <a:p>
            <a:r>
              <a:rPr lang="cs-CZ" dirty="0"/>
              <a:t>Složitější rešeršní strategie</a:t>
            </a:r>
          </a:p>
        </p:txBody>
      </p:sp>
    </p:spTree>
    <p:extLst>
      <p:ext uri="{BB962C8B-B14F-4D97-AF65-F5344CB8AC3E}">
        <p14:creationId xmlns:p14="http://schemas.microsoft.com/office/powerpoint/2010/main" val="249502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UKAŽ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 (tištěné i e-knihy), články, kvalifikační práce přístupné pro UK</a:t>
            </a:r>
          </a:p>
          <a:p>
            <a:r>
              <a:rPr lang="cs-CZ" dirty="0"/>
              <a:t>Výhoda: </a:t>
            </a:r>
            <a:r>
              <a:rPr lang="cs-CZ" dirty="0" err="1"/>
              <a:t>multidisciplinarita</a:t>
            </a:r>
            <a:r>
              <a:rPr lang="cs-CZ" dirty="0"/>
              <a:t>, snadná dostupnost v případě elektronických dokumentů</a:t>
            </a:r>
          </a:p>
          <a:p>
            <a:r>
              <a:rPr lang="cs-CZ" dirty="0"/>
              <a:t>Nevýhoda: nezahrnuje české oborové databáze a katalogy dalších českých knihoven</a:t>
            </a:r>
          </a:p>
        </p:txBody>
      </p:sp>
    </p:spTree>
    <p:extLst>
      <p:ext uri="{BB962C8B-B14F-4D97-AF65-F5344CB8AC3E}">
        <p14:creationId xmlns:p14="http://schemas.microsoft.com/office/powerpoint/2010/main" val="58344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</a:t>
            </a:r>
            <a:r>
              <a:rPr lang="cs-CZ" dirty="0" err="1"/>
              <a:t>Scholar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Odborná literatura všeho druhu</a:t>
            </a:r>
          </a:p>
          <a:p>
            <a:r>
              <a:rPr lang="cs-CZ" dirty="0"/>
              <a:t>Výhody: jednoduché vyhledávání, </a:t>
            </a:r>
            <a:r>
              <a:rPr lang="cs-CZ" dirty="0" err="1"/>
              <a:t>multidisciplinarita</a:t>
            </a:r>
            <a:r>
              <a:rPr lang="cs-CZ" dirty="0"/>
              <a:t>, snadný přístup k fulltextům</a:t>
            </a:r>
          </a:p>
          <a:p>
            <a:r>
              <a:rPr lang="cs-CZ" dirty="0"/>
              <a:t>Nevýhody: nezahrnuje české oborové bibliografické databáze</a:t>
            </a:r>
          </a:p>
        </p:txBody>
      </p:sp>
    </p:spTree>
    <p:extLst>
      <p:ext uri="{BB962C8B-B14F-4D97-AF65-F5344CB8AC3E}">
        <p14:creationId xmlns:p14="http://schemas.microsoft.com/office/powerpoint/2010/main" val="231418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Knihovny.cz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 a časopisy ve fondech českých knihoven, články české i zahraniční</a:t>
            </a:r>
          </a:p>
          <a:p>
            <a:r>
              <a:rPr lang="cs-CZ" dirty="0"/>
              <a:t>Výhody: informace o dostupnosti v českých knihovnách, česká článková literatura</a:t>
            </a:r>
          </a:p>
          <a:p>
            <a:r>
              <a:rPr lang="cs-CZ" dirty="0"/>
              <a:t>Nevýhody: hodně nerelevantních výsledků, u zahraničních zdrojů obtížnější přístup</a:t>
            </a:r>
          </a:p>
        </p:txBody>
      </p:sp>
    </p:spTree>
    <p:extLst>
      <p:ext uri="{BB962C8B-B14F-4D97-AF65-F5344CB8AC3E}">
        <p14:creationId xmlns:p14="http://schemas.microsoft.com/office/powerpoint/2010/main" val="311989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Databáze KKL – katalog Knihovny knihovnické literatury, odborné články z oblasti knihovnictví a informační vědy</a:t>
            </a:r>
          </a:p>
          <a:p>
            <a:r>
              <a:rPr lang="cs-CZ" dirty="0">
                <a:hlinkClick r:id="rId2"/>
              </a:rPr>
              <a:t>Theses.cz</a:t>
            </a:r>
            <a:r>
              <a:rPr lang="cs-CZ" dirty="0"/>
              <a:t> - kvalifikační práce z českých univerzit</a:t>
            </a:r>
          </a:p>
          <a:p>
            <a:r>
              <a:rPr lang="cs-CZ" dirty="0">
                <a:hlinkClick r:id="rId3"/>
              </a:rPr>
              <a:t>Digitální </a:t>
            </a:r>
            <a:r>
              <a:rPr lang="cs-CZ" dirty="0" err="1">
                <a:hlinkClick r:id="rId3"/>
              </a:rPr>
              <a:t>repozitář</a:t>
            </a:r>
            <a:r>
              <a:rPr lang="cs-CZ" dirty="0">
                <a:hlinkClick r:id="rId3"/>
              </a:rPr>
              <a:t> UK </a:t>
            </a:r>
            <a:r>
              <a:rPr lang="cs-CZ" dirty="0"/>
              <a:t>– kvalifikační práce z UK</a:t>
            </a:r>
          </a:p>
          <a:p>
            <a:r>
              <a:rPr lang="cs-CZ" dirty="0">
                <a:hlinkClick r:id="rId4"/>
              </a:rPr>
              <a:t>Oborové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51970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16FC5E-AF14-4847-A487-B035EF3A3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155142-8D55-4FC2-B0F0-2C78D60CABE6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66FB68-7998-438A-9635-836B2E4C02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243</TotalTime>
  <Words>282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Fazeta</vt:lpstr>
      <vt:lpstr>Orientační rešerše</vt:lpstr>
      <vt:lpstr>Organizace pramenů</vt:lpstr>
      <vt:lpstr>Orientační vs. vyčerpávající rešerše</vt:lpstr>
      <vt:lpstr>UKAŽ</vt:lpstr>
      <vt:lpstr>Google Scholar</vt:lpstr>
      <vt:lpstr>Knihovny.cz</vt:lpstr>
      <vt:lpstr>Další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Orientační rešerše</dc:title>
  <dc:creator>Jarolímková, Adéla</dc:creator>
  <cp:lastModifiedBy>Jarolímková, Adéla</cp:lastModifiedBy>
  <cp:revision>15</cp:revision>
  <dcterms:created xsi:type="dcterms:W3CDTF">2021-03-09T09:48:56Z</dcterms:created>
  <dcterms:modified xsi:type="dcterms:W3CDTF">2025-03-05T19:12:47Z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