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roxima Nov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regular.fntdata"/><Relationship Id="rId14" Type="http://schemas.openxmlformats.org/officeDocument/2006/relationships/slide" Target="slides/slide9.xml"/><Relationship Id="rId17" Type="http://schemas.openxmlformats.org/officeDocument/2006/relationships/font" Target="fonts/ProximaNova-italic.fntdata"/><Relationship Id="rId16" Type="http://schemas.openxmlformats.org/officeDocument/2006/relationships/font" Target="fonts/ProximaNov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roximaNova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62a80f35474ab53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62a80f35474ab53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a80f35474ab53a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a80f35474ab53a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6605d0b7cdf5882_2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6605d0b7cdf5882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2a80f35474ab53a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62a80f35474ab53a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2a80f35474ab53a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2a80f35474ab53a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a80f35474ab53a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2a80f35474ab53a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605d0b7cdf5882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605d0b7cdf5882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605d0b7cdf5882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605d0b7cdf5882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Relationship Id="rId4" Type="http://schemas.openxmlformats.org/officeDocument/2006/relationships/image" Target="../media/image1.jpg"/><Relationship Id="rId5" Type="http://schemas.openxmlformats.org/officeDocument/2006/relationships/image" Target="../media/image3.jpg"/><Relationship Id="rId6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11708" y="519161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Vnitřní a vnější variabilita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 posuzování jedince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podle mluvního projevu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3474758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vedoucí práce: </a:t>
            </a:r>
            <a:r>
              <a:rPr lang="cs"/>
              <a:t>prof. PhDr. Jan Volín, Ph.D.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Výzkumný úkol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Popsat vnitřní a vnější variabilitu v posuzování (bodovém hodnocení) jedince na základě mluvního projevu (recitace)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vnitřní variabilita – proměnlivost v rámci hodnocení jednoho posluchače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každý mluvčí se v testu objevuje minimálně dvakrát, někteří třikrát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vnější variabilita – rozdíly v hodnocení jednotlivých skupin posluchačů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vydělení skupin na základě verze testu (pořadí nahrávek), pohlaví, sexuální orientace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Materiál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úryvky dvou básní: Portrét (K. Toman), Píseň zhýralého jinocha (F. Gellner)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korpus nahrávek – 32 mluvčích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každý mluvčí četl obě básně (tedy 64 nahrávek)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+ na konci každého bloku v testu se opakovaly dvě nahrávky ze začátku bloku (4 bloky → 64 nahrávek + 8 opakování = 72 položek testu)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Sestavení percepčního testu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nahrávky v pseudonáhodném pořadí – dvě verze (verze A a B)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mezi jednotlivými nahrávkami desenzitační zvuky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72 položek rozděleno do 4 bloků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každý blok má okolo 7 minut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záznamový arch – hodnocení na sedmibodové škále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2279550"/>
            <a:ext cx="4260300" cy="5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Část záznamového archu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 rotWithShape="1">
          <a:blip r:embed="rId3">
            <a:alphaModFix/>
          </a:blip>
          <a:srcRect b="12994" l="8733" r="8873" t="13171"/>
          <a:stretch/>
        </p:blipFill>
        <p:spPr>
          <a:xfrm>
            <a:off x="4724075" y="0"/>
            <a:ext cx="3988697" cy="5143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Zadání testu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017725"/>
            <a:ext cx="8520600" cy="3222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cs" sz="1400">
                <a:solidFill>
                  <a:schemeClr val="dk1"/>
                </a:solidFill>
              </a:rPr>
              <a:t>Představte si, že jste součástí poroty, která hledá recitátora s ideálním hlasem pro namluvení audioknihy. Hodnotíte tedy nejen samotný hlas mluvčího, ale i celkový umělecký přednes.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>
                <a:solidFill>
                  <a:schemeClr val="dk1"/>
                </a:solidFill>
              </a:rPr>
              <a:t>Na dalším listu naleznete úryvky z básní Karla Tomana a Františka Gellnera. Texty si nejprve přečtěte.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>
                <a:solidFill>
                  <a:schemeClr val="dk1"/>
                </a:solidFill>
              </a:rPr>
              <a:t>Ve čtyřech blocích uslyšíte pokaždé 18 mluvčích, jejichž recitaci budete hodnotit na sedmibodové škále.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>
                <a:solidFill>
                  <a:schemeClr val="dk1"/>
                </a:solidFill>
              </a:rPr>
              <a:t>Recitace je: </a:t>
            </a:r>
            <a:r>
              <a:rPr b="1" lang="cs" sz="1400">
                <a:solidFill>
                  <a:schemeClr val="dk1"/>
                </a:solidFill>
              </a:rPr>
              <a:t>Velmi špatná (-3) – Velmi dobrá (3)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>
                <a:solidFill>
                  <a:schemeClr val="dk1"/>
                </a:solidFill>
              </a:rPr>
              <a:t>Pro lepší orientaci je v každém bloku ohlášena</a:t>
            </a:r>
            <a:r>
              <a:rPr b="1" lang="cs" sz="1400">
                <a:solidFill>
                  <a:schemeClr val="dk1"/>
                </a:solidFill>
              </a:rPr>
              <a:t> </a:t>
            </a:r>
            <a:r>
              <a:rPr lang="cs" sz="1400">
                <a:solidFill>
                  <a:schemeClr val="dk1"/>
                </a:solidFill>
              </a:rPr>
              <a:t>6. a 12. položka. Jednotlivé bloky jsou od sebe odděleny krátkými přestávkami.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400">
                <a:solidFill>
                  <a:schemeClr val="dk1"/>
                </a:solidFill>
              </a:rPr>
              <a:t>Každý výstup hodnoťte až po jeho ukončení, i poslední verš může vaše bodování ovlivnit. </a:t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311700" y="4498275"/>
            <a:ext cx="8279100" cy="4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Proxima Nova"/>
              <a:buChar char="●"/>
            </a:pPr>
            <a:r>
              <a:rPr lang="cs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po skončení testu posluchači (dobrovolně) zapsali rok svého narození, pohlaví a sexuální orientaci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Výsledky – zpracovávání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průměr všech hodnocení dané položky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průměr hodnotitele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směrodatná odchylka u dané položky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vše zvlášť pro verzi A i B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cs" sz="1800"/>
              <a:t>výsledky jsou poměrně odlišné (na hodnocení konkrétní nahrávky má vliv předchozí nahrávka; má vliv i povaha desenzitačního zvuku?)</a:t>
            </a:r>
            <a:endParaRPr sz="18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cs" sz="1600"/>
              <a:t>ukázka výsledků na dalším slidu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2844" y="451982"/>
            <a:ext cx="2139825" cy="22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1519306" y="55665"/>
            <a:ext cx="10269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Proxima Nova"/>
                <a:ea typeface="Proxima Nova"/>
                <a:cs typeface="Proxima Nova"/>
                <a:sym typeface="Proxima Nova"/>
              </a:rPr>
              <a:t>Verze A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4" name="Google Shape;104;p20"/>
          <p:cNvSpPr txBox="1"/>
          <p:nvPr/>
        </p:nvSpPr>
        <p:spPr>
          <a:xfrm rot="-5400000">
            <a:off x="-2064850" y="2281975"/>
            <a:ext cx="494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latin typeface="Proxima Nova"/>
                <a:ea typeface="Proxima Nova"/>
                <a:cs typeface="Proxima Nova"/>
                <a:sym typeface="Proxima Nova"/>
              </a:rPr>
              <a:t>Nejvyšší hodnocení – nejnižší hodnocení</a:t>
            </a:r>
            <a:endParaRPr sz="2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3500" y="2881100"/>
            <a:ext cx="2199174" cy="2064072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 txBox="1"/>
          <p:nvPr/>
        </p:nvSpPr>
        <p:spPr>
          <a:xfrm>
            <a:off x="4659574" y="55675"/>
            <a:ext cx="12168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latin typeface="Proxima Nova"/>
                <a:ea typeface="Proxima Nova"/>
                <a:cs typeface="Proxima Nova"/>
                <a:sym typeface="Proxima Nova"/>
              </a:rPr>
              <a:t>Verze B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04620" y="451975"/>
            <a:ext cx="2126699" cy="221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98062" y="2900937"/>
            <a:ext cx="2139825" cy="202440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/>
          <p:nvPr/>
        </p:nvSpPr>
        <p:spPr>
          <a:xfrm>
            <a:off x="6401729" y="1210413"/>
            <a:ext cx="26409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V obou verzích jsou nejlépe hodnoceny nahrávky básně Portrét (označení 15)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nejnižší hodnocení – nahrávky Písně zhýralého jinocha (32)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→ vliv textů na hodnocení (součástí práce je rozbor obou básní)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nejlépe hodnocená nahrávka: M12 15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Literatura pro zájemce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Barbosa, P. A. (2022). Pleasantness and Wellbeing in Poem Declamation in European and Brazilian Portuguese Depends Mostly on Pausing and Voice Quality. Frontiers in Communication, 7.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Frühholz, S., &amp; Belin, P. (2018). The Oxford Handbook of Voice Perception. In Oxford University Press eBooks.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cs">
                <a:solidFill>
                  <a:srgbClr val="666666"/>
                </a:solidFill>
              </a:rPr>
              <a:t>Janíková, J. (2001). </a:t>
            </a:r>
            <a:r>
              <a:rPr i="1" lang="cs">
                <a:solidFill>
                  <a:srgbClr val="666666"/>
                </a:solidFill>
              </a:rPr>
              <a:t>Moderátoři televizního zpravodajství (ze série poslechových testů „Řečový vzor“). Čeština doma a ve svět</a:t>
            </a:r>
            <a:r>
              <a:rPr i="1" lang="cs">
                <a:solidFill>
                  <a:srgbClr val="666666"/>
                </a:solidFill>
              </a:rPr>
              <a:t>ě</a:t>
            </a:r>
            <a:r>
              <a:rPr i="1" lang="cs">
                <a:solidFill>
                  <a:srgbClr val="666666"/>
                </a:solidFill>
              </a:rPr>
              <a:t> </a:t>
            </a:r>
            <a:r>
              <a:rPr lang="cs">
                <a:solidFill>
                  <a:srgbClr val="666666"/>
                </a:solidFill>
              </a:rPr>
              <a:t>9, s. 178–203.</a:t>
            </a:r>
            <a:endParaRPr>
              <a:solidFill>
                <a:srgbClr val="666666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Char char="●"/>
            </a:pPr>
            <a:r>
              <a:rPr lang="cs">
                <a:solidFill>
                  <a:srgbClr val="666666"/>
                </a:solidFill>
              </a:rPr>
              <a:t>Kopečková, M. (2022). </a:t>
            </a:r>
            <a:r>
              <a:rPr i="1" lang="cs">
                <a:solidFill>
                  <a:srgbClr val="666666"/>
                </a:solidFill>
              </a:rPr>
              <a:t>Mluvní vzory v hlavním televizním vysílání. </a:t>
            </a:r>
            <a:r>
              <a:rPr lang="cs">
                <a:solidFill>
                  <a:srgbClr val="666666"/>
                </a:solidFill>
              </a:rPr>
              <a:t>Univerzita Palackého v Olomouci.</a:t>
            </a:r>
            <a:endParaRPr>
              <a:solidFill>
                <a:srgbClr val="666666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