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80" r:id="rId2"/>
    <p:sldId id="278" r:id="rId3"/>
    <p:sldId id="279" r:id="rId4"/>
    <p:sldId id="282" r:id="rId5"/>
    <p:sldId id="283" r:id="rId6"/>
    <p:sldId id="284" r:id="rId7"/>
    <p:sldId id="27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694"/>
  </p:normalViewPr>
  <p:slideViewPr>
    <p:cSldViewPr snapToGrid="0" snapToObjects="1">
      <p:cViewPr varScale="1">
        <p:scale>
          <a:sx n="119" d="100"/>
          <a:sy n="119" d="100"/>
        </p:scale>
        <p:origin x="21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6" d="100"/>
          <a:sy n="86" d="100"/>
        </p:scale>
        <p:origin x="3928" y="2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072AA-0619-3B40-BDFF-830423874E55}" type="datetimeFigureOut">
              <a:rPr lang="cs-CZ" smtClean="0"/>
              <a:t>06.05.21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66FD9-E04E-C847-B871-807B26BEE9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40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AA4C2-D843-004E-BA0D-F41C0ABAF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1591560"/>
          </a:xfrm>
        </p:spPr>
        <p:txBody>
          <a:bodyPr/>
          <a:lstStyle/>
          <a:p>
            <a:r>
              <a:rPr lang="cs-CZ" dirty="0"/>
              <a:t>Fenomenologie 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4BEF4B1-3B61-3041-8547-909F45449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4660135"/>
            <a:ext cx="6831673" cy="1233889"/>
          </a:xfrm>
        </p:spPr>
        <p:txBody>
          <a:bodyPr/>
          <a:lstStyle/>
          <a:p>
            <a:r>
              <a:rPr lang="cs-CZ" dirty="0"/>
              <a:t>8. přednáška</a:t>
            </a:r>
          </a:p>
        </p:txBody>
      </p:sp>
    </p:spTree>
    <p:extLst>
      <p:ext uri="{BB962C8B-B14F-4D97-AF65-F5344CB8AC3E}">
        <p14:creationId xmlns:p14="http://schemas.microsoft.com/office/powerpoint/2010/main" val="804057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/>
              <a:t>Mikel </a:t>
            </a:r>
            <a:r>
              <a:rPr lang="cs-CZ" dirty="0" err="1"/>
              <a:t>Dufrenne</a:t>
            </a:r>
            <a:r>
              <a:rPr lang="cs-CZ" dirty="0"/>
              <a:t> (1910–1995)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633" y="2171700"/>
            <a:ext cx="9574717" cy="4440026"/>
          </a:xfrm>
        </p:spPr>
        <p:txBody>
          <a:bodyPr>
            <a:normAutofit/>
          </a:bodyPr>
          <a:lstStyle/>
          <a:p>
            <a:r>
              <a:rPr lang="cs-CZ" sz="2400" dirty="0"/>
              <a:t>Význam estetického předmětu, ve kterém se člověk vyjadřuje, nevychází z člověka, ale je člověku reálnem vnucen: „bytí podněcuje člověka, aby byl svědkem, ne iniciátorem tohoto významu“.</a:t>
            </a:r>
          </a:p>
          <a:p>
            <a:r>
              <a:rPr lang="cs-CZ" sz="2400" dirty="0"/>
              <a:t>Umělec je „nástrojem v hledání exprese“ významu, kterým je sounáležitost mezi člověkem a světem v podobě určitého a priori. </a:t>
            </a:r>
          </a:p>
          <a:p>
            <a:r>
              <a:rPr lang="cs-CZ" sz="2400" dirty="0"/>
              <a:t>„Groteskní, krásné, vzácné“ jsou zároveň postoje subjektu i charakteristiky světa.</a:t>
            </a:r>
          </a:p>
          <a:p>
            <a:r>
              <a:rPr lang="cs-CZ" sz="2400" dirty="0"/>
              <a:t>Jsou to hodnoty?</a:t>
            </a:r>
          </a:p>
          <a:p>
            <a:r>
              <a:rPr lang="cs-CZ" sz="2400" dirty="0"/>
              <a:t>Krása jeho estetická hodnota: krása jako privilegium “úspěšných estetických předmětů“.</a:t>
            </a:r>
          </a:p>
        </p:txBody>
      </p:sp>
    </p:spTree>
    <p:extLst>
      <p:ext uri="{BB962C8B-B14F-4D97-AF65-F5344CB8AC3E}">
        <p14:creationId xmlns:p14="http://schemas.microsoft.com/office/powerpoint/2010/main" val="1189702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/>
              <a:t>Mikel </a:t>
            </a:r>
            <a:r>
              <a:rPr lang="cs-CZ" dirty="0" err="1"/>
              <a:t>Dufrenne</a:t>
            </a:r>
            <a:r>
              <a:rPr lang="cs-CZ" dirty="0"/>
              <a:t> (1910–1995)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632" y="2171700"/>
            <a:ext cx="10854205" cy="4440026"/>
          </a:xfrm>
        </p:spPr>
        <p:txBody>
          <a:bodyPr>
            <a:normAutofit/>
          </a:bodyPr>
          <a:lstStyle/>
          <a:p>
            <a:r>
              <a:rPr lang="cs-CZ" sz="3200" i="1" dirty="0"/>
              <a:t>Fenomenologie estetické zkušenosti (</a:t>
            </a:r>
            <a:r>
              <a:rPr lang="cs-CZ" sz="3200" i="1" dirty="0" err="1"/>
              <a:t>Phénoménologie</a:t>
            </a:r>
            <a:r>
              <a:rPr lang="cs-CZ" sz="3200" i="1" dirty="0"/>
              <a:t> de </a:t>
            </a:r>
            <a:r>
              <a:rPr lang="cs-CZ" sz="3200" i="1" dirty="0" err="1"/>
              <a:t>l'expérience</a:t>
            </a:r>
            <a:r>
              <a:rPr lang="cs-CZ" sz="3200" i="1" dirty="0"/>
              <a:t> </a:t>
            </a:r>
            <a:r>
              <a:rPr lang="cs-CZ" sz="3200" i="1" dirty="0" err="1"/>
              <a:t>esthétique</a:t>
            </a:r>
            <a:r>
              <a:rPr lang="cs-CZ" sz="3200" dirty="0"/>
              <a:t>; 1953)</a:t>
            </a:r>
          </a:p>
          <a:p>
            <a:pPr lvl="1"/>
            <a:r>
              <a:rPr lang="cs-CZ" sz="2400" dirty="0"/>
              <a:t>Termín „hodnota“ připouští </a:t>
            </a:r>
            <a:r>
              <a:rPr lang="cs-CZ" sz="2400" dirty="0" err="1"/>
              <a:t>Dufrenne</a:t>
            </a:r>
            <a:r>
              <a:rPr lang="cs-CZ" sz="2400" dirty="0"/>
              <a:t> v souvislosti s krásou.</a:t>
            </a:r>
          </a:p>
          <a:p>
            <a:pPr lvl="1"/>
            <a:r>
              <a:rPr lang="cs-CZ" sz="2400" dirty="0"/>
              <a:t>Krása je dokonalostí estetického jakožto estetického. Korelátem krásy je ošklivost</a:t>
            </a:r>
          </a:p>
        </p:txBody>
      </p:sp>
    </p:spTree>
    <p:extLst>
      <p:ext uri="{BB962C8B-B14F-4D97-AF65-F5344CB8AC3E}">
        <p14:creationId xmlns:p14="http://schemas.microsoft.com/office/powerpoint/2010/main" val="1856411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/>
              <a:t>Formální a materiální estetické hodnoty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632" y="1463040"/>
            <a:ext cx="10832689" cy="5148686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„Hodnoty a hodnoty estetické“ (</a:t>
            </a:r>
            <a:r>
              <a:rPr lang="cs-CZ" sz="2800" dirty="0" err="1"/>
              <a:t>Valeurs</a:t>
            </a:r>
            <a:r>
              <a:rPr lang="cs-CZ" sz="2800" dirty="0"/>
              <a:t> et </a:t>
            </a:r>
            <a:r>
              <a:rPr lang="cs-CZ" sz="2800" dirty="0" err="1"/>
              <a:t>valeurs</a:t>
            </a:r>
            <a:r>
              <a:rPr lang="cs-CZ" sz="2800" dirty="0"/>
              <a:t> </a:t>
            </a:r>
            <a:r>
              <a:rPr lang="cs-CZ" sz="2800" dirty="0" err="1"/>
              <a:t>esthétique</a:t>
            </a:r>
            <a:r>
              <a:rPr lang="cs-CZ" sz="2800" dirty="0"/>
              <a:t>; 1956)</a:t>
            </a:r>
          </a:p>
          <a:p>
            <a:r>
              <a:rPr lang="cs-CZ" sz="2800" dirty="0"/>
              <a:t>„Estetické hodnoty“ (Les </a:t>
            </a:r>
            <a:r>
              <a:rPr lang="cs-CZ" sz="2800" dirty="0" err="1"/>
              <a:t>valeurs</a:t>
            </a:r>
            <a:r>
              <a:rPr lang="cs-CZ" sz="2800" dirty="0"/>
              <a:t> </a:t>
            </a:r>
            <a:r>
              <a:rPr lang="cs-CZ" sz="2800" dirty="0" err="1"/>
              <a:t>esthétique</a:t>
            </a:r>
            <a:r>
              <a:rPr lang="cs-CZ" sz="2800" dirty="0"/>
              <a:t>; 1957)</a:t>
            </a:r>
          </a:p>
          <a:p>
            <a:pPr lvl="3"/>
            <a:r>
              <a:rPr lang="cs-CZ" sz="2400" dirty="0"/>
              <a:t>Krása je považována za zakládající estetickou hodnotu (společně s příjemným, užitečným, milovaným, dobrem a pravdou).</a:t>
            </a:r>
          </a:p>
          <a:p>
            <a:pPr lvl="3"/>
            <a:r>
              <a:rPr lang="cs-CZ" sz="2400" dirty="0"/>
              <a:t>Krása je formální estetickou hodnotou. Existují však i materiální estetické hodnoty, ty jsou příslušné k oblastem vymezeným formální hodnotou</a:t>
            </a:r>
          </a:p>
          <a:p>
            <a:pPr lvl="3"/>
            <a:r>
              <a:rPr lang="cs-CZ" sz="2400" dirty="0"/>
              <a:t>Materiální hodnoty jsou neporovnatelné, a protože nemají svůj protiklad, jsou také nezměřitelné.</a:t>
            </a:r>
          </a:p>
          <a:p>
            <a:pPr lvl="3"/>
            <a:r>
              <a:rPr lang="cs-CZ" sz="2400" dirty="0"/>
              <a:t>Jednotlivé materiální estetické hodnoty existují jako jednotlivé afektivní kvality odhalované ve smyslovém, představují určitý „klíč ke světu“: ke světu Rembrandtovu, světu Mozartovu, světu románských chrámů, nebo světu bronzových pravěkých předmětů</a:t>
            </a:r>
          </a:p>
        </p:txBody>
      </p:sp>
    </p:spTree>
    <p:extLst>
      <p:ext uri="{BB962C8B-B14F-4D97-AF65-F5344CB8AC3E}">
        <p14:creationId xmlns:p14="http://schemas.microsoft.com/office/powerpoint/2010/main" val="1188052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/>
              <a:t>Proč hodnota a nikoli esence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632" y="1463040"/>
            <a:ext cx="10832689" cy="5148686"/>
          </a:xfrm>
        </p:spPr>
        <p:txBody>
          <a:bodyPr>
            <a:normAutofit/>
          </a:bodyPr>
          <a:lstStyle/>
          <a:p>
            <a:r>
              <a:rPr lang="cs-CZ" sz="2800" dirty="0"/>
              <a:t>„Hodnoty a hodnoty estetické“ (</a:t>
            </a:r>
            <a:r>
              <a:rPr lang="cs-CZ" sz="2800" dirty="0" err="1"/>
              <a:t>Valeurs</a:t>
            </a:r>
            <a:r>
              <a:rPr lang="cs-CZ" sz="2800" dirty="0"/>
              <a:t> et </a:t>
            </a:r>
            <a:r>
              <a:rPr lang="cs-CZ" sz="2800" dirty="0" err="1"/>
              <a:t>valeurs</a:t>
            </a:r>
            <a:r>
              <a:rPr lang="cs-CZ" sz="2800" dirty="0"/>
              <a:t> </a:t>
            </a:r>
            <a:r>
              <a:rPr lang="cs-CZ" sz="2800" dirty="0" err="1"/>
              <a:t>esthétique</a:t>
            </a:r>
            <a:r>
              <a:rPr lang="cs-CZ" sz="2800" dirty="0"/>
              <a:t>; 1956)</a:t>
            </a:r>
          </a:p>
          <a:p>
            <a:r>
              <a:rPr lang="cs-CZ" sz="2800" dirty="0"/>
              <a:t>„Estetické hodnoty“ (Les </a:t>
            </a:r>
            <a:r>
              <a:rPr lang="cs-CZ" sz="2800" dirty="0" err="1"/>
              <a:t>valeurs</a:t>
            </a:r>
            <a:r>
              <a:rPr lang="cs-CZ" sz="2800" dirty="0"/>
              <a:t> </a:t>
            </a:r>
            <a:r>
              <a:rPr lang="cs-CZ" sz="2800" dirty="0" err="1"/>
              <a:t>esthétique</a:t>
            </a:r>
            <a:r>
              <a:rPr lang="cs-CZ" sz="2800" dirty="0"/>
              <a:t>; 1957)</a:t>
            </a:r>
          </a:p>
          <a:p>
            <a:pPr lvl="3"/>
            <a:r>
              <a:rPr lang="cs-CZ" sz="2400" dirty="0"/>
              <a:t>Afektivní kvalita je přístupná výhradně v pocitu, není redukovatelná na obecnou ideu.</a:t>
            </a:r>
          </a:p>
          <a:p>
            <a:pPr lvl="3"/>
            <a:r>
              <a:rPr lang="cs-CZ" sz="2400" dirty="0"/>
              <a:t>Afektivní kvalita je hodnotou, protože je normativní. Na subjekt se obrací s imperativem.</a:t>
            </a:r>
          </a:p>
          <a:p>
            <a:pPr lvl="3"/>
            <a:r>
              <a:rPr lang="cs-CZ" sz="2400" dirty="0"/>
              <a:t>Hodnota uměleckého díla není dána společensky danými normami. Dílo předkládá normy vlastní.</a:t>
            </a:r>
          </a:p>
          <a:p>
            <a:pPr lvl="3"/>
            <a:r>
              <a:rPr lang="cs-CZ" sz="2400" dirty="0"/>
              <a:t>„Dílo je pravdou kultury“, a nikoli „kultura pravdou díla“.</a:t>
            </a:r>
          </a:p>
          <a:p>
            <a:pPr lvl="3"/>
            <a:r>
              <a:rPr lang="cs-CZ" sz="2400" dirty="0"/>
              <a:t>Hodnota a bytí jsou identické. </a:t>
            </a:r>
          </a:p>
          <a:p>
            <a:pPr marL="1901952" lvl="4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29102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/>
              <a:t>Proč hodnota a nikoli esence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632" y="2022438"/>
            <a:ext cx="10832689" cy="4589288"/>
          </a:xfrm>
        </p:spPr>
        <p:txBody>
          <a:bodyPr>
            <a:normAutofit/>
          </a:bodyPr>
          <a:lstStyle/>
          <a:p>
            <a:r>
              <a:rPr lang="cs-CZ" sz="2800" dirty="0"/>
              <a:t>„Hodnoty a hodnoty estetické“ (</a:t>
            </a:r>
            <a:r>
              <a:rPr lang="cs-CZ" sz="2800" dirty="0" err="1"/>
              <a:t>Valeurs</a:t>
            </a:r>
            <a:r>
              <a:rPr lang="cs-CZ" sz="2800" dirty="0"/>
              <a:t> et </a:t>
            </a:r>
            <a:r>
              <a:rPr lang="cs-CZ" sz="2800" dirty="0" err="1"/>
              <a:t>valeurs</a:t>
            </a:r>
            <a:r>
              <a:rPr lang="cs-CZ" sz="2800" dirty="0"/>
              <a:t> </a:t>
            </a:r>
            <a:r>
              <a:rPr lang="cs-CZ" sz="2800" dirty="0" err="1"/>
              <a:t>esthétique</a:t>
            </a:r>
            <a:r>
              <a:rPr lang="cs-CZ" sz="2800" dirty="0"/>
              <a:t>; 1956)</a:t>
            </a:r>
          </a:p>
          <a:p>
            <a:r>
              <a:rPr lang="cs-CZ" sz="2800" dirty="0"/>
              <a:t>„Estetické hodnoty“ (Les </a:t>
            </a:r>
            <a:r>
              <a:rPr lang="cs-CZ" sz="2800" dirty="0" err="1"/>
              <a:t>valeurs</a:t>
            </a:r>
            <a:r>
              <a:rPr lang="cs-CZ" sz="2800" dirty="0"/>
              <a:t> </a:t>
            </a:r>
            <a:r>
              <a:rPr lang="cs-CZ" sz="2800" dirty="0" err="1"/>
              <a:t>esthétique</a:t>
            </a:r>
            <a:r>
              <a:rPr lang="cs-CZ" sz="2800" dirty="0"/>
              <a:t>; 1957)</a:t>
            </a:r>
          </a:p>
          <a:p>
            <a:pPr lvl="1"/>
            <a:r>
              <a:rPr lang="cs-CZ" sz="2400" dirty="0"/>
              <a:t>Jaké je tedy poslání estetického objektu? Umělecké dílo očekává, že bude uznáno, vychutnáno, a nikoli posouzeno. Očekává vnímání, které mu vyhoví.</a:t>
            </a:r>
          </a:p>
          <a:p>
            <a:pPr lvl="1"/>
            <a:r>
              <a:rPr lang="cs-CZ" sz="2400" dirty="0"/>
              <a:t>Umělecké dílo je estetický objekt určený ke smyslovému vnímání, nachází v plnosti smyslového také plnost vlastního bytí a také samotný princip vlastní hodnoty. Tato plnost je vždy konkrétní vzhledem k povaze afektivní kvality, kterou estetický objekt uměleckého díla podává.</a:t>
            </a:r>
          </a:p>
          <a:p>
            <a:pPr marL="1901952" lvl="4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881894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958EA-C643-7A41-858F-CBEA89381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44CEF3-3ECE-FF49-923E-F425CB1BD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213885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36924</TotalTime>
  <Words>456</Words>
  <Application>Microsoft Macintosh PowerPoint</Application>
  <PresentationFormat>Širokoúhlá obrazovka</PresentationFormat>
  <Paragraphs>33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Calibri</vt:lpstr>
      <vt:lpstr>Franklin Gothic Book</vt:lpstr>
      <vt:lpstr>Oříznutí</vt:lpstr>
      <vt:lpstr>Fenomenologie II</vt:lpstr>
      <vt:lpstr>Mikel Dufrenne (1910–1995)</vt:lpstr>
      <vt:lpstr>Mikel Dufrenne (1910–1995)</vt:lpstr>
      <vt:lpstr>Formální a materiální estetické hodnoty</vt:lpstr>
      <vt:lpstr>Proč hodnota a nikoli esence</vt:lpstr>
      <vt:lpstr>Proč hodnota a nikoli esence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Strukturlismus a postmodernismus</dc:title>
  <dc:creator>milos sevcik</dc:creator>
  <cp:lastModifiedBy>milos sevcik</cp:lastModifiedBy>
  <cp:revision>154</cp:revision>
  <dcterms:created xsi:type="dcterms:W3CDTF">2021-02-16T10:22:56Z</dcterms:created>
  <dcterms:modified xsi:type="dcterms:W3CDTF">2021-05-10T22:29:55Z</dcterms:modified>
</cp:coreProperties>
</file>