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12193588" cy="6858000"/>
  <p:notesSz cx="7559675" cy="10691813"/>
  <p:embeddedFontLst>
    <p:embeddedFont>
      <p:font typeface="Roboto Medium" panose="020B0604020202020204" charset="0"/>
      <p:regular r:id="rId40"/>
      <p:bold r:id="rId41"/>
      <p:italic r:id="rId42"/>
      <p:boldItalic r:id="rId43"/>
    </p:embeddedFont>
    <p:embeddedFont>
      <p:font typeface="Roboto" panose="020B0604020202020204" charset="0"/>
      <p:regular r:id="rId44"/>
      <p:bold r:id="rId45"/>
      <p:italic r:id="rId46"/>
      <p:boldItalic r:id="rId47"/>
    </p:embeddedFont>
    <p:embeddedFont>
      <p:font typeface="Roboto Black" panose="020B0604020202020204" charset="0"/>
      <p:bold r:id="rId48"/>
      <p:boldItalic r:id="rId49"/>
    </p:embeddedFont>
    <p:embeddedFont>
      <p:font typeface="Roboto Light" panose="020B0604020202020204" charset="0"/>
      <p:regular r:id="rId50"/>
      <p:bold r:id="rId51"/>
      <p:italic r:id="rId52"/>
      <p:boldItalic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7" roundtripDataSignature="AMtx7mgPql748qGgcoPe2ZBDpDU+h8Olo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7.fntdata"/><Relationship Id="rId59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font" Target="fonts/font14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0.fntdata"/><Relationship Id="rId57" Type="http://customschemas.google.com/relationships/presentationmetadata" Target="metadata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52" Type="http://schemas.openxmlformats.org/officeDocument/2006/relationships/font" Target="fonts/font13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8" Type="http://schemas.openxmlformats.org/officeDocument/2006/relationships/slide" Target="slides/slide7.xml"/><Relationship Id="rId51" Type="http://schemas.openxmlformats.org/officeDocument/2006/relationships/font" Target="fonts/font12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sldNum" idx="12"/>
          </p:nvPr>
        </p:nvSpPr>
        <p:spPr>
          <a:xfrm>
            <a:off x="4278312" y="10156825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4" name="Google Shape;4;n"/>
          <p:cNvSpPr>
            <a:spLocks noGrp="1" noRot="1" noChangeAspect="1"/>
          </p:cNvSpPr>
          <p:nvPr>
            <p:ph type="sldImg" idx="2"/>
          </p:nvPr>
        </p:nvSpPr>
        <p:spPr>
          <a:xfrm>
            <a:off x="1106487" y="812800"/>
            <a:ext cx="5343525" cy="4006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" name="Google Shape;5;n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6787" cy="481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" name="Google Shape;6;n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dt" idx="10"/>
          </p:nvPr>
        </p:nvSpPr>
        <p:spPr>
          <a:xfrm>
            <a:off x="4278312" y="0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ftr" idx="11"/>
          </p:nvPr>
        </p:nvSpPr>
        <p:spPr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n"/>
          <p:cNvSpPr txBox="1">
            <a:spLocks noGrp="1"/>
          </p:cNvSpPr>
          <p:nvPr>
            <p:ph type="sldNum" idx="4"/>
          </p:nvPr>
        </p:nvSpPr>
        <p:spPr>
          <a:xfrm>
            <a:off x="4278312" y="10156825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12800"/>
            <a:ext cx="7126288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5" name="Google Shape;25;p1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bfd9ff4c76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12800"/>
            <a:ext cx="7126288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8" name="Google Shape;98;gbfd9ff4c76_0_83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bfd9ff4c76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12800"/>
            <a:ext cx="7126288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6" name="Google Shape;106;gbfd9ff4c76_0_97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bfd9ff4c76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12800"/>
            <a:ext cx="7126288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7" name="Google Shape;117;gbfd9ff4c76_0_179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bfd9ff4c76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12800"/>
            <a:ext cx="7126288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5" name="Google Shape;125;gbfd9ff4c76_0_186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bfd9ff4c76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12800"/>
            <a:ext cx="7126288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2" name="Google Shape;132;gbfd9ff4c76_0_196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bfd9ff4c76_0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12800"/>
            <a:ext cx="7126288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40" name="Google Shape;140;gbfd9ff4c76_0_203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bfd9ff4c76_0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12800"/>
            <a:ext cx="7126288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47" name="Google Shape;147;gbfd9ff4c76_0_209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bfd9ff4c76_0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12800"/>
            <a:ext cx="7126288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5" name="Google Shape;155;gbfd9ff4c76_0_216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bfd9ff4c76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12800"/>
            <a:ext cx="7126288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62" name="Google Shape;162;gbfd9ff4c76_0_64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bfd9ff4c76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12800"/>
            <a:ext cx="7126288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70" name="Google Shape;170;gbfd9ff4c76_0_42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12800"/>
            <a:ext cx="7126288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0" name="Google Shape;30;p2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bfd9ff4c76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12800"/>
            <a:ext cx="7126288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79" name="Google Shape;179;gbfd9ff4c76_0_10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bfd9ff4c76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12800"/>
            <a:ext cx="7126288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88" name="Google Shape;188;gbfd9ff4c76_0_50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bfd9ff4c76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12800"/>
            <a:ext cx="7126288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97" name="Google Shape;197;gbfd9ff4c76_0_90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bfd9ff4c76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12800"/>
            <a:ext cx="7126288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06" name="Google Shape;206;gbfd9ff4c76_0_142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bfd9ff4c76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12800"/>
            <a:ext cx="7126288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15" name="Google Shape;215;gbfd9ff4c76_0_109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bfd9ff4c76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12800"/>
            <a:ext cx="7126288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24" name="Google Shape;224;gbfd9ff4c76_0_154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bfd9ff4c76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12800"/>
            <a:ext cx="7126288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33" name="Google Shape;233;gbfd9ff4c76_0_162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bfd9ff4c76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12800"/>
            <a:ext cx="7126288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42" name="Google Shape;242;gbfd9ff4c76_0_171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bfd9ff4c76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12800"/>
            <a:ext cx="7126288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51" name="Google Shape;251;gbfd9ff4c76_0_125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bfd9ff4c76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12800"/>
            <a:ext cx="7126288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60" name="Google Shape;260;gbfd9ff4c76_0_133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bdaa690871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12800"/>
            <a:ext cx="7126288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7" name="Google Shape;37;gbdaa690871_2_0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bfd9ff4c76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12800"/>
            <a:ext cx="7126288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69" name="Google Shape;269;gbfd9ff4c76_0_222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bfd9ff4c76_0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12800"/>
            <a:ext cx="7126288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77" name="Google Shape;277;gbfd9ff4c76_0_235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bfd9ff4c76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12800"/>
            <a:ext cx="7126288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85" name="Google Shape;285;gbfd9ff4c76_0_242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bfd9ff4c76_0_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12800"/>
            <a:ext cx="7126288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93" name="Google Shape;293;gbfd9ff4c76_0_249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c09c8ec8c4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12800"/>
            <a:ext cx="7126288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01" name="Google Shape;301;gc09c8ec8c4_0_14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c09c8ec8c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12800"/>
            <a:ext cx="7126288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09" name="Google Shape;309;gc09c8ec8c4_0_0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c09c8ec8c4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12800"/>
            <a:ext cx="7126288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17" name="Google Shape;317;gc09c8ec8c4_0_7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bdbdb9d2d2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12800"/>
            <a:ext cx="7126288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25" name="Google Shape;325;gbdbdb9d2d2_0_14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bdaa690871_2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12800"/>
            <a:ext cx="7126288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5" name="Google Shape;45;gbdaa690871_2_52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bdaa690871_2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12800"/>
            <a:ext cx="7126288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3" name="Google Shape;53;gbdaa690871_2_7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bdbdb9d2d2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12800"/>
            <a:ext cx="7126288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0" name="Google Shape;60;gbdbdb9d2d2_0_7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bdaa690871_2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12800"/>
            <a:ext cx="7126288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8" name="Google Shape;68;gbdaa690871_2_45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bfd9ff4c76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12800"/>
            <a:ext cx="7126288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7" name="Google Shape;77;gbfd9ff4c76_0_2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bfd9ff4c76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12800"/>
            <a:ext cx="7126288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5" name="Google Shape;85;gbfd9ff4c76_0_18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1097121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body" idx="1"/>
          </p:nvPr>
        </p:nvSpPr>
        <p:spPr>
          <a:xfrm>
            <a:off x="609600" y="1604962"/>
            <a:ext cx="10971212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7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7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7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6"/>
          <p:cNvSpPr txBox="1">
            <a:spLocks noGrp="1"/>
          </p:cNvSpPr>
          <p:nvPr>
            <p:ph type="body" idx="1"/>
          </p:nvPr>
        </p:nvSpPr>
        <p:spPr>
          <a:xfrm>
            <a:off x="609600" y="1604962"/>
            <a:ext cx="10971212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27348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27348B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 rtl="0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7348B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7348B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27348B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28600" algn="l" rtl="0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27348B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28600" algn="l" rtl="0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27348B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28600" algn="l" rtl="0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27348B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28600" algn="l" rtl="0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SzPts val="1400"/>
              <a:buNone/>
              <a:defRPr sz="2000" b="0" i="0" u="none" strike="noStrike" cap="none">
                <a:solidFill>
                  <a:srgbClr val="27348B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/>
          <p:nvPr/>
        </p:nvSpPr>
        <p:spPr>
          <a:xfrm>
            <a:off x="0" y="0"/>
            <a:ext cx="12193587" cy="215900"/>
          </a:xfrm>
          <a:prstGeom prst="roundRect">
            <a:avLst>
              <a:gd name="adj" fmla="val 158"/>
            </a:avLst>
          </a:prstGeom>
          <a:solidFill>
            <a:srgbClr val="27348B"/>
          </a:solidFill>
          <a:ln w="952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6"/>
          <p:cNvSpPr/>
          <p:nvPr/>
        </p:nvSpPr>
        <p:spPr>
          <a:xfrm>
            <a:off x="0" y="269875"/>
            <a:ext cx="12193587" cy="71437"/>
          </a:xfrm>
          <a:prstGeom prst="roundRect">
            <a:avLst>
              <a:gd name="adj" fmla="val 490"/>
            </a:avLst>
          </a:prstGeom>
          <a:solidFill>
            <a:srgbClr val="E4022E"/>
          </a:solidFill>
          <a:ln w="952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Google Shape;15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83962" y="6149975"/>
            <a:ext cx="568325" cy="509587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6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1097121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fafotbal.cz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g"/><Relationship Id="rId5" Type="http://schemas.openxmlformats.org/officeDocument/2006/relationships/image" Target="../media/image4.png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ujprvnigol.cz" TargetMode="External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0.jpg"/><Relationship Id="rId4" Type="http://schemas.openxmlformats.org/officeDocument/2006/relationships/hyperlink" Target="http://www.stes.cz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pa.cz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g"/><Relationship Id="rId5" Type="http://schemas.openxmlformats.org/officeDocument/2006/relationships/image" Target="../media/image4.png"/><Relationship Id="rId4" Type="http://schemas.openxmlformats.org/officeDocument/2006/relationships/image" Target="../media/image2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lympic.cz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4.png"/><Relationship Id="rId4" Type="http://schemas.openxmlformats.org/officeDocument/2006/relationships/image" Target="../media/image2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skasportovni.cz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4.png"/><Relationship Id="rId4" Type="http://schemas.openxmlformats.org/officeDocument/2006/relationships/image" Target="../media/image26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ortbiz.cz" TargetMode="External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8.jpg"/><Relationship Id="rId4" Type="http://schemas.openxmlformats.org/officeDocument/2006/relationships/hyperlink" Target="http://www.2score.cz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2score.cz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g"/><Relationship Id="rId5" Type="http://schemas.openxmlformats.org/officeDocument/2006/relationships/image" Target="../media/image4.png"/><Relationship Id="rId4" Type="http://schemas.openxmlformats.org/officeDocument/2006/relationships/image" Target="../media/image30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2score.cz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4.png"/><Relationship Id="rId4" Type="http://schemas.openxmlformats.org/officeDocument/2006/relationships/image" Target="../media/image32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ktagon.cz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4.png"/><Relationship Id="rId4" Type="http://schemas.openxmlformats.org/officeDocument/2006/relationships/image" Target="../media/image34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4gold.cz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4.png"/><Relationship Id="rId4" Type="http://schemas.openxmlformats.org/officeDocument/2006/relationships/image" Target="../media/image36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ktagon.cz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g"/><Relationship Id="rId5" Type="http://schemas.openxmlformats.org/officeDocument/2006/relationships/image" Target="../media/image4.png"/><Relationship Id="rId4" Type="http://schemas.openxmlformats.org/officeDocument/2006/relationships/image" Target="../media/image3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4.pn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Relationship Id="rId9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"/>
          <p:cNvSpPr txBox="1"/>
          <p:nvPr/>
        </p:nvSpPr>
        <p:spPr>
          <a:xfrm>
            <a:off x="1008062" y="3140075"/>
            <a:ext cx="10080625" cy="2562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271800" rIns="90000" bIns="45000" anchor="t" anchorCtr="0">
            <a:noAutofit/>
          </a:bodyPr>
          <a:lstStyle/>
          <a:p>
            <a:pPr marL="0" marR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7200"/>
              <a:buFont typeface="Roboto Black"/>
              <a:buNone/>
            </a:pPr>
            <a:r>
              <a:rPr lang="en-US" sz="7200" b="1">
                <a:solidFill>
                  <a:srgbClr val="27348B"/>
                </a:solidFill>
                <a:latin typeface="Roboto Black"/>
                <a:ea typeface="Roboto Black"/>
                <a:cs typeface="Roboto Black"/>
                <a:sym typeface="Roboto Black"/>
              </a:rPr>
              <a:t>Pracovní trh v oblasti Sport managementu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>
              <a:solidFill>
                <a:srgbClr val="E4022E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022E"/>
              </a:buClr>
              <a:buSzPts val="1800"/>
              <a:buFont typeface="Roboto Black"/>
              <a:buNone/>
            </a:pPr>
            <a:r>
              <a:rPr lang="en-US" sz="1800" b="1" i="0" u="none">
                <a:solidFill>
                  <a:srgbClr val="E4022E"/>
                </a:solidFill>
                <a:latin typeface="Roboto Black"/>
                <a:ea typeface="Roboto Black"/>
                <a:cs typeface="Roboto Black"/>
                <a:sym typeface="Roboto Black"/>
              </a:rPr>
              <a:t>Kamil Veselý, </a:t>
            </a:r>
            <a:r>
              <a:rPr lang="en-US" sz="1800" b="1">
                <a:solidFill>
                  <a:srgbClr val="E4022E"/>
                </a:solidFill>
                <a:latin typeface="Roboto Black"/>
                <a:ea typeface="Roboto Black"/>
                <a:cs typeface="Roboto Black"/>
                <a:sym typeface="Roboto Black"/>
              </a:rPr>
              <a:t>25. února 2021, 2. cvičení - Sportovní management, III. ročník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gbfd9ff4c76_0_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76025" y="6119812"/>
            <a:ext cx="576262" cy="503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gbfd9ff4c76_0_8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87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gbfd9ff4c76_0_83"/>
          <p:cNvSpPr txBox="1"/>
          <p:nvPr/>
        </p:nvSpPr>
        <p:spPr>
          <a:xfrm>
            <a:off x="1132738" y="2399675"/>
            <a:ext cx="10080600" cy="11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Roboto Black"/>
              <a:buNone/>
            </a:pPr>
            <a:r>
              <a:rPr lang="en-US" sz="6800" b="1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Sportovní kluby</a:t>
            </a:r>
            <a:endParaRPr sz="6800" b="1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Roboto Black"/>
              <a:buNone/>
            </a:pPr>
            <a:endParaRPr sz="6800" b="1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Roboto Black"/>
              <a:buNone/>
            </a:pPr>
            <a:endParaRPr sz="3100" b="1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Roboto Black"/>
              <a:buNone/>
            </a:pPr>
            <a:endParaRPr sz="7200" b="1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103" name="Google Shape;103;gbfd9ff4c76_0_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76025" y="6119812"/>
            <a:ext cx="576262" cy="50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bfd9ff4c76_0_97"/>
          <p:cNvSpPr txBox="1"/>
          <p:nvPr/>
        </p:nvSpPr>
        <p:spPr>
          <a:xfrm>
            <a:off x="792152" y="1857950"/>
            <a:ext cx="8010600" cy="4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457200" marR="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2700"/>
              <a:buFont typeface="Roboto Light"/>
              <a:buAutoNum type="arabicParenR"/>
            </a:pPr>
            <a:r>
              <a:rPr lang="en-US" sz="27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fotbalové kluby - ACS, SKS...</a:t>
            </a:r>
            <a:endParaRPr sz="27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2700"/>
              <a:buFont typeface="Roboto Light"/>
              <a:buAutoNum type="arabicParenR"/>
            </a:pPr>
            <a:r>
              <a:rPr lang="en-US" sz="27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hokejové kluby - Třinec, Dynamo...</a:t>
            </a:r>
            <a:endParaRPr sz="27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2700"/>
              <a:buFont typeface="Roboto Light"/>
              <a:buAutoNum type="arabicParenR"/>
            </a:pPr>
            <a:r>
              <a:rPr lang="en-US" sz="27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florbalové kluby - Ml. Boleslav...</a:t>
            </a:r>
            <a:endParaRPr sz="27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2700"/>
              <a:buFont typeface="Roboto Light"/>
              <a:buAutoNum type="arabicParenR"/>
            </a:pPr>
            <a:r>
              <a:rPr lang="en-US" sz="27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ostatní - Nymburk...</a:t>
            </a:r>
            <a:endParaRPr sz="27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109" name="Google Shape;109;gbfd9ff4c76_0_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76025" y="6119812"/>
            <a:ext cx="576262" cy="503237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gbfd9ff4c76_0_97"/>
          <p:cNvSpPr txBox="1"/>
          <p:nvPr/>
        </p:nvSpPr>
        <p:spPr>
          <a:xfrm>
            <a:off x="792162" y="1079550"/>
            <a:ext cx="3527400" cy="10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2800"/>
              <a:buFont typeface="Roboto Black"/>
              <a:buNone/>
            </a:pPr>
            <a:r>
              <a:rPr lang="en-US" sz="2800" b="1">
                <a:solidFill>
                  <a:srgbClr val="27348B"/>
                </a:solidFill>
                <a:latin typeface="Roboto Black"/>
                <a:ea typeface="Roboto Black"/>
                <a:cs typeface="Roboto Black"/>
                <a:sym typeface="Roboto Black"/>
              </a:rPr>
              <a:t>Příklady organizací:</a:t>
            </a:r>
            <a:endParaRPr/>
          </a:p>
        </p:txBody>
      </p:sp>
      <p:pic>
        <p:nvPicPr>
          <p:cNvPr id="111" name="Google Shape;111;gbfd9ff4c76_0_97"/>
          <p:cNvPicPr preferRelativeResize="0"/>
          <p:nvPr/>
        </p:nvPicPr>
        <p:blipFill rotWithShape="1">
          <a:blip r:embed="rId4">
            <a:alphaModFix/>
          </a:blip>
          <a:srcRect t="21875" b="21875"/>
          <a:stretch/>
        </p:blipFill>
        <p:spPr>
          <a:xfrm>
            <a:off x="9569663" y="2029175"/>
            <a:ext cx="2309674" cy="1299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gbfd9ff4c76_0_97"/>
          <p:cNvPicPr preferRelativeResize="0"/>
          <p:nvPr/>
        </p:nvPicPr>
        <p:blipFill rotWithShape="1">
          <a:blip r:embed="rId5">
            <a:alphaModFix/>
          </a:blip>
          <a:srcRect t="22040" b="22046"/>
          <a:stretch/>
        </p:blipFill>
        <p:spPr>
          <a:xfrm>
            <a:off x="6493072" y="1565700"/>
            <a:ext cx="2309677" cy="129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gbfd9ff4c76_0_97"/>
          <p:cNvPicPr preferRelativeResize="0"/>
          <p:nvPr/>
        </p:nvPicPr>
        <p:blipFill rotWithShape="1">
          <a:blip r:embed="rId6">
            <a:alphaModFix/>
          </a:blip>
          <a:srcRect t="19822" b="19816"/>
          <a:stretch/>
        </p:blipFill>
        <p:spPr>
          <a:xfrm>
            <a:off x="6807200" y="3855488"/>
            <a:ext cx="2619975" cy="158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gbfd9ff4c76_0_97"/>
          <p:cNvPicPr preferRelativeResize="0"/>
          <p:nvPr/>
        </p:nvPicPr>
        <p:blipFill rotWithShape="1">
          <a:blip r:embed="rId7">
            <a:alphaModFix/>
          </a:blip>
          <a:srcRect t="21854" b="21848"/>
          <a:stretch/>
        </p:blipFill>
        <p:spPr>
          <a:xfrm>
            <a:off x="9577504" y="4307550"/>
            <a:ext cx="2294000" cy="129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gbfd9ff4c76_0_1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76025" y="6119812"/>
            <a:ext cx="576262" cy="503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gbfd9ff4c76_0_17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87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gbfd9ff4c76_0_179"/>
          <p:cNvSpPr txBox="1"/>
          <p:nvPr/>
        </p:nvSpPr>
        <p:spPr>
          <a:xfrm>
            <a:off x="1132738" y="2399675"/>
            <a:ext cx="10080600" cy="11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Roboto Black"/>
              <a:buNone/>
            </a:pPr>
            <a:r>
              <a:rPr lang="en-US" sz="6800" b="1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Sportovní média</a:t>
            </a:r>
            <a:endParaRPr sz="6800" b="1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Roboto Black"/>
              <a:buNone/>
            </a:pPr>
            <a:endParaRPr sz="6800" b="1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Roboto Black"/>
              <a:buNone/>
            </a:pPr>
            <a:endParaRPr sz="3100" b="1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Roboto Black"/>
              <a:buNone/>
            </a:pPr>
            <a:endParaRPr sz="7200" b="1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122" name="Google Shape;122;gbfd9ff4c76_0_1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76025" y="6119812"/>
            <a:ext cx="576262" cy="50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bfd9ff4c76_0_186"/>
          <p:cNvSpPr txBox="1"/>
          <p:nvPr/>
        </p:nvSpPr>
        <p:spPr>
          <a:xfrm>
            <a:off x="792152" y="1857950"/>
            <a:ext cx="8010600" cy="4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457200" marR="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2700"/>
              <a:buFont typeface="Roboto Light"/>
              <a:buAutoNum type="arabicParenR"/>
            </a:pPr>
            <a:r>
              <a:rPr lang="en-US" sz="27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TV - O2 TV Sport, ČT Sport, Nova Sport, Digi Sport...</a:t>
            </a:r>
            <a:endParaRPr sz="27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2700"/>
              <a:buFont typeface="Roboto Light"/>
              <a:buAutoNum type="arabicParenR"/>
            </a:pPr>
            <a:r>
              <a:rPr lang="en-US" sz="27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Rádia - Český rozhlas, Impuls...</a:t>
            </a:r>
            <a:endParaRPr sz="27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2700"/>
              <a:buFont typeface="Roboto Light"/>
              <a:buAutoNum type="arabicParenR"/>
            </a:pPr>
            <a:r>
              <a:rPr lang="en-US" sz="27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Mediální domy - CNC (Deník Sport, Blesk) a Mafra (iDnes.cz a MF Dnes)</a:t>
            </a:r>
            <a:endParaRPr sz="27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2700"/>
              <a:buFont typeface="Roboto Light"/>
              <a:buAutoNum type="arabicParenR"/>
            </a:pPr>
            <a:r>
              <a:rPr lang="en-US" sz="27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sportovní magazíny - Hattrick…</a:t>
            </a:r>
            <a:endParaRPr sz="27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2700"/>
              <a:buFont typeface="Roboto Light"/>
              <a:buAutoNum type="arabicParenR"/>
            </a:pPr>
            <a:r>
              <a:rPr lang="en-US" sz="27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online portály - eFotbal.cz...</a:t>
            </a:r>
            <a:endParaRPr sz="27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128" name="Google Shape;128;gbfd9ff4c76_0_1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76025" y="6119812"/>
            <a:ext cx="576262" cy="503237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gbfd9ff4c76_0_186"/>
          <p:cNvSpPr txBox="1"/>
          <p:nvPr/>
        </p:nvSpPr>
        <p:spPr>
          <a:xfrm>
            <a:off x="792162" y="1079550"/>
            <a:ext cx="3527400" cy="10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2800"/>
              <a:buFont typeface="Roboto Black"/>
              <a:buNone/>
            </a:pPr>
            <a:r>
              <a:rPr lang="en-US" sz="2800" b="1">
                <a:solidFill>
                  <a:srgbClr val="27348B"/>
                </a:solidFill>
                <a:latin typeface="Roboto Black"/>
                <a:ea typeface="Roboto Black"/>
                <a:cs typeface="Roboto Black"/>
                <a:sym typeface="Roboto Black"/>
              </a:rPr>
              <a:t>Příklady organizací: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gbfd9ff4c76_0_1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76025" y="6119812"/>
            <a:ext cx="576262" cy="503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gbfd9ff4c76_0_19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87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gbfd9ff4c76_0_196"/>
          <p:cNvSpPr txBox="1"/>
          <p:nvPr/>
        </p:nvSpPr>
        <p:spPr>
          <a:xfrm>
            <a:off x="1132738" y="2399675"/>
            <a:ext cx="10080600" cy="11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Roboto Black"/>
              <a:buNone/>
            </a:pPr>
            <a:r>
              <a:rPr lang="en-US" sz="6800" b="1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Sportovní areály</a:t>
            </a:r>
            <a:endParaRPr sz="6800" b="1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Roboto Black"/>
              <a:buNone/>
            </a:pPr>
            <a:endParaRPr sz="6800" b="1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Roboto Black"/>
              <a:buNone/>
            </a:pPr>
            <a:endParaRPr sz="3100" b="1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Roboto Black"/>
              <a:buNone/>
            </a:pPr>
            <a:endParaRPr sz="7200" b="1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137" name="Google Shape;137;gbfd9ff4c76_0_1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76025" y="6119812"/>
            <a:ext cx="576262" cy="50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bfd9ff4c76_0_203"/>
          <p:cNvSpPr txBox="1"/>
          <p:nvPr/>
        </p:nvSpPr>
        <p:spPr>
          <a:xfrm>
            <a:off x="792152" y="1857950"/>
            <a:ext cx="8010600" cy="4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457200" marR="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2700"/>
              <a:buFont typeface="Roboto Light"/>
              <a:buAutoNum type="arabicParenR"/>
            </a:pPr>
            <a:r>
              <a:rPr lang="en-US" sz="27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Sportovní centra</a:t>
            </a:r>
            <a:endParaRPr sz="27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2700"/>
              <a:buFont typeface="Roboto Light"/>
              <a:buAutoNum type="arabicParenR"/>
            </a:pPr>
            <a:r>
              <a:rPr lang="en-US" sz="27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Fitness centra</a:t>
            </a:r>
            <a:endParaRPr sz="27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2700"/>
              <a:buFont typeface="Roboto Light"/>
              <a:buAutoNum type="arabicParenR"/>
            </a:pPr>
            <a:r>
              <a:rPr lang="en-US" sz="27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Golfová hřiště</a:t>
            </a:r>
            <a:endParaRPr sz="27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2700"/>
              <a:buFont typeface="Roboto Light"/>
              <a:buAutoNum type="arabicParenR"/>
            </a:pPr>
            <a:r>
              <a:rPr lang="en-US" sz="27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….</a:t>
            </a:r>
            <a:endParaRPr sz="27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143" name="Google Shape;143;gbfd9ff4c76_0_2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76025" y="6119812"/>
            <a:ext cx="576262" cy="503237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gbfd9ff4c76_0_203"/>
          <p:cNvSpPr txBox="1"/>
          <p:nvPr/>
        </p:nvSpPr>
        <p:spPr>
          <a:xfrm>
            <a:off x="792162" y="1079550"/>
            <a:ext cx="3527400" cy="10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2800"/>
              <a:buFont typeface="Roboto Black"/>
              <a:buNone/>
            </a:pPr>
            <a:r>
              <a:rPr lang="en-US" sz="2800" b="1">
                <a:solidFill>
                  <a:srgbClr val="27348B"/>
                </a:solidFill>
                <a:latin typeface="Roboto Black"/>
                <a:ea typeface="Roboto Black"/>
                <a:cs typeface="Roboto Black"/>
                <a:sym typeface="Roboto Black"/>
              </a:rPr>
              <a:t>Příklady organizací: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gbfd9ff4c76_0_2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76025" y="6119812"/>
            <a:ext cx="576262" cy="503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gbfd9ff4c76_0_20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87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gbfd9ff4c76_0_209"/>
          <p:cNvSpPr txBox="1"/>
          <p:nvPr/>
        </p:nvSpPr>
        <p:spPr>
          <a:xfrm>
            <a:off x="1132738" y="2399675"/>
            <a:ext cx="10080600" cy="11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Roboto Black"/>
              <a:buNone/>
            </a:pPr>
            <a:r>
              <a:rPr lang="en-US" sz="6800" b="1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Obchodní společnosti, které sponzorují sport</a:t>
            </a:r>
            <a:endParaRPr sz="6800" b="1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Roboto Black"/>
              <a:buNone/>
            </a:pPr>
            <a:endParaRPr sz="6800" b="1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Roboto Black"/>
              <a:buNone/>
            </a:pPr>
            <a:endParaRPr sz="3100" b="1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Roboto Black"/>
              <a:buNone/>
            </a:pPr>
            <a:endParaRPr sz="7200" b="1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152" name="Google Shape;152;gbfd9ff4c76_0_2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76025" y="6119812"/>
            <a:ext cx="576262" cy="50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bfd9ff4c76_0_216"/>
          <p:cNvSpPr txBox="1"/>
          <p:nvPr/>
        </p:nvSpPr>
        <p:spPr>
          <a:xfrm>
            <a:off x="792152" y="1857950"/>
            <a:ext cx="8010600" cy="4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457200" marR="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2700"/>
              <a:buFont typeface="Roboto Light"/>
              <a:buAutoNum type="arabicParenR"/>
            </a:pPr>
            <a:r>
              <a:rPr lang="en-US" sz="27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sázkové kanceláře (Fortuna, Tipsport…)</a:t>
            </a:r>
            <a:endParaRPr sz="27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2700"/>
              <a:buFont typeface="Roboto Light"/>
              <a:buAutoNum type="arabicParenR"/>
            </a:pPr>
            <a:r>
              <a:rPr lang="en-US" sz="27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pivní společnosti (Plzeňský Prazdroj, Staropramen…)</a:t>
            </a:r>
            <a:endParaRPr sz="27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2700"/>
              <a:buFont typeface="Roboto Light"/>
              <a:buAutoNum type="arabicParenR"/>
            </a:pPr>
            <a:r>
              <a:rPr lang="en-US" sz="27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telefonní operátoři (T-Mobile, O2…)</a:t>
            </a:r>
            <a:endParaRPr sz="27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2700"/>
              <a:buFont typeface="Roboto Light"/>
              <a:buAutoNum type="arabicParenR"/>
            </a:pPr>
            <a:r>
              <a:rPr lang="en-US" sz="27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sportovní značky (NIKE, Adidas…)</a:t>
            </a:r>
            <a:endParaRPr sz="27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2700"/>
              <a:buFont typeface="Roboto Light"/>
              <a:buAutoNum type="arabicParenR"/>
            </a:pPr>
            <a:r>
              <a:rPr lang="en-US" sz="27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nápoje (Redbull, Coca-Cola, Pepsi…)</a:t>
            </a:r>
            <a:endParaRPr sz="27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158" name="Google Shape;158;gbfd9ff4c76_0_2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76025" y="6119812"/>
            <a:ext cx="576262" cy="503237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gbfd9ff4c76_0_216"/>
          <p:cNvSpPr txBox="1"/>
          <p:nvPr/>
        </p:nvSpPr>
        <p:spPr>
          <a:xfrm>
            <a:off x="792162" y="1079550"/>
            <a:ext cx="3527400" cy="10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2800"/>
              <a:buFont typeface="Roboto Black"/>
              <a:buNone/>
            </a:pPr>
            <a:r>
              <a:rPr lang="en-US" sz="2800" b="1">
                <a:solidFill>
                  <a:srgbClr val="27348B"/>
                </a:solidFill>
                <a:latin typeface="Roboto Black"/>
                <a:ea typeface="Roboto Black"/>
                <a:cs typeface="Roboto Black"/>
                <a:sym typeface="Roboto Black"/>
              </a:rPr>
              <a:t>Příklady organizací: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gbfd9ff4c76_0_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76025" y="6119812"/>
            <a:ext cx="576262" cy="503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gbfd9ff4c76_0_6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87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gbfd9ff4c76_0_64"/>
          <p:cNvSpPr txBox="1"/>
          <p:nvPr/>
        </p:nvSpPr>
        <p:spPr>
          <a:xfrm>
            <a:off x="1132738" y="2399675"/>
            <a:ext cx="10080600" cy="11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Roboto Black"/>
              <a:buNone/>
            </a:pPr>
            <a:r>
              <a:rPr lang="en-US" sz="6800" b="1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Obchodní organizace ve sportu</a:t>
            </a:r>
            <a:endParaRPr sz="6800" b="1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Roboto Black"/>
              <a:buNone/>
            </a:pPr>
            <a:endParaRPr sz="6800" b="1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Roboto Black"/>
              <a:buNone/>
            </a:pPr>
            <a:endParaRPr sz="3100" b="1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Roboto Black"/>
              <a:buNone/>
            </a:pPr>
            <a:endParaRPr sz="7200" b="1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167" name="Google Shape;167;gbfd9ff4c76_0_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76025" y="6119812"/>
            <a:ext cx="576262" cy="50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bfd9ff4c76_0_42"/>
          <p:cNvSpPr txBox="1"/>
          <p:nvPr/>
        </p:nvSpPr>
        <p:spPr>
          <a:xfrm>
            <a:off x="792298" y="2184150"/>
            <a:ext cx="3779700" cy="4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1800"/>
              <a:buFont typeface="Roboto Light"/>
              <a:buChar char="-"/>
            </a:pPr>
            <a:r>
              <a:rPr lang="en-US" sz="18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Ligová fotbalová asociace je sdružení profesionálních klubů 1. a 2. nejvyšší soutěže</a:t>
            </a:r>
            <a:endParaRPr sz="18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1800"/>
              <a:buFont typeface="Roboto Light"/>
              <a:buChar char="-"/>
            </a:pPr>
            <a:r>
              <a:rPr lang="en-US" sz="18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má svůj profesionální aparát, který se stará o sportovní, tak i obchodně-marketingové a komunikační aktivity…</a:t>
            </a:r>
            <a:endParaRPr sz="18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1800"/>
              <a:buFont typeface="Roboto Light"/>
              <a:buChar char="-"/>
            </a:pPr>
            <a:r>
              <a:rPr lang="en-US" sz="18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projekty jako Zelený život, eLiga, Víkend otců...</a:t>
            </a:r>
            <a:endParaRPr sz="18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1800"/>
              <a:buFont typeface="Roboto Light"/>
              <a:buChar char="-"/>
            </a:pPr>
            <a:r>
              <a:rPr lang="en-US" sz="1800" b="1" u="sng">
                <a:solidFill>
                  <a:schemeClr val="hlink"/>
                </a:solidFill>
                <a:latin typeface="Roboto Light"/>
                <a:ea typeface="Roboto Light"/>
                <a:cs typeface="Roboto Light"/>
                <a:sym typeface="Roboto Light"/>
                <a:hlinkClick r:id="rId3"/>
              </a:rPr>
              <a:t>www.lfafotbal.cz</a:t>
            </a:r>
            <a:r>
              <a:rPr lang="en-US" sz="18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endParaRPr sz="18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173" name="Google Shape;173;gbfd9ff4c76_0_42"/>
          <p:cNvPicPr preferRelativeResize="0"/>
          <p:nvPr/>
        </p:nvPicPr>
        <p:blipFill rotWithShape="1">
          <a:blip r:embed="rId4">
            <a:alphaModFix/>
          </a:blip>
          <a:srcRect l="19564" r="19564"/>
          <a:stretch/>
        </p:blipFill>
        <p:spPr>
          <a:xfrm>
            <a:off x="4764087" y="0"/>
            <a:ext cx="74295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gbfd9ff4c76_0_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376025" y="6119812"/>
            <a:ext cx="576262" cy="503237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gbfd9ff4c76_0_42"/>
          <p:cNvSpPr txBox="1"/>
          <p:nvPr/>
        </p:nvSpPr>
        <p:spPr>
          <a:xfrm>
            <a:off x="792162" y="1079500"/>
            <a:ext cx="3527400" cy="10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2800"/>
              <a:buFont typeface="Roboto Black"/>
              <a:buNone/>
            </a:pPr>
            <a:r>
              <a:rPr lang="en-US" sz="2800" b="1">
                <a:solidFill>
                  <a:srgbClr val="27348B"/>
                </a:solidFill>
                <a:latin typeface="Roboto Black"/>
                <a:ea typeface="Roboto Black"/>
                <a:cs typeface="Roboto Black"/>
                <a:sym typeface="Roboto Black"/>
              </a:rPr>
              <a:t>LFA</a:t>
            </a:r>
            <a:endParaRPr/>
          </a:p>
        </p:txBody>
      </p:sp>
      <p:pic>
        <p:nvPicPr>
          <p:cNvPr id="176" name="Google Shape;176;gbfd9ff4c76_0_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09499" y="5516524"/>
            <a:ext cx="1662800" cy="110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"/>
          <p:cNvSpPr txBox="1"/>
          <p:nvPr/>
        </p:nvSpPr>
        <p:spPr>
          <a:xfrm>
            <a:off x="1152525" y="762000"/>
            <a:ext cx="10080625" cy="822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4800"/>
              <a:buFont typeface="Roboto Black"/>
              <a:buNone/>
            </a:pPr>
            <a:r>
              <a:rPr lang="en-US" sz="4800" b="1">
                <a:solidFill>
                  <a:srgbClr val="27348B"/>
                </a:solidFill>
                <a:latin typeface="Roboto Black"/>
                <a:ea typeface="Roboto Black"/>
                <a:cs typeface="Roboto Black"/>
                <a:sym typeface="Roboto Black"/>
              </a:rPr>
              <a:t>Dnešní agenda</a:t>
            </a:r>
            <a:endParaRPr/>
          </a:p>
        </p:txBody>
      </p:sp>
      <p:sp>
        <p:nvSpPr>
          <p:cNvPr id="33" name="Google Shape;33;p2"/>
          <p:cNvSpPr txBox="1"/>
          <p:nvPr/>
        </p:nvSpPr>
        <p:spPr>
          <a:xfrm>
            <a:off x="1152525" y="2160587"/>
            <a:ext cx="9647237" cy="4132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4022E"/>
              </a:buClr>
              <a:buSzPts val="2600"/>
              <a:buFont typeface="Roboto Medium"/>
              <a:buNone/>
            </a:pPr>
            <a:r>
              <a:rPr lang="en-US" sz="2600" b="1" i="0" u="none">
                <a:solidFill>
                  <a:srgbClr val="E4022E"/>
                </a:solidFill>
                <a:latin typeface="Roboto Medium"/>
                <a:ea typeface="Roboto Medium"/>
                <a:cs typeface="Roboto Medium"/>
                <a:sym typeface="Roboto Medium"/>
              </a:rPr>
              <a:t>1</a:t>
            </a:r>
            <a:r>
              <a:rPr lang="en-US" sz="2600" b="1">
                <a:solidFill>
                  <a:srgbClr val="E4022E"/>
                </a:solidFill>
                <a:latin typeface="Roboto Medium"/>
                <a:ea typeface="Roboto Medium"/>
                <a:cs typeface="Roboto Medium"/>
                <a:sym typeface="Roboto Medium"/>
              </a:rPr>
              <a:t>	</a:t>
            </a:r>
            <a:r>
              <a:rPr lang="en-US" sz="2600" b="1" i="0" u="none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	</a:t>
            </a:r>
            <a:r>
              <a:rPr lang="en-US" sz="26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Základní pravidla fungování (UPDATE)</a:t>
            </a:r>
            <a:r>
              <a:rPr lang="en-US" sz="2600" b="1" i="0" u="none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/>
            </a:r>
            <a:br>
              <a:rPr lang="en-US" sz="2600" b="1" i="0" u="none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r>
              <a:rPr lang="en-US" sz="2600" b="1" i="0" u="none">
                <a:solidFill>
                  <a:srgbClr val="E4022E"/>
                </a:solidFill>
                <a:latin typeface="Roboto Medium"/>
                <a:ea typeface="Roboto Medium"/>
                <a:cs typeface="Roboto Medium"/>
                <a:sym typeface="Roboto Medium"/>
              </a:rPr>
              <a:t>2</a:t>
            </a:r>
            <a:r>
              <a:rPr lang="en-US" sz="2600" b="1" i="0" u="none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		</a:t>
            </a:r>
            <a:r>
              <a:rPr lang="en-US" sz="26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Pracovní trh v ČR v oblasti Sport managementu</a:t>
            </a:r>
            <a:r>
              <a:rPr lang="en-US" sz="2600" b="1" i="0" u="none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/>
            </a:r>
            <a:br>
              <a:rPr lang="en-US" sz="2600" b="1" i="0" u="none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r>
              <a:rPr lang="en-US" sz="2600" b="1" i="0" u="none">
                <a:solidFill>
                  <a:srgbClr val="E4022E"/>
                </a:solidFill>
                <a:latin typeface="Roboto Medium"/>
                <a:ea typeface="Roboto Medium"/>
                <a:cs typeface="Roboto Medium"/>
                <a:sym typeface="Roboto Medium"/>
              </a:rPr>
              <a:t>3</a:t>
            </a:r>
            <a:r>
              <a:rPr lang="en-US" sz="2600" b="1" i="0" u="none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		</a:t>
            </a:r>
            <a:r>
              <a:rPr lang="en-US" sz="26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Jak zvýšit šanci k získání práce?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4022E"/>
              </a:buClr>
              <a:buSzPts val="2600"/>
              <a:buFont typeface="Roboto Medium"/>
              <a:buNone/>
            </a:pPr>
            <a:r>
              <a:rPr lang="en-US" sz="2600" b="1" i="0" u="none">
                <a:solidFill>
                  <a:srgbClr val="E4022E"/>
                </a:solidFill>
                <a:latin typeface="Roboto Medium"/>
                <a:ea typeface="Roboto Medium"/>
                <a:cs typeface="Roboto Medium"/>
                <a:sym typeface="Roboto Medium"/>
              </a:rPr>
              <a:t>4</a:t>
            </a:r>
            <a:r>
              <a:rPr lang="en-US" sz="2600" b="1" i="0" u="none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		</a:t>
            </a:r>
            <a:r>
              <a:rPr lang="en-US" sz="26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Nepovinný úkol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4022E"/>
              </a:buClr>
              <a:buSzPts val="2600"/>
              <a:buFont typeface="Roboto Medium"/>
              <a:buNone/>
            </a:pPr>
            <a:r>
              <a:rPr lang="en-US" sz="2600" b="1" i="0" u="none">
                <a:solidFill>
                  <a:srgbClr val="E4022E"/>
                </a:solidFill>
                <a:latin typeface="Roboto Medium"/>
                <a:ea typeface="Roboto Medium"/>
                <a:cs typeface="Roboto Medium"/>
                <a:sym typeface="Roboto Medium"/>
              </a:rPr>
              <a:t>5</a:t>
            </a:r>
            <a:r>
              <a:rPr lang="en-US" sz="2600" b="1" i="0" u="none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		</a:t>
            </a:r>
            <a:r>
              <a:rPr lang="en-US" sz="26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Volná diskuze / case study</a:t>
            </a:r>
            <a:endParaRPr sz="2600" b="1" i="0" u="none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34" name="Google Shape;34;p2"/>
          <p:cNvCxnSpPr/>
          <p:nvPr/>
        </p:nvCxnSpPr>
        <p:spPr>
          <a:xfrm>
            <a:off x="1655762" y="2232025"/>
            <a:ext cx="4500" cy="2739300"/>
          </a:xfrm>
          <a:prstGeom prst="straightConnector1">
            <a:avLst/>
          </a:prstGeom>
          <a:noFill/>
          <a:ln w="9525" cap="flat" cmpd="sng">
            <a:solidFill>
              <a:srgbClr val="27348B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bfd9ff4c76_0_10"/>
          <p:cNvSpPr txBox="1"/>
          <p:nvPr/>
        </p:nvSpPr>
        <p:spPr>
          <a:xfrm>
            <a:off x="792298" y="2184150"/>
            <a:ext cx="3779700" cy="4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1800"/>
              <a:buFont typeface="Roboto Light"/>
              <a:buChar char="-"/>
            </a:pPr>
            <a:r>
              <a:rPr lang="en-US" sz="18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je 100% vlastněná FAČR</a:t>
            </a:r>
            <a:endParaRPr sz="18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1800"/>
              <a:buFont typeface="Roboto Light"/>
              <a:buChar char="-"/>
            </a:pPr>
            <a:r>
              <a:rPr lang="en-US" sz="18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stará se mimo jiné o fotbalovou REPRE, dříve i o 1. fotbalovou ligu, dnes si ji řídí LFA...</a:t>
            </a:r>
            <a:endParaRPr sz="18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1800"/>
              <a:buFont typeface="Roboto Light"/>
              <a:buChar char="-"/>
            </a:pPr>
            <a:r>
              <a:rPr lang="en-US" sz="18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kromě toho dělá např. projekt Můj první gól - koukněte na </a:t>
            </a:r>
            <a:r>
              <a:rPr lang="en-US" sz="1800" b="1" u="sng">
                <a:solidFill>
                  <a:schemeClr val="hlink"/>
                </a:solidFill>
                <a:latin typeface="Roboto Light"/>
                <a:ea typeface="Roboto Light"/>
                <a:cs typeface="Roboto Light"/>
                <a:sym typeface="Roboto Light"/>
                <a:hlinkClick r:id="rId3"/>
              </a:rPr>
              <a:t>www.mujprvnigol.cz</a:t>
            </a:r>
            <a:r>
              <a:rPr lang="en-US" sz="18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endParaRPr sz="18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1800"/>
              <a:buFont typeface="Roboto Light"/>
              <a:buChar char="-"/>
            </a:pPr>
            <a:r>
              <a:rPr lang="en-US" sz="1800" b="1" u="sng">
                <a:solidFill>
                  <a:schemeClr val="hlink"/>
                </a:solidFill>
                <a:latin typeface="Roboto Light"/>
                <a:ea typeface="Roboto Light"/>
                <a:cs typeface="Roboto Light"/>
                <a:sym typeface="Roboto Light"/>
                <a:hlinkClick r:id="rId4"/>
              </a:rPr>
              <a:t>www.stes.cz</a:t>
            </a:r>
            <a:r>
              <a:rPr lang="en-US" sz="18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endParaRPr sz="18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182" name="Google Shape;182;gbfd9ff4c76_0_10"/>
          <p:cNvPicPr preferRelativeResize="0"/>
          <p:nvPr/>
        </p:nvPicPr>
        <p:blipFill rotWithShape="1">
          <a:blip r:embed="rId5">
            <a:alphaModFix/>
          </a:blip>
          <a:srcRect l="19549" r="19549"/>
          <a:stretch/>
        </p:blipFill>
        <p:spPr>
          <a:xfrm>
            <a:off x="4764087" y="0"/>
            <a:ext cx="74295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gbfd9ff4c76_0_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376025" y="6119812"/>
            <a:ext cx="576262" cy="503237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gbfd9ff4c76_0_10"/>
          <p:cNvSpPr txBox="1"/>
          <p:nvPr/>
        </p:nvSpPr>
        <p:spPr>
          <a:xfrm>
            <a:off x="792162" y="1079500"/>
            <a:ext cx="3527400" cy="10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2800"/>
              <a:buFont typeface="Roboto Black"/>
              <a:buNone/>
            </a:pPr>
            <a:r>
              <a:rPr lang="en-US" sz="2800" b="1">
                <a:solidFill>
                  <a:srgbClr val="27348B"/>
                </a:solidFill>
                <a:latin typeface="Roboto Black"/>
                <a:ea typeface="Roboto Black"/>
                <a:cs typeface="Roboto Black"/>
                <a:sym typeface="Roboto Black"/>
              </a:rPr>
              <a:t>STES</a:t>
            </a:r>
            <a:endParaRPr/>
          </a:p>
        </p:txBody>
      </p:sp>
      <p:pic>
        <p:nvPicPr>
          <p:cNvPr id="185" name="Google Shape;185;gbfd9ff4c76_0_1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2296" y="4240375"/>
            <a:ext cx="3574000" cy="238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bfd9ff4c76_0_50"/>
          <p:cNvSpPr txBox="1"/>
          <p:nvPr/>
        </p:nvSpPr>
        <p:spPr>
          <a:xfrm>
            <a:off x="792298" y="2184150"/>
            <a:ext cx="3779700" cy="4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1800"/>
              <a:buFont typeface="Roboto Light"/>
              <a:buChar char="-"/>
            </a:pPr>
            <a:r>
              <a:rPr lang="en-US" sz="18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aktuálně spravuje obchodní a marketingová práva týkající se hokejové Extraligy a hokejové reprezentace</a:t>
            </a:r>
            <a:endParaRPr sz="18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1800"/>
              <a:buFont typeface="Roboto Light"/>
              <a:buChar char="-"/>
            </a:pPr>
            <a:r>
              <a:rPr lang="en-US" sz="18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mimo to organizuje známé eventy - Sportovec roku, Hokejista roku apod.</a:t>
            </a:r>
            <a:endParaRPr sz="18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1800"/>
              <a:buFont typeface="Roboto Light"/>
              <a:buChar char="-"/>
            </a:pPr>
            <a:r>
              <a:rPr lang="en-US" sz="18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stará se o hokejové komunikační servery Hokej.cz a NHL.cz</a:t>
            </a:r>
            <a:endParaRPr sz="18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1800"/>
              <a:buFont typeface="Roboto Light"/>
              <a:buChar char="-"/>
            </a:pPr>
            <a:r>
              <a:rPr lang="en-US" sz="1800" b="1" u="sng">
                <a:solidFill>
                  <a:schemeClr val="hlink"/>
                </a:solidFill>
                <a:latin typeface="Roboto Light"/>
                <a:ea typeface="Roboto Light"/>
                <a:cs typeface="Roboto Light"/>
                <a:sym typeface="Roboto Light"/>
                <a:hlinkClick r:id="rId3"/>
              </a:rPr>
              <a:t>www.bpa.cz</a:t>
            </a:r>
            <a:r>
              <a:rPr lang="en-US" sz="18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endParaRPr sz="18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191" name="Google Shape;191;gbfd9ff4c76_0_50"/>
          <p:cNvPicPr preferRelativeResize="0"/>
          <p:nvPr/>
        </p:nvPicPr>
        <p:blipFill rotWithShape="1">
          <a:blip r:embed="rId4">
            <a:alphaModFix/>
          </a:blip>
          <a:srcRect l="13804" r="13804"/>
          <a:stretch/>
        </p:blipFill>
        <p:spPr>
          <a:xfrm>
            <a:off x="4764087" y="0"/>
            <a:ext cx="7429502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gbfd9ff4c76_0_5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376025" y="6119812"/>
            <a:ext cx="576262" cy="503237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gbfd9ff4c76_0_50"/>
          <p:cNvSpPr txBox="1"/>
          <p:nvPr/>
        </p:nvSpPr>
        <p:spPr>
          <a:xfrm>
            <a:off x="792162" y="1079500"/>
            <a:ext cx="3527400" cy="10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2800"/>
              <a:buFont typeface="Roboto Black"/>
              <a:buNone/>
            </a:pPr>
            <a:r>
              <a:rPr lang="en-US" sz="2800" b="1">
                <a:solidFill>
                  <a:srgbClr val="27348B"/>
                </a:solidFill>
                <a:latin typeface="Roboto Black"/>
                <a:ea typeface="Roboto Black"/>
                <a:cs typeface="Roboto Black"/>
                <a:sym typeface="Roboto Black"/>
              </a:rPr>
              <a:t>BPA</a:t>
            </a:r>
            <a:endParaRPr/>
          </a:p>
        </p:txBody>
      </p:sp>
      <p:pic>
        <p:nvPicPr>
          <p:cNvPr id="194" name="Google Shape;194;gbfd9ff4c76_0_5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03350" y="5357800"/>
            <a:ext cx="1905000" cy="7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bfd9ff4c76_0_90"/>
          <p:cNvSpPr txBox="1"/>
          <p:nvPr/>
        </p:nvSpPr>
        <p:spPr>
          <a:xfrm>
            <a:off x="792286" y="1835125"/>
            <a:ext cx="3779700" cy="4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1800"/>
              <a:buFont typeface="Roboto Light"/>
              <a:buChar char="-"/>
            </a:pPr>
            <a:r>
              <a:rPr lang="en-US" sz="18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je 100% vlastněná ČOV</a:t>
            </a:r>
            <a:endParaRPr sz="18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1800"/>
              <a:buFont typeface="Roboto Light"/>
              <a:buChar char="-"/>
            </a:pPr>
            <a:r>
              <a:rPr lang="en-US" sz="18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marketingově zastupuje ČOV, stará se o všechny projekty a partnery...</a:t>
            </a:r>
            <a:endParaRPr sz="18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1800"/>
              <a:buFont typeface="Roboto Light"/>
              <a:buChar char="-"/>
            </a:pPr>
            <a:r>
              <a:rPr lang="en-US" sz="18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doporučuju sledovat, jak marketingově tato organizace pracuje, tj. YouTube kanál, T-Mobile běhy, parky během konání Olympiád apod.</a:t>
            </a:r>
            <a:endParaRPr sz="18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1800"/>
              <a:buFont typeface="Roboto Light"/>
              <a:buChar char="-"/>
            </a:pPr>
            <a:r>
              <a:rPr lang="en-US" sz="1800" b="1" u="sng">
                <a:solidFill>
                  <a:schemeClr val="hlink"/>
                </a:solidFill>
                <a:latin typeface="Roboto Light"/>
                <a:ea typeface="Roboto Light"/>
                <a:cs typeface="Roboto Light"/>
                <a:sym typeface="Roboto Light"/>
                <a:hlinkClick r:id="rId3"/>
              </a:rPr>
              <a:t>www.olympic.cz</a:t>
            </a:r>
            <a:r>
              <a:rPr lang="en-US" sz="18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endParaRPr sz="18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200" name="Google Shape;200;gbfd9ff4c76_0_90"/>
          <p:cNvPicPr preferRelativeResize="0"/>
          <p:nvPr/>
        </p:nvPicPr>
        <p:blipFill rotWithShape="1">
          <a:blip r:embed="rId4">
            <a:alphaModFix/>
          </a:blip>
          <a:srcRect l="13924" r="13924"/>
          <a:stretch/>
        </p:blipFill>
        <p:spPr>
          <a:xfrm>
            <a:off x="4764087" y="0"/>
            <a:ext cx="74295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gbfd9ff4c76_0_9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376025" y="6119812"/>
            <a:ext cx="576262" cy="503237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gbfd9ff4c76_0_90"/>
          <p:cNvSpPr txBox="1"/>
          <p:nvPr/>
        </p:nvSpPr>
        <p:spPr>
          <a:xfrm>
            <a:off x="792162" y="1079500"/>
            <a:ext cx="3527400" cy="10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2800"/>
              <a:buFont typeface="Roboto Black"/>
              <a:buNone/>
            </a:pPr>
            <a:r>
              <a:rPr lang="en-US" sz="2800" b="1">
                <a:solidFill>
                  <a:srgbClr val="27348B"/>
                </a:solidFill>
                <a:latin typeface="Roboto Black"/>
                <a:ea typeface="Roboto Black"/>
                <a:cs typeface="Roboto Black"/>
                <a:sym typeface="Roboto Black"/>
              </a:rPr>
              <a:t>Česká olympijská</a:t>
            </a:r>
            <a:endParaRPr/>
          </a:p>
        </p:txBody>
      </p:sp>
      <p:pic>
        <p:nvPicPr>
          <p:cNvPr id="203" name="Google Shape;203;gbfd9ff4c76_0_9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58103" y="4848700"/>
            <a:ext cx="1648075" cy="1694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bfd9ff4c76_0_142"/>
          <p:cNvSpPr txBox="1"/>
          <p:nvPr/>
        </p:nvSpPr>
        <p:spPr>
          <a:xfrm>
            <a:off x="792286" y="1844550"/>
            <a:ext cx="3779700" cy="4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1800"/>
              <a:buFont typeface="Roboto Light"/>
              <a:buChar char="-"/>
            </a:pPr>
            <a:r>
              <a:rPr lang="en-US" sz="18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je organizace, která se zaměřuje na TOP eventy v ČR zejména v oblasti tenisu a atletice, tj.:</a:t>
            </a:r>
            <a:endParaRPr sz="18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1800"/>
              <a:buFont typeface="Roboto Light"/>
              <a:buChar char="-"/>
            </a:pPr>
            <a:r>
              <a:rPr lang="en-US" sz="18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Zlatá tretra</a:t>
            </a:r>
            <a:endParaRPr sz="18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1800"/>
              <a:buFont typeface="Roboto Light"/>
              <a:buChar char="-"/>
            </a:pPr>
            <a:r>
              <a:rPr lang="en-US" sz="18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Davis Cup</a:t>
            </a:r>
            <a:endParaRPr sz="18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1800"/>
              <a:buFont typeface="Roboto Light"/>
              <a:buChar char="-"/>
            </a:pPr>
            <a:r>
              <a:rPr lang="en-US" sz="18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Fed Cup</a:t>
            </a:r>
            <a:endParaRPr sz="18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1800"/>
              <a:buFont typeface="Roboto Light"/>
              <a:buChar char="-"/>
            </a:pPr>
            <a:r>
              <a:rPr lang="en-US" sz="1800" b="1" u="sng">
                <a:solidFill>
                  <a:schemeClr val="hlink"/>
                </a:solidFill>
                <a:latin typeface="Roboto Light"/>
                <a:ea typeface="Roboto Light"/>
                <a:cs typeface="Roboto Light"/>
                <a:sym typeface="Roboto Light"/>
                <a:hlinkClick r:id="rId3"/>
              </a:rPr>
              <a:t>www.ceskasportovni.cz</a:t>
            </a:r>
            <a:r>
              <a:rPr lang="en-US" sz="18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endParaRPr sz="18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209" name="Google Shape;209;gbfd9ff4c76_0_142"/>
          <p:cNvPicPr preferRelativeResize="0"/>
          <p:nvPr/>
        </p:nvPicPr>
        <p:blipFill rotWithShape="1">
          <a:blip r:embed="rId4">
            <a:alphaModFix/>
          </a:blip>
          <a:srcRect l="14147" r="14147"/>
          <a:stretch/>
        </p:blipFill>
        <p:spPr>
          <a:xfrm>
            <a:off x="4764087" y="0"/>
            <a:ext cx="74295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gbfd9ff4c76_0_1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376025" y="6119812"/>
            <a:ext cx="576262" cy="503237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gbfd9ff4c76_0_142"/>
          <p:cNvSpPr txBox="1"/>
          <p:nvPr/>
        </p:nvSpPr>
        <p:spPr>
          <a:xfrm>
            <a:off x="792162" y="1079500"/>
            <a:ext cx="3527400" cy="10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2800"/>
              <a:buFont typeface="Roboto Black"/>
              <a:buNone/>
            </a:pPr>
            <a:r>
              <a:rPr lang="en-US" sz="2800" b="1">
                <a:solidFill>
                  <a:srgbClr val="27348B"/>
                </a:solidFill>
                <a:latin typeface="Roboto Black"/>
                <a:ea typeface="Roboto Black"/>
                <a:cs typeface="Roboto Black"/>
                <a:sym typeface="Roboto Black"/>
              </a:rPr>
              <a:t>Česká sportovní</a:t>
            </a:r>
            <a:endParaRPr/>
          </a:p>
        </p:txBody>
      </p:sp>
      <p:pic>
        <p:nvPicPr>
          <p:cNvPr id="212" name="Google Shape;212;gbfd9ff4c76_0_142"/>
          <p:cNvPicPr preferRelativeResize="0"/>
          <p:nvPr/>
        </p:nvPicPr>
        <p:blipFill rotWithShape="1">
          <a:blip r:embed="rId6">
            <a:alphaModFix/>
          </a:blip>
          <a:srcRect l="13583" r="13583"/>
          <a:stretch/>
        </p:blipFill>
        <p:spPr>
          <a:xfrm>
            <a:off x="1858103" y="4848700"/>
            <a:ext cx="1648075" cy="1694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bfd9ff4c76_0_109"/>
          <p:cNvSpPr txBox="1"/>
          <p:nvPr/>
        </p:nvSpPr>
        <p:spPr>
          <a:xfrm>
            <a:off x="792148" y="1590450"/>
            <a:ext cx="3779700" cy="4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1800"/>
              <a:buFont typeface="Roboto Light"/>
              <a:buChar char="-"/>
            </a:pPr>
            <a:r>
              <a:rPr lang="en-US" sz="18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agentura zaměřena na:</a:t>
            </a:r>
            <a:endParaRPr sz="18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1800"/>
              <a:buFont typeface="Roboto Light"/>
              <a:buChar char="-"/>
            </a:pPr>
            <a:r>
              <a:rPr lang="en-US" sz="18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strategie značky, </a:t>
            </a:r>
            <a:endParaRPr sz="18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1800"/>
              <a:buFont typeface="Roboto Light"/>
              <a:buChar char="-"/>
            </a:pPr>
            <a:r>
              <a:rPr lang="en-US" sz="18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digital</a:t>
            </a:r>
            <a:endParaRPr sz="18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1800"/>
              <a:buFont typeface="Roboto Light"/>
              <a:buChar char="-"/>
            </a:pPr>
            <a:r>
              <a:rPr lang="en-US" sz="18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sociální média</a:t>
            </a:r>
            <a:endParaRPr sz="18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1800"/>
              <a:buFont typeface="Roboto Light"/>
              <a:buChar char="-"/>
            </a:pPr>
            <a:r>
              <a:rPr lang="en-US" sz="18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eventy</a:t>
            </a:r>
            <a:endParaRPr sz="18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1800"/>
              <a:buFont typeface="Roboto Light"/>
              <a:buChar char="-"/>
            </a:pPr>
            <a:r>
              <a:rPr lang="en-US" sz="18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grafický design</a:t>
            </a:r>
            <a:endParaRPr sz="18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1800"/>
              <a:buFont typeface="Roboto Light"/>
              <a:buChar char="-"/>
            </a:pPr>
            <a:r>
              <a:rPr lang="en-US" sz="18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klíčové projekty:</a:t>
            </a:r>
            <a:endParaRPr sz="18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1800"/>
              <a:buFont typeface="Roboto Light"/>
              <a:buChar char="-"/>
            </a:pPr>
            <a:r>
              <a:rPr lang="en-US" sz="18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Fortuna liga, Mol Cup, Česká repre, Můj první gól, Sparta...</a:t>
            </a:r>
            <a:endParaRPr sz="18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1800"/>
              <a:buFont typeface="Roboto Light"/>
              <a:buChar char="-"/>
            </a:pPr>
            <a:r>
              <a:rPr lang="en-US" sz="18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realizuje projekt Sportbiz - unikátní projekt o sportovním marketingu - </a:t>
            </a:r>
            <a:r>
              <a:rPr lang="en-US" sz="1800" b="1" u="sng">
                <a:solidFill>
                  <a:schemeClr val="hlink"/>
                </a:solidFill>
                <a:latin typeface="Roboto Light"/>
                <a:ea typeface="Roboto Light"/>
                <a:cs typeface="Roboto Light"/>
                <a:sym typeface="Roboto Light"/>
                <a:hlinkClick r:id="rId3"/>
              </a:rPr>
              <a:t>www.sportbiz.cz</a:t>
            </a:r>
            <a:r>
              <a:rPr lang="en-US" sz="18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endParaRPr sz="18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1800"/>
              <a:buFont typeface="Roboto Light"/>
              <a:buChar char="-"/>
            </a:pPr>
            <a:r>
              <a:rPr lang="en-US" sz="1800" b="1" u="sng">
                <a:solidFill>
                  <a:schemeClr val="hlink"/>
                </a:solidFill>
                <a:latin typeface="Roboto Light"/>
                <a:ea typeface="Roboto Light"/>
                <a:cs typeface="Roboto Light"/>
                <a:sym typeface="Roboto Light"/>
                <a:hlinkClick r:id="rId4"/>
              </a:rPr>
              <a:t>www.2score.cz</a:t>
            </a:r>
            <a:r>
              <a:rPr lang="en-US" sz="18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endParaRPr sz="18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218" name="Google Shape;218;gbfd9ff4c76_0_109"/>
          <p:cNvPicPr preferRelativeResize="0"/>
          <p:nvPr/>
        </p:nvPicPr>
        <p:blipFill rotWithShape="1">
          <a:blip r:embed="rId5">
            <a:alphaModFix/>
          </a:blip>
          <a:srcRect t="13105" b="13105"/>
          <a:stretch/>
        </p:blipFill>
        <p:spPr>
          <a:xfrm>
            <a:off x="4764087" y="0"/>
            <a:ext cx="74295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gbfd9ff4c76_0_10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376025" y="6119812"/>
            <a:ext cx="576262" cy="503237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gbfd9ff4c76_0_109"/>
          <p:cNvSpPr txBox="1"/>
          <p:nvPr/>
        </p:nvSpPr>
        <p:spPr>
          <a:xfrm>
            <a:off x="792162" y="1079500"/>
            <a:ext cx="3527400" cy="10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2800"/>
              <a:buFont typeface="Roboto Black"/>
              <a:buNone/>
            </a:pPr>
            <a:r>
              <a:rPr lang="en-US" sz="2800" b="1">
                <a:solidFill>
                  <a:srgbClr val="27348B"/>
                </a:solidFill>
                <a:latin typeface="Roboto Black"/>
                <a:ea typeface="Roboto Black"/>
                <a:cs typeface="Roboto Black"/>
                <a:sym typeface="Roboto Black"/>
              </a:rPr>
              <a:t>2Score</a:t>
            </a:r>
            <a:endParaRPr/>
          </a:p>
        </p:txBody>
      </p:sp>
      <p:pic>
        <p:nvPicPr>
          <p:cNvPr id="221" name="Google Shape;221;gbfd9ff4c76_0_10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95050" y="5381350"/>
            <a:ext cx="1241675" cy="124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bfd9ff4c76_0_154"/>
          <p:cNvSpPr txBox="1"/>
          <p:nvPr/>
        </p:nvSpPr>
        <p:spPr>
          <a:xfrm>
            <a:off x="792148" y="2216375"/>
            <a:ext cx="3779700" cy="4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1800"/>
              <a:buFont typeface="Roboto Light"/>
              <a:buChar char="-"/>
            </a:pPr>
            <a:r>
              <a:rPr lang="en-US" sz="18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agentura zaměřena na:</a:t>
            </a:r>
            <a:endParaRPr sz="18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1800"/>
              <a:buFont typeface="Roboto Light"/>
              <a:buChar char="-"/>
            </a:pPr>
            <a:r>
              <a:rPr lang="en-US" sz="18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osobnostní práva</a:t>
            </a:r>
            <a:endParaRPr sz="18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1800"/>
              <a:buFont typeface="Roboto Light"/>
              <a:buChar char="-"/>
            </a:pPr>
            <a:r>
              <a:rPr lang="en-US" sz="18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produkce eventů</a:t>
            </a:r>
            <a:endParaRPr sz="18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1800"/>
              <a:buFont typeface="Roboto Light"/>
              <a:buChar char="-"/>
            </a:pPr>
            <a:r>
              <a:rPr lang="en-US" sz="18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marketing a PR</a:t>
            </a:r>
            <a:endParaRPr sz="18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1800"/>
              <a:buFont typeface="Roboto Light"/>
              <a:buChar char="-"/>
            </a:pPr>
            <a:r>
              <a:rPr lang="en-US" sz="18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klíčové projekty:</a:t>
            </a:r>
            <a:endParaRPr sz="18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1800"/>
              <a:buFont typeface="Roboto Light"/>
              <a:buChar char="-"/>
            </a:pPr>
            <a:r>
              <a:rPr lang="en-US" sz="18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sportovci - P. Čech, M. Sáblíková, E. Ledecká...</a:t>
            </a:r>
            <a:endParaRPr sz="18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1800"/>
              <a:buFont typeface="Roboto Light"/>
              <a:buChar char="-"/>
            </a:pPr>
            <a:r>
              <a:rPr lang="en-US" sz="18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Kolo pro život</a:t>
            </a:r>
            <a:endParaRPr sz="18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1800"/>
              <a:buFont typeface="Roboto Light"/>
              <a:buChar char="-"/>
            </a:pPr>
            <a:r>
              <a:rPr lang="en-US" sz="18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Světový pohár ve Špindlu..</a:t>
            </a:r>
            <a:endParaRPr sz="18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1800"/>
              <a:buFont typeface="Roboto Light"/>
              <a:buChar char="-"/>
            </a:pPr>
            <a:r>
              <a:rPr lang="en-US" sz="1800" b="1" u="sng">
                <a:solidFill>
                  <a:schemeClr val="hlink"/>
                </a:solidFill>
                <a:latin typeface="Roboto Light"/>
                <a:ea typeface="Roboto Light"/>
                <a:cs typeface="Roboto Light"/>
                <a:sym typeface="Roboto Light"/>
                <a:hlinkClick r:id="rId3"/>
              </a:rPr>
              <a:t>www.sportinvest.cz</a:t>
            </a:r>
            <a:r>
              <a:rPr lang="en-US" sz="18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endParaRPr sz="18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227" name="Google Shape;227;gbfd9ff4c76_0_154"/>
          <p:cNvPicPr preferRelativeResize="0"/>
          <p:nvPr/>
        </p:nvPicPr>
        <p:blipFill rotWithShape="1">
          <a:blip r:embed="rId4">
            <a:alphaModFix/>
          </a:blip>
          <a:srcRect l="19488" r="19494"/>
          <a:stretch/>
        </p:blipFill>
        <p:spPr>
          <a:xfrm>
            <a:off x="4764087" y="0"/>
            <a:ext cx="74295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gbfd9ff4c76_0_15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376025" y="6119812"/>
            <a:ext cx="576262" cy="503237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gbfd9ff4c76_0_154"/>
          <p:cNvSpPr txBox="1"/>
          <p:nvPr/>
        </p:nvSpPr>
        <p:spPr>
          <a:xfrm>
            <a:off x="792162" y="1079500"/>
            <a:ext cx="3527400" cy="10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2800"/>
              <a:buFont typeface="Roboto Black"/>
              <a:buNone/>
            </a:pPr>
            <a:r>
              <a:rPr lang="en-US" sz="2800" b="1">
                <a:solidFill>
                  <a:srgbClr val="27348B"/>
                </a:solidFill>
                <a:latin typeface="Roboto Black"/>
                <a:ea typeface="Roboto Black"/>
                <a:cs typeface="Roboto Black"/>
                <a:sym typeface="Roboto Black"/>
              </a:rPr>
              <a:t>Sport Invest (Marketing)</a:t>
            </a:r>
            <a:endParaRPr/>
          </a:p>
        </p:txBody>
      </p:sp>
      <p:pic>
        <p:nvPicPr>
          <p:cNvPr id="230" name="Google Shape;230;gbfd9ff4c76_0_15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95050" y="5461925"/>
            <a:ext cx="1208275" cy="120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bfd9ff4c76_0_162"/>
          <p:cNvSpPr txBox="1"/>
          <p:nvPr/>
        </p:nvSpPr>
        <p:spPr>
          <a:xfrm>
            <a:off x="792148" y="1847875"/>
            <a:ext cx="3779700" cy="4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1800"/>
              <a:buFont typeface="Roboto Light"/>
              <a:buChar char="-"/>
            </a:pPr>
            <a:r>
              <a:rPr lang="en-US" sz="18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agentura zaměřena na:</a:t>
            </a:r>
            <a:endParaRPr sz="18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1800"/>
              <a:buFont typeface="Roboto Light"/>
              <a:buChar char="-"/>
            </a:pPr>
            <a:r>
              <a:rPr lang="en-US" sz="18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sponzoring - aktivaci značek</a:t>
            </a:r>
            <a:endParaRPr sz="18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1800"/>
              <a:buFont typeface="Roboto Light"/>
              <a:buChar char="-"/>
            </a:pPr>
            <a:r>
              <a:rPr lang="en-US" sz="18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PR</a:t>
            </a:r>
            <a:endParaRPr sz="18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1800"/>
              <a:buFont typeface="Roboto Light"/>
              <a:buChar char="-"/>
            </a:pPr>
            <a:r>
              <a:rPr lang="en-US" sz="18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eventy</a:t>
            </a:r>
            <a:endParaRPr sz="18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1800"/>
              <a:buFont typeface="Roboto Light"/>
              <a:buChar char="-"/>
            </a:pPr>
            <a:r>
              <a:rPr lang="en-US" sz="18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klíčové projekty:</a:t>
            </a:r>
            <a:endParaRPr sz="18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1800"/>
              <a:buFont typeface="Roboto Light"/>
              <a:buChar char="-"/>
            </a:pPr>
            <a:r>
              <a:rPr lang="en-US" sz="18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Radegast Index</a:t>
            </a:r>
            <a:endParaRPr sz="18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1800"/>
              <a:buFont typeface="Roboto Light"/>
              <a:buChar char="-"/>
            </a:pPr>
            <a:r>
              <a:rPr lang="en-US" sz="18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Česká spořitelna - 12. hráč</a:t>
            </a:r>
            <a:endParaRPr sz="18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1800"/>
              <a:buFont typeface="Roboto Light"/>
              <a:buChar char="-"/>
            </a:pPr>
            <a:r>
              <a:rPr lang="en-US" sz="1800" b="1" u="sng">
                <a:solidFill>
                  <a:schemeClr val="hlink"/>
                </a:solidFill>
                <a:latin typeface="Roboto Light"/>
                <a:ea typeface="Roboto Light"/>
                <a:cs typeface="Roboto Light"/>
                <a:sym typeface="Roboto Light"/>
                <a:hlinkClick r:id="rId3"/>
              </a:rPr>
              <a:t>www.concept-one.cz</a:t>
            </a:r>
            <a:r>
              <a:rPr lang="en-US" sz="18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endParaRPr sz="18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236" name="Google Shape;236;gbfd9ff4c76_0_162"/>
          <p:cNvPicPr preferRelativeResize="0"/>
          <p:nvPr/>
        </p:nvPicPr>
        <p:blipFill rotWithShape="1">
          <a:blip r:embed="rId4">
            <a:alphaModFix/>
          </a:blip>
          <a:srcRect l="19530" r="19530"/>
          <a:stretch/>
        </p:blipFill>
        <p:spPr>
          <a:xfrm>
            <a:off x="4764087" y="0"/>
            <a:ext cx="74295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gbfd9ff4c76_0_16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376025" y="6119812"/>
            <a:ext cx="576262" cy="503237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gbfd9ff4c76_0_162"/>
          <p:cNvSpPr txBox="1"/>
          <p:nvPr/>
        </p:nvSpPr>
        <p:spPr>
          <a:xfrm>
            <a:off x="792162" y="1079500"/>
            <a:ext cx="3527400" cy="10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2800"/>
              <a:buFont typeface="Roboto Black"/>
              <a:buNone/>
            </a:pPr>
            <a:r>
              <a:rPr lang="en-US" sz="2800" b="1">
                <a:solidFill>
                  <a:srgbClr val="27348B"/>
                </a:solidFill>
                <a:latin typeface="Roboto Black"/>
                <a:ea typeface="Roboto Black"/>
                <a:cs typeface="Roboto Black"/>
                <a:sym typeface="Roboto Black"/>
              </a:rPr>
              <a:t>Concept One</a:t>
            </a:r>
            <a:endParaRPr/>
          </a:p>
        </p:txBody>
      </p:sp>
      <p:pic>
        <p:nvPicPr>
          <p:cNvPr id="239" name="Google Shape;239;gbfd9ff4c76_0_162"/>
          <p:cNvPicPr preferRelativeResize="0"/>
          <p:nvPr/>
        </p:nvPicPr>
        <p:blipFill rotWithShape="1">
          <a:blip r:embed="rId6">
            <a:alphaModFix/>
          </a:blip>
          <a:srcRect l="23217" r="23212"/>
          <a:stretch/>
        </p:blipFill>
        <p:spPr>
          <a:xfrm>
            <a:off x="1995050" y="5461925"/>
            <a:ext cx="1208276" cy="120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bfd9ff4c76_0_171"/>
          <p:cNvSpPr txBox="1"/>
          <p:nvPr/>
        </p:nvSpPr>
        <p:spPr>
          <a:xfrm>
            <a:off x="792148" y="1907425"/>
            <a:ext cx="3779700" cy="4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1800"/>
              <a:buFont typeface="Roboto Light"/>
              <a:buChar char="-"/>
            </a:pPr>
            <a:r>
              <a:rPr lang="en-US" sz="18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agentura zaměřená na:</a:t>
            </a:r>
            <a:endParaRPr sz="18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1800"/>
              <a:buFont typeface="Roboto Light"/>
              <a:buChar char="-"/>
            </a:pPr>
            <a:r>
              <a:rPr lang="en-US" sz="18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partnerské aktivace </a:t>
            </a:r>
            <a:endParaRPr sz="18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1800"/>
              <a:buFont typeface="Roboto Light"/>
              <a:buChar char="-"/>
            </a:pPr>
            <a:r>
              <a:rPr lang="en-US" sz="18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realizaci TOP sportovních eventů</a:t>
            </a:r>
            <a:endParaRPr sz="18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1800"/>
              <a:buFont typeface="Roboto Light"/>
              <a:buChar char="-"/>
            </a:pPr>
            <a:r>
              <a:rPr lang="en-US" sz="18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klíčové projekty:</a:t>
            </a:r>
            <a:endParaRPr sz="18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1800"/>
              <a:buFont typeface="Roboto Light"/>
              <a:buChar char="-"/>
            </a:pPr>
            <a:r>
              <a:rPr lang="en-US" sz="18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Primátorky</a:t>
            </a:r>
            <a:endParaRPr sz="18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1800"/>
              <a:buFont typeface="Roboto Light"/>
              <a:buChar char="-"/>
            </a:pPr>
            <a:r>
              <a:rPr lang="en-US" sz="18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Jizerská padesátka</a:t>
            </a:r>
            <a:endParaRPr sz="18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1800"/>
              <a:buFont typeface="Roboto Light"/>
              <a:buChar char="-"/>
            </a:pPr>
            <a:r>
              <a:rPr lang="en-US" sz="18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Běhej lesy</a:t>
            </a:r>
            <a:endParaRPr sz="18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-  </a:t>
            </a:r>
            <a:r>
              <a:rPr lang="en-US" sz="1800" b="1" u="sng">
                <a:solidFill>
                  <a:schemeClr val="hlink"/>
                </a:solidFill>
                <a:latin typeface="Roboto Light"/>
                <a:ea typeface="Roboto Light"/>
                <a:cs typeface="Roboto Light"/>
                <a:sym typeface="Roboto Light"/>
                <a:hlinkClick r:id="rId3"/>
              </a:rPr>
              <a:t>www.raul.cz</a:t>
            </a:r>
            <a:r>
              <a:rPr lang="en-US" sz="18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  </a:t>
            </a:r>
            <a:endParaRPr sz="18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245" name="Google Shape;245;gbfd9ff4c76_0_171"/>
          <p:cNvPicPr preferRelativeResize="0"/>
          <p:nvPr/>
        </p:nvPicPr>
        <p:blipFill rotWithShape="1">
          <a:blip r:embed="rId4">
            <a:alphaModFix/>
          </a:blip>
          <a:srcRect l="13888" r="13888"/>
          <a:stretch/>
        </p:blipFill>
        <p:spPr>
          <a:xfrm>
            <a:off x="4764087" y="0"/>
            <a:ext cx="74295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gbfd9ff4c76_0_17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376025" y="6119812"/>
            <a:ext cx="576262" cy="503237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gbfd9ff4c76_0_171"/>
          <p:cNvSpPr txBox="1"/>
          <p:nvPr/>
        </p:nvSpPr>
        <p:spPr>
          <a:xfrm>
            <a:off x="792162" y="1059025"/>
            <a:ext cx="3527400" cy="10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2800"/>
              <a:buFont typeface="Roboto Black"/>
              <a:buNone/>
            </a:pPr>
            <a:r>
              <a:rPr lang="en-US" sz="2800" b="1">
                <a:solidFill>
                  <a:srgbClr val="27348B"/>
                </a:solidFill>
                <a:latin typeface="Roboto Black"/>
                <a:ea typeface="Roboto Black"/>
                <a:cs typeface="Roboto Black"/>
                <a:sym typeface="Roboto Black"/>
              </a:rPr>
              <a:t>RAUL!</a:t>
            </a:r>
            <a:endParaRPr/>
          </a:p>
        </p:txBody>
      </p:sp>
      <p:pic>
        <p:nvPicPr>
          <p:cNvPr id="248" name="Google Shape;248;gbfd9ff4c76_0_17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41873" y="5199800"/>
            <a:ext cx="1423250" cy="142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bfd9ff4c76_0_125"/>
          <p:cNvSpPr txBox="1"/>
          <p:nvPr/>
        </p:nvSpPr>
        <p:spPr>
          <a:xfrm>
            <a:off x="792298" y="2184150"/>
            <a:ext cx="3779700" cy="4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1800"/>
              <a:buFont typeface="Roboto Light"/>
              <a:buChar char="-"/>
            </a:pPr>
            <a:r>
              <a:rPr lang="en-US" sz="18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agentura zaměřená na:</a:t>
            </a:r>
            <a:endParaRPr sz="18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1800"/>
              <a:buFont typeface="Roboto Light"/>
              <a:buChar char="-"/>
            </a:pPr>
            <a:r>
              <a:rPr lang="en-US" sz="18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sportovní eventy - tvorbu livecontentu</a:t>
            </a:r>
            <a:endParaRPr sz="18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1800"/>
              <a:buFont typeface="Roboto Light"/>
              <a:buChar char="-"/>
            </a:pPr>
            <a:r>
              <a:rPr lang="en-US" sz="18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videocontent</a:t>
            </a:r>
            <a:endParaRPr sz="18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1800"/>
              <a:buFont typeface="Roboto Light"/>
              <a:buChar char="-"/>
            </a:pPr>
            <a:r>
              <a:rPr lang="en-US" sz="18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sportovní rebranding</a:t>
            </a:r>
            <a:endParaRPr sz="18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1800"/>
              <a:buFont typeface="Roboto Light"/>
              <a:buChar char="-"/>
            </a:pPr>
            <a:r>
              <a:rPr lang="en-US" sz="18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klíčové projekty:</a:t>
            </a:r>
            <a:endParaRPr sz="18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1800"/>
              <a:buFont typeface="Roboto Light"/>
              <a:buChar char="-"/>
            </a:pPr>
            <a:r>
              <a:rPr lang="en-US" sz="18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AC Sparta rebranding</a:t>
            </a:r>
            <a:endParaRPr sz="18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1800"/>
              <a:buFont typeface="Roboto Light"/>
              <a:buChar char="-"/>
            </a:pPr>
            <a:r>
              <a:rPr lang="en-US" sz="18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Liveobsah HC Sparta</a:t>
            </a:r>
            <a:endParaRPr sz="18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1800"/>
              <a:buFont typeface="Roboto Light"/>
              <a:buChar char="-"/>
            </a:pPr>
            <a:r>
              <a:rPr lang="en-US" sz="18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ČOV - YouTube kanál</a:t>
            </a:r>
            <a:endParaRPr sz="18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- </a:t>
            </a:r>
            <a:r>
              <a:rPr lang="en-US" sz="1800" b="1" u="sng">
                <a:solidFill>
                  <a:schemeClr val="hlink"/>
                </a:solidFill>
                <a:latin typeface="Roboto Light"/>
                <a:ea typeface="Roboto Light"/>
                <a:cs typeface="Roboto Light"/>
                <a:sym typeface="Roboto Light"/>
                <a:hlinkClick r:id="rId3"/>
              </a:rPr>
              <a:t>www.go4gold.cz</a:t>
            </a:r>
            <a:r>
              <a:rPr lang="en-US" sz="18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endParaRPr sz="18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254" name="Google Shape;254;gbfd9ff4c76_0_125"/>
          <p:cNvPicPr preferRelativeResize="0"/>
          <p:nvPr/>
        </p:nvPicPr>
        <p:blipFill rotWithShape="1">
          <a:blip r:embed="rId4">
            <a:alphaModFix/>
          </a:blip>
          <a:srcRect l="5108" r="5108"/>
          <a:stretch/>
        </p:blipFill>
        <p:spPr>
          <a:xfrm>
            <a:off x="4764087" y="0"/>
            <a:ext cx="7429501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gbfd9ff4c76_0_1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376025" y="6119812"/>
            <a:ext cx="576262" cy="503237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gbfd9ff4c76_0_125"/>
          <p:cNvSpPr txBox="1"/>
          <p:nvPr/>
        </p:nvSpPr>
        <p:spPr>
          <a:xfrm>
            <a:off x="792162" y="1079500"/>
            <a:ext cx="3527400" cy="10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2800"/>
              <a:buFont typeface="Roboto Black"/>
              <a:buNone/>
            </a:pPr>
            <a:r>
              <a:rPr lang="en-US" sz="2800" b="1">
                <a:solidFill>
                  <a:srgbClr val="27348B"/>
                </a:solidFill>
                <a:latin typeface="Roboto Black"/>
                <a:ea typeface="Roboto Black"/>
                <a:cs typeface="Roboto Black"/>
                <a:sym typeface="Roboto Black"/>
              </a:rPr>
              <a:t>GO4GOLD</a:t>
            </a:r>
            <a:endParaRPr/>
          </a:p>
        </p:txBody>
      </p:sp>
      <p:pic>
        <p:nvPicPr>
          <p:cNvPr id="257" name="Google Shape;257;gbfd9ff4c76_0_1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11511" y="5263550"/>
            <a:ext cx="1741275" cy="112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bfd9ff4c76_0_133"/>
          <p:cNvSpPr txBox="1"/>
          <p:nvPr/>
        </p:nvSpPr>
        <p:spPr>
          <a:xfrm>
            <a:off x="792298" y="2184150"/>
            <a:ext cx="3779700" cy="4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1800"/>
              <a:buFont typeface="Roboto Light"/>
              <a:buChar char="-"/>
            </a:pPr>
            <a:r>
              <a:rPr lang="en-US" sz="18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organizace realizující projekty v MMA</a:t>
            </a:r>
            <a:endParaRPr sz="18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1800"/>
              <a:buFont typeface="Roboto Light"/>
              <a:buChar char="-"/>
            </a:pPr>
            <a:r>
              <a:rPr lang="en-US" sz="18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koukněte se na jejich digitální kontent…</a:t>
            </a:r>
            <a:endParaRPr sz="18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1800"/>
              <a:buFont typeface="Roboto Light"/>
              <a:buChar char="-"/>
            </a:pPr>
            <a:r>
              <a:rPr lang="en-US" sz="18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zajímavý je jejich krok odejít z TV a realizovat si přenosy na jejich platformě...</a:t>
            </a:r>
            <a:endParaRPr sz="18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1800"/>
              <a:buFont typeface="Roboto Light"/>
              <a:buChar char="-"/>
            </a:pPr>
            <a:r>
              <a:rPr lang="en-US" sz="1800" b="1" u="sng">
                <a:solidFill>
                  <a:schemeClr val="hlink"/>
                </a:solidFill>
                <a:latin typeface="Roboto Light"/>
                <a:ea typeface="Roboto Light"/>
                <a:cs typeface="Roboto Light"/>
                <a:sym typeface="Roboto Light"/>
                <a:hlinkClick r:id="rId3"/>
              </a:rPr>
              <a:t>www.oktagon.cz</a:t>
            </a:r>
            <a:r>
              <a:rPr lang="en-US" sz="18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endParaRPr sz="18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263" name="Google Shape;263;gbfd9ff4c76_0_133"/>
          <p:cNvPicPr preferRelativeResize="0"/>
          <p:nvPr/>
        </p:nvPicPr>
        <p:blipFill rotWithShape="1">
          <a:blip r:embed="rId4">
            <a:alphaModFix/>
          </a:blip>
          <a:srcRect l="19682" r="19682"/>
          <a:stretch/>
        </p:blipFill>
        <p:spPr>
          <a:xfrm>
            <a:off x="4764087" y="0"/>
            <a:ext cx="74295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gbfd9ff4c76_0_1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376025" y="6119812"/>
            <a:ext cx="576262" cy="503237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gbfd9ff4c76_0_133"/>
          <p:cNvSpPr txBox="1"/>
          <p:nvPr/>
        </p:nvSpPr>
        <p:spPr>
          <a:xfrm>
            <a:off x="792162" y="1079500"/>
            <a:ext cx="3527400" cy="10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2800"/>
              <a:buFont typeface="Roboto Black"/>
              <a:buNone/>
            </a:pPr>
            <a:r>
              <a:rPr lang="en-US" sz="2800" b="1">
                <a:solidFill>
                  <a:srgbClr val="27348B"/>
                </a:solidFill>
                <a:latin typeface="Roboto Black"/>
                <a:ea typeface="Roboto Black"/>
                <a:cs typeface="Roboto Black"/>
                <a:sym typeface="Roboto Black"/>
              </a:rPr>
              <a:t>OKTAGON</a:t>
            </a:r>
            <a:endParaRPr/>
          </a:p>
        </p:txBody>
      </p:sp>
      <p:pic>
        <p:nvPicPr>
          <p:cNvPr id="266" name="Google Shape;266;gbfd9ff4c76_0_13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41866" y="4718850"/>
            <a:ext cx="1904199" cy="1904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bdaa690871_2_0"/>
          <p:cNvSpPr txBox="1"/>
          <p:nvPr/>
        </p:nvSpPr>
        <p:spPr>
          <a:xfrm>
            <a:off x="792148" y="2347900"/>
            <a:ext cx="3779700" cy="4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2400"/>
              <a:buFont typeface="Roboto Light"/>
              <a:buAutoNum type="arabicParenR"/>
            </a:pPr>
            <a:r>
              <a:rPr lang="en-US" sz="24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kontrola docházky</a:t>
            </a:r>
            <a:endParaRPr sz="24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2400"/>
              <a:buFont typeface="Roboto Light"/>
              <a:buAutoNum type="arabicParenR"/>
            </a:pPr>
            <a:r>
              <a:rPr lang="en-US" sz="24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zapnutá kamera (když mluvíte!)</a:t>
            </a:r>
            <a:endParaRPr sz="24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2400"/>
              <a:buFont typeface="Roboto Light"/>
              <a:buAutoNum type="arabicParenR"/>
            </a:pPr>
            <a:r>
              <a:rPr lang="en-US" sz="24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vypnutý mikrofon</a:t>
            </a:r>
            <a:endParaRPr sz="24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2400"/>
              <a:buFont typeface="Roboto Light"/>
              <a:buAutoNum type="arabicParenR"/>
            </a:pPr>
            <a:r>
              <a:rPr lang="en-US" sz="24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aktivní zapojení - nechci tu mluvit do zdi! - při prezentaci aktivně vstupujte do řeči!</a:t>
            </a:r>
            <a:endParaRPr sz="24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40" name="Google Shape;40;gbdaa690871_2_0"/>
          <p:cNvPicPr preferRelativeResize="0"/>
          <p:nvPr/>
        </p:nvPicPr>
        <p:blipFill rotWithShape="1">
          <a:blip r:embed="rId3">
            <a:alphaModFix/>
          </a:blip>
          <a:srcRect l="19422" r="19422"/>
          <a:stretch/>
        </p:blipFill>
        <p:spPr>
          <a:xfrm>
            <a:off x="4764087" y="0"/>
            <a:ext cx="74295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gbdaa690871_2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76025" y="6119812"/>
            <a:ext cx="576262" cy="503237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gbdaa690871_2_0"/>
          <p:cNvSpPr txBox="1"/>
          <p:nvPr/>
        </p:nvSpPr>
        <p:spPr>
          <a:xfrm>
            <a:off x="792162" y="1079500"/>
            <a:ext cx="3527400" cy="10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2800"/>
              <a:buFont typeface="Roboto Black"/>
              <a:buNone/>
            </a:pPr>
            <a:r>
              <a:rPr lang="en-US" sz="2800" b="1">
                <a:solidFill>
                  <a:srgbClr val="27348B"/>
                </a:solidFill>
                <a:latin typeface="Roboto Black"/>
                <a:ea typeface="Roboto Black"/>
                <a:cs typeface="Roboto Black"/>
                <a:sym typeface="Roboto Black"/>
              </a:rPr>
              <a:t>Základní pravidla v téhle covid době...: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gbfd9ff4c76_0_2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76025" y="6119812"/>
            <a:ext cx="576262" cy="503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gbfd9ff4c76_0_2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87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gbfd9ff4c76_0_222"/>
          <p:cNvSpPr txBox="1"/>
          <p:nvPr/>
        </p:nvSpPr>
        <p:spPr>
          <a:xfrm>
            <a:off x="1132738" y="2399675"/>
            <a:ext cx="10080600" cy="11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Roboto Black"/>
              <a:buNone/>
            </a:pPr>
            <a:r>
              <a:rPr lang="en-US" sz="6800" b="1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Jak zvýšit šanci k získání práce?</a:t>
            </a:r>
            <a:endParaRPr sz="6800" b="1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Roboto Black"/>
              <a:buNone/>
            </a:pPr>
            <a:endParaRPr sz="6800" b="1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Roboto Black"/>
              <a:buNone/>
            </a:pPr>
            <a:endParaRPr sz="3100" b="1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Roboto Black"/>
              <a:buNone/>
            </a:pPr>
            <a:endParaRPr sz="7200" b="1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274" name="Google Shape;274;gbfd9ff4c76_0_2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76025" y="6119812"/>
            <a:ext cx="576262" cy="50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bfd9ff4c76_0_235"/>
          <p:cNvSpPr txBox="1"/>
          <p:nvPr/>
        </p:nvSpPr>
        <p:spPr>
          <a:xfrm>
            <a:off x="792148" y="1791350"/>
            <a:ext cx="3779700" cy="4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2400"/>
              <a:buFont typeface="Roboto Light"/>
              <a:buAutoNum type="arabicParenR"/>
            </a:pPr>
            <a:r>
              <a:rPr lang="en-US" sz="24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DOSTUDOVAT VŠ!</a:t>
            </a:r>
            <a:endParaRPr sz="24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2400"/>
              <a:buFont typeface="Roboto Light"/>
              <a:buAutoNum type="arabicParenR"/>
            </a:pPr>
            <a:r>
              <a:rPr lang="en-US" sz="24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UMĚT ANGLICKY!</a:t>
            </a:r>
            <a:endParaRPr sz="24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2400"/>
              <a:buFont typeface="Roboto Light"/>
              <a:buAutoNum type="arabicParenR"/>
            </a:pPr>
            <a:r>
              <a:rPr lang="en-US" sz="24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MÍT ZÁKLADNÍ SKILLS V ONLINE PROSTŘEDÍ</a:t>
            </a:r>
            <a:endParaRPr sz="24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2400"/>
              <a:buFont typeface="Roboto Light"/>
              <a:buAutoNum type="arabicParenR"/>
            </a:pPr>
            <a:r>
              <a:rPr lang="en-US" sz="24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ZÍSKAT PRAXI JIŽ V PRŮBĚHU STUDIA!</a:t>
            </a:r>
            <a:endParaRPr sz="24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2400"/>
              <a:buFont typeface="Roboto Light"/>
              <a:buAutoNum type="arabicParenR"/>
            </a:pPr>
            <a:r>
              <a:rPr lang="en-US" sz="24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UMĚT ZAUJMOUT POTENCIÁLNÍHO ZAMĚSTNAVATELE!</a:t>
            </a:r>
            <a:endParaRPr sz="24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280" name="Google Shape;280;gbfd9ff4c76_0_235"/>
          <p:cNvPicPr preferRelativeResize="0"/>
          <p:nvPr/>
        </p:nvPicPr>
        <p:blipFill rotWithShape="1">
          <a:blip r:embed="rId3">
            <a:alphaModFix/>
          </a:blip>
          <a:srcRect t="3849" b="3840"/>
          <a:stretch/>
        </p:blipFill>
        <p:spPr>
          <a:xfrm>
            <a:off x="4764087" y="0"/>
            <a:ext cx="74295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gbfd9ff4c76_0_2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76025" y="6119812"/>
            <a:ext cx="576262" cy="503237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gbfd9ff4c76_0_235"/>
          <p:cNvSpPr txBox="1"/>
          <p:nvPr/>
        </p:nvSpPr>
        <p:spPr>
          <a:xfrm>
            <a:off x="792162" y="1079500"/>
            <a:ext cx="3527400" cy="10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2800"/>
              <a:buFont typeface="Roboto Black"/>
              <a:buNone/>
            </a:pPr>
            <a:r>
              <a:rPr lang="en-US" sz="2800" b="1">
                <a:solidFill>
                  <a:srgbClr val="27348B"/>
                </a:solidFill>
                <a:latin typeface="Roboto Black"/>
                <a:ea typeface="Roboto Black"/>
                <a:cs typeface="Roboto Black"/>
                <a:sym typeface="Roboto Black"/>
              </a:rPr>
              <a:t>Mé klíčové rady: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bfd9ff4c76_0_242"/>
          <p:cNvSpPr txBox="1"/>
          <p:nvPr/>
        </p:nvSpPr>
        <p:spPr>
          <a:xfrm>
            <a:off x="792148" y="2416150"/>
            <a:ext cx="3779700" cy="4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2400"/>
              <a:buFont typeface="Roboto Light"/>
              <a:buAutoNum type="arabicParenR"/>
            </a:pPr>
            <a:r>
              <a:rPr lang="en-US" sz="24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KVALITNÍ OSLOVENÍ V TĚLE E-MAILU</a:t>
            </a:r>
            <a:endParaRPr sz="24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2400"/>
              <a:buFont typeface="Roboto Light"/>
              <a:buAutoNum type="arabicParenR"/>
            </a:pPr>
            <a:r>
              <a:rPr lang="en-US" sz="24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STRUČNÝ ALE ÚDERNÝ MOTIVAČNÍ DOPIS (VYJÍT Z PROČ)</a:t>
            </a:r>
            <a:endParaRPr sz="24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2400"/>
              <a:buFont typeface="Roboto Light"/>
              <a:buAutoNum type="arabicParenR"/>
            </a:pPr>
            <a:r>
              <a:rPr lang="en-US" sz="24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KOMPLETNÍ CV</a:t>
            </a:r>
            <a:endParaRPr sz="24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288" name="Google Shape;288;gbfd9ff4c76_0_242"/>
          <p:cNvPicPr preferRelativeResize="0"/>
          <p:nvPr/>
        </p:nvPicPr>
        <p:blipFill rotWithShape="1">
          <a:blip r:embed="rId3">
            <a:alphaModFix/>
          </a:blip>
          <a:srcRect l="15654" r="15654"/>
          <a:stretch/>
        </p:blipFill>
        <p:spPr>
          <a:xfrm>
            <a:off x="4764087" y="0"/>
            <a:ext cx="74295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gbfd9ff4c76_0_2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76025" y="6119812"/>
            <a:ext cx="576262" cy="503237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gbfd9ff4c76_0_242"/>
          <p:cNvSpPr txBox="1"/>
          <p:nvPr/>
        </p:nvSpPr>
        <p:spPr>
          <a:xfrm>
            <a:off x="792162" y="1079500"/>
            <a:ext cx="3527400" cy="10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2800"/>
              <a:buFont typeface="Roboto Black"/>
              <a:buNone/>
            </a:pPr>
            <a:r>
              <a:rPr lang="en-US" sz="2800" b="1">
                <a:solidFill>
                  <a:srgbClr val="27348B"/>
                </a:solidFill>
                <a:latin typeface="Roboto Black"/>
                <a:ea typeface="Roboto Black"/>
                <a:cs typeface="Roboto Black"/>
                <a:sym typeface="Roboto Black"/>
              </a:rPr>
              <a:t>Jak kvalitně oslovit zaměstnavatele? 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bfd9ff4c76_0_249"/>
          <p:cNvSpPr txBox="1"/>
          <p:nvPr/>
        </p:nvSpPr>
        <p:spPr>
          <a:xfrm>
            <a:off x="792148" y="2087500"/>
            <a:ext cx="3779700" cy="4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1900"/>
              <a:buFont typeface="Roboto Light"/>
              <a:buAutoNum type="arabicParenR"/>
            </a:pPr>
            <a:r>
              <a:rPr lang="en-US" sz="19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hezká grafická úprava (vyřešení každý detail!)</a:t>
            </a:r>
            <a:endParaRPr sz="19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1900"/>
              <a:buFont typeface="Roboto Light"/>
              <a:buAutoNum type="arabicParenR"/>
            </a:pPr>
            <a:r>
              <a:rPr lang="en-US" sz="19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žádné gramatické chyby (!!!)</a:t>
            </a:r>
            <a:endParaRPr sz="19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1900"/>
              <a:buFont typeface="Roboto Light"/>
              <a:buAutoNum type="arabicParenR"/>
            </a:pPr>
            <a:r>
              <a:rPr lang="en-US" sz="19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aktuální fotka (u holek - ne vyzývavá!)</a:t>
            </a:r>
            <a:endParaRPr sz="19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1900"/>
              <a:buFont typeface="Roboto Light"/>
              <a:buAutoNum type="arabicParenR"/>
            </a:pPr>
            <a:r>
              <a:rPr lang="en-US" sz="19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datum narození</a:t>
            </a:r>
            <a:endParaRPr sz="19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1900"/>
              <a:buFont typeface="Roboto Light"/>
              <a:buAutoNum type="arabicParenR"/>
            </a:pPr>
            <a:r>
              <a:rPr lang="en-US" sz="19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adresa, kde reálně bydlím</a:t>
            </a:r>
            <a:endParaRPr sz="19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1900"/>
              <a:buFont typeface="Roboto Light"/>
              <a:buAutoNum type="arabicParenR"/>
            </a:pPr>
            <a:r>
              <a:rPr lang="en-US" sz="19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jasně popsané dovednosti / konkrétní schopnosti (řidičák, photoshop apod.)</a:t>
            </a:r>
            <a:endParaRPr sz="19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1900"/>
              <a:buFont typeface="Roboto Light"/>
              <a:buAutoNum type="arabicParenR"/>
            </a:pPr>
            <a:r>
              <a:rPr lang="en-US" sz="19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minulé práce - ale především ty relevantní...</a:t>
            </a:r>
            <a:endParaRPr sz="19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1900"/>
              <a:buFont typeface="Roboto Light"/>
              <a:buAutoNum type="arabicParenR"/>
            </a:pPr>
            <a:r>
              <a:rPr lang="en-US" sz="19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kontakt na reference (dejte tam jen ty pozitivní)</a:t>
            </a:r>
            <a:endParaRPr sz="19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296" name="Google Shape;296;gbfd9ff4c76_0_249"/>
          <p:cNvPicPr preferRelativeResize="0"/>
          <p:nvPr/>
        </p:nvPicPr>
        <p:blipFill rotWithShape="1">
          <a:blip r:embed="rId3">
            <a:alphaModFix/>
          </a:blip>
          <a:srcRect t="3849" b="3840"/>
          <a:stretch/>
        </p:blipFill>
        <p:spPr>
          <a:xfrm>
            <a:off x="4764087" y="0"/>
            <a:ext cx="74295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gbfd9ff4c76_0_2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76025" y="6119812"/>
            <a:ext cx="576262" cy="503237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gbfd9ff4c76_0_249"/>
          <p:cNvSpPr txBox="1"/>
          <p:nvPr/>
        </p:nvSpPr>
        <p:spPr>
          <a:xfrm>
            <a:off x="792162" y="1079500"/>
            <a:ext cx="3527400" cy="10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2800"/>
              <a:buFont typeface="Roboto Black"/>
              <a:buNone/>
            </a:pPr>
            <a:r>
              <a:rPr lang="en-US" sz="2800" b="1">
                <a:solidFill>
                  <a:srgbClr val="27348B"/>
                </a:solidFill>
                <a:latin typeface="Roboto Black"/>
                <a:ea typeface="Roboto Black"/>
                <a:cs typeface="Roboto Black"/>
                <a:sym typeface="Roboto Black"/>
              </a:rPr>
              <a:t>Doporučení k obsahu CV: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c09c8ec8c4_0_14"/>
          <p:cNvSpPr txBox="1"/>
          <p:nvPr/>
        </p:nvSpPr>
        <p:spPr>
          <a:xfrm>
            <a:off x="792150" y="2087500"/>
            <a:ext cx="3972000" cy="4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1900"/>
              <a:buFont typeface="Roboto Light"/>
              <a:buAutoNum type="arabicParenR"/>
            </a:pPr>
            <a:r>
              <a:rPr lang="en-US" sz="19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přijít VČAS!</a:t>
            </a:r>
            <a:endParaRPr sz="19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1900"/>
              <a:buFont typeface="Roboto Light"/>
              <a:buAutoNum type="arabicParenR"/>
            </a:pPr>
            <a:r>
              <a:rPr lang="en-US" sz="19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vhodné oblečení (když jdu do agentury nepotřebuji oblek atd.)</a:t>
            </a:r>
            <a:endParaRPr sz="19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1900"/>
              <a:buFont typeface="Roboto Light"/>
              <a:buAutoNum type="arabicParenR"/>
            </a:pPr>
            <a:r>
              <a:rPr lang="en-US" sz="19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vědět co nejvíce o firmě, kde se ucházím o práci, tj. o projektech, co dělá, o hodnotách firmy…</a:t>
            </a:r>
            <a:endParaRPr sz="19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1900"/>
              <a:buFont typeface="Roboto Light"/>
              <a:buAutoNum type="arabicParenR"/>
            </a:pPr>
            <a:r>
              <a:rPr lang="en-US" sz="19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mít jasnou představu o tom, jaké peníze chci dostat (nutno znát svou cenu na trhu práce vzhledem ke svým zkušenostem)</a:t>
            </a:r>
            <a:endParaRPr sz="19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1900"/>
              <a:buFont typeface="Roboto Light"/>
              <a:buAutoNum type="arabicParenR"/>
            </a:pPr>
            <a:r>
              <a:rPr lang="en-US" sz="19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a jak se chovat? Sebevědomě, ale ne arogantně. Především přirozeně.</a:t>
            </a:r>
            <a:endParaRPr sz="19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304" name="Google Shape;304;gc09c8ec8c4_0_14"/>
          <p:cNvPicPr preferRelativeResize="0"/>
          <p:nvPr/>
        </p:nvPicPr>
        <p:blipFill rotWithShape="1">
          <a:blip r:embed="rId3">
            <a:alphaModFix/>
          </a:blip>
          <a:srcRect l="13873" r="13866"/>
          <a:stretch/>
        </p:blipFill>
        <p:spPr>
          <a:xfrm>
            <a:off x="4764087" y="0"/>
            <a:ext cx="7429500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gc09c8ec8c4_0_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76025" y="6119812"/>
            <a:ext cx="576262" cy="503237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gc09c8ec8c4_0_14"/>
          <p:cNvSpPr txBox="1"/>
          <p:nvPr/>
        </p:nvSpPr>
        <p:spPr>
          <a:xfrm>
            <a:off x="792162" y="1079500"/>
            <a:ext cx="3527400" cy="10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2800"/>
              <a:buFont typeface="Roboto Black"/>
              <a:buNone/>
            </a:pPr>
            <a:r>
              <a:rPr lang="en-US" sz="2800" b="1">
                <a:solidFill>
                  <a:srgbClr val="27348B"/>
                </a:solidFill>
                <a:latin typeface="Roboto Black"/>
                <a:ea typeface="Roboto Black"/>
                <a:cs typeface="Roboto Black"/>
                <a:sym typeface="Roboto Black"/>
              </a:rPr>
              <a:t>Doporučení k osobnímu pohovoru: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Google Shape;311;gc09c8ec8c4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76025" y="6119812"/>
            <a:ext cx="576262" cy="503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gc09c8ec8c4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87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gc09c8ec8c4_0_0"/>
          <p:cNvSpPr txBox="1"/>
          <p:nvPr/>
        </p:nvSpPr>
        <p:spPr>
          <a:xfrm>
            <a:off x="1132738" y="2399675"/>
            <a:ext cx="10080600" cy="11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Roboto Black"/>
              <a:buNone/>
            </a:pPr>
            <a:r>
              <a:rPr lang="en-US" sz="6800" b="1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Dobrovolný úkol</a:t>
            </a:r>
            <a:endParaRPr sz="6800" b="1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Roboto Black"/>
              <a:buNone/>
            </a:pPr>
            <a:endParaRPr sz="6800" b="1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Roboto Black"/>
              <a:buNone/>
            </a:pPr>
            <a:endParaRPr sz="3100" b="1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Roboto Black"/>
              <a:buNone/>
            </a:pPr>
            <a:endParaRPr sz="7200" b="1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314" name="Google Shape;314;gc09c8ec8c4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76025" y="6119812"/>
            <a:ext cx="576262" cy="50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c09c8ec8c4_0_7"/>
          <p:cNvSpPr txBox="1"/>
          <p:nvPr/>
        </p:nvSpPr>
        <p:spPr>
          <a:xfrm>
            <a:off x="792148" y="2087500"/>
            <a:ext cx="3779700" cy="4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Udělejte si své CV (pokud nemáte) a pošlete mi ho společně s motivačním dopisem a úvodním textem v e-mailu.</a:t>
            </a:r>
            <a:endParaRPr sz="19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Ucházejte se o vámi vysněnou práci (tj. někdo na Spartu, jiný do některé agentury apod.).</a:t>
            </a:r>
            <a:endParaRPr sz="19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Předmět emailu: </a:t>
            </a:r>
            <a:r>
              <a:rPr lang="en-US" sz="1900" b="1">
                <a:solidFill>
                  <a:srgbClr val="27348B"/>
                </a:solidFill>
                <a:latin typeface="Roboto"/>
                <a:ea typeface="Roboto"/>
                <a:cs typeface="Roboto"/>
                <a:sym typeface="Roboto"/>
              </a:rPr>
              <a:t>MOJE CV</a:t>
            </a:r>
            <a:endParaRPr sz="1900" b="1">
              <a:solidFill>
                <a:srgbClr val="27348B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rgbClr val="27348B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>
                <a:solidFill>
                  <a:srgbClr val="27348B"/>
                </a:solidFill>
                <a:latin typeface="Roboto"/>
                <a:ea typeface="Roboto"/>
                <a:cs typeface="Roboto"/>
                <a:sym typeface="Roboto"/>
              </a:rPr>
              <a:t>Můj email: vesely@sparta.cz</a:t>
            </a:r>
            <a:endParaRPr sz="1900" b="1">
              <a:solidFill>
                <a:srgbClr val="27348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20" name="Google Shape;320;gc09c8ec8c4_0_7"/>
          <p:cNvPicPr preferRelativeResize="0"/>
          <p:nvPr/>
        </p:nvPicPr>
        <p:blipFill rotWithShape="1">
          <a:blip r:embed="rId3">
            <a:alphaModFix/>
          </a:blip>
          <a:srcRect l="14291" r="14284"/>
          <a:stretch/>
        </p:blipFill>
        <p:spPr>
          <a:xfrm>
            <a:off x="4764087" y="0"/>
            <a:ext cx="7429502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gc09c8ec8c4_0_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76025" y="6119812"/>
            <a:ext cx="576262" cy="503237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gc09c8ec8c4_0_7"/>
          <p:cNvSpPr txBox="1"/>
          <p:nvPr/>
        </p:nvSpPr>
        <p:spPr>
          <a:xfrm>
            <a:off x="792162" y="1079500"/>
            <a:ext cx="3527400" cy="10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2800"/>
              <a:buFont typeface="Roboto Black"/>
              <a:buNone/>
            </a:pPr>
            <a:r>
              <a:rPr lang="en-US" sz="2800" b="1">
                <a:solidFill>
                  <a:srgbClr val="27348B"/>
                </a:solidFill>
                <a:latin typeface="Roboto Black"/>
                <a:ea typeface="Roboto Black"/>
                <a:cs typeface="Roboto Black"/>
                <a:sym typeface="Roboto Black"/>
              </a:rPr>
              <a:t>Dobrovolný úkol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Google Shape;327;gbdbdb9d2d2_0_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76025" y="6119812"/>
            <a:ext cx="576262" cy="503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gbdbdb9d2d2_0_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87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gbdbdb9d2d2_0_14"/>
          <p:cNvSpPr txBox="1"/>
          <p:nvPr/>
        </p:nvSpPr>
        <p:spPr>
          <a:xfrm>
            <a:off x="1132738" y="2399675"/>
            <a:ext cx="10080600" cy="11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Roboto Black"/>
              <a:buNone/>
            </a:pPr>
            <a:r>
              <a:rPr lang="en-US" sz="6800" b="1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Díky za pozornost!</a:t>
            </a:r>
            <a:endParaRPr sz="6800" b="1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Roboto Black"/>
              <a:buNone/>
            </a:pPr>
            <a:r>
              <a:rPr lang="en-US" sz="4900" b="1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Klidně se ptejte….</a:t>
            </a:r>
            <a:endParaRPr sz="4900" b="1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Roboto Black"/>
              <a:buNone/>
            </a:pPr>
            <a:endParaRPr sz="6800" b="1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Roboto Black"/>
              <a:buNone/>
            </a:pPr>
            <a:endParaRPr sz="3100" b="1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Roboto Black"/>
              <a:buNone/>
            </a:pPr>
            <a:endParaRPr sz="7200" b="1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330" name="Google Shape;330;gbdbdb9d2d2_0_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76025" y="6119812"/>
            <a:ext cx="576262" cy="50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gbdaa690871_2_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76025" y="6119812"/>
            <a:ext cx="576262" cy="503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gbdaa690871_2_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87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gbdaa690871_2_52"/>
          <p:cNvSpPr txBox="1"/>
          <p:nvPr/>
        </p:nvSpPr>
        <p:spPr>
          <a:xfrm>
            <a:off x="1132738" y="1758225"/>
            <a:ext cx="10080600" cy="11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Roboto Black"/>
              <a:buNone/>
            </a:pPr>
            <a:r>
              <a:rPr lang="en-US" sz="6800" b="1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Pracovní trh v ČR v oblasti </a:t>
            </a:r>
            <a:endParaRPr sz="6800" b="1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Roboto Black"/>
              <a:buNone/>
            </a:pPr>
            <a:r>
              <a:rPr lang="en-US" sz="6800" b="1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Sport managementu</a:t>
            </a:r>
            <a:endParaRPr sz="6800" b="1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Roboto Black"/>
              <a:buNone/>
            </a:pPr>
            <a:endParaRPr sz="6800" b="1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Roboto Black"/>
              <a:buNone/>
            </a:pPr>
            <a:endParaRPr sz="3100" b="1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Roboto Black"/>
              <a:buNone/>
            </a:pPr>
            <a:endParaRPr sz="7200" b="1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50" name="Google Shape;50;gbdaa690871_2_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76025" y="6119812"/>
            <a:ext cx="576262" cy="50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bdaa690871_2_7"/>
          <p:cNvSpPr txBox="1"/>
          <p:nvPr/>
        </p:nvSpPr>
        <p:spPr>
          <a:xfrm>
            <a:off x="792153" y="1902750"/>
            <a:ext cx="9218400" cy="4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1800"/>
              <a:buFont typeface="Roboto"/>
              <a:buAutoNum type="arabicParenR"/>
            </a:pPr>
            <a:r>
              <a:rPr lang="en-US" sz="18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střešní organizace napříč jednotlivými sporty</a:t>
            </a:r>
            <a:endParaRPr sz="18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1800"/>
              <a:buFont typeface="Roboto"/>
              <a:buAutoNum type="arabicParenR"/>
            </a:pPr>
            <a:r>
              <a:rPr lang="en-US" sz="18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střešní sportovní organizace konkrétních sportů (asociace, svazy…)</a:t>
            </a:r>
            <a:endParaRPr sz="18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1800"/>
              <a:buFont typeface="Roboto"/>
              <a:buAutoNum type="arabicParenR"/>
            </a:pPr>
            <a:r>
              <a:rPr lang="en-US" sz="18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sportovní kluby</a:t>
            </a:r>
            <a:endParaRPr sz="18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1800"/>
              <a:buFont typeface="Roboto"/>
              <a:buAutoNum type="arabicParenR"/>
            </a:pPr>
            <a:r>
              <a:rPr lang="en-US" sz="18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sportovní centra / areály</a:t>
            </a:r>
            <a:endParaRPr sz="18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1800"/>
              <a:buFont typeface="Roboto"/>
              <a:buAutoNum type="arabicParenR"/>
            </a:pPr>
            <a:r>
              <a:rPr lang="en-US" sz="18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sportovní média</a:t>
            </a:r>
            <a:endParaRPr sz="18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1800"/>
              <a:buFont typeface="Roboto"/>
              <a:buAutoNum type="arabicParenR"/>
            </a:pPr>
            <a:r>
              <a:rPr lang="en-US" sz="18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obchodní společnosti, které sponzorují sport…</a:t>
            </a:r>
            <a:endParaRPr sz="18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1800"/>
              <a:buFont typeface="Roboto"/>
              <a:buAutoNum type="arabicParenR"/>
            </a:pPr>
            <a:r>
              <a:rPr lang="en-US" sz="18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obchodní organizace ve sportu</a:t>
            </a:r>
            <a:endParaRPr sz="1800" b="1">
              <a:solidFill>
                <a:srgbClr val="27348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6" name="Google Shape;56;gbdaa690871_2_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76025" y="6119812"/>
            <a:ext cx="576262" cy="503237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gbdaa690871_2_7"/>
          <p:cNvSpPr txBox="1"/>
          <p:nvPr/>
        </p:nvSpPr>
        <p:spPr>
          <a:xfrm>
            <a:off x="792150" y="1079500"/>
            <a:ext cx="5056500" cy="10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2800"/>
              <a:buFont typeface="Roboto Black"/>
              <a:buNone/>
            </a:pPr>
            <a:r>
              <a:rPr lang="en-US" sz="2800" b="1">
                <a:solidFill>
                  <a:srgbClr val="27348B"/>
                </a:solidFill>
                <a:latin typeface="Roboto Black"/>
                <a:ea typeface="Roboto Black"/>
                <a:cs typeface="Roboto Black"/>
                <a:sym typeface="Roboto Black"/>
              </a:rPr>
              <a:t>Klíčové sportovní organizace: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gbdbdb9d2d2_0_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76025" y="6119812"/>
            <a:ext cx="576262" cy="503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gbdbdb9d2d2_0_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87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gbdbdb9d2d2_0_7"/>
          <p:cNvSpPr txBox="1"/>
          <p:nvPr/>
        </p:nvSpPr>
        <p:spPr>
          <a:xfrm>
            <a:off x="1132738" y="2399675"/>
            <a:ext cx="10080600" cy="11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Roboto Black"/>
              <a:buNone/>
            </a:pPr>
            <a:r>
              <a:rPr lang="en-US" sz="6800" b="1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Střešní organizace napříč sporty</a:t>
            </a:r>
            <a:endParaRPr sz="6800" b="1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Roboto Black"/>
              <a:buNone/>
            </a:pPr>
            <a:endParaRPr sz="6800" b="1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Roboto Black"/>
              <a:buNone/>
            </a:pPr>
            <a:endParaRPr sz="3100" b="1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Roboto Black"/>
              <a:buNone/>
            </a:pPr>
            <a:endParaRPr sz="7200" b="1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65" name="Google Shape;65;gbdbdb9d2d2_0_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76025" y="6119812"/>
            <a:ext cx="576262" cy="50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bdaa690871_2_45"/>
          <p:cNvSpPr txBox="1"/>
          <p:nvPr/>
        </p:nvSpPr>
        <p:spPr>
          <a:xfrm>
            <a:off x="792152" y="2983900"/>
            <a:ext cx="8010600" cy="4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457200" marR="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2700"/>
              <a:buFont typeface="Roboto Light"/>
              <a:buAutoNum type="arabicParenR"/>
            </a:pPr>
            <a:r>
              <a:rPr lang="en-US" sz="27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ČOV - ČESKÝ OLYMPIJSKÝ VÝBOR </a:t>
            </a:r>
            <a:endParaRPr sz="27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2700"/>
              <a:buFont typeface="Roboto Light"/>
              <a:buAutoNum type="arabicParenR"/>
            </a:pPr>
            <a:r>
              <a:rPr lang="en-US" sz="27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ČUS - ČESKÁ UNIE SPORTU </a:t>
            </a:r>
            <a:endParaRPr sz="27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71" name="Google Shape;71;gbdaa690871_2_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76025" y="6119812"/>
            <a:ext cx="576262" cy="503237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gbdaa690871_2_45"/>
          <p:cNvSpPr txBox="1"/>
          <p:nvPr/>
        </p:nvSpPr>
        <p:spPr>
          <a:xfrm>
            <a:off x="792162" y="1079550"/>
            <a:ext cx="3527400" cy="10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2800"/>
              <a:buFont typeface="Roboto Black"/>
              <a:buNone/>
            </a:pPr>
            <a:r>
              <a:rPr lang="en-US" sz="2800" b="1">
                <a:solidFill>
                  <a:srgbClr val="27348B"/>
                </a:solidFill>
                <a:latin typeface="Roboto Black"/>
                <a:ea typeface="Roboto Black"/>
                <a:cs typeface="Roboto Black"/>
                <a:sym typeface="Roboto Black"/>
              </a:rPr>
              <a:t>Příklady organizací:</a:t>
            </a:r>
            <a:endParaRPr/>
          </a:p>
        </p:txBody>
      </p:sp>
      <p:pic>
        <p:nvPicPr>
          <p:cNvPr id="73" name="Google Shape;73;gbdaa690871_2_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62000" y="1022450"/>
            <a:ext cx="2859999" cy="2859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gbdaa690871_2_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43877" y="4312049"/>
            <a:ext cx="2932154" cy="19010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gbfd9ff4c76_0_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76025" y="6119812"/>
            <a:ext cx="576262" cy="503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gbfd9ff4c76_0_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87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gbfd9ff4c76_0_2"/>
          <p:cNvSpPr txBox="1"/>
          <p:nvPr/>
        </p:nvSpPr>
        <p:spPr>
          <a:xfrm>
            <a:off x="1132738" y="2399675"/>
            <a:ext cx="10080600" cy="11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Roboto Black"/>
              <a:buNone/>
            </a:pPr>
            <a:r>
              <a:rPr lang="en-US" sz="6800" b="1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Střešní sportovní  organizace (asociace, svazy…)</a:t>
            </a:r>
            <a:endParaRPr sz="6800" b="1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Roboto Black"/>
              <a:buNone/>
            </a:pPr>
            <a:endParaRPr sz="6800" b="1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Roboto Black"/>
              <a:buNone/>
            </a:pPr>
            <a:endParaRPr sz="3100" b="1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Roboto Black"/>
              <a:buNone/>
            </a:pPr>
            <a:endParaRPr sz="7200" b="1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82" name="Google Shape;82;gbfd9ff4c76_0_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76025" y="6119812"/>
            <a:ext cx="576262" cy="50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bfd9ff4c76_0_18"/>
          <p:cNvSpPr txBox="1"/>
          <p:nvPr/>
        </p:nvSpPr>
        <p:spPr>
          <a:xfrm>
            <a:off x="792152" y="1857950"/>
            <a:ext cx="8010600" cy="4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457200" marR="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2700"/>
              <a:buFont typeface="Roboto Light"/>
              <a:buAutoNum type="arabicParenR"/>
            </a:pPr>
            <a:r>
              <a:rPr lang="en-US" sz="27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FAČR</a:t>
            </a:r>
            <a:endParaRPr sz="27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2700"/>
              <a:buFont typeface="Roboto Light"/>
              <a:buAutoNum type="arabicParenR"/>
            </a:pPr>
            <a:r>
              <a:rPr lang="en-US" sz="27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Český hokej</a:t>
            </a:r>
            <a:endParaRPr sz="27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2700"/>
              <a:buFont typeface="Roboto Light"/>
              <a:buAutoNum type="arabicParenR"/>
            </a:pPr>
            <a:r>
              <a:rPr lang="en-US" sz="27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Český florbal</a:t>
            </a:r>
            <a:endParaRPr sz="27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2700"/>
              <a:buFont typeface="Roboto Light"/>
              <a:buAutoNum type="arabicParenR"/>
            </a:pPr>
            <a:r>
              <a:rPr lang="en-US" sz="27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….</a:t>
            </a:r>
            <a:endParaRPr sz="27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88" name="Google Shape;88;gbfd9ff4c76_0_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76025" y="6119812"/>
            <a:ext cx="576262" cy="503237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gbfd9ff4c76_0_18"/>
          <p:cNvSpPr txBox="1"/>
          <p:nvPr/>
        </p:nvSpPr>
        <p:spPr>
          <a:xfrm>
            <a:off x="792162" y="1079550"/>
            <a:ext cx="3527400" cy="10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2800"/>
              <a:buFont typeface="Roboto Black"/>
              <a:buNone/>
            </a:pPr>
            <a:r>
              <a:rPr lang="en-US" sz="2800" b="1">
                <a:solidFill>
                  <a:srgbClr val="27348B"/>
                </a:solidFill>
                <a:latin typeface="Roboto Black"/>
                <a:ea typeface="Roboto Black"/>
                <a:cs typeface="Roboto Black"/>
                <a:sym typeface="Roboto Black"/>
              </a:rPr>
              <a:t>Příklady organizací:</a:t>
            </a:r>
            <a:endParaRPr/>
          </a:p>
        </p:txBody>
      </p:sp>
      <p:pic>
        <p:nvPicPr>
          <p:cNvPr id="90" name="Google Shape;90;gbfd9ff4c76_0_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21452" y="858900"/>
            <a:ext cx="3086022" cy="1735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gbfd9ff4c76_0_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007477" y="1079538"/>
            <a:ext cx="3086022" cy="1735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gbfd9ff4c76_0_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80026" y="2957749"/>
            <a:ext cx="2971099" cy="1661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gbfd9ff4c76_0_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026542" y="4860300"/>
            <a:ext cx="2875824" cy="1618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gbfd9ff4c76_0_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403479" y="4962650"/>
            <a:ext cx="2294001" cy="129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gbfd9ff4c76_0_1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0670715" y="3076988"/>
            <a:ext cx="1422774" cy="1422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OI_THEME_TEMPLATE_DESIGN">
  <a:themeElements>
    <a:clrScheme name="POI_THEME_TEMPLATE_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934</Words>
  <Application>Microsoft Office PowerPoint</Application>
  <PresentationFormat>Vlastní</PresentationFormat>
  <Paragraphs>221</Paragraphs>
  <Slides>37</Slides>
  <Notes>37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5" baseType="lpstr">
      <vt:lpstr>Arial</vt:lpstr>
      <vt:lpstr>Roboto Medium</vt:lpstr>
      <vt:lpstr>Roboto</vt:lpstr>
      <vt:lpstr>Avenir</vt:lpstr>
      <vt:lpstr>Times New Roman</vt:lpstr>
      <vt:lpstr>Roboto Black</vt:lpstr>
      <vt:lpstr>Roboto Light</vt:lpstr>
      <vt:lpstr>POI_THEME_TEMPLATE_DESIGN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Uzivatel</dc:creator>
  <cp:lastModifiedBy>Uzivatel</cp:lastModifiedBy>
  <cp:revision>1</cp:revision>
  <dcterms:created xsi:type="dcterms:W3CDTF">1601-01-01T00:00:00Z</dcterms:created>
  <dcterms:modified xsi:type="dcterms:W3CDTF">2021-03-04T20:51:29Z</dcterms:modified>
</cp:coreProperties>
</file>