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439" r:id="rId3"/>
    <p:sldId id="447" r:id="rId4"/>
    <p:sldId id="448" r:id="rId5"/>
    <p:sldId id="445" r:id="rId6"/>
    <p:sldId id="446" r:id="rId7"/>
    <p:sldId id="449" r:id="rId8"/>
    <p:sldId id="452" r:id="rId9"/>
    <p:sldId id="453" r:id="rId10"/>
    <p:sldId id="454" r:id="rId11"/>
    <p:sldId id="456" r:id="rId12"/>
    <p:sldId id="457" r:id="rId13"/>
    <p:sldId id="455" r:id="rId14"/>
    <p:sldId id="460" r:id="rId15"/>
    <p:sldId id="461" r:id="rId16"/>
    <p:sldId id="462" r:id="rId17"/>
    <p:sldId id="463" r:id="rId18"/>
    <p:sldId id="465" r:id="rId19"/>
    <p:sldId id="450" r:id="rId20"/>
    <p:sldId id="466" r:id="rId21"/>
    <p:sldId id="440" r:id="rId22"/>
    <p:sldId id="441" r:id="rId23"/>
    <p:sldId id="470" r:id="rId24"/>
    <p:sldId id="442" r:id="rId25"/>
    <p:sldId id="467" r:id="rId26"/>
    <p:sldId id="443" r:id="rId27"/>
    <p:sldId id="472" r:id="rId28"/>
    <p:sldId id="469" r:id="rId29"/>
    <p:sldId id="471" r:id="rId30"/>
    <p:sldId id="444" r:id="rId31"/>
    <p:sldId id="473" r:id="rId32"/>
    <p:sldId id="481" r:id="rId33"/>
    <p:sldId id="474" r:id="rId34"/>
    <p:sldId id="475" r:id="rId35"/>
    <p:sldId id="478" r:id="rId36"/>
    <p:sldId id="477" r:id="rId37"/>
    <p:sldId id="476" r:id="rId38"/>
    <p:sldId id="479" r:id="rId39"/>
    <p:sldId id="482" r:id="rId40"/>
    <p:sldId id="492" r:id="rId41"/>
    <p:sldId id="483" r:id="rId42"/>
    <p:sldId id="484" r:id="rId43"/>
    <p:sldId id="493" r:id="rId44"/>
    <p:sldId id="494" r:id="rId45"/>
    <p:sldId id="485" r:id="rId46"/>
    <p:sldId id="496" r:id="rId47"/>
    <p:sldId id="495" r:id="rId48"/>
    <p:sldId id="487" r:id="rId49"/>
    <p:sldId id="497" r:id="rId50"/>
    <p:sldId id="489" r:id="rId51"/>
    <p:sldId id="498" r:id="rId52"/>
    <p:sldId id="504" r:id="rId53"/>
    <p:sldId id="505" r:id="rId54"/>
    <p:sldId id="506" r:id="rId55"/>
    <p:sldId id="503" r:id="rId56"/>
    <p:sldId id="502" r:id="rId57"/>
    <p:sldId id="507" r:id="rId58"/>
    <p:sldId id="508" r:id="rId59"/>
    <p:sldId id="499" r:id="rId60"/>
    <p:sldId id="510" r:id="rId61"/>
    <p:sldId id="500" r:id="rId62"/>
    <p:sldId id="513" r:id="rId63"/>
    <p:sldId id="501" r:id="rId64"/>
    <p:sldId id="261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291" autoAdjust="0"/>
  </p:normalViewPr>
  <p:slideViewPr>
    <p:cSldViewPr snapToGrid="0">
      <p:cViewPr varScale="1">
        <p:scale>
          <a:sx n="73" d="100"/>
          <a:sy n="73" d="100"/>
        </p:scale>
        <p:origin x="-114" y="-4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2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3.12.2018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597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3.12.2018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833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3.12.2018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8925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3.12.2018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838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3.12.2018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3957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3.12.2018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079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3.12.2018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873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3.12.2018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8949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320676"/>
            <a:ext cx="9956800" cy="14319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49276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435600" y="1981200"/>
            <a:ext cx="49276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359EA-3E6F-48D2-833F-414AF2F999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395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835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86884" y="6367463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38084" y="6367463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10084" y="6367463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7261FDDD-30A8-45D2-B1DF-D9711BC1214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185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3.12.2018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744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3.12.2018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012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3.12.2018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42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3.12.2018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7517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3.12.2018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0152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3.12.2018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861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3.12.2018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8975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3.12.2018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20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AED9F-889C-4315-AAFB-DB293874F19B}" type="datetimeFigureOut">
              <a:rPr lang="cs-CZ" smtClean="0"/>
              <a:t>3.12.2018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44597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NluJwWRNCM" TargetMode="External"/><Relationship Id="rId2" Type="http://schemas.openxmlformats.org/officeDocument/2006/relationships/hyperlink" Target="https://www.youtube.com/watch?v=TIpovfDeqz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hyperlink" Target="https://www.youtube.com/watch?v=UQeNOiYL3AQ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kGzAgP7m78" TargetMode="External"/><Relationship Id="rId2" Type="http://schemas.openxmlformats.org/officeDocument/2006/relationships/hyperlink" Target="https://www.youtube.com/watch?v=ec9lLjIDdDg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://www.svobodazvirat.cz/novinky/eu-zprisnila-zakaz-obchodovani-s-tulenimi-kozesinami-poslala-tak-silny-moralni-vzkaz-kanade-a-norsku.htm" TargetMode="External"/><Relationship Id="rId7" Type="http://schemas.openxmlformats.org/officeDocument/2006/relationships/hyperlink" Target="https://www.youtube.com/watch?v=9rT7msKJdYg" TargetMode="External"/><Relationship Id="rId2" Type="http://schemas.openxmlformats.org/officeDocument/2006/relationships/hyperlink" Target="https://www.youtube.com/watch?v=-V4D77N3bZc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info.cz/magazin/arktida-je-v-ohrozeni-za-par-let-by-z-ni-mohl-led-uplne-zmizet-proc-taje-rychleji-nez-antarktida-11490.html" TargetMode="External"/><Relationship Id="rId11" Type="http://schemas.openxmlformats.org/officeDocument/2006/relationships/image" Target="../media/image55.png"/><Relationship Id="rId5" Type="http://schemas.openxmlformats.org/officeDocument/2006/relationships/hyperlink" Target="https://odpady.plzen.eu/zajimavosti/evropa-nici-zivotni-prostredi-arktidy.aspx" TargetMode="External"/><Relationship Id="rId10" Type="http://schemas.openxmlformats.org/officeDocument/2006/relationships/image" Target="../media/image54.png"/><Relationship Id="rId4" Type="http://schemas.openxmlformats.org/officeDocument/2006/relationships/hyperlink" Target="https://www.youtube.com/watch?v=NvnwfKp1LPA" TargetMode="External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hyperlink" Target="https://www.youtube.com/watch?v=ofK4Zdd-PnU" TargetMode="External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hyperlink" Target="https://www.youtube.com/watch?v=LZXGAMQUmcU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eskatelevize.cz/ivysilani/10314156487-uchem-jehly/213562216200004/titulky/" TargetMode="External"/><Relationship Id="rId3" Type="http://schemas.openxmlformats.org/officeDocument/2006/relationships/hyperlink" Target="https://www.youtube.com/watch?v=V0DqhD2Tyqo&amp;t=2792s" TargetMode="External"/><Relationship Id="rId7" Type="http://schemas.openxmlformats.org/officeDocument/2006/relationships/image" Target="../media/image81.png"/><Relationship Id="rId2" Type="http://schemas.openxmlformats.org/officeDocument/2006/relationships/hyperlink" Target="https://www.youtube.com/watch?v=KDIC4pvgXq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hyperlink" Target="https://www.youtube.com/watch?v=Y4MN68oCEaE" TargetMode="External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ekolist.cz/cz/zpravodajstvi/zpravy/na-silnicich-umiraji-stovky-milionu-zvirat-a-bude-jich-vic-i-kvuli-spatne-vede" TargetMode="External"/><Relationship Id="rId13" Type="http://schemas.openxmlformats.org/officeDocument/2006/relationships/image" Target="../media/image101.jpeg"/><Relationship Id="rId3" Type="http://schemas.openxmlformats.org/officeDocument/2006/relationships/hyperlink" Target="http://ziva.avcr.cz/2012-6/medved-hnedy-jeho-vyhubeni-a-navrat-do-nasi-prirody-ii.html" TargetMode="External"/><Relationship Id="rId7" Type="http://schemas.openxmlformats.org/officeDocument/2006/relationships/hyperlink" Target="http://ziva.avcr.cz/files/ziva/pdf/losos-labsky-v-historickych-zaznamech-a-v-soucasno-1.pdf" TargetMode="External"/><Relationship Id="rId12" Type="http://schemas.openxmlformats.org/officeDocument/2006/relationships/image" Target="../media/image100.png"/><Relationship Id="rId2" Type="http://schemas.openxmlformats.org/officeDocument/2006/relationships/hyperlink" Target="http://www.casopisveronica.cz/clanek.php?id=96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udejckadrbna.cz/z-kraje/ceskokrumlovsko/14647-mezi-predni-vytoni-a-frydavou-byl-srazen-velmi-vzacny-los-evropsky.html" TargetMode="External"/><Relationship Id="rId11" Type="http://schemas.openxmlformats.org/officeDocument/2006/relationships/image" Target="../media/image99.jpeg"/><Relationship Id="rId5" Type="http://schemas.openxmlformats.org/officeDocument/2006/relationships/hyperlink" Target="https://cs.wikipedia.org/wiki/Zubr_evropsk%C3%BD" TargetMode="External"/><Relationship Id="rId15" Type="http://schemas.openxmlformats.org/officeDocument/2006/relationships/image" Target="../media/image103.jpeg"/><Relationship Id="rId10" Type="http://schemas.openxmlformats.org/officeDocument/2006/relationships/image" Target="../media/image98.png"/><Relationship Id="rId4" Type="http://schemas.openxmlformats.org/officeDocument/2006/relationships/hyperlink" Target="https://dvojka.rozhlas.cz/vlci-se-vraceji-do-cech-nebojte-se-a-nepomlouvejte-je-rika-biolog-jan-andreska-7528331" TargetMode="External"/><Relationship Id="rId9" Type="http://schemas.openxmlformats.org/officeDocument/2006/relationships/hyperlink" Target="http://karbofuran.cz/" TargetMode="External"/><Relationship Id="rId14" Type="http://schemas.openxmlformats.org/officeDocument/2006/relationships/image" Target="../media/image10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zatecky.denik.cz/z-regionu/step-v-ceske-kotline-jen-zbytky-puvodnich-biotopu-20130514-pq37.html" TargetMode="External"/><Relationship Id="rId7" Type="http://schemas.openxmlformats.org/officeDocument/2006/relationships/image" Target="../media/image122.jpeg"/><Relationship Id="rId2" Type="http://schemas.openxmlformats.org/officeDocument/2006/relationships/hyperlink" Target="https://www.youtube.com/watch?v=2_exRrmKsS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hyperlink" Target="https://ct24.ceskatelevize.cz/svet/1337307-agent-orange-i-po-35-letech-desi-vietnam" TargetMode="External"/><Relationship Id="rId7" Type="http://schemas.openxmlformats.org/officeDocument/2006/relationships/image" Target="../media/image149.png"/><Relationship Id="rId2" Type="http://schemas.openxmlformats.org/officeDocument/2006/relationships/hyperlink" Target="https://www.youtube.com/watch?v=uJaJbq9aRF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hyperlink" Target="https://arnika.org/dioxiny-pcdd-pcdf" TargetMode="External"/><Relationship Id="rId9" Type="http://schemas.openxmlformats.org/officeDocument/2006/relationships/image" Target="../media/image1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hyperlink" Target="https://cs.wikipedia.org/wiki/Atacam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hyperlink" Target="https://www.novinky.cz/cestovani/exotika-amerika/406355-tisicilete-kvetiny-rostou-uprostred-pouste-v-sossusvlei-se-zastavil-ca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hyperlink" Target="https://www.youtube.com/watch?v=nqjkGkKlpk0&amp;list=PLqCd4zmI_daW1xs_5UxBD9YxdHyw98Hh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hyperlink" Target="Israel%20agriculture%20technology:%20Desert%20Agriculture%20technology%20in%20ISRAEL" TargetMode="External"/><Relationship Id="rId7" Type="http://schemas.openxmlformats.org/officeDocument/2006/relationships/image" Target="../media/image174.jpeg"/><Relationship Id="rId2" Type="http://schemas.openxmlformats.org/officeDocument/2006/relationships/hyperlink" Target="https://www.ceskatelevize.cz/porady/1185966822-na-ceste/207562260120030-na-ceste-po-jiznim-izraeli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hyperlink" Target="https://www.ceskatelevize.cz/porady/10262550261-sumne-stopy/212522162350006-izrael-bauhaus/video/262761" TargetMode="External"/><Relationship Id="rId4" Type="http://schemas.openxmlformats.org/officeDocument/2006/relationships/hyperlink" Target="https://www.youtube.com/watch?v=bQPxkeQwn4g" TargetMode="External"/><Relationship Id="rId9" Type="http://schemas.openxmlformats.org/officeDocument/2006/relationships/image" Target="../media/image1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9E8895-80DA-42B3-8E4F-AF092D9B05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Základy ekologie a environmentalistiky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195CE35B-82D7-432A-A45C-8ED7480B0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068613"/>
          </a:xfrm>
        </p:spPr>
        <p:txBody>
          <a:bodyPr>
            <a:normAutofit/>
          </a:bodyPr>
          <a:lstStyle/>
          <a:p>
            <a:r>
              <a:rPr lang="cs-CZ" dirty="0"/>
              <a:t>PhDr. Kateřina Jančaříková, Ph.D.</a:t>
            </a:r>
          </a:p>
          <a:p>
            <a:r>
              <a:rPr lang="cs-CZ" dirty="0"/>
              <a:t>Katedra biologie a environmentálních studií</a:t>
            </a:r>
          </a:p>
          <a:p>
            <a:r>
              <a:rPr lang="cs-CZ" dirty="0"/>
              <a:t>Centrum environmentálního vzdělávání a výchovy </a:t>
            </a:r>
          </a:p>
          <a:p>
            <a:r>
              <a:rPr lang="cs-CZ" dirty="0"/>
              <a:t>Pedagogické fakulty Univerzity Karlovy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894BAAC2-F580-46CD-9888-C6369D185EA2}"/>
              </a:ext>
            </a:extLst>
          </p:cNvPr>
          <p:cNvSpPr/>
          <p:nvPr/>
        </p:nvSpPr>
        <p:spPr>
          <a:xfrm>
            <a:off x="689317" y="738554"/>
            <a:ext cx="91158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Biomy </a:t>
            </a:r>
            <a:r>
              <a:rPr lang="cs-CZ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Země</a:t>
            </a:r>
            <a:endParaRPr lang="cs-CZ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491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Adaptace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8048655" cy="3880773"/>
          </a:xfrm>
        </p:spPr>
        <p:txBody>
          <a:bodyPr/>
          <a:lstStyle/>
          <a:p>
            <a:r>
              <a:rPr lang="cs-CZ" dirty="0" smtClean="0"/>
              <a:t>Rostliny mají č</a:t>
            </a:r>
            <a:r>
              <a:rPr lang="cs-CZ" dirty="0" smtClean="0">
                <a:latin typeface="Arial Unicode MS" pitchFamily="34" charset="-128"/>
              </a:rPr>
              <a:t>ervené </a:t>
            </a:r>
            <a:r>
              <a:rPr lang="cs-CZ" dirty="0">
                <a:latin typeface="Arial Unicode MS" pitchFamily="34" charset="-128"/>
              </a:rPr>
              <a:t>zbarvení (</a:t>
            </a:r>
            <a:r>
              <a:rPr lang="cs-CZ" dirty="0" err="1">
                <a:latin typeface="Arial Unicode MS" pitchFamily="34" charset="-128"/>
              </a:rPr>
              <a:t>anthokyany</a:t>
            </a:r>
            <a:r>
              <a:rPr lang="cs-CZ" dirty="0">
                <a:latin typeface="Arial Unicode MS" pitchFamily="34" charset="-128"/>
              </a:rPr>
              <a:t>) – zvýšený příjem tepla</a:t>
            </a:r>
            <a:r>
              <a:rPr lang="cs-CZ" dirty="0" smtClean="0">
                <a:latin typeface="Arial Unicode MS" pitchFamily="34" charset="-128"/>
              </a:rPr>
              <a:t>. Rostou již </a:t>
            </a:r>
            <a:r>
              <a:rPr lang="cs-CZ" dirty="0">
                <a:latin typeface="Arial Unicode MS" pitchFamily="34" charset="-128"/>
              </a:rPr>
              <a:t>pod sněhem</a:t>
            </a:r>
            <a:r>
              <a:rPr lang="cs-CZ" dirty="0" smtClean="0">
                <a:latin typeface="Arial Unicode MS" pitchFamily="34" charset="-128"/>
              </a:rPr>
              <a:t>. Převládá vegetativní rozmnožování. </a:t>
            </a:r>
          </a:p>
          <a:p>
            <a:r>
              <a:rPr lang="cs-CZ" dirty="0" smtClean="0">
                <a:latin typeface="Arial Unicode MS" pitchFamily="34" charset="-128"/>
              </a:rPr>
              <a:t>Živočichové – migrace, hibernace, duté pesíky, letní a zimní kožešina u savců, ptáci peří (kajky) a „teplotní výměníky na nohou“.</a:t>
            </a:r>
          </a:p>
          <a:p>
            <a:r>
              <a:rPr lang="cs-CZ" dirty="0" smtClean="0">
                <a:latin typeface="Arial Unicode MS" pitchFamily="34" charset="-128"/>
              </a:rPr>
              <a:t>Rostliny žijí v terénních prohlubních.</a:t>
            </a:r>
            <a:endParaRPr lang="cs-CZ" dirty="0">
              <a:latin typeface="Arial Unicode MS" pitchFamily="34" charset="-128"/>
            </a:endParaRPr>
          </a:p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40" y="3869825"/>
            <a:ext cx="3810000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686" y="118654"/>
            <a:ext cx="2930570" cy="219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707" y="757606"/>
            <a:ext cx="2185987" cy="129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085" y="248192"/>
            <a:ext cx="2390766" cy="180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780" y="4634543"/>
            <a:ext cx="2926610" cy="208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481" y="4148607"/>
            <a:ext cx="4583567" cy="257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286" y="2532016"/>
            <a:ext cx="1615313" cy="150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43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Bergmanovo pravidlo</a:t>
            </a:r>
            <a:endParaRPr lang="en-US" dirty="0"/>
          </a:p>
        </p:txBody>
      </p:sp>
      <p:pic>
        <p:nvPicPr>
          <p:cNvPr id="5" name="Content Placeholder 4" descr="tučnáci.g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752600"/>
            <a:ext cx="4978400" cy="173518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4800" y="1524000"/>
            <a:ext cx="6400800" cy="5029200"/>
          </a:xfrm>
        </p:spPr>
        <p:txBody>
          <a:bodyPr>
            <a:noAutofit/>
          </a:bodyPr>
          <a:lstStyle/>
          <a:p>
            <a:r>
              <a:rPr lang="cs-CZ" sz="2000" dirty="0" smtClean="0"/>
              <a:t>Se věnuje tělesné stavbě příbuzných  teplokrevných obratlovců žijících v odlišných klimatických podmínkách a uplatňuje se u teplokrevných obratlovců. </a:t>
            </a:r>
          </a:p>
          <a:p>
            <a:r>
              <a:rPr lang="cs-CZ" sz="2000" dirty="0" smtClean="0"/>
              <a:t>Říká, že druhy a poddruhy žijící v chladnějších oblastech jsou zpravidla větší a mohutnější než jejich příbuzní z nižších zeměpisných šířek.</a:t>
            </a:r>
          </a:p>
          <a:p>
            <a:r>
              <a:rPr lang="cs-CZ" sz="2000" dirty="0" smtClean="0"/>
              <a:t>Důvodem rozdílu ve velikosti je poměr mezi objemem a povrchem těla jednotlivých taxonů.  Větší živočich má menší poměr povrchu těla vůči objemu a tím menší tepelné ztráty na jednotku hmotnosti. </a:t>
            </a:r>
          </a:p>
          <a:p>
            <a:r>
              <a:rPr lang="cs-CZ" sz="2000" dirty="0" smtClean="0"/>
              <a:t>Př. medvědi, tygři či tučňáci.</a:t>
            </a:r>
            <a:endParaRPr lang="en-US" sz="2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957447"/>
              </p:ext>
            </p:extLst>
          </p:nvPr>
        </p:nvGraphicFramePr>
        <p:xfrm>
          <a:off x="304801" y="3810001"/>
          <a:ext cx="4978398" cy="2743201"/>
        </p:xfrm>
        <a:graphic>
          <a:graphicData uri="http://schemas.openxmlformats.org/drawingml/2006/table">
            <a:tbl>
              <a:tblPr/>
              <a:tblGrid>
                <a:gridCol w="2046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00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90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939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71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Times New Roman"/>
                        </a:rPr>
                        <a:t> </a:t>
                      </a:r>
                      <a:endParaRPr lang="en-US" sz="1200" dirty="0"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chemeClr val="bg1"/>
                          </a:solidFill>
                          <a:latin typeface="Times New Roman"/>
                        </a:rPr>
                        <a:t>Název</a:t>
                      </a:r>
                      <a:endParaRPr lang="en-US" sz="12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Times New Roman"/>
                        </a:rPr>
                        <a:t>Výška</a:t>
                      </a:r>
                      <a:endParaRPr lang="en-US" sz="120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Oblast </a:t>
                      </a:r>
                      <a:r>
                        <a:rPr lang="en-US" sz="1000" b="1" dirty="0" err="1">
                          <a:solidFill>
                            <a:schemeClr val="bg1"/>
                          </a:solidFill>
                          <a:latin typeface="Times New Roman"/>
                        </a:rPr>
                        <a:t>osídlení</a:t>
                      </a:r>
                      <a:endParaRPr lang="en-US" sz="12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1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</a:rPr>
                        <a:t>A</a:t>
                      </a:r>
                      <a:endParaRPr lang="en-US" sz="1200"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Times New Roman"/>
                        </a:rPr>
                        <a:t>tučňák císařský</a:t>
                      </a:r>
                      <a:endParaRPr lang="en-US" sz="120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Times New Roman"/>
                        </a:rPr>
                        <a:t>115</a:t>
                      </a:r>
                      <a:endParaRPr lang="en-US" sz="120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Times New Roman"/>
                        </a:rPr>
                        <a:t>pobřeží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Times New Roman"/>
                        </a:rPr>
                        <a:t>antarktidy</a:t>
                      </a:r>
                      <a:endParaRPr lang="en-US" sz="12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54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</a:rPr>
                        <a:t>B</a:t>
                      </a:r>
                      <a:endParaRPr lang="en-US" sz="1200"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Times New Roman"/>
                        </a:rPr>
                        <a:t>tučňák patagónský</a:t>
                      </a:r>
                      <a:endParaRPr lang="en-US" sz="120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Times New Roman"/>
                        </a:rPr>
                        <a:t>95</a:t>
                      </a:r>
                      <a:endParaRPr lang="en-US" sz="120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Times New Roman"/>
                        </a:rPr>
                        <a:t>subantarktické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Times New Roman"/>
                        </a:rPr>
                        <a:t>ostrovy</a:t>
                      </a:r>
                      <a:endParaRPr lang="en-US" sz="12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54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</a:rPr>
                        <a:t>C</a:t>
                      </a:r>
                      <a:endParaRPr lang="en-US" sz="1200"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Times New Roman"/>
                        </a:rPr>
                        <a:t>tučňák oslí</a:t>
                      </a:r>
                      <a:endParaRPr lang="en-US" sz="120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Times New Roman"/>
                        </a:rPr>
                        <a:t>81</a:t>
                      </a:r>
                      <a:endParaRPr lang="en-US" sz="120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Times New Roman"/>
                        </a:rPr>
                        <a:t>Jižní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Times New Roman"/>
                        </a:rPr>
                        <a:t> Georgia, </a:t>
                      </a:r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Times New Roman"/>
                        </a:rPr>
                        <a:t>Falklandy</a:t>
                      </a:r>
                      <a:endParaRPr lang="en-US" sz="12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1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</a:rPr>
                        <a:t>D</a:t>
                      </a:r>
                      <a:endParaRPr lang="en-US" sz="1200" dirty="0"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Times New Roman"/>
                        </a:rPr>
                        <a:t>tučňák magellánský</a:t>
                      </a:r>
                      <a:endParaRPr lang="en-US" sz="120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Times New Roman"/>
                        </a:rPr>
                        <a:t>70</a:t>
                      </a:r>
                      <a:endParaRPr lang="en-US" sz="12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Times New Roman"/>
                        </a:rPr>
                        <a:t>Chile, </a:t>
                      </a:r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Times New Roman"/>
                        </a:rPr>
                        <a:t>Patagonie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Times New Roman"/>
                        </a:rPr>
                        <a:t>, </a:t>
                      </a:r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Times New Roman"/>
                        </a:rPr>
                        <a:t>Ohňová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Times New Roman"/>
                        </a:rPr>
                        <a:t>země</a:t>
                      </a:r>
                      <a:endParaRPr lang="en-US" sz="12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54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</a:rPr>
                        <a:t>E</a:t>
                      </a:r>
                      <a:endParaRPr lang="en-US" sz="1200"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Times New Roman"/>
                        </a:rPr>
                        <a:t>tučňák galapážský</a:t>
                      </a:r>
                      <a:endParaRPr lang="en-US" sz="120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Times New Roman"/>
                        </a:rPr>
                        <a:t>53</a:t>
                      </a:r>
                      <a:endParaRPr lang="en-US" sz="12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Times New Roman"/>
                        </a:rPr>
                        <a:t> </a:t>
                      </a:r>
                      <a:endParaRPr lang="en-US" sz="12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54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</a:rPr>
                        <a:t>F</a:t>
                      </a:r>
                      <a:endParaRPr lang="en-US" sz="1200"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Times New Roman"/>
                        </a:rPr>
                        <a:t>tučňák nejmenší</a:t>
                      </a:r>
                      <a:endParaRPr lang="en-US" sz="120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Times New Roman"/>
                        </a:rPr>
                        <a:t>40</a:t>
                      </a:r>
                      <a:endParaRPr lang="en-US" sz="12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Times New Roman"/>
                        </a:rPr>
                        <a:t>jižní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Times New Roman"/>
                        </a:rPr>
                        <a:t> a </a:t>
                      </a:r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Times New Roman"/>
                        </a:rPr>
                        <a:t>jihovýchodní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Times New Roman"/>
                        </a:rPr>
                        <a:t> </a:t>
                      </a:r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Times New Roman"/>
                        </a:rPr>
                        <a:t>austrálie</a:t>
                      </a:r>
                      <a:endParaRPr lang="en-US" sz="12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54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</a:rPr>
                        <a:t>G</a:t>
                      </a:r>
                      <a:endParaRPr lang="en-US" sz="1200"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Times New Roman"/>
                        </a:rPr>
                        <a:t>tučňák bělopásý</a:t>
                      </a:r>
                      <a:endParaRPr lang="en-US" sz="120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Times New Roman"/>
                        </a:rPr>
                        <a:t>40</a:t>
                      </a:r>
                      <a:endParaRPr lang="en-US" sz="12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Times New Roman"/>
                        </a:rPr>
                        <a:t>Nový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Times New Roman"/>
                        </a:rPr>
                        <a:t>Zéland</a:t>
                      </a:r>
                      <a:endParaRPr lang="en-US" sz="12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64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Allenovo pravidlo</a:t>
            </a:r>
            <a:endParaRPr lang="en-US" dirty="0"/>
          </a:p>
        </p:txBody>
      </p:sp>
      <p:pic>
        <p:nvPicPr>
          <p:cNvPr id="5" name="Content Placeholder 4" descr="liška polární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17600" y="1981200"/>
            <a:ext cx="3025514" cy="161108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0" y="2364377"/>
            <a:ext cx="5151120" cy="4297679"/>
          </a:xfrm>
        </p:spPr>
        <p:txBody>
          <a:bodyPr>
            <a:normAutofit fontScale="55000" lnSpcReduction="20000"/>
          </a:bodyPr>
          <a:lstStyle/>
          <a:p>
            <a:r>
              <a:rPr lang="cs-CZ" sz="4200" dirty="0" smtClean="0"/>
              <a:t>Platí pro teplokrevné (homoiotermní) navzájem příbuzné živočichy. </a:t>
            </a:r>
          </a:p>
          <a:p>
            <a:r>
              <a:rPr lang="cs-CZ" sz="4200" dirty="0" smtClean="0"/>
              <a:t>Udává, že živočichové žijící ve vyšších zeměpisných šířkách mají menší tělní výběžky (zobáky, uši, ocasy) a končetiny než jejich příbuzní, se kterými se setkáváme blíže rovníku .</a:t>
            </a:r>
          </a:p>
          <a:p>
            <a:r>
              <a:rPr lang="cs-CZ" sz="4200" dirty="0" smtClean="0"/>
              <a:t>Např. liška polární (</a:t>
            </a:r>
            <a:r>
              <a:rPr lang="cs-CZ" sz="4200" i="1" dirty="0" smtClean="0"/>
              <a:t>Alopex lagopus</a:t>
            </a:r>
            <a:r>
              <a:rPr lang="cs-CZ" sz="4200" dirty="0" smtClean="0"/>
              <a:t>) versus liška obecná (</a:t>
            </a:r>
            <a:r>
              <a:rPr lang="cs-CZ" sz="4200" i="1" dirty="0" smtClean="0"/>
              <a:t>Vulpes vulpes</a:t>
            </a:r>
            <a:r>
              <a:rPr lang="cs-CZ" sz="4200" dirty="0" smtClean="0"/>
              <a:t>) či severoafrický  fenek berberský (</a:t>
            </a:r>
            <a:r>
              <a:rPr lang="cs-CZ" sz="4200" i="1" dirty="0" smtClean="0"/>
              <a:t>Vulpes </a:t>
            </a:r>
            <a:r>
              <a:rPr lang="cs-CZ" sz="4200" i="1" dirty="0" err="1" smtClean="0"/>
              <a:t>zerda</a:t>
            </a:r>
            <a:r>
              <a:rPr lang="cs-CZ" sz="4200" dirty="0" smtClean="0"/>
              <a:t>).</a:t>
            </a:r>
            <a:endParaRPr lang="en-US" dirty="0"/>
          </a:p>
        </p:txBody>
      </p:sp>
      <p:pic>
        <p:nvPicPr>
          <p:cNvPr id="6" name="Picture 5" descr="fen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1" y="4362994"/>
            <a:ext cx="2246812" cy="1685109"/>
          </a:xfrm>
          <a:prstGeom prst="rect">
            <a:avLst/>
          </a:prstGeom>
        </p:spPr>
      </p:pic>
      <p:pic>
        <p:nvPicPr>
          <p:cNvPr id="7" name="Picture 6" descr="liska04_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34401" y="343628"/>
            <a:ext cx="3279833" cy="163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8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Modelový druh - sob karibů </a:t>
            </a:r>
            <a:endParaRPr lang="cs-CZ" dirty="0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512526" y="1463040"/>
            <a:ext cx="6679474" cy="509015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sz="2000" b="1" dirty="0"/>
              <a:t>Sob polární</a:t>
            </a:r>
            <a:r>
              <a:rPr lang="cs-CZ" sz="2000" dirty="0"/>
              <a:t> (</a:t>
            </a:r>
            <a:r>
              <a:rPr lang="cs-CZ" sz="2000" i="1" dirty="0"/>
              <a:t>Rangifer tarandus</a:t>
            </a:r>
            <a:r>
              <a:rPr lang="cs-CZ" sz="2000" dirty="0"/>
              <a:t>) (synonyma </a:t>
            </a:r>
            <a:r>
              <a:rPr lang="cs-CZ" sz="2000" b="1" dirty="0"/>
              <a:t>sob arktický</a:t>
            </a:r>
            <a:r>
              <a:rPr lang="cs-CZ" sz="2000" dirty="0"/>
              <a:t>, </a:t>
            </a:r>
            <a:r>
              <a:rPr lang="cs-CZ" sz="2000" b="1" dirty="0"/>
              <a:t>karibu).</a:t>
            </a:r>
          </a:p>
          <a:p>
            <a:r>
              <a:rPr lang="cs-CZ" sz="2000" dirty="0" smtClean="0">
                <a:latin typeface="Arial Unicode MS" pitchFamily="34" charset="-128"/>
              </a:rPr>
              <a:t>Srst s dutými pesíky a hustou podsadou, která chrání tělo před chladem.</a:t>
            </a:r>
          </a:p>
          <a:p>
            <a:r>
              <a:rPr lang="cs-CZ" sz="2000" dirty="0" smtClean="0">
                <a:latin typeface="Arial Unicode MS" pitchFamily="34" charset="-128"/>
              </a:rPr>
              <a:t>Osrstěný má i čenich.</a:t>
            </a:r>
          </a:p>
          <a:p>
            <a:r>
              <a:rPr lang="cs-CZ" sz="2000" dirty="0" smtClean="0">
                <a:latin typeface="Arial Unicode MS" pitchFamily="34" charset="-128"/>
              </a:rPr>
              <a:t>Kopyta neobvykle široká (alá sněžnice).</a:t>
            </a:r>
          </a:p>
          <a:p>
            <a:r>
              <a:rPr lang="cs-CZ" sz="2000" dirty="0" smtClean="0">
                <a:latin typeface="Arial Unicode MS" pitchFamily="34" charset="-128"/>
              </a:rPr>
              <a:t>Parohy členité, u samců až 1,3 m dlouhé a někdy s víc jak 70 výsadami, u samic zhruba poloviční (jediný druhem jelenovitých u něhož nosí parohy i samice). Velká stáda (tisícihlavá).</a:t>
            </a:r>
          </a:p>
          <a:p>
            <a:r>
              <a:rPr lang="cs-CZ" sz="2000" dirty="0" smtClean="0">
                <a:latin typeface="Arial Unicode MS" pitchFamily="34" charset="-128"/>
              </a:rPr>
              <a:t>Ve dne neustále v pohybu (i přes  5 000 km/rok).</a:t>
            </a:r>
          </a:p>
          <a:p>
            <a:r>
              <a:rPr lang="cs-CZ" sz="2000" dirty="0" smtClean="0">
                <a:latin typeface="Arial Unicode MS" pitchFamily="34" charset="-128"/>
              </a:rPr>
              <a:t>Dožívá se 15 - 20 let.</a:t>
            </a:r>
          </a:p>
          <a:p>
            <a:r>
              <a:rPr lang="cs-CZ" sz="2000" dirty="0" smtClean="0">
                <a:latin typeface="Arial Unicode MS" pitchFamily="34" charset="-128"/>
              </a:rPr>
              <a:t>Domestikace.</a:t>
            </a:r>
            <a:endParaRPr lang="cs-CZ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0" y="1005842"/>
            <a:ext cx="5269050" cy="351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2" y="4792163"/>
            <a:ext cx="2902812" cy="193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571" y="4792163"/>
            <a:ext cx="2199331" cy="193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38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Lidé tundry – </a:t>
            </a:r>
            <a:r>
              <a:rPr lang="cs-CZ" dirty="0" err="1" smtClean="0"/>
              <a:t>Chantové</a:t>
            </a:r>
            <a:r>
              <a:rPr lang="cs-CZ" dirty="0" smtClean="0"/>
              <a:t>, </a:t>
            </a:r>
            <a:r>
              <a:rPr lang="cs-CZ" dirty="0" err="1" smtClean="0"/>
              <a:t>Něnci</a:t>
            </a:r>
            <a:r>
              <a:rPr lang="cs-CZ" dirty="0" smtClean="0"/>
              <a:t>, Sámové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7238757" cy="3880773"/>
          </a:xfrm>
        </p:spPr>
        <p:txBody>
          <a:bodyPr>
            <a:normAutofit/>
          </a:bodyPr>
          <a:lstStyle/>
          <a:p>
            <a:r>
              <a:rPr lang="cs-CZ" b="1" dirty="0" smtClean="0"/>
              <a:t>Národy </a:t>
            </a:r>
            <a:r>
              <a:rPr lang="cs-CZ" b="1" dirty="0"/>
              <a:t>tradičních pastevců </a:t>
            </a:r>
            <a:r>
              <a:rPr lang="cs-CZ" b="1" dirty="0" smtClean="0"/>
              <a:t>sobů Sibiře.</a:t>
            </a:r>
          </a:p>
          <a:p>
            <a:r>
              <a:rPr lang="cs-CZ" b="1" dirty="0" smtClean="0"/>
              <a:t>I</a:t>
            </a:r>
            <a:r>
              <a:rPr lang="cs-CZ" b="1" dirty="0"/>
              <a:t> </a:t>
            </a:r>
            <a:r>
              <a:rPr lang="cs-CZ" b="1" dirty="0" smtClean="0"/>
              <a:t>za nadvlády Sovětského </a:t>
            </a:r>
            <a:r>
              <a:rPr lang="cs-CZ" b="1" dirty="0"/>
              <a:t>svazu si dokázali až překvapivě zachovat své zvyky a tradiční způsob života. </a:t>
            </a:r>
            <a:endParaRPr lang="cs-CZ" b="1" dirty="0" smtClean="0"/>
          </a:p>
          <a:p>
            <a:r>
              <a:rPr lang="cs-CZ" b="1" dirty="0" smtClean="0"/>
              <a:t>Ohroženi intenzivní těžbou </a:t>
            </a:r>
            <a:r>
              <a:rPr lang="cs-CZ" b="1" dirty="0"/>
              <a:t>plynu v severních oblastech Sibiře a s ní související rozvoj infrastruktury. </a:t>
            </a:r>
            <a:endParaRPr lang="cs-CZ" b="1" dirty="0" smtClean="0"/>
          </a:p>
          <a:p>
            <a:r>
              <a:rPr lang="cs-CZ" b="1" dirty="0" smtClean="0"/>
              <a:t>Rodinný život v </a:t>
            </a:r>
            <a:r>
              <a:rPr lang="cs-CZ" b="1" dirty="0" err="1" smtClean="0"/>
              <a:t>čumech</a:t>
            </a:r>
            <a:r>
              <a:rPr lang="cs-CZ" b="1" dirty="0" smtClean="0"/>
              <a:t>.</a:t>
            </a:r>
          </a:p>
          <a:p>
            <a:r>
              <a:rPr lang="cs-CZ" b="1" dirty="0" smtClean="0">
                <a:hlinkClick r:id="rId2"/>
              </a:rPr>
              <a:t>Biom Tundra – dokument v AJ</a:t>
            </a:r>
            <a:endParaRPr lang="cs-CZ" b="1" dirty="0" smtClean="0">
              <a:hlinkClick r:id="rId3"/>
            </a:endParaRPr>
          </a:p>
          <a:p>
            <a:r>
              <a:rPr lang="cs-CZ" b="1" dirty="0" smtClean="0">
                <a:hlinkClick r:id="rId3"/>
              </a:rPr>
              <a:t>Film v RJ</a:t>
            </a:r>
            <a:endParaRPr lang="cs-CZ" b="1" dirty="0" smtClean="0"/>
          </a:p>
          <a:p>
            <a:r>
              <a:rPr lang="cs-CZ" b="1" dirty="0" err="1" smtClean="0">
                <a:hlinkClick r:id="rId4"/>
              </a:rPr>
              <a:t>Childrem</a:t>
            </a:r>
            <a:r>
              <a:rPr lang="cs-CZ" b="1" dirty="0" smtClean="0">
                <a:hlinkClick r:id="rId4"/>
              </a:rPr>
              <a:t> </a:t>
            </a:r>
            <a:r>
              <a:rPr lang="cs-CZ" b="1" dirty="0" err="1" smtClean="0">
                <a:hlinkClick r:id="rId4"/>
              </a:rPr>
              <a:t>of</a:t>
            </a:r>
            <a:r>
              <a:rPr lang="cs-CZ" b="1" dirty="0" smtClean="0">
                <a:hlinkClick r:id="rId4"/>
              </a:rPr>
              <a:t> Tundra </a:t>
            </a:r>
            <a:r>
              <a:rPr lang="cs-CZ" b="1" dirty="0" smtClean="0"/>
              <a:t>– film v AJ</a:t>
            </a:r>
          </a:p>
          <a:p>
            <a:pPr marL="0" indent="0">
              <a:buNone/>
            </a:pPr>
            <a:r>
              <a:rPr lang="cs-CZ" b="1" dirty="0" smtClean="0"/>
              <a:t>(jde o </a:t>
            </a:r>
            <a:r>
              <a:rPr lang="cs-CZ" b="1" dirty="0" err="1" smtClean="0"/>
              <a:t>lesotundru</a:t>
            </a:r>
            <a:r>
              <a:rPr lang="cs-CZ" b="1" dirty="0" smtClean="0"/>
              <a:t> - </a:t>
            </a:r>
            <a:r>
              <a:rPr lang="cs-CZ" b="1" dirty="0" err="1" smtClean="0"/>
              <a:t>ekoton</a:t>
            </a:r>
            <a:r>
              <a:rPr lang="cs-CZ" b="1" dirty="0" smtClean="0"/>
              <a:t>)</a:t>
            </a:r>
          </a:p>
          <a:p>
            <a:pPr marL="0" indent="0">
              <a:buNone/>
            </a:pPr>
            <a:endParaRPr lang="cs-CZ" b="1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86" y="1580606"/>
            <a:ext cx="3381102" cy="507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34" y="4118065"/>
            <a:ext cx="3378925" cy="253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3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691" y="256359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18" y="2813731"/>
            <a:ext cx="5822155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62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3" y="3387874"/>
            <a:ext cx="4927600" cy="328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588" y="244929"/>
            <a:ext cx="6379029" cy="425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5" y="244929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17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320676"/>
            <a:ext cx="8687409" cy="1431925"/>
          </a:xfrm>
        </p:spPr>
        <p:txBody>
          <a:bodyPr/>
          <a:lstStyle/>
          <a:p>
            <a:r>
              <a:rPr lang="cs-CZ" dirty="0" err="1" smtClean="0"/>
              <a:t>Inuité</a:t>
            </a:r>
            <a:r>
              <a:rPr lang="cs-CZ" dirty="0"/>
              <a:t>, </a:t>
            </a:r>
            <a:r>
              <a:rPr lang="cs-CZ" dirty="0" err="1"/>
              <a:t>Jupikové</a:t>
            </a:r>
            <a:r>
              <a:rPr lang="cs-CZ" dirty="0"/>
              <a:t>, </a:t>
            </a:r>
            <a:r>
              <a:rPr lang="cs-CZ" dirty="0" err="1"/>
              <a:t>Kalaallité</a:t>
            </a:r>
            <a:r>
              <a:rPr lang="cs-CZ" dirty="0"/>
              <a:t> (Eskymáci)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891348" y="3291839"/>
            <a:ext cx="6152605" cy="3344091"/>
          </a:xfrm>
        </p:spPr>
        <p:txBody>
          <a:bodyPr>
            <a:normAutofit/>
          </a:bodyPr>
          <a:lstStyle/>
          <a:p>
            <a:r>
              <a:rPr lang="en-US" dirty="0" err="1"/>
              <a:t>Charakteristick</a:t>
            </a:r>
            <a:r>
              <a:rPr lang="cs-CZ" dirty="0"/>
              <a:t>é </a:t>
            </a:r>
            <a:r>
              <a:rPr lang="en-US" dirty="0" err="1"/>
              <a:t>znaky</a:t>
            </a:r>
            <a:r>
              <a:rPr lang="cs-CZ" dirty="0"/>
              <a:t>:</a:t>
            </a:r>
            <a:r>
              <a:rPr lang="en-US" dirty="0"/>
              <a:t> </a:t>
            </a:r>
            <a:r>
              <a:rPr lang="en-US" dirty="0" err="1"/>
              <a:t>černé</a:t>
            </a:r>
            <a:r>
              <a:rPr lang="en-US" dirty="0"/>
              <a:t> </a:t>
            </a:r>
            <a:r>
              <a:rPr lang="en-US" dirty="0" err="1"/>
              <a:t>rovné</a:t>
            </a:r>
            <a:r>
              <a:rPr lang="en-US" dirty="0"/>
              <a:t> </a:t>
            </a:r>
            <a:r>
              <a:rPr lang="en-US" dirty="0" err="1"/>
              <a:t>vlasy</a:t>
            </a:r>
            <a:r>
              <a:rPr lang="en-US" dirty="0"/>
              <a:t>, </a:t>
            </a:r>
            <a:r>
              <a:rPr lang="en-US" dirty="0" err="1"/>
              <a:t>žlutá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</a:t>
            </a:r>
            <a:r>
              <a:rPr lang="en-US" dirty="0" err="1"/>
              <a:t>světle</a:t>
            </a:r>
            <a:r>
              <a:rPr lang="cs-CZ" dirty="0"/>
              <a:t>hnědá pleť, </a:t>
            </a:r>
            <a:r>
              <a:rPr lang="en-US" dirty="0" err="1"/>
              <a:t>mongoloidní</a:t>
            </a:r>
            <a:r>
              <a:rPr lang="en-US" dirty="0"/>
              <a:t> </a:t>
            </a:r>
            <a:r>
              <a:rPr lang="en-US" dirty="0" err="1"/>
              <a:t>rysy</a:t>
            </a:r>
            <a:r>
              <a:rPr lang="en-US" dirty="0"/>
              <a:t> a </a:t>
            </a:r>
            <a:r>
              <a:rPr lang="en-US" dirty="0" err="1"/>
              <a:t>malý</a:t>
            </a:r>
            <a:r>
              <a:rPr lang="en-US" dirty="0"/>
              <a:t> </a:t>
            </a:r>
            <a:r>
              <a:rPr lang="en-US" dirty="0" err="1"/>
              <a:t>vzrůst</a:t>
            </a:r>
            <a:r>
              <a:rPr lang="en-US" dirty="0"/>
              <a:t>.</a:t>
            </a:r>
            <a:endParaRPr lang="cs-CZ" dirty="0"/>
          </a:p>
          <a:p>
            <a:r>
              <a:rPr lang="cs-CZ" dirty="0"/>
              <a:t>4x větší spotřeba kalorií, než </a:t>
            </a:r>
            <a:r>
              <a:rPr lang="cs-CZ" dirty="0" smtClean="0"/>
              <a:t>Češi.</a:t>
            </a:r>
            <a:endParaRPr lang="cs-CZ" dirty="0"/>
          </a:p>
          <a:p>
            <a:r>
              <a:rPr lang="cs-CZ" dirty="0"/>
              <a:t>Přímořští – kajak, lov velryb.</a:t>
            </a:r>
          </a:p>
          <a:p>
            <a:r>
              <a:rPr lang="cs-CZ" dirty="0" smtClean="0"/>
              <a:t>Vnitrozemští - sobi.</a:t>
            </a:r>
            <a:endParaRPr lang="cs-CZ" dirty="0"/>
          </a:p>
          <a:p>
            <a:r>
              <a:rPr lang="cs-CZ" dirty="0"/>
              <a:t>Bojí se stromů. Nejí ryby (jen v největší nouzi). Mají 500 slov pro sníh. Specifická péče o děti. Současné problémy</a:t>
            </a:r>
            <a:r>
              <a:rPr lang="cs-CZ" dirty="0" smtClean="0"/>
              <a:t>.</a:t>
            </a:r>
            <a:endParaRPr lang="cs-CZ" dirty="0"/>
          </a:p>
          <a:p>
            <a:r>
              <a:rPr lang="cs-CZ" dirty="0"/>
              <a:t>Doporučená kniha F. </a:t>
            </a:r>
            <a:r>
              <a:rPr lang="cs-CZ" dirty="0" err="1"/>
              <a:t>Mowat</a:t>
            </a:r>
            <a:r>
              <a:rPr lang="cs-CZ" dirty="0"/>
              <a:t>: Lidé v zoufalství</a:t>
            </a:r>
            <a:endParaRPr lang="en-US" dirty="0"/>
          </a:p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Lidová píseň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Video z tradičního lovu</a:t>
            </a:r>
            <a:endParaRPr lang="cs-CZ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0" y="2965267"/>
            <a:ext cx="5460861" cy="363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209" y="248193"/>
            <a:ext cx="2336292" cy="286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13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Russian</a:t>
            </a:r>
            <a:r>
              <a:rPr lang="cs-CZ" dirty="0"/>
              <a:t> </a:t>
            </a:r>
            <a:r>
              <a:rPr lang="cs-CZ" dirty="0" err="1"/>
              <a:t>Mission</a:t>
            </a:r>
            <a:r>
              <a:rPr lang="cs-CZ" dirty="0"/>
              <a:t> </a:t>
            </a:r>
            <a:r>
              <a:rPr lang="cs-CZ" dirty="0" err="1"/>
              <a:t>School</a:t>
            </a:r>
            <a:r>
              <a:rPr lang="cs-CZ" dirty="0"/>
              <a:t> na Aljašce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487851" y="1449978"/>
            <a:ext cx="6229531" cy="5107576"/>
          </a:xfrm>
        </p:spPr>
        <p:txBody>
          <a:bodyPr>
            <a:normAutofit fontScale="25000" lnSpcReduction="20000"/>
          </a:bodyPr>
          <a:lstStyle/>
          <a:p>
            <a:r>
              <a:rPr lang="cs-CZ" sz="9600" dirty="0" smtClean="0"/>
              <a:t>Etnikum </a:t>
            </a:r>
            <a:r>
              <a:rPr lang="cs-CZ" sz="9600" dirty="0" err="1" smtClean="0"/>
              <a:t>Yup´ik</a:t>
            </a:r>
            <a:r>
              <a:rPr lang="cs-CZ" sz="9600" dirty="0" smtClean="0"/>
              <a:t>.</a:t>
            </a:r>
          </a:p>
          <a:p>
            <a:r>
              <a:rPr lang="cs-CZ" sz="9600" dirty="0"/>
              <a:t>Vykořenění, ztráta životních hodnot, rozpad rodin a narušený komunitní život, alkoholismus apod. – v důsledku tlaku bílé kultury.</a:t>
            </a:r>
          </a:p>
          <a:p>
            <a:r>
              <a:rPr lang="cs-CZ" sz="9600" dirty="0" smtClean="0"/>
              <a:t>Ředitel </a:t>
            </a:r>
            <a:r>
              <a:rPr lang="cs-CZ" sz="9600" dirty="0"/>
              <a:t>Mike </a:t>
            </a:r>
            <a:r>
              <a:rPr lang="cs-CZ" sz="9600" dirty="0" err="1"/>
              <a:t>Hull</a:t>
            </a:r>
            <a:r>
              <a:rPr lang="cs-CZ" sz="9600" dirty="0"/>
              <a:t> přemýšlel o potřebách a vytvořil unikátní vzdělávací programy založené na principu vzdělávání na vztahu k místu a na tradičních aktivitách. </a:t>
            </a:r>
          </a:p>
          <a:p>
            <a:r>
              <a:rPr lang="cs-CZ" sz="9600" dirty="0"/>
              <a:t>Komunitu změna potěšila. A studijní výsledky? Výsledky v celostátních testech Standard </a:t>
            </a:r>
            <a:r>
              <a:rPr lang="cs-CZ" sz="9600" dirty="0" err="1"/>
              <a:t>Based</a:t>
            </a:r>
            <a:r>
              <a:rPr lang="cs-CZ" sz="9600" dirty="0"/>
              <a:t> </a:t>
            </a:r>
            <a:r>
              <a:rPr lang="cs-CZ" sz="9600" dirty="0" err="1"/>
              <a:t>Assesment</a:t>
            </a:r>
            <a:r>
              <a:rPr lang="cs-CZ" sz="9600" dirty="0"/>
              <a:t>, </a:t>
            </a:r>
            <a:r>
              <a:rPr lang="cs-CZ" sz="9600" dirty="0" err="1"/>
              <a:t>Adequate</a:t>
            </a:r>
            <a:r>
              <a:rPr lang="cs-CZ" sz="9600" dirty="0"/>
              <a:t> </a:t>
            </a:r>
            <a:r>
              <a:rPr lang="cs-CZ" sz="9600" dirty="0" err="1"/>
              <a:t>Yearly</a:t>
            </a:r>
            <a:r>
              <a:rPr lang="cs-CZ" sz="9600" dirty="0"/>
              <a:t> </a:t>
            </a:r>
            <a:r>
              <a:rPr lang="cs-CZ" sz="9600" dirty="0" err="1"/>
              <a:t>Progress</a:t>
            </a:r>
            <a:r>
              <a:rPr lang="cs-CZ" sz="9600" dirty="0"/>
              <a:t> nadprůměrné! </a:t>
            </a:r>
            <a:endParaRPr lang="cs-CZ" sz="9600" dirty="0" smtClean="0"/>
          </a:p>
          <a:p>
            <a:r>
              <a:rPr lang="cs-CZ" sz="9600" dirty="0" smtClean="0"/>
              <a:t>Více </a:t>
            </a:r>
            <a:r>
              <a:rPr lang="cs-CZ" sz="9600" dirty="0"/>
              <a:t>viz </a:t>
            </a:r>
            <a:r>
              <a:rPr lang="cs-CZ" sz="9600" dirty="0" err="1"/>
              <a:t>Takano</a:t>
            </a:r>
            <a:r>
              <a:rPr lang="cs-CZ" sz="9600" dirty="0"/>
              <a:t>, </a:t>
            </a:r>
            <a:r>
              <a:rPr lang="cs-CZ" sz="9600" dirty="0" err="1"/>
              <a:t>Higgins</a:t>
            </a:r>
            <a:r>
              <a:rPr lang="cs-CZ" sz="9600" dirty="0"/>
              <a:t>, </a:t>
            </a:r>
            <a:r>
              <a:rPr lang="cs-CZ" sz="9600" dirty="0" err="1"/>
              <a:t>McLaughlin</a:t>
            </a:r>
            <a:r>
              <a:rPr lang="cs-CZ" sz="9600" dirty="0"/>
              <a:t>, 2009.  </a:t>
            </a:r>
            <a:endParaRPr lang="en-US" sz="9600" dirty="0"/>
          </a:p>
          <a:p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2" y="2188303"/>
            <a:ext cx="4925995" cy="370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17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Alpinská tundra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7082003" cy="3880773"/>
          </a:xfrm>
        </p:spPr>
        <p:txBody>
          <a:bodyPr/>
          <a:lstStyle/>
          <a:p>
            <a:r>
              <a:rPr lang="cs-CZ" dirty="0" err="1" smtClean="0"/>
              <a:t>Azonální</a:t>
            </a:r>
            <a:r>
              <a:rPr lang="cs-CZ" dirty="0" smtClean="0"/>
              <a:t> biom.</a:t>
            </a:r>
          </a:p>
          <a:p>
            <a:r>
              <a:rPr lang="cs-CZ" dirty="0" smtClean="0">
                <a:latin typeface="Arial Unicode MS" pitchFamily="34" charset="-128"/>
              </a:rPr>
              <a:t>Podobně </a:t>
            </a:r>
            <a:r>
              <a:rPr lang="cs-CZ" dirty="0">
                <a:latin typeface="Arial Unicode MS" pitchFamily="34" charset="-128"/>
              </a:rPr>
              <a:t>vypadající území vysoko v </a:t>
            </a:r>
            <a:r>
              <a:rPr lang="cs-CZ" dirty="0" smtClean="0">
                <a:latin typeface="Arial Unicode MS" pitchFamily="34" charset="-128"/>
              </a:rPr>
              <a:t>horách.</a:t>
            </a:r>
          </a:p>
          <a:p>
            <a:r>
              <a:rPr lang="cs-CZ" dirty="0" smtClean="0">
                <a:latin typeface="Arial Unicode MS" pitchFamily="34" charset="-128"/>
              </a:rPr>
              <a:t>Diurnální světelný režim. Orientace svahů – rozdíly.</a:t>
            </a:r>
          </a:p>
          <a:p>
            <a:r>
              <a:rPr lang="cs-CZ" dirty="0" smtClean="0">
                <a:latin typeface="Arial Unicode MS" pitchFamily="34" charset="-128"/>
              </a:rPr>
              <a:t>Hora jako ostrov. Endemity – protěž alpská, kozoroh kavkazský.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352" y="145195"/>
            <a:ext cx="3694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 flipH="1">
            <a:off x="7942262" y="4865914"/>
            <a:ext cx="40842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FF00"/>
                </a:solidFill>
              </a:rPr>
              <a:t>Hora Kilimandžáro (5595 m n. m</a:t>
            </a:r>
            <a:r>
              <a:rPr lang="cs-CZ" dirty="0" smtClean="0">
                <a:solidFill>
                  <a:srgbClr val="FFFF00"/>
                </a:solidFill>
              </a:rPr>
              <a:t>.).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Z tropického </a:t>
            </a:r>
            <a:r>
              <a:rPr lang="cs-CZ" dirty="0">
                <a:solidFill>
                  <a:srgbClr val="FFFF00"/>
                </a:solidFill>
              </a:rPr>
              <a:t>deštného pralesa </a:t>
            </a:r>
            <a:r>
              <a:rPr lang="cs-CZ" dirty="0" smtClean="0">
                <a:solidFill>
                  <a:srgbClr val="FFFF00"/>
                </a:solidFill>
              </a:rPr>
              <a:t>rovníkové Afriky až </a:t>
            </a:r>
            <a:r>
              <a:rPr lang="cs-CZ" dirty="0">
                <a:solidFill>
                  <a:srgbClr val="FFFF00"/>
                </a:solidFill>
              </a:rPr>
              <a:t>k (alpinské) tundře.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27" y="3918358"/>
            <a:ext cx="3810000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284617" y="3918359"/>
            <a:ext cx="2808514" cy="830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rgbClr val="FFFF00"/>
                </a:solidFill>
              </a:rPr>
              <a:t>Cesta na Sněžku</a:t>
            </a:r>
          </a:p>
          <a:p>
            <a:r>
              <a:rPr lang="cs-CZ" sz="1600" dirty="0" smtClean="0">
                <a:solidFill>
                  <a:srgbClr val="FFFF00"/>
                </a:solidFill>
              </a:rPr>
              <a:t> – nejvyšší horu</a:t>
            </a:r>
          </a:p>
          <a:p>
            <a:r>
              <a:rPr lang="cs-CZ" sz="1600" dirty="0" smtClean="0">
                <a:solidFill>
                  <a:srgbClr val="FFFF00"/>
                </a:solidFill>
              </a:rPr>
              <a:t>ČR (1603 m n.m.)</a:t>
            </a:r>
            <a:endParaRPr lang="cs-CZ" sz="1600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788" y="402770"/>
            <a:ext cx="1619793" cy="242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14" y="4986469"/>
            <a:ext cx="2690948" cy="179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07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Ekosystém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5760" y="2160589"/>
            <a:ext cx="6547641" cy="3880773"/>
          </a:xfrm>
        </p:spPr>
        <p:txBody>
          <a:bodyPr/>
          <a:lstStyle/>
          <a:p>
            <a:r>
              <a:rPr lang="cs-CZ" dirty="0" smtClean="0"/>
              <a:t>Co je příroda? </a:t>
            </a:r>
            <a:r>
              <a:rPr lang="cs-CZ" dirty="0" err="1" smtClean="0"/>
              <a:t>Fytozoogeosféra</a:t>
            </a:r>
            <a:r>
              <a:rPr lang="cs-CZ" dirty="0" smtClean="0"/>
              <a:t>. Ekosystém – </a:t>
            </a:r>
            <a:r>
              <a:rPr lang="cs-CZ" dirty="0" err="1" smtClean="0"/>
              <a:t>Tansley</a:t>
            </a:r>
            <a:r>
              <a:rPr lang="cs-CZ" dirty="0" smtClean="0"/>
              <a:t> 1935.</a:t>
            </a:r>
          </a:p>
          <a:p>
            <a:endParaRPr lang="cs-CZ" dirty="0" smtClean="0"/>
          </a:p>
          <a:p>
            <a:r>
              <a:rPr lang="cs-CZ" b="1" dirty="0" smtClean="0"/>
              <a:t>Klasifikace ekosystémů:</a:t>
            </a:r>
          </a:p>
          <a:p>
            <a:pPr>
              <a:buAutoNum type="alphaLcParenR"/>
            </a:pPr>
            <a:r>
              <a:rPr lang="cs-CZ" dirty="0" smtClean="0"/>
              <a:t>suchozemské x vodní,</a:t>
            </a:r>
          </a:p>
          <a:p>
            <a:pPr>
              <a:buAutoNum type="alphaLcParenR"/>
            </a:pPr>
            <a:r>
              <a:rPr lang="cs-CZ" dirty="0" smtClean="0"/>
              <a:t>přírodní x umělé,</a:t>
            </a:r>
          </a:p>
          <a:p>
            <a:pPr>
              <a:buAutoNum type="alphaLcParenR"/>
            </a:pPr>
            <a:r>
              <a:rPr lang="cs-CZ" dirty="0" smtClean="0"/>
              <a:t>dle velikosti – </a:t>
            </a:r>
            <a:r>
              <a:rPr lang="cs-CZ" dirty="0" err="1" smtClean="0"/>
              <a:t>makroekosystémy</a:t>
            </a:r>
            <a:r>
              <a:rPr lang="cs-CZ" dirty="0" smtClean="0"/>
              <a:t>  (biomy) x </a:t>
            </a:r>
            <a:r>
              <a:rPr lang="cs-CZ" dirty="0" err="1" smtClean="0"/>
              <a:t>mikroekosystémy</a:t>
            </a:r>
            <a:r>
              <a:rPr lang="cs-CZ" dirty="0" smtClean="0"/>
              <a:t>, globální ekosystém,</a:t>
            </a:r>
          </a:p>
          <a:p>
            <a:pPr>
              <a:buAutoNum type="alphaLcParenR"/>
            </a:pPr>
            <a:r>
              <a:rPr lang="cs-CZ" dirty="0" smtClean="0"/>
              <a:t>dle produktivity – s vysokou produkcí x nízkou produkcí,</a:t>
            </a:r>
          </a:p>
          <a:p>
            <a:pPr>
              <a:buAutoNum type="alphaLcParenR"/>
            </a:pPr>
            <a:r>
              <a:rPr lang="cs-CZ" dirty="0" smtClean="0"/>
              <a:t>dle stability – stabilní x nestabilní. </a:t>
            </a:r>
          </a:p>
          <a:p>
            <a:pPr>
              <a:buAutoNum type="alphaLcParenR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401" y="120714"/>
            <a:ext cx="5029199" cy="328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9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Problémy životního </a:t>
            </a:r>
            <a:r>
              <a:rPr lang="cs-CZ" smtClean="0"/>
              <a:t>prostředí tundry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04800" y="1528354"/>
            <a:ext cx="4927600" cy="3866606"/>
          </a:xfrm>
        </p:spPr>
        <p:txBody>
          <a:bodyPr/>
          <a:lstStyle/>
          <a:p>
            <a:r>
              <a:rPr lang="cs-CZ" dirty="0" smtClean="0"/>
              <a:t>Těžba surovin (rašeliny, plynu, nerostů – dle lokality).</a:t>
            </a:r>
          </a:p>
          <a:p>
            <a:r>
              <a:rPr lang="cs-CZ" dirty="0" smtClean="0"/>
              <a:t>Nadměrný lov ryb (</a:t>
            </a:r>
            <a:r>
              <a:rPr lang="cs-CZ" dirty="0" err="1" smtClean="0">
                <a:hlinkClick r:id="rId2"/>
              </a:rPr>
              <a:t>over</a:t>
            </a:r>
            <a:r>
              <a:rPr lang="cs-CZ" dirty="0" smtClean="0">
                <a:hlinkClick r:id="rId2"/>
              </a:rPr>
              <a:t> </a:t>
            </a:r>
            <a:r>
              <a:rPr lang="cs-CZ" dirty="0" err="1" smtClean="0">
                <a:hlinkClick r:id="rId2"/>
              </a:rPr>
              <a:t>fishing</a:t>
            </a:r>
            <a:r>
              <a:rPr lang="cs-CZ" dirty="0" smtClean="0"/>
              <a:t>) a velryb.</a:t>
            </a:r>
          </a:p>
          <a:p>
            <a:r>
              <a:rPr lang="cs-CZ" dirty="0" smtClean="0"/>
              <a:t>Krutý </a:t>
            </a:r>
            <a:r>
              <a:rPr lang="cs-CZ" dirty="0" smtClean="0">
                <a:hlinkClick r:id="rId3"/>
              </a:rPr>
              <a:t>lov tuleňů </a:t>
            </a:r>
            <a:r>
              <a:rPr lang="cs-CZ" dirty="0" smtClean="0"/>
              <a:t>– dokumentární film </a:t>
            </a:r>
            <a:r>
              <a:rPr lang="cs-CZ" dirty="0" smtClean="0">
                <a:hlinkClick r:id="rId4"/>
              </a:rPr>
              <a:t>zde</a:t>
            </a:r>
            <a:r>
              <a:rPr lang="cs-CZ" dirty="0" smtClean="0"/>
              <a:t>.</a:t>
            </a:r>
          </a:p>
          <a:p>
            <a:r>
              <a:rPr lang="cs-CZ" dirty="0" smtClean="0"/>
              <a:t>Znečištění těžkými kovy, DDT aj. látkami z civilizace – viz </a:t>
            </a:r>
            <a:r>
              <a:rPr lang="cs-CZ" dirty="0" smtClean="0">
                <a:hlinkClick r:id="rId5"/>
              </a:rPr>
              <a:t>popularizující článek</a:t>
            </a:r>
            <a:endParaRPr lang="cs-CZ" dirty="0" smtClean="0"/>
          </a:p>
          <a:p>
            <a:r>
              <a:rPr lang="cs-CZ" dirty="0" smtClean="0"/>
              <a:t>Globální změny klimatu - tání ledu v Arktidě – viz </a:t>
            </a:r>
            <a:r>
              <a:rPr lang="cs-CZ" dirty="0" smtClean="0">
                <a:hlinkClick r:id="rId6"/>
              </a:rPr>
              <a:t>popularizační článek</a:t>
            </a:r>
            <a:r>
              <a:rPr lang="cs-CZ" dirty="0" smtClean="0"/>
              <a:t> </a:t>
            </a:r>
          </a:p>
          <a:p>
            <a:r>
              <a:rPr lang="cs-CZ" dirty="0" smtClean="0"/>
              <a:t>Eroze v alpinské tundře.</a:t>
            </a:r>
          </a:p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78823" y="5717040"/>
            <a:ext cx="4402183" cy="801325"/>
          </a:xfrm>
        </p:spPr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bg1"/>
                </a:solidFill>
                <a:hlinkClick r:id="rId7"/>
              </a:rPr>
              <a:t>Inuité</a:t>
            </a:r>
            <a:r>
              <a:rPr lang="cs-CZ" dirty="0" smtClean="0">
                <a:solidFill>
                  <a:schemeClr val="bg1"/>
                </a:solidFill>
                <a:hlinkClick r:id="rId7"/>
              </a:rPr>
              <a:t> pozorují změnu zemské osy – dokument s českými titulky. 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69" y="4776651"/>
            <a:ext cx="3761559" cy="188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066" y="59055"/>
            <a:ext cx="3131344" cy="400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327" y="1907177"/>
            <a:ext cx="1617701" cy="215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C:\Users\User\AppData\Local\Microsoft\Windows\INetCache\IE\HRIPH60G\1200px-P,p'-dichlorodiphenyltrichloroethane.svg[1]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117" y="5058986"/>
            <a:ext cx="2922883" cy="168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 flipH="1">
            <a:off x="9130937" y="4441371"/>
            <a:ext cx="2912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Dichlordifenyltrichloretan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7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Tajga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4320" y="2730137"/>
            <a:ext cx="7380514" cy="3905794"/>
          </a:xfrm>
        </p:spPr>
        <p:txBody>
          <a:bodyPr/>
          <a:lstStyle/>
          <a:p>
            <a:r>
              <a:rPr lang="cs-CZ" dirty="0" smtClean="0"/>
              <a:t>Severský </a:t>
            </a:r>
            <a:r>
              <a:rPr lang="cs-CZ" dirty="0"/>
              <a:t>jehličnatý les nebo boreální </a:t>
            </a:r>
            <a:r>
              <a:rPr lang="cs-CZ" dirty="0" smtClean="0"/>
              <a:t>les (vyskytuje se jen </a:t>
            </a:r>
            <a:r>
              <a:rPr lang="cs-CZ" dirty="0"/>
              <a:t>severní </a:t>
            </a:r>
            <a:r>
              <a:rPr lang="cs-CZ" dirty="0" smtClean="0"/>
              <a:t>polokouli).</a:t>
            </a:r>
          </a:p>
          <a:p>
            <a:r>
              <a:rPr lang="cs-CZ" dirty="0"/>
              <a:t>Severní část mírného a (v některých oblastech) také v jižní části subpolárního podnebného pásu.</a:t>
            </a:r>
          </a:p>
          <a:p>
            <a:r>
              <a:rPr lang="cs-CZ" dirty="0"/>
              <a:t>Souvislý pruh táhnoucí se v západovýchodním směru Severní Amerikou (zde pokrývá větší část území Kanady a v oblasti Skalistých hor zasahuje i na území Spojených států amerických) a Eurasií ( zde pokrývá větší či menší část území Norska, Švédska, Finska, Estonska, Lotyšska, Litvy, Běloruska a Ruska a vyskytuje se dokonce i v severní části nejsevernějšího japonského ostrova Hokkaidó). 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6387" name="Picture 3" descr="C:\Users\User\AppData\Local\Microsoft\Windows\INetCache\IE\6JARBGAD\220px-Taiga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888" y="284325"/>
            <a:ext cx="4119173" cy="204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User\AppData\Local\Microsoft\Windows\INetCache\IE\ZNGHI7B4\220px-Larix_gmelinii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007" y="3775167"/>
            <a:ext cx="4127860" cy="288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667" y="284325"/>
            <a:ext cx="3886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930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Charakteristiky prostředí tajgy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7566" y="1802674"/>
            <a:ext cx="8451668" cy="4199499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Dominantou jsou jehličnaté stromy – smrky (vlhká stanoviště), borovice (suchá) a modříny (místa </a:t>
            </a:r>
            <a:r>
              <a:rPr lang="cs-CZ" dirty="0"/>
              <a:t>s velkými výkyvy </a:t>
            </a:r>
            <a:r>
              <a:rPr lang="cs-CZ" dirty="0" smtClean="0"/>
              <a:t>teplot).</a:t>
            </a:r>
          </a:p>
          <a:p>
            <a:r>
              <a:rPr lang="cs-CZ" dirty="0" smtClean="0"/>
              <a:t>Doplňující druhy: břízy, jeřáby, olše, osiky, brusnice borůvka, brusinka, vřes a mnoho mechů a lišejníků. </a:t>
            </a:r>
          </a:p>
          <a:p>
            <a:r>
              <a:rPr lang="cs-CZ" dirty="0" smtClean="0"/>
              <a:t>Krátké léto s teplotami nad 10 </a:t>
            </a:r>
            <a:r>
              <a:rPr lang="cs-CZ" dirty="0"/>
              <a:t>° </a:t>
            </a:r>
            <a:r>
              <a:rPr lang="cs-CZ" dirty="0" smtClean="0"/>
              <a:t>C. </a:t>
            </a:r>
            <a:r>
              <a:rPr lang="cs-CZ" dirty="0"/>
              <a:t>Vegetační období 1 – 4 měsíce.</a:t>
            </a:r>
          </a:p>
          <a:p>
            <a:r>
              <a:rPr lang="cs-CZ" dirty="0" smtClean="0"/>
              <a:t>Zima </a:t>
            </a:r>
            <a:r>
              <a:rPr lang="cs-CZ" dirty="0"/>
              <a:t>dlouhá a velmi chladná</a:t>
            </a:r>
            <a:r>
              <a:rPr lang="cs-CZ" dirty="0" smtClean="0"/>
              <a:t>. </a:t>
            </a:r>
            <a:r>
              <a:rPr lang="cs-CZ" dirty="0"/>
              <a:t>Extrémy teplot: −77,8 °C ve </a:t>
            </a:r>
            <a:r>
              <a:rPr lang="cs-CZ" dirty="0" smtClean="0"/>
              <a:t>vesničce </a:t>
            </a:r>
            <a:r>
              <a:rPr lang="cs-CZ" dirty="0" err="1" smtClean="0"/>
              <a:t>Ojmjakon</a:t>
            </a:r>
            <a:r>
              <a:rPr lang="cs-CZ" dirty="0" smtClean="0"/>
              <a:t>. </a:t>
            </a:r>
          </a:p>
          <a:p>
            <a:r>
              <a:rPr lang="cs-CZ" dirty="0"/>
              <a:t>Sněhová pokrývka 6 až 8 měsíců. </a:t>
            </a:r>
            <a:endParaRPr lang="cs-CZ" dirty="0" smtClean="0"/>
          </a:p>
          <a:p>
            <a:r>
              <a:rPr lang="cs-CZ" dirty="0" smtClean="0"/>
              <a:t>Srážky </a:t>
            </a:r>
            <a:r>
              <a:rPr lang="cs-CZ" dirty="0"/>
              <a:t>převažují nad </a:t>
            </a:r>
            <a:r>
              <a:rPr lang="cs-CZ" dirty="0" smtClean="0"/>
              <a:t>výparem. Mokřady, bažiny, jezera, vodní toky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Podzolové </a:t>
            </a:r>
            <a:r>
              <a:rPr lang="cs-CZ" dirty="0"/>
              <a:t>půdy – velmi chudé na minerální látky a humus.</a:t>
            </a:r>
          </a:p>
          <a:p>
            <a:pPr>
              <a:lnSpc>
                <a:spcPct val="90000"/>
              </a:lnSpc>
            </a:pPr>
            <a:r>
              <a:rPr lang="cs-CZ" dirty="0"/>
              <a:t>Kyselost </a:t>
            </a:r>
            <a:r>
              <a:rPr lang="cs-CZ" dirty="0" smtClean="0"/>
              <a:t>půdy je zvyšována </a:t>
            </a:r>
            <a:r>
              <a:rPr lang="cs-CZ" dirty="0"/>
              <a:t>opadem jehličí a </a:t>
            </a:r>
            <a:r>
              <a:rPr lang="cs-CZ" dirty="0" smtClean="0"/>
              <a:t>velkým množstvím </a:t>
            </a:r>
            <a:r>
              <a:rPr lang="cs-CZ" dirty="0"/>
              <a:t>srážek.</a:t>
            </a:r>
          </a:p>
          <a:p>
            <a:pPr>
              <a:lnSpc>
                <a:spcPct val="90000"/>
              </a:lnSpc>
            </a:pPr>
            <a:r>
              <a:rPr lang="cs-CZ" dirty="0"/>
              <a:t>Bažiny, močály a rašeliniště. </a:t>
            </a:r>
            <a:endParaRPr lang="cs-CZ" dirty="0" smtClean="0"/>
          </a:p>
          <a:p>
            <a:pPr>
              <a:lnSpc>
                <a:spcPct val="90000"/>
              </a:lnSpc>
            </a:pPr>
            <a:r>
              <a:rPr lang="cs-CZ" dirty="0" smtClean="0"/>
              <a:t>Při </a:t>
            </a:r>
            <a:r>
              <a:rPr lang="cs-CZ" dirty="0"/>
              <a:t>dostatečném hnojení je možné zde </a:t>
            </a:r>
            <a:r>
              <a:rPr lang="cs-CZ" dirty="0" smtClean="0"/>
              <a:t>(po vykácení stromů) přesto </a:t>
            </a:r>
            <a:r>
              <a:rPr lang="cs-CZ" dirty="0"/>
              <a:t>pěstovat jarní ječmen, oves a </a:t>
            </a:r>
            <a:r>
              <a:rPr lang="cs-CZ" dirty="0" smtClean="0"/>
              <a:t>žito.</a:t>
            </a:r>
            <a:endParaRPr lang="cs-CZ" dirty="0"/>
          </a:p>
          <a:p>
            <a:endParaRPr lang="cs-CZ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253" y="397283"/>
            <a:ext cx="176847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 flipH="1">
            <a:off x="2259873" y="6191795"/>
            <a:ext cx="6544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hlinkClick r:id="rId3"/>
              </a:rPr>
              <a:t>This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is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Savage</a:t>
            </a:r>
            <a:r>
              <a:rPr lang="cs-CZ" dirty="0">
                <a:hlinkClick r:id="rId3"/>
              </a:rPr>
              <a:t> </a:t>
            </a:r>
            <a:r>
              <a:rPr lang="cs-CZ" dirty="0" err="1" smtClean="0">
                <a:hlinkClick r:id="rId3"/>
              </a:rPr>
              <a:t>Skies</a:t>
            </a:r>
            <a:r>
              <a:rPr lang="cs-CZ" dirty="0" smtClean="0">
                <a:hlinkClick r:id="rId3"/>
              </a:rPr>
              <a:t> – </a:t>
            </a:r>
            <a:r>
              <a:rPr lang="cs-CZ" dirty="0" err="1" smtClean="0">
                <a:hlinkClick r:id="rId3"/>
              </a:rPr>
              <a:t>The</a:t>
            </a:r>
            <a:r>
              <a:rPr lang="cs-CZ" dirty="0" smtClean="0">
                <a:hlinkClick r:id="rId3"/>
              </a:rPr>
              <a:t> </a:t>
            </a:r>
            <a:r>
              <a:rPr lang="cs-CZ" dirty="0" err="1" smtClean="0">
                <a:hlinkClick r:id="rId3"/>
              </a:rPr>
              <a:t>Winter´s</a:t>
            </a:r>
            <a:r>
              <a:rPr lang="cs-CZ" dirty="0" smtClean="0">
                <a:hlinkClick r:id="rId3"/>
              </a:rPr>
              <a:t> </a:t>
            </a:r>
            <a:r>
              <a:rPr lang="cs-CZ" dirty="0" err="1" smtClean="0">
                <a:hlinkClick r:id="rId3"/>
              </a:rPr>
              <a:t>tale</a:t>
            </a:r>
            <a:r>
              <a:rPr lang="cs-CZ" dirty="0" smtClean="0">
                <a:hlinkClick r:id="rId3"/>
              </a:rPr>
              <a:t> </a:t>
            </a:r>
            <a:r>
              <a:rPr lang="cs-CZ" dirty="0" smtClean="0"/>
              <a:t>v AJ</a:t>
            </a:r>
          </a:p>
          <a:p>
            <a:r>
              <a:rPr lang="cs-CZ" dirty="0" smtClean="0">
                <a:hlinkClick r:id="rId4"/>
              </a:rPr>
              <a:t>Cestovatelská zkušenost v tajze ČJ</a:t>
            </a:r>
            <a:endParaRPr lang="cs-CZ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482" y="4712800"/>
            <a:ext cx="2663282" cy="199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482" y="2374809"/>
            <a:ext cx="2663282" cy="211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482" y="234046"/>
            <a:ext cx="2663282" cy="199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\AppData\Local\Microsoft\Windows\INetCache\IE\ZNGHI7B4\photo-1407970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5939" y="3992041"/>
            <a:ext cx="1588788" cy="112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81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Ekologické </a:t>
            </a:r>
            <a:r>
              <a:rPr lang="cs-CZ" dirty="0" smtClean="0"/>
              <a:t>stresy</a:t>
            </a:r>
            <a:endParaRPr lang="cs-CZ" dirty="0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78823" y="1737361"/>
            <a:ext cx="6113417" cy="4304002"/>
          </a:xfrm>
        </p:spPr>
        <p:txBody>
          <a:bodyPr/>
          <a:lstStyle/>
          <a:p>
            <a:r>
              <a:rPr lang="cs-CZ" dirty="0"/>
              <a:t>Nízké teploty</a:t>
            </a:r>
            <a:r>
              <a:rPr lang="cs-CZ" dirty="0" smtClean="0"/>
              <a:t>. </a:t>
            </a:r>
          </a:p>
          <a:p>
            <a:r>
              <a:rPr lang="cs-CZ" dirty="0" smtClean="0"/>
              <a:t>Velké rozdíly mezi létem a zimou.</a:t>
            </a:r>
            <a:endParaRPr lang="cs-CZ" dirty="0"/>
          </a:p>
          <a:p>
            <a:r>
              <a:rPr lang="cs-CZ" dirty="0" smtClean="0"/>
              <a:t>Krátká vegetační sezóna (pro rostliny).</a:t>
            </a:r>
            <a:endParaRPr lang="cs-CZ" dirty="0"/>
          </a:p>
          <a:p>
            <a:r>
              <a:rPr lang="cs-CZ" dirty="0" smtClean="0"/>
              <a:t>Bažiny, mokřady a komáři v létě.</a:t>
            </a:r>
          </a:p>
          <a:p>
            <a:endParaRPr lang="cs-CZ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34" y="1362736"/>
            <a:ext cx="1277168" cy="79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18" y="3803326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289545"/>
            <a:ext cx="3296194" cy="333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59" y="3803326"/>
            <a:ext cx="4545875" cy="287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79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Adaptace druhů v tajze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5760" y="1619795"/>
            <a:ext cx="8908242" cy="4421568"/>
          </a:xfrm>
        </p:spPr>
        <p:txBody>
          <a:bodyPr/>
          <a:lstStyle/>
          <a:p>
            <a:r>
              <a:rPr lang="cs-CZ" dirty="0" smtClean="0"/>
              <a:t>Migrace.</a:t>
            </a:r>
          </a:p>
          <a:p>
            <a:r>
              <a:rPr lang="cs-CZ" dirty="0" smtClean="0"/>
              <a:t>Hibernace.</a:t>
            </a:r>
          </a:p>
          <a:p>
            <a:r>
              <a:rPr lang="cs-CZ" dirty="0" smtClean="0"/>
              <a:t>Letní a zimní srst.</a:t>
            </a:r>
          </a:p>
          <a:p>
            <a:r>
              <a:rPr lang="cs-CZ" dirty="0" smtClean="0"/>
              <a:t>Duté pesíky.</a:t>
            </a:r>
          </a:p>
          <a:p>
            <a:r>
              <a:rPr lang="cs-CZ" dirty="0" smtClean="0"/>
              <a:t>Zásoby na zimu.</a:t>
            </a:r>
          </a:p>
          <a:p>
            <a:r>
              <a:rPr lang="cs-CZ" dirty="0" smtClean="0"/>
              <a:t>Rostliny mají pryskyřici. Modřín – opadávání jehličí.</a:t>
            </a:r>
          </a:p>
          <a:p>
            <a:r>
              <a:rPr lang="cs-CZ" dirty="0" smtClean="0"/>
              <a:t>Větrosnubnost.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084" y="568235"/>
            <a:ext cx="3242658" cy="302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767" y="4367981"/>
            <a:ext cx="9069975" cy="239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19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cs-CZ" sz="4000" b="1" dirty="0"/>
              <a:t>Medvěd hnědý</a:t>
            </a:r>
            <a:r>
              <a:rPr lang="cs-CZ" sz="4000" b="1" i="1" dirty="0"/>
              <a:t> </a:t>
            </a:r>
            <a:r>
              <a:rPr lang="cs-CZ" sz="4000" i="1" dirty="0"/>
              <a:t> </a:t>
            </a:r>
            <a:r>
              <a:rPr lang="cs-CZ" sz="4000" b="1" i="1" dirty="0" err="1">
                <a:solidFill>
                  <a:schemeClr val="tx1"/>
                </a:solidFill>
              </a:rPr>
              <a:t>Ursus</a:t>
            </a:r>
            <a:r>
              <a:rPr lang="cs-CZ" sz="4000" b="1" i="1" dirty="0">
                <a:solidFill>
                  <a:schemeClr val="tx1"/>
                </a:solidFill>
              </a:rPr>
              <a:t> </a:t>
            </a:r>
            <a:r>
              <a:rPr lang="cs-CZ" sz="4000" b="1" i="1" dirty="0" err="1">
                <a:solidFill>
                  <a:schemeClr val="tx1"/>
                </a:solidFill>
              </a:rPr>
              <a:t>arctos</a:t>
            </a:r>
            <a:r>
              <a:rPr lang="cs-CZ" sz="3600" i="1" dirty="0"/>
              <a:t> 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1200" y="2362200"/>
            <a:ext cx="5384800" cy="42672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sz="2000" b="1"/>
              <a:t>Rozšíření</a:t>
            </a:r>
          </a:p>
          <a:p>
            <a:pPr>
              <a:lnSpc>
                <a:spcPct val="80000"/>
              </a:lnSpc>
            </a:pPr>
            <a:r>
              <a:rPr lang="cs-CZ" sz="2000" b="1"/>
              <a:t>Evropa, severozápad Afriky, Severní Amerika po Mexiko, Asie na sever od Himálají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b="1"/>
              <a:t>Hmotnost </a:t>
            </a:r>
          </a:p>
          <a:p>
            <a:pPr>
              <a:lnSpc>
                <a:spcPct val="80000"/>
              </a:lnSpc>
            </a:pPr>
            <a:r>
              <a:rPr lang="cs-CZ" sz="2000" b="1"/>
              <a:t>70 – 180 kg </a:t>
            </a:r>
          </a:p>
          <a:p>
            <a:pPr>
              <a:lnSpc>
                <a:spcPct val="80000"/>
              </a:lnSpc>
            </a:pPr>
            <a:r>
              <a:rPr lang="cs-CZ" sz="2000" b="1"/>
              <a:t>výrazně se liší u jednotlivých poddruhů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b="1"/>
              <a:t>Březost </a:t>
            </a:r>
          </a:p>
          <a:p>
            <a:pPr>
              <a:lnSpc>
                <a:spcPct val="80000"/>
              </a:lnSpc>
            </a:pPr>
            <a:r>
              <a:rPr lang="cs-CZ" sz="2000" b="1"/>
              <a:t>180 – 266 dní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b="1"/>
              <a:t>Počet mláďat </a:t>
            </a:r>
          </a:p>
          <a:p>
            <a:pPr>
              <a:lnSpc>
                <a:spcPct val="80000"/>
              </a:lnSpc>
            </a:pPr>
            <a:r>
              <a:rPr lang="cs-CZ" sz="2000" b="1"/>
              <a:t>1 – 4, průměrně však 2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b="1"/>
              <a:t>Věk – kolem 25 let, v zajetí i více</a:t>
            </a:r>
          </a:p>
        </p:txBody>
      </p:sp>
      <p:pic>
        <p:nvPicPr>
          <p:cNvPr id="254980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71734" y="3933826"/>
            <a:ext cx="4993217" cy="2619375"/>
          </a:xfrm>
          <a:noFill/>
          <a:ln>
            <a:solidFill>
              <a:schemeClr val="accent1"/>
            </a:solidFill>
          </a:ln>
        </p:spPr>
      </p:pic>
      <p:sp>
        <p:nvSpPr>
          <p:cNvPr id="254981" name="Line 5"/>
          <p:cNvSpPr>
            <a:spLocks noChangeShapeType="1"/>
          </p:cNvSpPr>
          <p:nvPr/>
        </p:nvSpPr>
        <p:spPr bwMode="auto">
          <a:xfrm>
            <a:off x="2832100" y="3933825"/>
            <a:ext cx="4512733" cy="5032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549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6400" y="2173288"/>
            <a:ext cx="3092451" cy="1581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391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Hranostaj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96" y="1651137"/>
            <a:ext cx="4132646" cy="38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237" y="352743"/>
            <a:ext cx="320040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664" y="3747589"/>
            <a:ext cx="5383212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95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Finská tajga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sz="2800" dirty="0" smtClean="0"/>
              <a:t>Finové</a:t>
            </a:r>
            <a:endParaRPr lang="cs-CZ" sz="2800" dirty="0"/>
          </a:p>
        </p:txBody>
      </p:sp>
      <p:pic>
        <p:nvPicPr>
          <p:cNvPr id="239622" name="Picture 6" descr="C:\KATKA\NAše rodina 2004\CIZÍ ZEMĚ\Finsko 1\finskavlajkaa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32503" y="237309"/>
            <a:ext cx="3688564" cy="2074817"/>
          </a:xfrm>
          <a:noFill/>
          <a:ln/>
        </p:spPr>
      </p:pic>
      <p:pic>
        <p:nvPicPr>
          <p:cNvPr id="5" name="Picture 4" descr="Finsko a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9207" y="3174274"/>
            <a:ext cx="5681860" cy="3196046"/>
          </a:xfrm>
          <a:prstGeom prst="rect">
            <a:avLst/>
          </a:prstGeom>
        </p:spPr>
      </p:pic>
      <p:pic>
        <p:nvPicPr>
          <p:cNvPr id="6" name="Picture 5" descr="finové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8504" y="1143000"/>
            <a:ext cx="2808841" cy="2743200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44" y="4040222"/>
            <a:ext cx="3578701" cy="268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64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8000"/>
                </a:solidFill>
              </a:rPr>
              <a:t>Sibiř (ruská tajga) –  </a:t>
            </a:r>
            <a:r>
              <a:rPr lang="cs-CZ" b="1" dirty="0" err="1" smtClean="0">
                <a:solidFill>
                  <a:srgbClr val="008000"/>
                </a:solidFill>
              </a:rPr>
              <a:t>Evenkové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8824" y="1505269"/>
            <a:ext cx="4846319" cy="4536093"/>
          </a:xfrm>
        </p:spPr>
        <p:txBody>
          <a:bodyPr/>
          <a:lstStyle/>
          <a:p>
            <a:r>
              <a:rPr lang="cs-CZ" dirty="0"/>
              <a:t>Syn. </a:t>
            </a:r>
            <a:r>
              <a:rPr lang="en-US" b="1" dirty="0" err="1"/>
              <a:t>Tunguzové</a:t>
            </a:r>
            <a:endParaRPr lang="cs-CZ" b="1" dirty="0"/>
          </a:p>
          <a:p>
            <a:r>
              <a:rPr lang="cs-CZ" dirty="0"/>
              <a:t>Kočovný </a:t>
            </a:r>
            <a:r>
              <a:rPr lang="en-US" dirty="0" err="1"/>
              <a:t>národ</a:t>
            </a:r>
            <a:r>
              <a:rPr lang="en-US" dirty="0"/>
              <a:t> </a:t>
            </a:r>
            <a:r>
              <a:rPr lang="en-US" dirty="0" err="1"/>
              <a:t>čítající</a:t>
            </a:r>
            <a:r>
              <a:rPr lang="en-US" dirty="0"/>
              <a:t> </a:t>
            </a:r>
            <a:r>
              <a:rPr lang="en-US" dirty="0" err="1"/>
              <a:t>asi</a:t>
            </a:r>
            <a:r>
              <a:rPr lang="en-US" dirty="0"/>
              <a:t> 67 000 </a:t>
            </a:r>
            <a:r>
              <a:rPr lang="en-US" dirty="0" err="1"/>
              <a:t>osob</a:t>
            </a:r>
            <a:r>
              <a:rPr lang="en-US" dirty="0"/>
              <a:t> </a:t>
            </a:r>
            <a:r>
              <a:rPr lang="cs-CZ" dirty="0"/>
              <a:t>, žijí na území  Ruska, Činy, Mongolska.</a:t>
            </a:r>
          </a:p>
          <a:p>
            <a:r>
              <a:rPr lang="en-US" dirty="0" err="1"/>
              <a:t>Nejvíce</a:t>
            </a:r>
            <a:r>
              <a:rPr lang="en-US" dirty="0"/>
              <a:t> </a:t>
            </a:r>
            <a:r>
              <a:rPr lang="en-US" dirty="0" err="1"/>
              <a:t>jich</a:t>
            </a:r>
            <a:r>
              <a:rPr lang="en-US" dirty="0"/>
              <a:t> je </a:t>
            </a:r>
            <a:r>
              <a:rPr lang="en-US" dirty="0" err="1"/>
              <a:t>soustředěno</a:t>
            </a:r>
            <a:r>
              <a:rPr lang="en-US" dirty="0"/>
              <a:t> v </a:t>
            </a:r>
            <a:r>
              <a:rPr lang="en-US" dirty="0" err="1"/>
              <a:t>bývalém</a:t>
            </a:r>
            <a:r>
              <a:rPr lang="en-US" dirty="0"/>
              <a:t> </a:t>
            </a:r>
            <a:r>
              <a:rPr lang="cs-CZ" dirty="0" err="1"/>
              <a:t>Evenském</a:t>
            </a:r>
            <a:r>
              <a:rPr lang="cs-CZ" dirty="0"/>
              <a:t> autonomním okruhu (</a:t>
            </a:r>
            <a:r>
              <a:rPr lang="en-US" dirty="0"/>
              <a:t>od </a:t>
            </a:r>
            <a:r>
              <a:rPr lang="en-US" dirty="0" err="1"/>
              <a:t>roku</a:t>
            </a:r>
            <a:r>
              <a:rPr lang="en-US" dirty="0"/>
              <a:t> </a:t>
            </a:r>
            <a:r>
              <a:rPr lang="cs-CZ" dirty="0"/>
              <a:t>2007 Krasnojarský kraj</a:t>
            </a:r>
            <a:r>
              <a:rPr lang="cs-CZ" dirty="0" smtClean="0"/>
              <a:t>).</a:t>
            </a:r>
          </a:p>
          <a:p>
            <a:r>
              <a:rPr lang="cs-CZ" dirty="0" err="1" smtClean="0">
                <a:hlinkClick r:id="rId2"/>
              </a:rPr>
              <a:t>Taiga</a:t>
            </a:r>
            <a:r>
              <a:rPr lang="cs-CZ" dirty="0" smtClean="0">
                <a:hlinkClick r:id="rId2"/>
              </a:rPr>
              <a:t> </a:t>
            </a:r>
            <a:r>
              <a:rPr lang="cs-CZ" dirty="0" err="1" smtClean="0">
                <a:hlinkClick r:id="rId2"/>
              </a:rPr>
              <a:t>Nomads</a:t>
            </a:r>
            <a:r>
              <a:rPr lang="cs-CZ" dirty="0" smtClean="0">
                <a:hlinkClick r:id="rId2"/>
              </a:rPr>
              <a:t> </a:t>
            </a:r>
            <a:r>
              <a:rPr lang="cs-CZ" dirty="0" err="1" smtClean="0">
                <a:hlinkClick r:id="rId2"/>
              </a:rPr>
              <a:t>Evenks</a:t>
            </a:r>
            <a:r>
              <a:rPr lang="cs-CZ" dirty="0" smtClean="0">
                <a:hlinkClick r:id="rId2"/>
              </a:rPr>
              <a:t> (RJ s AJ titulky) 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Poslední národy – </a:t>
            </a:r>
            <a:r>
              <a:rPr lang="cs-CZ" dirty="0" err="1" smtClean="0">
                <a:hlinkClick r:id="rId3"/>
              </a:rPr>
              <a:t>Evenkové</a:t>
            </a:r>
            <a:r>
              <a:rPr lang="cs-CZ" dirty="0" smtClean="0">
                <a:hlinkClick r:id="rId3"/>
              </a:rPr>
              <a:t> (v RJ)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Polární historie – Duše Tundry (RJ)</a:t>
            </a:r>
            <a:endParaRPr lang="cs-CZ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976" y="98472"/>
            <a:ext cx="1857628" cy="123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115" y="3754777"/>
            <a:ext cx="3200400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037" y="1716563"/>
            <a:ext cx="3218113" cy="4285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00890" y="6337488"/>
            <a:ext cx="7837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8"/>
              </a:rPr>
              <a:t>Pavlína Brzáková</a:t>
            </a:r>
            <a:r>
              <a:rPr lang="cs-CZ" dirty="0"/>
              <a:t>: </a:t>
            </a:r>
            <a:r>
              <a:rPr lang="cs-CZ" dirty="0" err="1"/>
              <a:t>Goromomo</a:t>
            </a:r>
            <a:r>
              <a:rPr lang="cs-CZ" dirty="0"/>
              <a:t> </a:t>
            </a:r>
            <a:r>
              <a:rPr lang="cs-CZ" dirty="0" err="1"/>
              <a:t>goroló</a:t>
            </a:r>
            <a:r>
              <a:rPr lang="cs-CZ" dirty="0"/>
              <a:t> : vyprávění </a:t>
            </a:r>
            <a:r>
              <a:rPr lang="cs-CZ" dirty="0" err="1"/>
              <a:t>sibiřskejch</a:t>
            </a:r>
            <a:r>
              <a:rPr lang="cs-CZ" dirty="0"/>
              <a:t> </a:t>
            </a:r>
            <a:r>
              <a:rPr lang="cs-CZ" dirty="0" err="1"/>
              <a:t>Evenků</a:t>
            </a:r>
            <a:endParaRPr lang="cs-CZ" dirty="0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325" y="1433061"/>
            <a:ext cx="1684307" cy="217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79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Problémy životního prostředí tajgy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7513482" cy="3880773"/>
          </a:xfrm>
        </p:spPr>
        <p:txBody>
          <a:bodyPr/>
          <a:lstStyle/>
          <a:p>
            <a:r>
              <a:rPr lang="cs-CZ" dirty="0" smtClean="0"/>
              <a:t>Kyselé deště.</a:t>
            </a:r>
          </a:p>
          <a:p>
            <a:r>
              <a:rPr lang="cs-CZ" b="1" dirty="0" smtClean="0"/>
              <a:t>Velké podniky, např. papírna </a:t>
            </a:r>
            <a:r>
              <a:rPr lang="cs-CZ" b="1" dirty="0"/>
              <a:t>na břehu jezera </a:t>
            </a:r>
            <a:r>
              <a:rPr lang="cs-CZ" b="1" dirty="0" smtClean="0"/>
              <a:t>Bajkal. V</a:t>
            </a:r>
            <a:r>
              <a:rPr lang="cs-CZ" dirty="0" smtClean="0"/>
              <a:t> </a:t>
            </a:r>
            <a:r>
              <a:rPr lang="en-US" dirty="0" err="1"/>
              <a:t>únoru</a:t>
            </a:r>
            <a:r>
              <a:rPr lang="en-US" dirty="0"/>
              <a:t> </a:t>
            </a:r>
            <a:r>
              <a:rPr lang="cs-CZ" dirty="0"/>
              <a:t>2010 byla znovu </a:t>
            </a:r>
            <a:r>
              <a:rPr lang="en-US" dirty="0" err="1"/>
              <a:t>otevřen</a:t>
            </a:r>
            <a:r>
              <a:rPr lang="cs-CZ" dirty="0"/>
              <a:t>a</a:t>
            </a:r>
            <a:r>
              <a:rPr lang="en-US" dirty="0"/>
              <a:t> </a:t>
            </a:r>
            <a:r>
              <a:rPr lang="cs-CZ" dirty="0"/>
              <a:t>(byla </a:t>
            </a:r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roky</a:t>
            </a:r>
            <a:r>
              <a:rPr lang="en-US" dirty="0"/>
              <a:t> </a:t>
            </a:r>
            <a:r>
              <a:rPr lang="en-US" dirty="0" err="1"/>
              <a:t>zavřená</a:t>
            </a:r>
            <a:r>
              <a:rPr lang="cs-CZ" dirty="0"/>
              <a:t>) – do </a:t>
            </a:r>
            <a:r>
              <a:rPr lang="en-US" dirty="0" err="1"/>
              <a:t>vody</a:t>
            </a:r>
            <a:r>
              <a:rPr lang="en-US" dirty="0"/>
              <a:t> </a:t>
            </a:r>
            <a:r>
              <a:rPr lang="en-US" dirty="0" err="1"/>
              <a:t>vypoušt</a:t>
            </a:r>
            <a:r>
              <a:rPr lang="cs-CZ" dirty="0"/>
              <a:t>í nebezpečný odpad, bez </a:t>
            </a:r>
            <a:r>
              <a:rPr lang="en-US" dirty="0" err="1"/>
              <a:t>jakéhokoli</a:t>
            </a:r>
            <a:r>
              <a:rPr lang="en-US" dirty="0"/>
              <a:t> </a:t>
            </a:r>
            <a:r>
              <a:rPr lang="en-US" dirty="0" err="1"/>
              <a:t>čištění</a:t>
            </a:r>
            <a:r>
              <a:rPr lang="en-US" dirty="0" smtClean="0"/>
              <a:t>.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816" y="187915"/>
            <a:ext cx="3826468" cy="313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250" y="3984172"/>
            <a:ext cx="5827034" cy="273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64" y="3984171"/>
            <a:ext cx="4122878" cy="273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67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304800" y="990600"/>
            <a:ext cx="9956800" cy="762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Klasifikace podle dominanty ekosystému</a:t>
            </a:r>
          </a:p>
        </p:txBody>
      </p:sp>
      <p:sp>
        <p:nvSpPr>
          <p:cNvPr id="21507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261258" y="2013857"/>
            <a:ext cx="7633336" cy="968829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Dominantou ekosystému jsou druhy, které jsou v ekosystému nejpočetnější a zároveň mají nejvíce biomasy.</a:t>
            </a:r>
          </a:p>
          <a:p>
            <a:pPr eaLnBrk="1" hangingPunct="1"/>
            <a:endParaRPr lang="cs-CZ" altLang="cs-CZ" dirty="0" smtClean="0"/>
          </a:p>
        </p:txBody>
      </p:sp>
      <p:sp>
        <p:nvSpPr>
          <p:cNvPr id="2" name="Obdélník 1"/>
          <p:cNvSpPr/>
          <p:nvPr/>
        </p:nvSpPr>
        <p:spPr>
          <a:xfrm>
            <a:off x="119743" y="4789714"/>
            <a:ext cx="9710057" cy="17543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Fytocenologie</a:t>
            </a:r>
          </a:p>
          <a:p>
            <a:pPr algn="ctr"/>
            <a:r>
              <a:rPr lang="cs-CZ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Fytocenologický snímek</a:t>
            </a:r>
            <a:endParaRPr lang="cs-CZ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829" y="141513"/>
            <a:ext cx="3161391" cy="237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593" y="2599146"/>
            <a:ext cx="4109628" cy="307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42" y="2828925"/>
            <a:ext cx="2538992" cy="206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34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Listnatý opadavý les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Mírné pásmo především severní polokoule.</a:t>
            </a:r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44" y="356526"/>
            <a:ext cx="2432018" cy="309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 descr="C:\Users\User\AppData\Local\Microsoft\Windows\INetCache\IE\HRIPH60G\Quercus_petraea_-_Köhler–s_Medizinal-Pflanzen-118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740" y="356526"/>
            <a:ext cx="2434043" cy="310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4" y="3154164"/>
            <a:ext cx="4611189" cy="345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573" y="3657444"/>
            <a:ext cx="5447210" cy="295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C:\Users\User\AppData\Local\Microsoft\Windows\INetCache\IE\U5E6CMI6\sheet-1010696_960_720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930" y="983543"/>
            <a:ext cx="1598131" cy="207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2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Charakteristiky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Dominantou jsou listnaté stromy, především buk a dub. </a:t>
            </a:r>
          </a:p>
          <a:p>
            <a:r>
              <a:rPr lang="cs-CZ" dirty="0" smtClean="0"/>
              <a:t>Čtyři roční období.</a:t>
            </a:r>
          </a:p>
          <a:p>
            <a:r>
              <a:rPr lang="cs-CZ" dirty="0" smtClean="0"/>
              <a:t>Jarní aspekt.</a:t>
            </a:r>
          </a:p>
          <a:p>
            <a:r>
              <a:rPr lang="cs-CZ" dirty="0" smtClean="0"/>
              <a:t>Listí se rozkládá v humus. Úrodné půdy – černozemě, hnědozemě.</a:t>
            </a:r>
          </a:p>
          <a:p>
            <a:r>
              <a:rPr lang="cs-CZ" dirty="0" smtClean="0"/>
              <a:t>Po vykácení – úrodná půda. </a:t>
            </a:r>
          </a:p>
          <a:p>
            <a:r>
              <a:rPr lang="cs-CZ" dirty="0" smtClean="0"/>
              <a:t>Světelné skvrny.</a:t>
            </a:r>
          </a:p>
          <a:p>
            <a:endParaRPr lang="cs-CZ" dirty="0"/>
          </a:p>
        </p:txBody>
      </p:sp>
      <p:pic>
        <p:nvPicPr>
          <p:cNvPr id="22530" name="Picture 2" descr="C:\Users\User\AppData\Local\Microsoft\Windows\INetCache\IE\ZNGHI7B4\280px-Chamitataxus_BW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150" y="5336903"/>
            <a:ext cx="2822158" cy="1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User\AppData\Local\Microsoft\Windows\INetCache\IE\ZNGHI7B4\rodrav-01-gunilla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388" y="2953659"/>
            <a:ext cx="2280919" cy="198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User\AppData\Local\Microsoft\Windows\INetCache\IE\U5E6CMI6\Srnec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68" y="4058193"/>
            <a:ext cx="3818709" cy="254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User\AppData\Local\Microsoft\Windows\INetCache\IE\HRIPH60G\200px-Dymnivky_v_Oboře_v_Uhříněvsi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112" y="242754"/>
            <a:ext cx="3022196" cy="226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C:\Users\User\AppData\Local\Microsoft\Windows\INetCache\IE\6JARBGAD\Corydalis_cava_Sturm42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396" y="242754"/>
            <a:ext cx="1579092" cy="23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AppData\Local\Microsoft\Windows\INetCache\IE\ZNGHI7B4\250px-Tyto_alba_close_up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00" y="242754"/>
            <a:ext cx="1434903" cy="160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User\AppData\Local\Microsoft\Windows\INetCache\IE\U5E6CMI6\hedgehog-child-1759006_960_720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8" y="4943564"/>
            <a:ext cx="2499361" cy="166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35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Problémy životního prostředí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4137" y="1593669"/>
            <a:ext cx="8829865" cy="4447693"/>
          </a:xfrm>
        </p:spPr>
        <p:txBody>
          <a:bodyPr>
            <a:normAutofit/>
          </a:bodyPr>
          <a:lstStyle/>
          <a:p>
            <a:r>
              <a:rPr lang="cs-CZ" dirty="0" smtClean="0"/>
              <a:t>Přelidnění. Urbanizace.</a:t>
            </a:r>
          </a:p>
          <a:p>
            <a:r>
              <a:rPr lang="cs-CZ" dirty="0" smtClean="0"/>
              <a:t>Skládky odpadu.</a:t>
            </a:r>
          </a:p>
          <a:p>
            <a:r>
              <a:rPr lang="cs-CZ" dirty="0" smtClean="0"/>
              <a:t>Kácení.</a:t>
            </a:r>
          </a:p>
          <a:p>
            <a:r>
              <a:rPr lang="cs-CZ" dirty="0" smtClean="0"/>
              <a:t>Znečištění půdy (DDT, těžké kovy, dioxiny), vody (eutrofizace) i ovzduší (kyselé deště). </a:t>
            </a:r>
          </a:p>
          <a:p>
            <a:r>
              <a:rPr lang="cs-CZ" dirty="0" smtClean="0"/>
              <a:t>Odcizování člověk přírodě.</a:t>
            </a:r>
          </a:p>
          <a:p>
            <a:r>
              <a:rPr lang="cs-CZ" dirty="0" smtClean="0"/>
              <a:t>Vymírání / </a:t>
            </a:r>
            <a:r>
              <a:rPr lang="cs-CZ" dirty="0" smtClean="0">
                <a:hlinkClick r:id="rId2"/>
              </a:rPr>
              <a:t>vyhubení původních druhů velkých savců </a:t>
            </a:r>
            <a:r>
              <a:rPr lang="cs-CZ" dirty="0" smtClean="0"/>
              <a:t>(</a:t>
            </a:r>
            <a:r>
              <a:rPr lang="cs-CZ" dirty="0" smtClean="0">
                <a:hlinkClick r:id="rId3"/>
              </a:rPr>
              <a:t>medvěd</a:t>
            </a:r>
            <a:r>
              <a:rPr lang="cs-CZ" dirty="0" smtClean="0"/>
              <a:t>, </a:t>
            </a:r>
            <a:r>
              <a:rPr lang="cs-CZ" dirty="0" smtClean="0">
                <a:hlinkClick r:id="rId4"/>
              </a:rPr>
              <a:t>vlk</a:t>
            </a:r>
            <a:r>
              <a:rPr lang="cs-CZ" dirty="0" smtClean="0"/>
              <a:t>, rys, </a:t>
            </a:r>
            <a:r>
              <a:rPr lang="cs-CZ" dirty="0" smtClean="0">
                <a:hlinkClick r:id="rId5"/>
              </a:rPr>
              <a:t>zubr</a:t>
            </a:r>
            <a:r>
              <a:rPr lang="cs-CZ" dirty="0" smtClean="0"/>
              <a:t>).</a:t>
            </a:r>
          </a:p>
          <a:p>
            <a:r>
              <a:rPr lang="cs-CZ" dirty="0" smtClean="0"/>
              <a:t>Rozdělování teritorií nelétavých druhů zvířat na menší a menší segmenty. Obtížná migrace (</a:t>
            </a:r>
            <a:r>
              <a:rPr lang="cs-CZ" dirty="0" smtClean="0">
                <a:hlinkClick r:id="rId6"/>
              </a:rPr>
              <a:t>los</a:t>
            </a:r>
            <a:r>
              <a:rPr lang="cs-CZ" dirty="0" smtClean="0"/>
              <a:t>, </a:t>
            </a:r>
            <a:r>
              <a:rPr lang="cs-CZ" dirty="0" smtClean="0">
                <a:hlinkClick r:id="rId7"/>
              </a:rPr>
              <a:t>losos</a:t>
            </a:r>
            <a:r>
              <a:rPr lang="cs-CZ" dirty="0" smtClean="0"/>
              <a:t>).</a:t>
            </a:r>
          </a:p>
          <a:p>
            <a:r>
              <a:rPr lang="cs-CZ" dirty="0" smtClean="0">
                <a:hlinkClick r:id="rId8"/>
              </a:rPr>
              <a:t>Umírání zvířat na silnicích</a:t>
            </a:r>
            <a:r>
              <a:rPr lang="cs-CZ" dirty="0" smtClean="0"/>
              <a:t>.</a:t>
            </a:r>
          </a:p>
          <a:p>
            <a:r>
              <a:rPr lang="cs-CZ" dirty="0" smtClean="0"/>
              <a:t>Hon na „škodnou“. </a:t>
            </a:r>
            <a:r>
              <a:rPr lang="cs-CZ" dirty="0" err="1" smtClean="0">
                <a:hlinkClick r:id="rId9"/>
              </a:rPr>
              <a:t>Karbofuran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40" y="4473025"/>
            <a:ext cx="3361926" cy="224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User\AppData\Local\Microsoft\Windows\INetCache\IE\HRIPH60G\Lynx_lynx_in_Bogazici_Zoo_01155_Nevit[1]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13" y="222068"/>
            <a:ext cx="2821577" cy="211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AppData\Local\Microsoft\Windows\INetCache\IE\6JARBGAD\bear-1280146_960_720[1]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817" y="1716483"/>
            <a:ext cx="1484140" cy="23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AppData\Local\Microsoft\Windows\INetCache\IE\U5E6CMI6\С118[1]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70" y="1391329"/>
            <a:ext cx="1764237" cy="127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AppData\Local\Microsoft\Windows\INetCache\IE\ZNGHI7B4\MG_1221-Orel-mořský-l-Havsör[1]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646" y="222068"/>
            <a:ext cx="1692311" cy="112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AppData\Local\Microsoft\Windows\INetCache\IE\6JARBGAD\Salmo_salar[1]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901" y="5519493"/>
            <a:ext cx="3657600" cy="119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14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Stepi a savany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3317966"/>
            <a:ext cx="8596668" cy="272339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42" name="Picture 2" descr="C:\Users\User\AppData\Local\Microsoft\Windows\INetCache\IE\HRIPH60G\Zebras,_Serengeti_savana_plains,_Tanzani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" y="3029766"/>
            <a:ext cx="6738163" cy="363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551" y="645794"/>
            <a:ext cx="4591352" cy="238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896" y="459922"/>
            <a:ext cx="1645921" cy="226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C:\Users\User\AppData\Local\Microsoft\Windows\INetCache\IE\U5E6CMI6\6921966788_ff675d0cbd_b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289" y="3807097"/>
            <a:ext cx="3806614" cy="285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22069" y="1593475"/>
            <a:ext cx="52512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solidFill>
                  <a:srgbClr val="FFFF00"/>
                </a:solidFill>
              </a:rPr>
              <a:t>Okus je žádoucí!</a:t>
            </a:r>
          </a:p>
          <a:p>
            <a:r>
              <a:rPr lang="cs-CZ" sz="2400" dirty="0" smtClean="0">
                <a:solidFill>
                  <a:srgbClr val="FFFF00"/>
                </a:solidFill>
              </a:rPr>
              <a:t>Plné ekologické niky – parazitismus, potravní specializace.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93537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Charakteristika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63486" y="2011680"/>
            <a:ext cx="10144396" cy="467650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dirty="0" smtClean="0"/>
              <a:t>Dominantou jsou traviny </a:t>
            </a:r>
            <a:r>
              <a:rPr lang="cs-CZ" dirty="0"/>
              <a:t>(</a:t>
            </a:r>
            <a:r>
              <a:rPr lang="cs-CZ" dirty="0" err="1"/>
              <a:t>graminoidy</a:t>
            </a:r>
            <a:r>
              <a:rPr lang="cs-CZ" dirty="0"/>
              <a:t>) - jednoděložné rostliny, především trávy (</a:t>
            </a:r>
            <a:r>
              <a:rPr lang="cs-CZ" dirty="0" err="1"/>
              <a:t>Poaceae</a:t>
            </a:r>
            <a:r>
              <a:rPr lang="cs-CZ" dirty="0"/>
              <a:t>, </a:t>
            </a:r>
            <a:r>
              <a:rPr lang="cs-CZ" dirty="0" err="1"/>
              <a:t>Gramineae</a:t>
            </a:r>
            <a:r>
              <a:rPr lang="cs-CZ" dirty="0"/>
              <a:t>) + rostliny podobné </a:t>
            </a:r>
            <a:r>
              <a:rPr lang="cs-CZ" dirty="0" err="1"/>
              <a:t>morfo</a:t>
            </a:r>
            <a:r>
              <a:rPr lang="cs-CZ" dirty="0"/>
              <a:t>-anatomické stavby a životní formy (</a:t>
            </a:r>
            <a:r>
              <a:rPr lang="cs-CZ" dirty="0" err="1"/>
              <a:t>hemikryptofyty</a:t>
            </a:r>
            <a:r>
              <a:rPr lang="cs-CZ" dirty="0"/>
              <a:t>): šáchorovité (</a:t>
            </a:r>
            <a:r>
              <a:rPr lang="cs-CZ" dirty="0" err="1"/>
              <a:t>Cyperaceae</a:t>
            </a:r>
            <a:r>
              <a:rPr lang="cs-CZ" dirty="0"/>
              <a:t>), sítinovité (</a:t>
            </a:r>
            <a:r>
              <a:rPr lang="cs-CZ" dirty="0" err="1"/>
              <a:t>Juncaceae</a:t>
            </a:r>
            <a:r>
              <a:rPr lang="cs-CZ" dirty="0"/>
              <a:t>). Významnější </a:t>
            </a:r>
            <a:r>
              <a:rPr lang="cs-CZ" dirty="0" err="1"/>
              <a:t>vikvovitých</a:t>
            </a:r>
            <a:r>
              <a:rPr lang="cs-CZ" dirty="0"/>
              <a:t> pro vazbu dusíku.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Travinné </a:t>
            </a:r>
            <a:r>
              <a:rPr lang="cs-CZ" dirty="0"/>
              <a:t>systémy jsou doplňovány dalšími bylinami i dřevinami. </a:t>
            </a:r>
            <a:endParaRPr lang="cs-CZ" dirty="0" smtClean="0"/>
          </a:p>
          <a:p>
            <a:pPr>
              <a:lnSpc>
                <a:spcPct val="90000"/>
              </a:lnSpc>
            </a:pPr>
            <a:r>
              <a:rPr lang="cs-CZ" dirty="0" smtClean="0"/>
              <a:t>Savany teplejší, stepi chladnější. Zima na stepích extrémní. 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Černozemě a hnědozemě (velmi úrodné a mocné půdy).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Většina původních stepí je rozorána.</a:t>
            </a:r>
          </a:p>
          <a:p>
            <a:pPr>
              <a:lnSpc>
                <a:spcPct val="90000"/>
              </a:lnSpc>
            </a:pPr>
            <a:endParaRPr lang="cs-CZ" dirty="0"/>
          </a:p>
          <a:p>
            <a:endParaRPr lang="cs-CZ" dirty="0"/>
          </a:p>
        </p:txBody>
      </p:sp>
      <p:pic>
        <p:nvPicPr>
          <p:cNvPr id="24579" name="Picture 3" descr="C:\Users\User\AppData\Local\Microsoft\Windows\INetCache\IE\HRIPH60G\Ruchadlo_bratranců_Veverkových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393" y="383413"/>
            <a:ext cx="2332265" cy="152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ser\AppData\Local\Microsoft\Windows\INetCache\IE\6JARBGAD\wheat_PNG1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1257" y="4030680"/>
            <a:ext cx="1839162" cy="302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174" y="4442324"/>
            <a:ext cx="4831352" cy="241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C:\Users\User\AppData\Local\Microsoft\Windows\INetCache\IE\ZNGHI7B4\1200px-E_516B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133" y="349351"/>
            <a:ext cx="2394836" cy="156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28" y="4225605"/>
            <a:ext cx="3801292" cy="263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61258" y="2129245"/>
            <a:ext cx="128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Okus.</a:t>
            </a:r>
          </a:p>
        </p:txBody>
      </p:sp>
    </p:spTree>
    <p:extLst>
      <p:ext uri="{BB962C8B-B14F-4D97-AF65-F5344CB8AC3E}">
        <p14:creationId xmlns:p14="http://schemas.microsoft.com/office/powerpoint/2010/main" val="223301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Nejznámější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5576" y="1672047"/>
            <a:ext cx="9079238" cy="4369316"/>
          </a:xfrm>
        </p:spPr>
        <p:txBody>
          <a:bodyPr/>
          <a:lstStyle/>
          <a:p>
            <a:r>
              <a:rPr lang="cs-CZ" dirty="0" smtClean="0"/>
              <a:t>Pusta, </a:t>
            </a:r>
            <a:r>
              <a:rPr lang="cs-CZ" dirty="0" err="1" smtClean="0"/>
              <a:t>Hortobágy</a:t>
            </a:r>
            <a:r>
              <a:rPr lang="cs-CZ" dirty="0" smtClean="0"/>
              <a:t>, Maďarsko</a:t>
            </a:r>
          </a:p>
          <a:p>
            <a:r>
              <a:rPr lang="cs-CZ" dirty="0" smtClean="0"/>
              <a:t>Prérie, Severní Amerika - bizoni </a:t>
            </a:r>
          </a:p>
          <a:p>
            <a:r>
              <a:rPr lang="cs-CZ" dirty="0" smtClean="0"/>
              <a:t>Pampa, Jižní Amerika</a:t>
            </a:r>
          </a:p>
          <a:p>
            <a:r>
              <a:rPr lang="cs-CZ" dirty="0" smtClean="0"/>
              <a:t>Hladová step, Asie  </a:t>
            </a:r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87" y="195615"/>
            <a:ext cx="3653246" cy="2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2596" y="225471"/>
            <a:ext cx="3209108" cy="240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45" y="3518670"/>
            <a:ext cx="4434842" cy="295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SouvisejÃ­cÃ­ obrÃ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39" y="4276034"/>
            <a:ext cx="4773295" cy="229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286" y="2844030"/>
            <a:ext cx="3827417" cy="215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76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Ekologické stresy a adaptace na 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7700" y="1598887"/>
            <a:ext cx="7722083" cy="3880773"/>
          </a:xfrm>
        </p:spPr>
        <p:txBody>
          <a:bodyPr/>
          <a:lstStyle/>
          <a:p>
            <a:r>
              <a:rPr lang="cs-CZ" dirty="0" smtClean="0"/>
              <a:t>Suché horké léto – diapauza / letní spánek.</a:t>
            </a:r>
          </a:p>
          <a:p>
            <a:r>
              <a:rPr lang="cs-CZ" dirty="0" smtClean="0"/>
              <a:t>Plné ekologické niky – vysoká konkurence o zdroje / potravní specializace.</a:t>
            </a:r>
          </a:p>
          <a:p>
            <a:r>
              <a:rPr lang="cs-CZ" dirty="0" smtClean="0"/>
              <a:t>Lidská činnost a změna původních ekosystémů (rozorání na pole, zastavění atd.).</a:t>
            </a:r>
          </a:p>
          <a:p>
            <a:r>
              <a:rPr lang="cs-CZ" dirty="0" err="1" smtClean="0"/>
              <a:t>Kompetice</a:t>
            </a:r>
            <a:r>
              <a:rPr lang="cs-CZ" dirty="0" smtClean="0"/>
              <a:t> stromy x trávy.</a:t>
            </a:r>
            <a:endParaRPr lang="cs-CZ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909" y="3171008"/>
            <a:ext cx="6196148" cy="348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09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Azonální</a:t>
            </a:r>
            <a:r>
              <a:rPr lang="cs-CZ" dirty="0" smtClean="0"/>
              <a:t> stepi České republiky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1467" y="1515291"/>
            <a:ext cx="7587871" cy="4526072"/>
          </a:xfrm>
        </p:spPr>
        <p:txBody>
          <a:bodyPr/>
          <a:lstStyle/>
          <a:p>
            <a:r>
              <a:rPr lang="cs-CZ" dirty="0" smtClean="0"/>
              <a:t>Raná (Louny) – kavylová step.</a:t>
            </a:r>
          </a:p>
          <a:p>
            <a:r>
              <a:rPr lang="cs-CZ" dirty="0" err="1" smtClean="0"/>
              <a:t>Mohelenská</a:t>
            </a:r>
            <a:r>
              <a:rPr lang="cs-CZ" dirty="0" smtClean="0"/>
              <a:t> hadcová step.</a:t>
            </a:r>
          </a:p>
          <a:p>
            <a:r>
              <a:rPr lang="cs-CZ" dirty="0" smtClean="0"/>
              <a:t>Bílé Karpaty.</a:t>
            </a:r>
          </a:p>
          <a:p>
            <a:r>
              <a:rPr lang="cs-CZ" dirty="0" smtClean="0">
                <a:hlinkClick r:id="rId2"/>
              </a:rPr>
              <a:t>Milovice – udržována koňmi </a:t>
            </a:r>
            <a:endParaRPr lang="cs-CZ" dirty="0" smtClean="0"/>
          </a:p>
          <a:p>
            <a:r>
              <a:rPr lang="cs-CZ" dirty="0" smtClean="0"/>
              <a:t>Bílé stráně CHKO </a:t>
            </a:r>
            <a:r>
              <a:rPr lang="cs-CZ" dirty="0" smtClean="0">
                <a:hlinkClick r:id="rId3"/>
              </a:rPr>
              <a:t>České středohoří </a:t>
            </a:r>
            <a:r>
              <a:rPr lang="cs-CZ" dirty="0" smtClean="0"/>
              <a:t>(Litoměřice)</a:t>
            </a:r>
          </a:p>
          <a:p>
            <a:r>
              <a:rPr lang="cs-CZ" dirty="0" smtClean="0"/>
              <a:t>Chráněné druhy – </a:t>
            </a:r>
            <a:r>
              <a:rPr lang="cs-CZ" dirty="0" err="1" smtClean="0"/>
              <a:t>orchidee</a:t>
            </a:r>
            <a:r>
              <a:rPr lang="cs-CZ" dirty="0" smtClean="0"/>
              <a:t>, např. vstavač nachový </a:t>
            </a:r>
          </a:p>
          <a:p>
            <a:endParaRPr lang="cs-CZ" dirty="0"/>
          </a:p>
        </p:txBody>
      </p:sp>
      <p:pic>
        <p:nvPicPr>
          <p:cNvPr id="12291" name="Picture 3" descr="C:\Users\User\AppData\Local\Microsoft\Windows\INetCache\IE\U5E6CMI6\Kavyl-Biskoupky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669" y="4105721"/>
            <a:ext cx="1979023" cy="263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67" y="4163905"/>
            <a:ext cx="1944716" cy="252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517" y="2239093"/>
            <a:ext cx="600075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VÃ½sledek obrÃ¡zku pro kosa kosenÃ­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447" y="0"/>
            <a:ext cx="1438820" cy="216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11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Problémy životního prostředí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5943" y="1965961"/>
            <a:ext cx="7231652" cy="4075402"/>
          </a:xfrm>
        </p:spPr>
        <p:txBody>
          <a:bodyPr/>
          <a:lstStyle/>
          <a:p>
            <a:r>
              <a:rPr lang="cs-CZ" dirty="0" smtClean="0"/>
              <a:t>Narušení původních ekosystémů činností člověka (rozorání, urbanizace, změna druhového složení – náhrada původních druhů za dobytek).</a:t>
            </a:r>
          </a:p>
          <a:p>
            <a:r>
              <a:rPr lang="cs-CZ" dirty="0" smtClean="0"/>
              <a:t>Eroze půdy.</a:t>
            </a:r>
          </a:p>
          <a:p>
            <a:r>
              <a:rPr lang="cs-CZ" dirty="0" smtClean="0"/>
              <a:t>Zarůstání </a:t>
            </a:r>
            <a:r>
              <a:rPr lang="cs-CZ" dirty="0" err="1" smtClean="0"/>
              <a:t>azonálních</a:t>
            </a:r>
            <a:r>
              <a:rPr lang="cs-CZ" dirty="0" smtClean="0"/>
              <a:t> stepí stromy.</a:t>
            </a:r>
          </a:p>
          <a:p>
            <a:r>
              <a:rPr lang="cs-CZ" dirty="0" smtClean="0"/>
              <a:t>Znečištění a </a:t>
            </a:r>
            <a:r>
              <a:rPr lang="cs-CZ" dirty="0" err="1" smtClean="0"/>
              <a:t>eutrofyzace</a:t>
            </a:r>
            <a:r>
              <a:rPr lang="cs-CZ" dirty="0" smtClean="0"/>
              <a:t>. </a:t>
            </a:r>
            <a:endParaRPr lang="cs-CZ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045" y="2988331"/>
            <a:ext cx="5585268" cy="390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595" y="227648"/>
            <a:ext cx="428625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3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6571" y="609600"/>
            <a:ext cx="8947431" cy="1320800"/>
          </a:xfrm>
        </p:spPr>
        <p:txBody>
          <a:bodyPr/>
          <a:lstStyle/>
          <a:p>
            <a:r>
              <a:rPr lang="cs-CZ" dirty="0" smtClean="0"/>
              <a:t>Tropický deštný prales</a:t>
            </a:r>
            <a:br>
              <a:rPr lang="cs-CZ" dirty="0" smtClean="0"/>
            </a:br>
            <a:r>
              <a:rPr lang="cs-CZ" dirty="0" smtClean="0"/>
              <a:t>a tropický sezonní prales 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08" y="149111"/>
            <a:ext cx="6392461" cy="295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06828" y="2046514"/>
            <a:ext cx="6433458" cy="349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Stálá teplota 25-28ºC a vlhkost </a:t>
            </a:r>
            <a:r>
              <a:rPr lang="cs-CZ" dirty="0" smtClean="0"/>
              <a:t>(2000 mm/rok).</a:t>
            </a:r>
            <a:endParaRPr lang="cs-CZ" dirty="0"/>
          </a:p>
          <a:p>
            <a:r>
              <a:rPr lang="cs-CZ" dirty="0" smtClean="0"/>
              <a:t>Vlhkost </a:t>
            </a:r>
            <a:r>
              <a:rPr lang="cs-CZ" dirty="0"/>
              <a:t>vzduchu až 100 </a:t>
            </a:r>
            <a:r>
              <a:rPr lang="cs-CZ" dirty="0" smtClean="0"/>
              <a:t>%.</a:t>
            </a:r>
          </a:p>
          <a:p>
            <a:r>
              <a:rPr lang="cs-CZ" dirty="0" err="1" smtClean="0"/>
              <a:t>Patrovitost</a:t>
            </a:r>
            <a:r>
              <a:rPr lang="cs-CZ" dirty="0" smtClean="0"/>
              <a:t>. </a:t>
            </a:r>
            <a:endParaRPr lang="cs-CZ" dirty="0"/>
          </a:p>
          <a:p>
            <a:r>
              <a:rPr lang="cs-CZ" dirty="0" smtClean="0"/>
              <a:t>Deštné </a:t>
            </a:r>
            <a:r>
              <a:rPr lang="cs-CZ" dirty="0"/>
              <a:t>pralesy </a:t>
            </a:r>
            <a:r>
              <a:rPr lang="cs-CZ" dirty="0" smtClean="0"/>
              <a:t>= plíce země.</a:t>
            </a:r>
          </a:p>
          <a:p>
            <a:r>
              <a:rPr lang="cs-CZ" dirty="0" smtClean="0"/>
              <a:t>Půdy chudé na živiny - ž</a:t>
            </a:r>
            <a:r>
              <a:rPr lang="cs-CZ" b="1" dirty="0" smtClean="0"/>
              <a:t>iviny jsou </a:t>
            </a:r>
            <a:r>
              <a:rPr lang="cs-CZ" b="1" dirty="0"/>
              <a:t>vázány v biomase.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Dekompozice </a:t>
            </a:r>
            <a:r>
              <a:rPr lang="cs-CZ" dirty="0"/>
              <a:t>rychlá. </a:t>
            </a:r>
            <a:r>
              <a:rPr lang="cs-CZ" b="1" dirty="0" err="1" smtClean="0"/>
              <a:t>Laterizace</a:t>
            </a:r>
            <a:r>
              <a:rPr lang="cs-CZ" b="1" dirty="0" smtClean="0"/>
              <a:t>. Eroze.</a:t>
            </a:r>
            <a:endParaRPr lang="cs-CZ" b="1" dirty="0"/>
          </a:p>
          <a:p>
            <a:pPr>
              <a:lnSpc>
                <a:spcPct val="90000"/>
              </a:lnSpc>
            </a:pPr>
            <a:r>
              <a:rPr lang="cs-CZ" b="1" dirty="0" smtClean="0"/>
              <a:t>Vypalování pralesa</a:t>
            </a:r>
            <a:r>
              <a:rPr lang="cs-CZ" dirty="0" smtClean="0"/>
              <a:t> </a:t>
            </a:r>
            <a:r>
              <a:rPr lang="cs-CZ" dirty="0"/>
              <a:t>– popel obohatí </a:t>
            </a:r>
            <a:r>
              <a:rPr lang="cs-CZ" dirty="0" smtClean="0"/>
              <a:t>půdu.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Vysoká produkce biomasy (čistá </a:t>
            </a:r>
            <a:r>
              <a:rPr lang="cs-CZ" dirty="0"/>
              <a:t>20t/ha, hrubá 20-50 </a:t>
            </a:r>
            <a:r>
              <a:rPr lang="cs-CZ" dirty="0" smtClean="0"/>
              <a:t>t/ha).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Vysoká druhová diverzita – cca 90% druhů souše. 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Amazonský deštný prales.</a:t>
            </a:r>
            <a:endParaRPr lang="cs-CZ" dirty="0"/>
          </a:p>
          <a:p>
            <a:pPr>
              <a:lnSpc>
                <a:spcPct val="90000"/>
              </a:lnSpc>
            </a:pPr>
            <a:endParaRPr lang="cs-CZ" dirty="0" smtClean="0"/>
          </a:p>
          <a:p>
            <a:pPr>
              <a:lnSpc>
                <a:spcPct val="90000"/>
              </a:lnSpc>
            </a:pPr>
            <a:r>
              <a:rPr lang="cs-CZ" dirty="0" smtClean="0"/>
              <a:t> </a:t>
            </a:r>
            <a:endParaRPr lang="cs-CZ" sz="2000" dirty="0"/>
          </a:p>
          <a:p>
            <a:endParaRPr lang="cs-CZ" dirty="0" smtClean="0"/>
          </a:p>
        </p:txBody>
      </p:sp>
      <p:sp>
        <p:nvSpPr>
          <p:cNvPr id="6" name="Obdélník 5"/>
          <p:cNvSpPr/>
          <p:nvPr/>
        </p:nvSpPr>
        <p:spPr>
          <a:xfrm>
            <a:off x="6847114" y="3331029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Cca </a:t>
            </a:r>
            <a:r>
              <a:rPr lang="cs-CZ" dirty="0">
                <a:solidFill>
                  <a:srgbClr val="FFFF00"/>
                </a:solidFill>
              </a:rPr>
              <a:t>6-8% </a:t>
            </a:r>
            <a:r>
              <a:rPr lang="cs-CZ" dirty="0" smtClean="0">
                <a:solidFill>
                  <a:srgbClr val="FFFF00"/>
                </a:solidFill>
              </a:rPr>
              <a:t>souše.</a:t>
            </a:r>
          </a:p>
          <a:p>
            <a:r>
              <a:rPr lang="cs-CZ" dirty="0">
                <a:solidFill>
                  <a:srgbClr val="FFFF00"/>
                </a:solidFill>
              </a:rPr>
              <a:t>Výskyt: „okolo rovníku“ - rovníkové a subtropické oblasti (0 až 10° - 20° </a:t>
            </a:r>
            <a:r>
              <a:rPr lang="cs-CZ" dirty="0" err="1">
                <a:solidFill>
                  <a:srgbClr val="FFFF00"/>
                </a:solidFill>
              </a:rPr>
              <a:t>sš</a:t>
            </a:r>
            <a:r>
              <a:rPr lang="cs-CZ" dirty="0">
                <a:solidFill>
                  <a:srgbClr val="FFFF00"/>
                </a:solidFill>
              </a:rPr>
              <a:t>. a </a:t>
            </a:r>
            <a:r>
              <a:rPr lang="cs-CZ" dirty="0" err="1">
                <a:solidFill>
                  <a:srgbClr val="FFFF00"/>
                </a:solidFill>
              </a:rPr>
              <a:t>jš</a:t>
            </a:r>
            <a:r>
              <a:rPr lang="cs-CZ" dirty="0">
                <a:solidFill>
                  <a:srgbClr val="FFFF00"/>
                </a:solidFill>
              </a:rPr>
              <a:t>.).</a:t>
            </a:r>
          </a:p>
          <a:p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958" y="4531357"/>
            <a:ext cx="4283756" cy="2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5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Faktory rozšíření organismů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3326" y="2390503"/>
            <a:ext cx="10737669" cy="3737609"/>
          </a:xfrm>
        </p:spPr>
        <p:txBody>
          <a:bodyPr/>
          <a:lstStyle/>
          <a:p>
            <a:pPr eaLnBrk="1" hangingPunct="1"/>
            <a:r>
              <a:rPr lang="cs-CZ" altLang="cs-CZ" sz="2800" dirty="0" smtClean="0"/>
              <a:t>Organismy jsou na Zeměkouli rozšířeny podle dvou kritérií:</a:t>
            </a:r>
          </a:p>
          <a:p>
            <a:pPr marL="0" indent="0" eaLnBrk="1" hangingPunct="1">
              <a:buNone/>
            </a:pPr>
            <a:r>
              <a:rPr lang="cs-CZ" altLang="cs-CZ" sz="2800" dirty="0"/>
              <a:t>a</a:t>
            </a:r>
            <a:r>
              <a:rPr lang="cs-CZ" altLang="cs-CZ" sz="2800" dirty="0" smtClean="0"/>
              <a:t>) Schopnost přežít v daném prostředí.</a:t>
            </a:r>
          </a:p>
          <a:p>
            <a:pPr marL="0" indent="0" eaLnBrk="1" hangingPunct="1">
              <a:buNone/>
            </a:pPr>
            <a:r>
              <a:rPr lang="cs-CZ" altLang="cs-CZ" sz="2800" dirty="0" smtClean="0"/>
              <a:t>b) Možnost se do tohoto prostředí dostat.</a:t>
            </a:r>
          </a:p>
          <a:p>
            <a:pPr eaLnBrk="1" hangingPunct="1"/>
            <a:endParaRPr lang="cs-CZ" altLang="cs-CZ" sz="2800" dirty="0" smtClean="0"/>
          </a:p>
          <a:p>
            <a:pPr marL="0" indent="0" eaLnBrk="1" hangingPunct="1">
              <a:buNone/>
            </a:pPr>
            <a:r>
              <a:rPr lang="cs-CZ" altLang="cs-CZ" sz="2800" dirty="0" smtClean="0"/>
              <a:t>Podobné klima je možné najít na všech kontinentech viz „stěhování plodin plantážníky“. </a:t>
            </a:r>
          </a:p>
        </p:txBody>
      </p:sp>
      <p:pic>
        <p:nvPicPr>
          <p:cNvPr id="2050" name="Picture 2" descr="C:\Users\User\AppData\Local\Microsoft\Windows\INetCache\IE\U5E6CMI6\1200px-Starr_070308-5471_Coffea_arabica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973" y="3931920"/>
            <a:ext cx="2076994" cy="276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AppData\Local\Microsoft\Windows\INetCache\IE\HRIPH60G\120px-Cocoa_fruit_exposed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103" y="483326"/>
            <a:ext cx="1944913" cy="131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AppData\Local\Microsoft\Windows\INetCache\IE\U5E6CMI6\clematis-vitalba-99887_64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9" y="42454"/>
            <a:ext cx="2934788" cy="220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AppData\Local\Microsoft\Windows\INetCache\IE\ZNGHI7B4\180px-Wikina-bananovnik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236" y="2936149"/>
            <a:ext cx="1295712" cy="175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AppData\Local\Microsoft\Windows\INetCache\IE\ZNGHI7B4\511px-Cowicon.svg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393" y="2573110"/>
            <a:ext cx="1397083" cy="124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AppData\Local\Microsoft\Windows\INetCache\IE\HRIPH60G\flock-of-sheep-49667_960_720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220" y="5316582"/>
            <a:ext cx="1741715" cy="13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1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Ekologické stresy, co musí rostliny </a:t>
            </a:r>
            <a:br>
              <a:rPr lang="cs-CZ" dirty="0" smtClean="0"/>
            </a:br>
            <a:r>
              <a:rPr lang="cs-CZ" dirty="0" smtClean="0"/>
              <a:t>řešit a adaptace rostlin</a:t>
            </a:r>
            <a:endParaRPr lang="cs-CZ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56754" y="1867989"/>
            <a:ext cx="7236823" cy="4870268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FFFF00"/>
                </a:solidFill>
              </a:rPr>
              <a:t>Jak se vyrovnat s vlhkem</a:t>
            </a:r>
            <a:r>
              <a:rPr lang="cs-CZ" sz="2000" dirty="0" smtClean="0">
                <a:solidFill>
                  <a:srgbClr val="FFFF00"/>
                </a:solidFill>
              </a:rPr>
              <a:t>? </a:t>
            </a:r>
            <a:r>
              <a:rPr lang="cs-CZ" sz="2000" dirty="0">
                <a:solidFill>
                  <a:srgbClr val="FFFF00"/>
                </a:solidFill>
              </a:rPr>
              <a:t>Jak dýchat, když na listech je vrstva vody? </a:t>
            </a:r>
            <a:r>
              <a:rPr lang="cs-CZ" sz="2000" dirty="0" smtClean="0"/>
              <a:t>Voskové </a:t>
            </a:r>
            <a:r>
              <a:rPr lang="cs-CZ" sz="2000" dirty="0"/>
              <a:t>listy, listy se špičkou aj. tvarem, který urychluje stékání vody. Dýchací kořeny.</a:t>
            </a:r>
          </a:p>
          <a:p>
            <a:r>
              <a:rPr lang="cs-CZ" sz="2000" dirty="0" smtClean="0">
                <a:solidFill>
                  <a:srgbClr val="FFFF00"/>
                </a:solidFill>
              </a:rPr>
              <a:t>Jak </a:t>
            </a:r>
            <a:r>
              <a:rPr lang="cs-CZ" sz="2000" dirty="0">
                <a:solidFill>
                  <a:srgbClr val="FFFF00"/>
                </a:solidFill>
              </a:rPr>
              <a:t>se dostat na světlo</a:t>
            </a:r>
            <a:r>
              <a:rPr lang="cs-CZ" sz="2000" dirty="0" smtClean="0">
                <a:solidFill>
                  <a:srgbClr val="FFFF00"/>
                </a:solidFill>
              </a:rPr>
              <a:t>? </a:t>
            </a:r>
            <a:r>
              <a:rPr lang="cs-CZ" sz="2000" b="1" dirty="0" smtClean="0"/>
              <a:t>L</a:t>
            </a:r>
            <a:r>
              <a:rPr lang="cs-CZ" sz="2000" dirty="0" smtClean="0"/>
              <a:t>iány</a:t>
            </a:r>
            <a:r>
              <a:rPr lang="cs-CZ" sz="2000" dirty="0"/>
              <a:t>, škrtiči, paraziti, epifyty, barevné listy. Listy „kloub“ – schopnost otáčet se za světlem.</a:t>
            </a:r>
          </a:p>
          <a:p>
            <a:r>
              <a:rPr lang="cs-CZ" sz="2000" dirty="0" smtClean="0">
                <a:solidFill>
                  <a:srgbClr val="FFFF00"/>
                </a:solidFill>
              </a:rPr>
              <a:t>Jak </a:t>
            </a:r>
            <a:r>
              <a:rPr lang="cs-CZ" sz="2000" dirty="0">
                <a:solidFill>
                  <a:srgbClr val="FFFF00"/>
                </a:solidFill>
              </a:rPr>
              <a:t>dostat semena z vrchních pater na zem? </a:t>
            </a:r>
            <a:r>
              <a:rPr lang="cs-CZ" sz="2000" dirty="0" smtClean="0"/>
              <a:t>Těžké </a:t>
            </a:r>
            <a:r>
              <a:rPr lang="cs-CZ" sz="2000" dirty="0"/>
              <a:t>plody, plody přenášené opicemi a ptáky aj</a:t>
            </a:r>
            <a:r>
              <a:rPr lang="cs-CZ" sz="2000" dirty="0" smtClean="0"/>
              <a:t>. </a:t>
            </a:r>
            <a:r>
              <a:rPr lang="cs-CZ" sz="2000" dirty="0" smtClean="0"/>
              <a:t>Nebo </a:t>
            </a:r>
            <a:r>
              <a:rPr lang="cs-CZ" sz="2000" dirty="0" err="1" smtClean="0"/>
              <a:t>kauliflorie</a:t>
            </a:r>
            <a:r>
              <a:rPr lang="cs-CZ" sz="2000" dirty="0" smtClean="0"/>
              <a:t>. </a:t>
            </a:r>
            <a:endParaRPr lang="cs-CZ" sz="2000" dirty="0"/>
          </a:p>
          <a:p>
            <a:endParaRPr lang="cs-CZ" sz="20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 flipH="1" flipV="1">
            <a:off x="3148149" y="6426925"/>
            <a:ext cx="5656217" cy="431074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5606144" y="2024743"/>
            <a:ext cx="5627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274" y="2177763"/>
            <a:ext cx="1971752" cy="256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User\AppData\Local\Microsoft\Windows\INetCache\IE\U5E6CMI6\1200px-Starr_080731-9571_Monstera_deliciosa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868" y="48374"/>
            <a:ext cx="2635158" cy="197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39353" y="4934494"/>
            <a:ext cx="2564673" cy="192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001" y="2124662"/>
            <a:ext cx="1963738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24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Zonalita tropického deštného pralesa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3509" y="2160589"/>
            <a:ext cx="7354388" cy="388077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dirty="0"/>
              <a:t>nížinný tropický deštný les (typický </a:t>
            </a:r>
            <a:r>
              <a:rPr lang="cs-CZ" dirty="0" err="1"/>
              <a:t>zonobiom</a:t>
            </a:r>
            <a:r>
              <a:rPr lang="cs-CZ" dirty="0"/>
              <a:t>), </a:t>
            </a:r>
          </a:p>
          <a:p>
            <a:pPr>
              <a:lnSpc>
                <a:spcPct val="90000"/>
              </a:lnSpc>
            </a:pPr>
            <a:r>
              <a:rPr lang="cs-CZ" dirty="0"/>
              <a:t>horský tropický deštný les (</a:t>
            </a:r>
            <a:r>
              <a:rPr lang="cs-CZ" dirty="0" err="1"/>
              <a:t>orobiom</a:t>
            </a:r>
            <a:r>
              <a:rPr lang="cs-CZ" dirty="0"/>
              <a:t> ve výškách nad 1000 m), </a:t>
            </a:r>
          </a:p>
          <a:p>
            <a:pPr>
              <a:lnSpc>
                <a:spcPct val="90000"/>
              </a:lnSpc>
            </a:pPr>
            <a:r>
              <a:rPr lang="cs-CZ" dirty="0"/>
              <a:t>mlžný tropický les (</a:t>
            </a:r>
            <a:r>
              <a:rPr lang="cs-CZ" dirty="0" err="1"/>
              <a:t>orobiom</a:t>
            </a:r>
            <a:r>
              <a:rPr lang="cs-CZ" dirty="0"/>
              <a:t> v nadmořské výšce 2000 až 3000 m), </a:t>
            </a:r>
          </a:p>
          <a:p>
            <a:pPr>
              <a:lnSpc>
                <a:spcPct val="90000"/>
              </a:lnSpc>
            </a:pPr>
            <a:r>
              <a:rPr lang="cs-CZ" dirty="0"/>
              <a:t>aluviální tropický deštný les (</a:t>
            </a:r>
            <a:r>
              <a:rPr lang="cs-CZ" dirty="0" err="1"/>
              <a:t>pedobiom</a:t>
            </a:r>
            <a:r>
              <a:rPr lang="cs-CZ" dirty="0"/>
              <a:t> v nivách velkých řek), </a:t>
            </a:r>
          </a:p>
          <a:p>
            <a:pPr>
              <a:lnSpc>
                <a:spcPct val="90000"/>
              </a:lnSpc>
            </a:pPr>
            <a:r>
              <a:rPr lang="cs-CZ" dirty="0"/>
              <a:t>tropický bažinný les (</a:t>
            </a:r>
            <a:r>
              <a:rPr lang="cs-CZ" dirty="0" err="1"/>
              <a:t>pedobiom</a:t>
            </a:r>
            <a:r>
              <a:rPr lang="cs-CZ" dirty="0"/>
              <a:t> se specializovanými dýchacími kořeny), </a:t>
            </a:r>
          </a:p>
          <a:p>
            <a:pPr>
              <a:lnSpc>
                <a:spcPct val="90000"/>
              </a:lnSpc>
            </a:pPr>
            <a:r>
              <a:rPr lang="cs-CZ" dirty="0"/>
              <a:t>tropický rašelinný les (</a:t>
            </a:r>
            <a:r>
              <a:rPr lang="cs-CZ" dirty="0" err="1"/>
              <a:t>pedobiom</a:t>
            </a:r>
            <a:r>
              <a:rPr lang="cs-CZ" dirty="0"/>
              <a:t> v podmínkách výskytu organosolů). </a:t>
            </a:r>
          </a:p>
          <a:p>
            <a:endParaRPr lang="cs-CZ" dirty="0"/>
          </a:p>
        </p:txBody>
      </p:sp>
      <p:pic>
        <p:nvPicPr>
          <p:cNvPr id="1026" name="Picture 2" descr="C:\Users\User\AppData\Local\Microsoft\Windows\INetCache\IE\HRIPH60G\gorila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870" y="287383"/>
            <a:ext cx="3047306" cy="295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43" y="3711224"/>
            <a:ext cx="4445032" cy="249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 flipH="1">
            <a:off x="0" y="5564777"/>
            <a:ext cx="76156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Dian </a:t>
            </a:r>
            <a:r>
              <a:rPr lang="cs-CZ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Fossey</a:t>
            </a:r>
            <a:r>
              <a:rPr lang="cs-CZ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Gorily v mlze</a:t>
            </a:r>
            <a:endParaRPr lang="cs-CZ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549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194" y="609600"/>
            <a:ext cx="9025808" cy="1320800"/>
          </a:xfrm>
        </p:spPr>
        <p:txBody>
          <a:bodyPr/>
          <a:lstStyle/>
          <a:p>
            <a:r>
              <a:rPr lang="cs-CZ" dirty="0" smtClean="0"/>
              <a:t>Zvířata pralesa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0884" y="1567295"/>
            <a:ext cx="7400887" cy="4474068"/>
          </a:xfrm>
        </p:spPr>
        <p:txBody>
          <a:bodyPr/>
          <a:lstStyle/>
          <a:p>
            <a:r>
              <a:rPr lang="cs-CZ" dirty="0" smtClean="0"/>
              <a:t>Ptáci – adaptace na malý prostor mezi stromy – orel opičí, harpyje, orel korunkatý, </a:t>
            </a:r>
            <a:r>
              <a:rPr lang="cs-CZ" dirty="0" err="1" smtClean="0"/>
              <a:t>hoacyn</a:t>
            </a:r>
            <a:r>
              <a:rPr lang="cs-CZ" dirty="0" smtClean="0"/>
              <a:t> chocholatý.</a:t>
            </a:r>
          </a:p>
          <a:p>
            <a:r>
              <a:rPr lang="cs-CZ" dirty="0" smtClean="0"/>
              <a:t>Ptáci opylovači – kolibříci, medosavky, strdimilové.</a:t>
            </a:r>
          </a:p>
          <a:p>
            <a:r>
              <a:rPr lang="cs-CZ" dirty="0" smtClean="0"/>
              <a:t>Savci na zemi – kapybara, okapi (Afrika), tapír (Jižní </a:t>
            </a:r>
            <a:r>
              <a:rPr lang="cs-CZ" dirty="0" err="1" smtClean="0"/>
              <a:t>Am</a:t>
            </a:r>
            <a:r>
              <a:rPr lang="cs-CZ" dirty="0" smtClean="0"/>
              <a:t>.), pralesní sloni (Sumatra),</a:t>
            </a:r>
          </a:p>
          <a:p>
            <a:r>
              <a:rPr lang="cs-CZ" dirty="0" smtClean="0"/>
              <a:t>Létající „</a:t>
            </a:r>
            <a:r>
              <a:rPr lang="cs-CZ" dirty="0" err="1" smtClean="0"/>
              <a:t>neptáci</a:t>
            </a:r>
            <a:r>
              <a:rPr lang="cs-CZ" dirty="0" smtClean="0"/>
              <a:t>“.</a:t>
            </a:r>
            <a:endParaRPr lang="cs-CZ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2" y="4510426"/>
            <a:ext cx="2067825" cy="2233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89" y="3722914"/>
            <a:ext cx="4953011" cy="313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002" y="131781"/>
            <a:ext cx="2121536" cy="215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494" y="131782"/>
            <a:ext cx="2646765" cy="215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725" y="131783"/>
            <a:ext cx="2843511" cy="133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27" y="3379332"/>
            <a:ext cx="1816100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002" y="2432297"/>
            <a:ext cx="2454393" cy="184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531" y="2432297"/>
            <a:ext cx="1727654" cy="1675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1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solidFill>
                  <a:schemeClr val="hlink"/>
                </a:solidFill>
              </a:rPr>
              <a:t>Chudozubí </a:t>
            </a:r>
            <a:r>
              <a:rPr lang="cs-CZ" sz="4000" dirty="0" smtClean="0">
                <a:solidFill>
                  <a:schemeClr val="hlink"/>
                </a:solidFill>
              </a:rPr>
              <a:t>žijí jen v Amazonii</a:t>
            </a:r>
            <a:endParaRPr lang="cs-CZ" sz="4000" dirty="0">
              <a:solidFill>
                <a:schemeClr val="hlink"/>
              </a:solidFill>
            </a:endParaRPr>
          </a:p>
        </p:txBody>
      </p:sp>
      <p:pic>
        <p:nvPicPr>
          <p:cNvPr id="153603" name="Picture 1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1" y="1773239"/>
            <a:ext cx="11521017" cy="4676775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ffectLst/>
        </p:spPr>
      </p:pic>
      <p:pic>
        <p:nvPicPr>
          <p:cNvPr id="153604" name="Picture 1028" descr="cerrad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3200" y="4724400"/>
            <a:ext cx="3456517" cy="1949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53605" name="Picture 1029" descr="plane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0234" y="1752601"/>
            <a:ext cx="3551767" cy="1539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020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Azonální</a:t>
            </a:r>
            <a:r>
              <a:rPr lang="cs-CZ" dirty="0" smtClean="0"/>
              <a:t> </a:t>
            </a:r>
            <a:r>
              <a:rPr lang="cs-CZ" dirty="0" smtClean="0"/>
              <a:t>biom tropického monzunového </a:t>
            </a:r>
            <a:br>
              <a:rPr lang="cs-CZ" dirty="0" smtClean="0"/>
            </a:br>
            <a:r>
              <a:rPr lang="cs-CZ" dirty="0" smtClean="0"/>
              <a:t>pralesa </a:t>
            </a:r>
            <a:r>
              <a:rPr lang="cs-CZ" dirty="0" smtClean="0"/>
              <a:t>- Mangrove</a:t>
            </a:r>
            <a:endParaRPr lang="cs-CZ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361611" y="3239588"/>
            <a:ext cx="5512526" cy="3618412"/>
          </a:xfrm>
        </p:spPr>
        <p:txBody>
          <a:bodyPr>
            <a:normAutofit/>
          </a:bodyPr>
          <a:lstStyle/>
          <a:p>
            <a:r>
              <a:rPr lang="cs-CZ" sz="2400" dirty="0"/>
              <a:t> Střídavé zaplavování mořskou vodou.</a:t>
            </a:r>
          </a:p>
          <a:p>
            <a:r>
              <a:rPr lang="cs-CZ" sz="2400" dirty="0"/>
              <a:t> Dominantní postavení zaujímají stromy (zhruba 10 rodů) dorůstající 20m výšky.</a:t>
            </a:r>
          </a:p>
          <a:p>
            <a:r>
              <a:rPr lang="cs-CZ" sz="2400" dirty="0"/>
              <a:t> Jeho kanály nelze projet na loďce, jen projít za odlivu pěšky.</a:t>
            </a:r>
          </a:p>
        </p:txBody>
      </p:sp>
      <p:pic>
        <p:nvPicPr>
          <p:cNvPr id="45062" name="Picture 6" descr="Mangroves-48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1074" y="2142763"/>
            <a:ext cx="5080000" cy="2849563"/>
          </a:xfrm>
          <a:noFill/>
          <a:ln/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431074" y="6248400"/>
            <a:ext cx="11573692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rgbClr val="FFFF00"/>
                </a:solidFill>
              </a:rPr>
              <a:t>Jak se udržet v bahně</a:t>
            </a:r>
            <a:r>
              <a:rPr lang="cs-CZ" dirty="0" smtClean="0">
                <a:solidFill>
                  <a:srgbClr val="FFFF00"/>
                </a:solidFill>
              </a:rPr>
              <a:t>? Zasolení </a:t>
            </a:r>
            <a:r>
              <a:rPr lang="cs-CZ" dirty="0">
                <a:solidFill>
                  <a:srgbClr val="FFFF00"/>
                </a:solidFill>
              </a:rPr>
              <a:t>a kyselost bahna. </a:t>
            </a:r>
            <a:r>
              <a:rPr lang="cs-CZ" dirty="0" smtClean="0">
                <a:solidFill>
                  <a:srgbClr val="FFFF00"/>
                </a:solidFill>
              </a:rPr>
              <a:t>Nízký </a:t>
            </a:r>
            <a:r>
              <a:rPr lang="cs-CZ" dirty="0">
                <a:solidFill>
                  <a:srgbClr val="FFFF00"/>
                </a:solidFill>
              </a:rPr>
              <a:t>obsahu vzduchu v půdě (čím hloub, tím méně</a:t>
            </a:r>
            <a:r>
              <a:rPr lang="cs-CZ" dirty="0" smtClean="0">
                <a:solidFill>
                  <a:srgbClr val="FFFF00"/>
                </a:solidFill>
              </a:rPr>
              <a:t>). </a:t>
            </a:r>
          </a:p>
          <a:p>
            <a:pPr>
              <a:lnSpc>
                <a:spcPct val="90000"/>
              </a:lnSpc>
            </a:pPr>
            <a:r>
              <a:rPr lang="cs-CZ" dirty="0" smtClean="0">
                <a:solidFill>
                  <a:srgbClr val="FFFF00"/>
                </a:solidFill>
              </a:rPr>
              <a:t>Příliv </a:t>
            </a:r>
            <a:r>
              <a:rPr lang="cs-CZ" dirty="0">
                <a:solidFill>
                  <a:srgbClr val="FFFF00"/>
                </a:solidFill>
              </a:rPr>
              <a:t>a </a:t>
            </a:r>
            <a:r>
              <a:rPr lang="cs-CZ" dirty="0" smtClean="0">
                <a:solidFill>
                  <a:srgbClr val="FFFF00"/>
                </a:solidFill>
              </a:rPr>
              <a:t>odliv. Slanost </a:t>
            </a:r>
            <a:r>
              <a:rPr lang="cs-CZ" dirty="0">
                <a:solidFill>
                  <a:srgbClr val="FFFF00"/>
                </a:solidFill>
              </a:rPr>
              <a:t>vody – nedostatek sladké vody.</a:t>
            </a:r>
          </a:p>
          <a:p>
            <a:endParaRPr kumimoji="0"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25" y="235177"/>
            <a:ext cx="3810000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85332" y="4303123"/>
            <a:ext cx="2330088" cy="155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57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Environmentální problémy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5814905" cy="3880773"/>
          </a:xfrm>
        </p:spPr>
        <p:txBody>
          <a:bodyPr/>
          <a:lstStyle/>
          <a:p>
            <a:r>
              <a:rPr lang="cs-CZ" dirty="0" smtClean="0"/>
              <a:t>Devastace životního prostředí  (kácení, pálení</a:t>
            </a:r>
            <a:r>
              <a:rPr lang="cs-CZ" dirty="0" smtClean="0"/>
              <a:t>).</a:t>
            </a:r>
          </a:p>
          <a:p>
            <a:r>
              <a:rPr lang="cs-CZ" dirty="0" smtClean="0"/>
              <a:t>Vymírání druhů.</a:t>
            </a:r>
            <a:endParaRPr lang="cs-CZ" dirty="0" smtClean="0"/>
          </a:p>
          <a:p>
            <a:r>
              <a:rPr lang="cs-CZ" dirty="0" smtClean="0"/>
              <a:t>Defoliant agent </a:t>
            </a:r>
            <a:r>
              <a:rPr lang="cs-CZ" dirty="0" err="1" smtClean="0"/>
              <a:t>orange</a:t>
            </a:r>
            <a:r>
              <a:rPr lang="cs-CZ" dirty="0" smtClean="0"/>
              <a:t> (</a:t>
            </a:r>
            <a:r>
              <a:rPr lang="cs-CZ" dirty="0" err="1" smtClean="0"/>
              <a:t>dioxyny</a:t>
            </a:r>
            <a:r>
              <a:rPr lang="cs-CZ" dirty="0" smtClean="0"/>
              <a:t>)  ve Vietnamském sezónním pralese</a:t>
            </a:r>
            <a:r>
              <a:rPr lang="cs-CZ" dirty="0" smtClean="0">
                <a:hlinkClick r:id="rId2"/>
              </a:rPr>
              <a:t>. </a:t>
            </a:r>
            <a:r>
              <a:rPr lang="cs-CZ" dirty="0" smtClean="0">
                <a:hlinkClick r:id="rId2"/>
              </a:rPr>
              <a:t>Video v AJ</a:t>
            </a:r>
            <a:r>
              <a:rPr lang="cs-CZ" dirty="0" smtClean="0"/>
              <a:t>. </a:t>
            </a:r>
            <a:r>
              <a:rPr lang="cs-CZ" dirty="0" smtClean="0">
                <a:hlinkClick r:id="rId3"/>
              </a:rPr>
              <a:t>Video v ČJ.</a:t>
            </a:r>
            <a:r>
              <a:rPr lang="cs-CZ" dirty="0" smtClean="0"/>
              <a:t>  </a:t>
            </a:r>
            <a:r>
              <a:rPr lang="cs-CZ" dirty="0" smtClean="0">
                <a:hlinkClick r:id="rId4"/>
              </a:rPr>
              <a:t>Arnika </a:t>
            </a:r>
            <a:r>
              <a:rPr lang="cs-CZ" dirty="0" smtClean="0"/>
              <a:t>o dioxinech.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39" y="202934"/>
            <a:ext cx="5543006" cy="372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667" y="2718642"/>
            <a:ext cx="3005138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44" y="4345830"/>
            <a:ext cx="3548062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50" y="4102110"/>
            <a:ext cx="1862566" cy="186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005" y="5033393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11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3" name="Rectangle 4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Pouště a </a:t>
            </a:r>
            <a:r>
              <a:rPr lang="cs-CZ" dirty="0" smtClean="0"/>
              <a:t>polopouště </a:t>
            </a:r>
            <a:endParaRPr lang="cs-CZ" dirty="0"/>
          </a:p>
        </p:txBody>
      </p:sp>
      <p:sp>
        <p:nvSpPr>
          <p:cNvPr id="215084" name="Rectangle 44"/>
          <p:cNvSpPr>
            <a:spLocks noGrp="1" noChangeArrowheads="1"/>
          </p:cNvSpPr>
          <p:nvPr>
            <p:ph type="body" idx="1"/>
          </p:nvPr>
        </p:nvSpPr>
        <p:spPr>
          <a:xfrm>
            <a:off x="406400" y="1371601"/>
            <a:ext cx="11176000" cy="53498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 smtClean="0">
                <a:latin typeface="Times New Roman" charset="0"/>
              </a:rPr>
              <a:t>Největší světové pouště</a:t>
            </a:r>
          </a:p>
          <a:p>
            <a:r>
              <a:rPr lang="cs-CZ" sz="2000" dirty="0" smtClean="0">
                <a:latin typeface="Times New Roman" charset="0"/>
              </a:rPr>
              <a:t>Sahara </a:t>
            </a:r>
            <a:r>
              <a:rPr lang="cs-CZ" sz="2000" dirty="0">
                <a:latin typeface="Times New Roman" charset="0"/>
              </a:rPr>
              <a:t>(Afrika)</a:t>
            </a:r>
          </a:p>
          <a:p>
            <a:r>
              <a:rPr lang="cs-CZ" sz="2000" dirty="0">
                <a:latin typeface="Times New Roman" charset="0"/>
              </a:rPr>
              <a:t>Arabská poušť (Afrika)</a:t>
            </a:r>
          </a:p>
          <a:p>
            <a:r>
              <a:rPr lang="cs-CZ" sz="2000" dirty="0">
                <a:latin typeface="Times New Roman" charset="0"/>
              </a:rPr>
              <a:t>Gobi (Asie)</a:t>
            </a:r>
          </a:p>
          <a:p>
            <a:r>
              <a:rPr lang="cs-CZ" sz="2000" dirty="0">
                <a:latin typeface="Times New Roman" charset="0"/>
              </a:rPr>
              <a:t>Patagonská poušť (Jižní </a:t>
            </a:r>
            <a:r>
              <a:rPr lang="cs-CZ" sz="2000" dirty="0" smtClean="0">
                <a:latin typeface="Times New Roman" charset="0"/>
              </a:rPr>
              <a:t>Amerika)</a:t>
            </a:r>
          </a:p>
          <a:p>
            <a:r>
              <a:rPr lang="cs-CZ" sz="2000" dirty="0" smtClean="0">
                <a:latin typeface="Times New Roman" charset="0"/>
              </a:rPr>
              <a:t>Great </a:t>
            </a:r>
            <a:r>
              <a:rPr lang="cs-CZ" sz="2000" dirty="0" err="1">
                <a:latin typeface="Times New Roman" charset="0"/>
              </a:rPr>
              <a:t>Basin</a:t>
            </a:r>
            <a:r>
              <a:rPr lang="cs-CZ" sz="2000" dirty="0">
                <a:latin typeface="Times New Roman" charset="0"/>
              </a:rPr>
              <a:t> (Severní </a:t>
            </a:r>
            <a:r>
              <a:rPr lang="cs-CZ" sz="2000" dirty="0" smtClean="0">
                <a:latin typeface="Times New Roman" charset="0"/>
              </a:rPr>
              <a:t>Amerika)</a:t>
            </a:r>
          </a:p>
          <a:p>
            <a:r>
              <a:rPr lang="cs-CZ" sz="2000" dirty="0" err="1" smtClean="0">
                <a:latin typeface="Times New Roman" charset="0"/>
              </a:rPr>
              <a:t>Chihuahuan</a:t>
            </a:r>
            <a:r>
              <a:rPr lang="cs-CZ" sz="2000" dirty="0" smtClean="0">
                <a:latin typeface="Times New Roman" charset="0"/>
              </a:rPr>
              <a:t> </a:t>
            </a:r>
            <a:r>
              <a:rPr lang="cs-CZ" sz="2000" dirty="0">
                <a:latin typeface="Times New Roman" charset="0"/>
              </a:rPr>
              <a:t>(Severní </a:t>
            </a:r>
            <a:r>
              <a:rPr lang="cs-CZ" sz="2000" dirty="0" smtClean="0">
                <a:latin typeface="Times New Roman" charset="0"/>
              </a:rPr>
              <a:t>Amerika)</a:t>
            </a:r>
          </a:p>
          <a:p>
            <a:r>
              <a:rPr lang="cs-CZ" sz="2000" dirty="0" smtClean="0">
                <a:latin typeface="Times New Roman" charset="0"/>
              </a:rPr>
              <a:t>Velká </a:t>
            </a:r>
            <a:r>
              <a:rPr lang="cs-CZ" sz="2000" dirty="0">
                <a:latin typeface="Times New Roman" charset="0"/>
              </a:rPr>
              <a:t>písečná poušť (</a:t>
            </a:r>
            <a:r>
              <a:rPr lang="cs-CZ" sz="2000" dirty="0" smtClean="0">
                <a:latin typeface="Times New Roman" charset="0"/>
              </a:rPr>
              <a:t>Austrálie)</a:t>
            </a:r>
          </a:p>
          <a:p>
            <a:r>
              <a:rPr lang="cs-CZ" sz="2000" dirty="0" smtClean="0">
                <a:latin typeface="Times New Roman" charset="0"/>
              </a:rPr>
              <a:t>Karakum </a:t>
            </a:r>
            <a:r>
              <a:rPr lang="cs-CZ" sz="2000" dirty="0">
                <a:latin typeface="Times New Roman" charset="0"/>
              </a:rPr>
              <a:t>(</a:t>
            </a:r>
            <a:r>
              <a:rPr lang="cs-CZ" sz="2000" dirty="0" smtClean="0">
                <a:latin typeface="Times New Roman" charset="0"/>
              </a:rPr>
              <a:t>Asie)</a:t>
            </a:r>
          </a:p>
          <a:p>
            <a:r>
              <a:rPr lang="cs-CZ" sz="2000" dirty="0" err="1" smtClean="0">
                <a:latin typeface="Times New Roman" charset="0"/>
              </a:rPr>
              <a:t>Kyzyl</a:t>
            </a:r>
            <a:r>
              <a:rPr lang="cs-CZ" sz="2000" dirty="0" smtClean="0">
                <a:latin typeface="Times New Roman" charset="0"/>
              </a:rPr>
              <a:t> </a:t>
            </a:r>
            <a:r>
              <a:rPr lang="cs-CZ" sz="2000" dirty="0" err="1">
                <a:latin typeface="Times New Roman" charset="0"/>
              </a:rPr>
              <a:t>Kum</a:t>
            </a:r>
            <a:r>
              <a:rPr lang="cs-CZ" sz="2000" dirty="0">
                <a:latin typeface="Times New Roman" charset="0"/>
              </a:rPr>
              <a:t> (</a:t>
            </a:r>
            <a:r>
              <a:rPr lang="cs-CZ" sz="2000" dirty="0" smtClean="0">
                <a:latin typeface="Times New Roman" charset="0"/>
              </a:rPr>
              <a:t>Asie)</a:t>
            </a:r>
          </a:p>
          <a:p>
            <a:r>
              <a:rPr lang="cs-CZ" sz="2000" dirty="0" smtClean="0">
                <a:latin typeface="Times New Roman" charset="0"/>
              </a:rPr>
              <a:t>Taklamakan </a:t>
            </a:r>
            <a:r>
              <a:rPr lang="cs-CZ" sz="2000" dirty="0">
                <a:latin typeface="Times New Roman" charset="0"/>
              </a:rPr>
              <a:t>(</a:t>
            </a:r>
            <a:r>
              <a:rPr lang="cs-CZ" sz="2000" dirty="0">
                <a:latin typeface="Times New Roman" charset="0"/>
              </a:rPr>
              <a:t>Asie) </a:t>
            </a:r>
            <a:r>
              <a:rPr lang="cs-CZ" sz="2000" dirty="0" smtClean="0">
                <a:latin typeface="Times New Roman" charset="0"/>
              </a:rPr>
              <a:t>                          </a:t>
            </a:r>
            <a:r>
              <a:rPr lang="cs-CZ" sz="3200" dirty="0" err="1" smtClean="0">
                <a:latin typeface="Times New Roman" charset="0"/>
                <a:hlinkClick r:id="rId2"/>
              </a:rPr>
              <a:t>Atakama</a:t>
            </a:r>
            <a:r>
              <a:rPr lang="cs-CZ" sz="3200" dirty="0" smtClean="0">
                <a:latin typeface="Times New Roman" charset="0"/>
                <a:hlinkClick r:id="rId2"/>
              </a:rPr>
              <a:t> (Chile) – nejméně srážek</a:t>
            </a:r>
            <a:r>
              <a:rPr lang="cs-CZ" sz="2000" dirty="0" smtClean="0">
                <a:latin typeface="Times New Roman" charset="0"/>
              </a:rPr>
              <a:t>.</a:t>
            </a:r>
            <a:endParaRPr lang="cs-CZ" sz="2000" dirty="0" smtClean="0">
              <a:latin typeface="Times New Roman" charset="0"/>
            </a:endParaRPr>
          </a:p>
          <a:p>
            <a:r>
              <a:rPr lang="cs-CZ" sz="2000" dirty="0" smtClean="0">
                <a:latin typeface="Times New Roman" charset="0"/>
              </a:rPr>
              <a:t>Kalahari </a:t>
            </a:r>
            <a:r>
              <a:rPr lang="cs-CZ" sz="2000" dirty="0">
                <a:latin typeface="Times New Roman" charset="0"/>
              </a:rPr>
              <a:t>(j. Afrika</a:t>
            </a:r>
            <a:r>
              <a:rPr lang="cs-CZ" sz="2000" dirty="0" smtClean="0">
                <a:latin typeface="Times New Roman" charset="0"/>
              </a:rPr>
              <a:t>)</a:t>
            </a:r>
            <a:endParaRPr lang="cs-CZ" sz="2000" dirty="0"/>
          </a:p>
        </p:txBody>
      </p:sp>
      <p:sp>
        <p:nvSpPr>
          <p:cNvPr id="215085" name="Rectangle 45"/>
          <p:cNvSpPr>
            <a:spLocks noChangeArrowheads="1"/>
          </p:cNvSpPr>
          <p:nvPr/>
        </p:nvSpPr>
        <p:spPr bwMode="auto">
          <a:xfrm>
            <a:off x="406400" y="6324601"/>
            <a:ext cx="944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SzPct val="90000"/>
              <a:buFontTx/>
              <a:buBlip>
                <a:blip r:embed="rId3"/>
              </a:buBlip>
            </a:pPr>
            <a:r>
              <a:rPr kumimoji="0" lang="cs-CZ" sz="2000" dirty="0"/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941" y="254726"/>
            <a:ext cx="605313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963886" y="4441372"/>
            <a:ext cx="70431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Pouště zaujímají 25% souše!</a:t>
            </a:r>
          </a:p>
          <a:p>
            <a:pPr algn="ctr"/>
            <a:endParaRPr lang="cs-CZ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843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Charakteristiky pouště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5697"/>
            <a:ext cx="7746274" cy="5003074"/>
          </a:xfrm>
        </p:spPr>
        <p:txBody>
          <a:bodyPr>
            <a:normAutofit fontScale="40000" lnSpcReduction="20000"/>
          </a:bodyPr>
          <a:lstStyle/>
          <a:p>
            <a:r>
              <a:rPr lang="cs-CZ" sz="5100" b="1" dirty="0"/>
              <a:t>Srážek pod 250 mm/rok. </a:t>
            </a:r>
            <a:r>
              <a:rPr lang="cs-CZ" sz="5100" b="1" dirty="0" smtClean="0"/>
              <a:t>Vegetace </a:t>
            </a:r>
            <a:r>
              <a:rPr lang="cs-CZ" sz="5100" b="1" dirty="0"/>
              <a:t>pod 25%.</a:t>
            </a:r>
          </a:p>
          <a:p>
            <a:r>
              <a:rPr lang="cs-CZ" sz="5100" dirty="0"/>
              <a:t>Může být tropická, subtropická, </a:t>
            </a:r>
            <a:r>
              <a:rPr lang="cs-CZ" sz="5100" dirty="0" smtClean="0"/>
              <a:t>mírná, chladná</a:t>
            </a:r>
            <a:r>
              <a:rPr lang="cs-CZ" sz="5100" dirty="0"/>
              <a:t>.</a:t>
            </a:r>
          </a:p>
          <a:p>
            <a:r>
              <a:rPr lang="cs-CZ" sz="5100" dirty="0"/>
              <a:t>Může být písčitá, kamenitá.</a:t>
            </a:r>
          </a:p>
          <a:p>
            <a:r>
              <a:rPr lang="cs-CZ" sz="5100" dirty="0"/>
              <a:t>Prachové bouře.</a:t>
            </a:r>
          </a:p>
          <a:p>
            <a:r>
              <a:rPr lang="cs-CZ" sz="5100" dirty="0"/>
              <a:t>Problémy s orientačními body.</a:t>
            </a:r>
          </a:p>
          <a:p>
            <a:r>
              <a:rPr lang="cs-CZ" sz="5100" dirty="0"/>
              <a:t>Fata morgana.</a:t>
            </a:r>
          </a:p>
          <a:p>
            <a:r>
              <a:rPr lang="cs-CZ" sz="5100" dirty="0"/>
              <a:t>Oázy – úrodné místo v </a:t>
            </a:r>
            <a:r>
              <a:rPr lang="cs-CZ" sz="5100" dirty="0" smtClean="0"/>
              <a:t>poušti (pěstování palmy datlové).</a:t>
            </a:r>
            <a:endParaRPr lang="cs-CZ" sz="5100" dirty="0"/>
          </a:p>
          <a:p>
            <a:r>
              <a:rPr lang="cs-CZ" sz="5100" dirty="0"/>
              <a:t>Vádí – údolí vzniklé erozí občasného toku řeky. </a:t>
            </a:r>
          </a:p>
          <a:p>
            <a:r>
              <a:rPr lang="cs-CZ" sz="5100" dirty="0"/>
              <a:t>Artéské studně.</a:t>
            </a:r>
          </a:p>
          <a:p>
            <a:r>
              <a:rPr lang="cs-CZ" sz="5100" dirty="0"/>
              <a:t>Zonální biom POUŠŤ se </a:t>
            </a:r>
            <a:r>
              <a:rPr lang="cs-CZ" sz="5100" b="1" dirty="0"/>
              <a:t>rozkládá mezi 15</a:t>
            </a:r>
            <a:r>
              <a:rPr lang="cs-CZ" sz="5100" b="1" baseline="30000" dirty="0"/>
              <a:t>o</a:t>
            </a:r>
            <a:r>
              <a:rPr lang="cs-CZ" sz="5100" b="1" dirty="0"/>
              <a:t> a 35</a:t>
            </a:r>
            <a:r>
              <a:rPr lang="cs-CZ" sz="5100" b="1" baseline="30000" dirty="0"/>
              <a:t>o</a:t>
            </a:r>
            <a:r>
              <a:rPr lang="cs-CZ" sz="5100" b="1" dirty="0"/>
              <a:t> </a:t>
            </a:r>
            <a:r>
              <a:rPr lang="cs-CZ" sz="5100" b="1" dirty="0" err="1" smtClean="0"/>
              <a:t>z.š</a:t>
            </a:r>
            <a:r>
              <a:rPr lang="cs-CZ" sz="5100" b="1" dirty="0" smtClean="0"/>
              <a:t>. </a:t>
            </a:r>
            <a:endParaRPr lang="cs-CZ" sz="5100" dirty="0"/>
          </a:p>
          <a:p>
            <a:endParaRPr lang="cs-CZ" sz="5100" dirty="0"/>
          </a:p>
          <a:p>
            <a:pPr marL="0" indent="0">
              <a:buNone/>
            </a:pPr>
            <a:r>
              <a:rPr lang="cs-CZ" sz="5100" dirty="0" smtClean="0"/>
              <a:t>      </a:t>
            </a:r>
            <a:r>
              <a:rPr lang="en-US" sz="5100" dirty="0" err="1" smtClean="0"/>
              <a:t>Existují</a:t>
            </a:r>
            <a:r>
              <a:rPr lang="en-US" sz="5100" dirty="0" smtClean="0"/>
              <a:t> </a:t>
            </a:r>
            <a:r>
              <a:rPr lang="en-US" sz="5100" dirty="0" err="1"/>
              <a:t>doklady</a:t>
            </a:r>
            <a:r>
              <a:rPr lang="en-US" sz="5100" dirty="0"/>
              <a:t> o tom, </a:t>
            </a:r>
            <a:r>
              <a:rPr lang="en-US" sz="5100" dirty="0" err="1"/>
              <a:t>že</a:t>
            </a:r>
            <a:r>
              <a:rPr lang="en-US" sz="5100" dirty="0"/>
              <a:t> </a:t>
            </a:r>
            <a:r>
              <a:rPr lang="en-US" sz="5100" dirty="0" err="1"/>
              <a:t>na</a:t>
            </a:r>
            <a:r>
              <a:rPr lang="en-US" sz="5100" dirty="0"/>
              <a:t> </a:t>
            </a:r>
            <a:r>
              <a:rPr lang="en-US" sz="5100" dirty="0" err="1"/>
              <a:t>místě</a:t>
            </a:r>
            <a:r>
              <a:rPr lang="en-US" sz="5100" dirty="0"/>
              <a:t> </a:t>
            </a:r>
            <a:r>
              <a:rPr lang="en-US" sz="5100" dirty="0" err="1"/>
              <a:t>dnešních</a:t>
            </a:r>
            <a:r>
              <a:rPr lang="en-US" sz="5100" dirty="0"/>
              <a:t> </a:t>
            </a:r>
            <a:r>
              <a:rPr lang="en-US" sz="5100" dirty="0" err="1"/>
              <a:t>pouští</a:t>
            </a:r>
            <a:r>
              <a:rPr lang="en-US" sz="5100" dirty="0"/>
              <a:t> </a:t>
            </a:r>
            <a:r>
              <a:rPr lang="en-US" sz="5100" dirty="0" err="1"/>
              <a:t>byl</a:t>
            </a:r>
            <a:r>
              <a:rPr lang="en-US" sz="5100" dirty="0"/>
              <a:t> </a:t>
            </a:r>
            <a:r>
              <a:rPr lang="en-US" sz="5100" dirty="0" err="1" smtClean="0"/>
              <a:t>život</a:t>
            </a:r>
            <a:r>
              <a:rPr lang="cs-CZ" sz="5100" dirty="0" smtClean="0"/>
              <a:t>                                                    a </a:t>
            </a:r>
            <a:r>
              <a:rPr lang="en-US" sz="5100" dirty="0" smtClean="0"/>
              <a:t> </a:t>
            </a:r>
            <a:r>
              <a:rPr lang="en-US" sz="5100" dirty="0" err="1"/>
              <a:t>úrodná</a:t>
            </a:r>
            <a:r>
              <a:rPr lang="en-US" sz="5100" dirty="0"/>
              <a:t> </a:t>
            </a:r>
            <a:r>
              <a:rPr lang="cs-CZ" sz="5100" dirty="0" smtClean="0"/>
              <a:t>půda.</a:t>
            </a:r>
            <a:endParaRPr lang="en-US" sz="5100" dirty="0"/>
          </a:p>
          <a:p>
            <a:endParaRPr lang="en-US" sz="6000" dirty="0"/>
          </a:p>
        </p:txBody>
      </p:sp>
      <p:pic>
        <p:nvPicPr>
          <p:cNvPr id="3078" name="Picture 6" descr="C:\Users\User\AppData\Local\Microsoft\Windows\INetCache\IE\U5E6CMI6\1200px-Bayanzag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836" y="3931919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User\AppData\Local\Microsoft\Windows\INetCache\IE\HRIPH60G\datle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56" y="843045"/>
            <a:ext cx="1907178" cy="127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User\AppData\Local\Microsoft\Windows\INetCache\IE\6JARBGAD\800px-Palma_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059" y="397492"/>
            <a:ext cx="3357154" cy="22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 flipH="1">
            <a:off x="9535885" y="3017520"/>
            <a:ext cx="2656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Shrnující </a:t>
            </a:r>
            <a:r>
              <a:rPr lang="cs-CZ" dirty="0">
                <a:solidFill>
                  <a:srgbClr val="FFFF00"/>
                </a:solidFill>
              </a:rPr>
              <a:t>video zde</a:t>
            </a:r>
          </a:p>
        </p:txBody>
      </p:sp>
    </p:spTree>
    <p:extLst>
      <p:ext uri="{BB962C8B-B14F-4D97-AF65-F5344CB8AC3E}">
        <p14:creationId xmlns:p14="http://schemas.microsoft.com/office/powerpoint/2010/main" val="309890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Ekologické stresy pouští a jak se s nimi rostliny vyrovnávají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5944" y="2285999"/>
            <a:ext cx="7720148" cy="4219303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Nedostatek vody. </a:t>
            </a:r>
            <a:r>
              <a:rPr lang="cs-CZ" dirty="0" smtClean="0">
                <a:solidFill>
                  <a:schemeClr val="tx1"/>
                </a:solidFill>
              </a:rPr>
              <a:t>Růst v okolí vodních </a:t>
            </a:r>
            <a:r>
              <a:rPr lang="cs-CZ" dirty="0" smtClean="0">
                <a:solidFill>
                  <a:schemeClr val="tx1"/>
                </a:solidFill>
              </a:rPr>
              <a:t>toků a zdrojů. S</a:t>
            </a:r>
            <a:r>
              <a:rPr lang="cs-CZ" dirty="0" smtClean="0">
                <a:solidFill>
                  <a:schemeClr val="tx1"/>
                </a:solidFill>
              </a:rPr>
              <a:t>ukulenty (kaktusy, pryšce). R strategie. </a:t>
            </a:r>
            <a:r>
              <a:rPr lang="cs-CZ" dirty="0" err="1" smtClean="0">
                <a:solidFill>
                  <a:schemeClr val="tx1"/>
                </a:solidFill>
              </a:rPr>
              <a:t>Geokryptofyty</a:t>
            </a:r>
            <a:r>
              <a:rPr lang="cs-CZ" dirty="0" smtClean="0">
                <a:solidFill>
                  <a:schemeClr val="tx1"/>
                </a:solidFill>
              </a:rPr>
              <a:t>. Též „migrace“ (pouštní běžec - </a:t>
            </a:r>
            <a:r>
              <a:rPr lang="cs-CZ" dirty="0" smtClean="0"/>
              <a:t>různé </a:t>
            </a:r>
            <a:r>
              <a:rPr lang="cs-CZ" dirty="0"/>
              <a:t>druhy např. máčky, katrán tatarský, </a:t>
            </a:r>
            <a:r>
              <a:rPr lang="cs-CZ" dirty="0" err="1"/>
              <a:t>šater</a:t>
            </a:r>
            <a:r>
              <a:rPr lang="cs-CZ" dirty="0"/>
              <a:t> latnatý</a:t>
            </a:r>
            <a:r>
              <a:rPr lang="cs-CZ" dirty="0" smtClean="0"/>
              <a:t>) - stará </a:t>
            </a:r>
            <a:r>
              <a:rPr lang="cs-CZ" dirty="0"/>
              <a:t>rostlina ve tvaru koule se ulomí a kutálí se větrem </a:t>
            </a:r>
            <a:r>
              <a:rPr lang="cs-CZ" dirty="0" smtClean="0"/>
              <a:t>a při </a:t>
            </a:r>
            <a:r>
              <a:rPr lang="cs-CZ" dirty="0"/>
              <a:t>tom trousí </a:t>
            </a:r>
            <a:r>
              <a:rPr lang="cs-CZ" dirty="0" smtClean="0"/>
              <a:t>semena… hořící </a:t>
            </a:r>
            <a:r>
              <a:rPr lang="cs-CZ" dirty="0"/>
              <a:t>keř pouštního běžce šíří požár</a:t>
            </a:r>
            <a:r>
              <a:rPr lang="cs-CZ" dirty="0" smtClean="0"/>
              <a:t>.</a:t>
            </a:r>
            <a:r>
              <a:rPr lang="cs-CZ" dirty="0">
                <a:solidFill>
                  <a:schemeClr val="tx1"/>
                </a:solidFill>
              </a:rPr>
              <a:t>). Žlábek v listu, který vede </a:t>
            </a:r>
            <a:r>
              <a:rPr lang="cs-CZ" dirty="0" smtClean="0">
                <a:solidFill>
                  <a:schemeClr val="tx1"/>
                </a:solidFill>
              </a:rPr>
              <a:t>vodu k dělivým pletivům. Dlouhé kořeny. 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Speciální listy, které jímají rosu (</a:t>
            </a:r>
            <a:r>
              <a:rPr lang="cs-CZ" dirty="0" err="1" smtClean="0">
                <a:solidFill>
                  <a:schemeClr val="tx1"/>
                </a:solidFill>
                <a:hlinkClick r:id="rId2"/>
              </a:rPr>
              <a:t>welwitschia</a:t>
            </a:r>
            <a:r>
              <a:rPr lang="cs-CZ" dirty="0" smtClean="0">
                <a:solidFill>
                  <a:schemeClr val="tx1"/>
                </a:solidFill>
              </a:rPr>
              <a:t>). </a:t>
            </a:r>
            <a:r>
              <a:rPr lang="cs-CZ" dirty="0" smtClean="0">
                <a:solidFill>
                  <a:srgbClr val="FFFF00"/>
                </a:solidFill>
              </a:rPr>
              <a:t>Prachové bouře. </a:t>
            </a:r>
            <a:r>
              <a:rPr lang="cs-CZ" dirty="0" smtClean="0">
                <a:solidFill>
                  <a:schemeClr val="tx1"/>
                </a:solidFill>
              </a:rPr>
              <a:t>Ochrana </a:t>
            </a:r>
            <a:r>
              <a:rPr lang="cs-CZ" dirty="0" err="1" smtClean="0">
                <a:solidFill>
                  <a:schemeClr val="tx1"/>
                </a:solidFill>
              </a:rPr>
              <a:t>trichomy</a:t>
            </a:r>
            <a:r>
              <a:rPr lang="cs-CZ" dirty="0" smtClean="0">
                <a:solidFill>
                  <a:schemeClr val="tx1"/>
                </a:solidFill>
              </a:rPr>
              <a:t> nebo sušinou. Růst v terénních prohlubních.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Okus. </a:t>
            </a:r>
            <a:r>
              <a:rPr lang="cs-CZ" dirty="0" smtClean="0">
                <a:solidFill>
                  <a:schemeClr val="tx1"/>
                </a:solidFill>
              </a:rPr>
              <a:t>Trny. Jedovaté hořké látky.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 smtClean="0">
              <a:solidFill>
                <a:srgbClr val="FFFF00"/>
              </a:solidFill>
            </a:endParaRPr>
          </a:p>
          <a:p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106" y="4153989"/>
            <a:ext cx="3494356" cy="262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106" y="1425391"/>
            <a:ext cx="3494356" cy="262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23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Konvergence – vysvětlení pojmu </a:t>
            </a:r>
            <a:endParaRPr lang="cs-CZ" dirty="0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677334" y="1685109"/>
            <a:ext cx="4184035" cy="4356252"/>
          </a:xfrm>
        </p:spPr>
        <p:txBody>
          <a:bodyPr/>
          <a:lstStyle/>
          <a:p>
            <a:r>
              <a:rPr lang="cs-CZ" dirty="0"/>
              <a:t>Nový svět</a:t>
            </a:r>
          </a:p>
          <a:p>
            <a:r>
              <a:rPr lang="cs-CZ" dirty="0"/>
              <a:t>Kaktusy </a:t>
            </a:r>
          </a:p>
          <a:p>
            <a:r>
              <a:rPr lang="cs-CZ" dirty="0"/>
              <a:t>(čel. Cactaceae)</a:t>
            </a:r>
          </a:p>
        </p:txBody>
      </p:sp>
      <p:sp>
        <p:nvSpPr>
          <p:cNvPr id="202759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5089970" y="1645921"/>
            <a:ext cx="4184034" cy="4395442"/>
          </a:xfrm>
        </p:spPr>
        <p:txBody>
          <a:bodyPr/>
          <a:lstStyle/>
          <a:p>
            <a:r>
              <a:rPr lang="cs-CZ" dirty="0"/>
              <a:t>Afrika</a:t>
            </a:r>
          </a:p>
          <a:p>
            <a:r>
              <a:rPr lang="cs-CZ" dirty="0"/>
              <a:t>Sukulentní pryšce</a:t>
            </a:r>
          </a:p>
          <a:p>
            <a:r>
              <a:rPr lang="cs-CZ" dirty="0"/>
              <a:t>(čel. </a:t>
            </a:r>
            <a:r>
              <a:rPr lang="cs-CZ" dirty="0" err="1"/>
              <a:t>Euphorbiaceae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5" name="Picture 4" descr="cact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400" y="3276600"/>
            <a:ext cx="5588000" cy="3139440"/>
          </a:xfrm>
          <a:prstGeom prst="rect">
            <a:avLst/>
          </a:prstGeom>
        </p:spPr>
      </p:pic>
      <p:pic>
        <p:nvPicPr>
          <p:cNvPr id="7" name="Picture 6" descr="trnovákoru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6401" y="3213644"/>
            <a:ext cx="2905932" cy="326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4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990600"/>
            <a:ext cx="9956800" cy="762000"/>
          </a:xfrm>
        </p:spPr>
        <p:txBody>
          <a:bodyPr/>
          <a:lstStyle/>
          <a:p>
            <a:pPr eaLnBrk="1" hangingPunct="1"/>
            <a:r>
              <a:rPr lang="cs-CZ" altLang="cs-CZ" smtClean="0"/>
              <a:t>Zoogeografické oblasti</a:t>
            </a:r>
          </a:p>
        </p:txBody>
      </p:sp>
      <p:pic>
        <p:nvPicPr>
          <p:cNvPr id="19459" name="Picture 6" descr="C:\Dokumenty\Obrázky\zoogeografické oblasti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209800"/>
            <a:ext cx="10058400" cy="3886200"/>
          </a:xfrm>
          <a:noFill/>
        </p:spPr>
      </p:pic>
    </p:spTree>
    <p:extLst>
      <p:ext uri="{BB962C8B-B14F-4D97-AF65-F5344CB8AC3E}">
        <p14:creationId xmlns:p14="http://schemas.microsoft.com/office/powerpoint/2010/main" val="20988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Ekologické stresy a jak se s nimi živočichové vyrovnávají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Nedostatek vody. </a:t>
            </a:r>
            <a:r>
              <a:rPr lang="cs-CZ" dirty="0" smtClean="0">
                <a:solidFill>
                  <a:schemeClr val="tx1"/>
                </a:solidFill>
              </a:rPr>
              <a:t>Různé druhy chování u napajedla - typ žirafa, gazela, </a:t>
            </a:r>
            <a:r>
              <a:rPr lang="cs-CZ" dirty="0" err="1" smtClean="0">
                <a:solidFill>
                  <a:schemeClr val="tx1"/>
                </a:solidFill>
              </a:rPr>
              <a:t>adax</a:t>
            </a:r>
            <a:r>
              <a:rPr lang="cs-CZ" dirty="0" smtClean="0">
                <a:solidFill>
                  <a:schemeClr val="tx1"/>
                </a:solidFill>
              </a:rPr>
              <a:t>. Migrace. </a:t>
            </a:r>
            <a:r>
              <a:rPr lang="cs-CZ" dirty="0" err="1" smtClean="0">
                <a:solidFill>
                  <a:schemeClr val="tx1"/>
                </a:solidFill>
              </a:rPr>
              <a:t>Aestivace</a:t>
            </a:r>
            <a:r>
              <a:rPr lang="cs-CZ" dirty="0" smtClean="0">
                <a:solidFill>
                  <a:schemeClr val="tx1"/>
                </a:solidFill>
              </a:rPr>
              <a:t> (letní spánek). Obojživelníci mají problém. P</a:t>
            </a:r>
            <a:r>
              <a:rPr lang="cs-CZ" dirty="0" smtClean="0"/>
              <a:t>ulci </a:t>
            </a:r>
            <a:r>
              <a:rPr lang="cs-CZ" dirty="0"/>
              <a:t>blatnice </a:t>
            </a:r>
            <a:r>
              <a:rPr lang="cs-CZ" dirty="0" err="1"/>
              <a:t>Scaphiopus</a:t>
            </a:r>
            <a:r>
              <a:rPr lang="cs-CZ" dirty="0"/>
              <a:t>) přežívají ve vlastní tekutině v blátivém obalu apod</a:t>
            </a:r>
            <a:r>
              <a:rPr lang="cs-CZ" dirty="0" smtClean="0"/>
              <a:t>. Vyměšují velmi málo vody (proto je možné používat lejna jako palivo).</a:t>
            </a:r>
            <a:endParaRPr lang="cs-CZ" dirty="0"/>
          </a:p>
          <a:p>
            <a:r>
              <a:rPr lang="cs-CZ" dirty="0" smtClean="0">
                <a:solidFill>
                  <a:srgbClr val="FFFF00"/>
                </a:solidFill>
              </a:rPr>
              <a:t>Prachové </a:t>
            </a:r>
            <a:r>
              <a:rPr lang="cs-CZ" dirty="0">
                <a:solidFill>
                  <a:srgbClr val="FFFF00"/>
                </a:solidFill>
              </a:rPr>
              <a:t>bouře. </a:t>
            </a:r>
            <a:r>
              <a:rPr lang="cs-CZ" dirty="0">
                <a:solidFill>
                  <a:schemeClr val="tx1"/>
                </a:solidFill>
              </a:rPr>
              <a:t>Ochrana </a:t>
            </a:r>
            <a:r>
              <a:rPr lang="cs-CZ" dirty="0" smtClean="0">
                <a:solidFill>
                  <a:schemeClr val="tx1"/>
                </a:solidFill>
              </a:rPr>
              <a:t>očí řadami, víčky.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Nedostatek píce. </a:t>
            </a:r>
            <a:r>
              <a:rPr lang="cs-CZ" dirty="0" smtClean="0">
                <a:solidFill>
                  <a:schemeClr val="tx1"/>
                </a:solidFill>
              </a:rPr>
              <a:t>Migrace. Konkurence. Rozrůznění areálů výskytu.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Vysoké teploty. </a:t>
            </a:r>
            <a:r>
              <a:rPr lang="cs-CZ" dirty="0" smtClean="0">
                <a:solidFill>
                  <a:schemeClr val="tx1"/>
                </a:solidFill>
              </a:rPr>
              <a:t>Allenovo pravidlo – dlouhé uši, ocasy (fenek, ježek ušatý, bandikut </a:t>
            </a:r>
            <a:r>
              <a:rPr lang="cs-CZ" dirty="0" err="1" smtClean="0">
                <a:solidFill>
                  <a:schemeClr val="tx1"/>
                </a:solidFill>
              </a:rPr>
              <a:t>králíkovitý</a:t>
            </a:r>
            <a:r>
              <a:rPr lang="cs-CZ" dirty="0" smtClean="0">
                <a:solidFill>
                  <a:schemeClr val="tx1"/>
                </a:solidFill>
              </a:rPr>
              <a:t>).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Sluneční záření. </a:t>
            </a:r>
            <a:r>
              <a:rPr lang="cs-CZ" dirty="0" smtClean="0">
                <a:solidFill>
                  <a:schemeClr val="tx1"/>
                </a:solidFill>
              </a:rPr>
              <a:t>Srst na hřbetě jako ochrana (např. velbloud). Veverka kapská používá ocas jako ochranu. A především noční aktivita.</a:t>
            </a:r>
          </a:p>
          <a:p>
            <a:endParaRPr lang="cs-CZ" dirty="0" smtClean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7170" name="Picture 2" descr="C:\Users\User\AppData\Local\Microsoft\Windows\INetCache\IE\ZNGHI7B4\Fennec_fox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440" y="156755"/>
            <a:ext cx="2570846" cy="192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440" y="2481944"/>
            <a:ext cx="2515809" cy="271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1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799" y="320676"/>
            <a:ext cx="10837817" cy="1431925"/>
          </a:xfrm>
        </p:spPr>
        <p:txBody>
          <a:bodyPr/>
          <a:lstStyle/>
          <a:p>
            <a:r>
              <a:rPr lang="cs-CZ" dirty="0"/>
              <a:t>Velbloud </a:t>
            </a:r>
            <a:r>
              <a:rPr lang="cs-CZ" dirty="0" smtClean="0"/>
              <a:t>dvouhrbý  a </a:t>
            </a:r>
            <a:r>
              <a:rPr lang="cs-CZ" dirty="0" err="1" smtClean="0"/>
              <a:t>adax</a:t>
            </a:r>
            <a:r>
              <a:rPr lang="cs-CZ" dirty="0" smtClean="0"/>
              <a:t> – konkurence o areály </a:t>
            </a:r>
            <a:endParaRPr lang="cs-CZ" dirty="0"/>
          </a:p>
        </p:txBody>
      </p:sp>
      <p:pic>
        <p:nvPicPr>
          <p:cNvPr id="185349" name="Picture 5" descr="C:\KATKA\NAše rodina 2004\A hlavně Naše rodinná kronika\2005\ZOO 2005\uvelbloudů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95234" y="1279628"/>
            <a:ext cx="4267128" cy="3016419"/>
          </a:xfrm>
          <a:noFill/>
          <a:ln/>
        </p:spPr>
      </p:pic>
      <p:sp>
        <p:nvSpPr>
          <p:cNvPr id="18535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91885" y="4676503"/>
            <a:ext cx="4558937" cy="202474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2800" dirty="0" smtClean="0"/>
              <a:t>Velbloud dvouhrbý</a:t>
            </a:r>
          </a:p>
          <a:p>
            <a:r>
              <a:rPr lang="cs-CZ" sz="2800" dirty="0" smtClean="0"/>
              <a:t>Schopnost </a:t>
            </a:r>
            <a:r>
              <a:rPr lang="cs-CZ" sz="2800" dirty="0"/>
              <a:t>vydržet dlouhou dobu bez vody a potravy.</a:t>
            </a:r>
          </a:p>
          <a:p>
            <a:r>
              <a:rPr lang="cs-CZ" sz="2800" dirty="0"/>
              <a:t>Zásoba tuku v hrbech.</a:t>
            </a:r>
          </a:p>
          <a:p>
            <a:r>
              <a:rPr lang="cs-CZ" sz="2800" dirty="0"/>
              <a:t>Srst (jen) na zádech.</a:t>
            </a:r>
          </a:p>
          <a:p>
            <a:r>
              <a:rPr lang="cs-CZ" sz="2800" dirty="0"/>
              <a:t>Uzavíratelné nozdry.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1319350"/>
            <a:ext cx="3966728" cy="297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473826" y="4950823"/>
            <a:ext cx="4120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Vodu získává z potravy.</a:t>
            </a:r>
          </a:p>
          <a:p>
            <a:r>
              <a:rPr lang="cs-CZ" dirty="0"/>
              <a:t>Domácí zvíře starých  Egypťanů.</a:t>
            </a:r>
          </a:p>
          <a:p>
            <a:r>
              <a:rPr lang="cs-CZ" dirty="0"/>
              <a:t>Dnes ve volné přírodě jen cca 200 jedinců.</a:t>
            </a:r>
          </a:p>
        </p:txBody>
      </p:sp>
    </p:spTree>
    <p:extLst>
      <p:ext uri="{BB962C8B-B14F-4D97-AF65-F5344CB8AC3E}">
        <p14:creationId xmlns:p14="http://schemas.microsoft.com/office/powerpoint/2010/main" val="324295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Lidé pouští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6572" y="1890826"/>
            <a:ext cx="6753498" cy="4150536"/>
          </a:xfrm>
        </p:spPr>
        <p:txBody>
          <a:bodyPr/>
          <a:lstStyle/>
          <a:p>
            <a:r>
              <a:rPr lang="cs-CZ" dirty="0"/>
              <a:t>Tuarégové (Sahara), </a:t>
            </a:r>
            <a:r>
              <a:rPr lang="cs-CZ" dirty="0" err="1"/>
              <a:t>Sanové</a:t>
            </a:r>
            <a:r>
              <a:rPr lang="cs-CZ" dirty="0"/>
              <a:t> (Kalahari), </a:t>
            </a:r>
            <a:r>
              <a:rPr lang="cs-CZ" dirty="0" err="1"/>
              <a:t>Aborigenes</a:t>
            </a:r>
            <a:r>
              <a:rPr lang="cs-CZ" dirty="0"/>
              <a:t> (Austrálie):</a:t>
            </a:r>
          </a:p>
          <a:p>
            <a:r>
              <a:rPr lang="cs-CZ" dirty="0"/>
              <a:t>Výborní znalci rostlin a celé přírody.</a:t>
            </a:r>
          </a:p>
          <a:p>
            <a:r>
              <a:rPr lang="cs-CZ" dirty="0"/>
              <a:t>Fyziologické uzpůsobení (Sanům se tuk ukládá jen na hýždích). </a:t>
            </a:r>
            <a:endParaRPr lang="cs-CZ" dirty="0" smtClean="0"/>
          </a:p>
          <a:p>
            <a:r>
              <a:rPr lang="cs-CZ" dirty="0" smtClean="0"/>
              <a:t>Evropané se musí v poušti chránit .</a:t>
            </a:r>
            <a:endParaRPr lang="cs-CZ" dirty="0"/>
          </a:p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186" y="31863"/>
            <a:ext cx="1560512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50" y="4905103"/>
            <a:ext cx="16033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58" y="4282803"/>
            <a:ext cx="36576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669" y="258218"/>
            <a:ext cx="2494189" cy="140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369" y="3570823"/>
            <a:ext cx="5408477" cy="316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69" y="213743"/>
            <a:ext cx="2770282" cy="290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34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Problémy ž.p. 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891" y="1567543"/>
            <a:ext cx="8673111" cy="4473819"/>
          </a:xfrm>
        </p:spPr>
        <p:txBody>
          <a:bodyPr/>
          <a:lstStyle/>
          <a:p>
            <a:r>
              <a:rPr lang="cs-CZ" b="1" dirty="0"/>
              <a:t>Desertifikace</a:t>
            </a:r>
            <a:r>
              <a:rPr lang="cs-CZ" dirty="0"/>
              <a:t> – postup pouští. Obyvatelé ničí stromy a keře (na otop), vypásají trávu apod. – eroze půdy. </a:t>
            </a:r>
            <a:r>
              <a:rPr lang="cs-CZ" dirty="0" smtClean="0">
                <a:hlinkClick r:id="rId2"/>
              </a:rPr>
              <a:t>Boj proti desertifikaci v Maroku – video.</a:t>
            </a:r>
            <a:endParaRPr lang="cs-CZ" dirty="0"/>
          </a:p>
          <a:p>
            <a:r>
              <a:rPr lang="cs-CZ" b="1" dirty="0" smtClean="0"/>
              <a:t>Nedostatek vody, zvlášť pitné. Konflikty </a:t>
            </a:r>
            <a:r>
              <a:rPr lang="cs-CZ" b="1" dirty="0"/>
              <a:t>o vodu </a:t>
            </a:r>
            <a:r>
              <a:rPr lang="cs-CZ" dirty="0"/>
              <a:t>a další zdroje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336" y="3097258"/>
            <a:ext cx="2595487" cy="353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009" y="3439161"/>
            <a:ext cx="4795157" cy="319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72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Zúrodňování pouští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0264" y="2573383"/>
            <a:ext cx="7380514" cy="4088674"/>
          </a:xfrm>
        </p:spPr>
        <p:txBody>
          <a:bodyPr>
            <a:normAutofit/>
          </a:bodyPr>
          <a:lstStyle/>
          <a:p>
            <a:r>
              <a:rPr lang="cs-CZ" dirty="0" smtClean="0"/>
              <a:t>Izraelci zúrodnili </a:t>
            </a:r>
            <a:r>
              <a:rPr lang="cs-CZ" dirty="0"/>
              <a:t>na 56 tisíc hektarů nehostinné půdy. </a:t>
            </a:r>
          </a:p>
          <a:p>
            <a:r>
              <a:rPr lang="cs-CZ" dirty="0"/>
              <a:t>Na mnoha místech Izraele byla a je poušť. Arabové ji nedokázali </a:t>
            </a:r>
            <a:r>
              <a:rPr lang="cs-CZ" dirty="0" smtClean="0"/>
              <a:t>obhospodařovat, </a:t>
            </a:r>
            <a:r>
              <a:rPr lang="cs-CZ" dirty="0"/>
              <a:t>a tak ji prodávali židovským imigrantům. Mysleli si, že se zbavují něčeho, co jim nepřináší žádný užitek, a radovali se z toho, jak na těchto obchodech vydělávali. </a:t>
            </a:r>
            <a:endParaRPr lang="cs-CZ" dirty="0" smtClean="0"/>
          </a:p>
          <a:p>
            <a:r>
              <a:rPr lang="cs-CZ" dirty="0" smtClean="0">
                <a:hlinkClick r:id="rId2"/>
              </a:rPr>
              <a:t>Na cestě – Negevská poušť</a:t>
            </a:r>
            <a:endParaRPr lang="cs-CZ" dirty="0" smtClean="0"/>
          </a:p>
          <a:p>
            <a:r>
              <a:rPr lang="en-US" dirty="0">
                <a:hlinkClick r:id="rId3"/>
              </a:rPr>
              <a:t>Israel agriculture technology: Desert Agriculture technology in </a:t>
            </a:r>
            <a:r>
              <a:rPr lang="en-US" dirty="0" smtClean="0">
                <a:hlinkClick r:id="rId3"/>
              </a:rPr>
              <a:t>ISRAEL</a:t>
            </a:r>
            <a:r>
              <a:rPr lang="cs-CZ" dirty="0" smtClean="0">
                <a:hlinkClick r:id="rId3"/>
              </a:rPr>
              <a:t> </a:t>
            </a:r>
            <a:endParaRPr lang="cs-CZ" dirty="0" smtClean="0"/>
          </a:p>
          <a:p>
            <a:r>
              <a:rPr lang="cs-CZ" dirty="0"/>
              <a:t> </a:t>
            </a:r>
            <a:r>
              <a:rPr lang="cs-CZ" dirty="0" err="1">
                <a:hlinkClick r:id="rId4"/>
              </a:rPr>
              <a:t>Agriculture</a:t>
            </a:r>
            <a:r>
              <a:rPr lang="cs-CZ" dirty="0">
                <a:hlinkClick r:id="rId4"/>
              </a:rPr>
              <a:t> in </a:t>
            </a:r>
            <a:r>
              <a:rPr lang="cs-CZ" dirty="0" err="1">
                <a:hlinkClick r:id="rId4"/>
              </a:rPr>
              <a:t>the</a:t>
            </a:r>
            <a:r>
              <a:rPr lang="cs-CZ" dirty="0">
                <a:hlinkClick r:id="rId4"/>
              </a:rPr>
              <a:t> Desert</a:t>
            </a:r>
            <a:endParaRPr lang="cs-CZ" dirty="0"/>
          </a:p>
          <a:p>
            <a:r>
              <a:rPr lang="cs-CZ" dirty="0" smtClean="0">
                <a:hlinkClick r:id="rId5"/>
              </a:rPr>
              <a:t>Zalesňování Izraele – video v ČJ</a:t>
            </a:r>
            <a:endParaRPr lang="cs-CZ" dirty="0" smtClean="0"/>
          </a:p>
          <a:p>
            <a:r>
              <a:rPr lang="cs-CZ" dirty="0" smtClean="0"/>
              <a:t>Kapková závlaha. Unikátní hospodaření s vodou.</a:t>
            </a:r>
            <a:endParaRPr lang="cs-CZ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218" y="4310742"/>
            <a:ext cx="3818396" cy="238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C:\Users\User\AppData\Local\Microsoft\Windows\INetCache\IE\6JARBGAD\strawberry_fruit_red_dessert_red_fruits_sweet_summer_eat-1286777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856" y="1454330"/>
            <a:ext cx="1322615" cy="88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217" y="1105765"/>
            <a:ext cx="4151143" cy="27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480" y="159143"/>
            <a:ext cx="3265396" cy="217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16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Azonální</a:t>
            </a:r>
            <a:r>
              <a:rPr lang="cs-CZ" dirty="0" smtClean="0"/>
              <a:t> pouště v České republice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err="1" smtClean="0"/>
              <a:t>Vlkovská</a:t>
            </a:r>
            <a:r>
              <a:rPr lang="cs-CZ" dirty="0" smtClean="0"/>
              <a:t> písečná duna</a:t>
            </a:r>
            <a:endParaRPr lang="cs-CZ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748" y="2886891"/>
            <a:ext cx="4894217" cy="367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2" y="2886891"/>
            <a:ext cx="5362929" cy="367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26571" y="1841863"/>
            <a:ext cx="5590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Váté</a:t>
            </a:r>
            <a:r>
              <a:rPr lang="cs-CZ" dirty="0" smtClean="0"/>
              <a:t> písky u Nymburka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410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Biom „</a:t>
            </a:r>
            <a:r>
              <a:rPr lang="cs-CZ" dirty="0" err="1"/>
              <a:t>Tvrdolistý</a:t>
            </a:r>
            <a:r>
              <a:rPr lang="cs-CZ" dirty="0"/>
              <a:t> les a křoviny“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982790" y="1214846"/>
            <a:ext cx="5708468" cy="4881154"/>
          </a:xfrm>
        </p:spPr>
        <p:txBody>
          <a:bodyPr/>
          <a:lstStyle/>
          <a:p>
            <a:r>
              <a:rPr lang="cs-CZ" dirty="0"/>
              <a:t>Celkem 5 míst s mediteránním klimatem a vegetací:</a:t>
            </a:r>
          </a:p>
          <a:p>
            <a:r>
              <a:rPr lang="cs-CZ" dirty="0"/>
              <a:t>1) kolem Středozemního moře</a:t>
            </a:r>
          </a:p>
          <a:p>
            <a:r>
              <a:rPr lang="cs-CZ" dirty="0"/>
              <a:t>2) jihozápadní Afrika (Kapská oblast)</a:t>
            </a:r>
          </a:p>
          <a:p>
            <a:r>
              <a:rPr lang="cs-CZ" dirty="0"/>
              <a:t>3) jihozápadní Austrálie </a:t>
            </a:r>
          </a:p>
          <a:p>
            <a:r>
              <a:rPr lang="cs-CZ" dirty="0"/>
              <a:t>4) Kalifornie</a:t>
            </a:r>
          </a:p>
          <a:p>
            <a:r>
              <a:rPr lang="cs-CZ" dirty="0"/>
              <a:t>5) Centrální Čile</a:t>
            </a:r>
          </a:p>
          <a:p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2" y="1981616"/>
            <a:ext cx="5620129" cy="3243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00447" y="5630091"/>
            <a:ext cx="768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Celkově: 5% povrchu souše.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874" y="2962428"/>
            <a:ext cx="2907983" cy="381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26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Charakteristika biomu </a:t>
            </a:r>
            <a:r>
              <a:rPr lang="cs-CZ" dirty="0" err="1" smtClean="0"/>
              <a:t>tvrdolistý</a:t>
            </a:r>
            <a:r>
              <a:rPr lang="cs-CZ" dirty="0" smtClean="0"/>
              <a:t> les a křoviny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434149" y="1175657"/>
            <a:ext cx="6426925" cy="492034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dirty="0"/>
              <a:t>Mírná deštivá zima a suché, horké léto.</a:t>
            </a:r>
          </a:p>
          <a:p>
            <a:pPr>
              <a:lnSpc>
                <a:spcPct val="90000"/>
              </a:lnSpc>
            </a:pPr>
            <a:r>
              <a:rPr lang="cs-CZ" dirty="0"/>
              <a:t>Průměrné teploty v zimě se pohybují kolem 10</a:t>
            </a:r>
            <a:r>
              <a:rPr lang="cs-CZ" baseline="30000" dirty="0"/>
              <a:t>0 </a:t>
            </a:r>
            <a:r>
              <a:rPr lang="cs-CZ" dirty="0"/>
              <a:t>C.</a:t>
            </a:r>
          </a:p>
          <a:p>
            <a:pPr>
              <a:lnSpc>
                <a:spcPct val="90000"/>
              </a:lnSpc>
            </a:pPr>
            <a:r>
              <a:rPr lang="cs-CZ" dirty="0"/>
              <a:t>Průměrné teploty v létě kolem 25</a:t>
            </a:r>
            <a:r>
              <a:rPr lang="cs-CZ" baseline="30000" dirty="0"/>
              <a:t>0 </a:t>
            </a:r>
            <a:r>
              <a:rPr lang="cs-CZ" dirty="0"/>
              <a:t>C, maxima přes 35</a:t>
            </a:r>
            <a:r>
              <a:rPr lang="cs-CZ" baseline="30000" dirty="0"/>
              <a:t>0 </a:t>
            </a:r>
            <a:r>
              <a:rPr lang="cs-CZ" dirty="0"/>
              <a:t>C.</a:t>
            </a:r>
          </a:p>
          <a:p>
            <a:pPr>
              <a:lnSpc>
                <a:spcPct val="90000"/>
              </a:lnSpc>
            </a:pPr>
            <a:r>
              <a:rPr lang="cs-CZ" dirty="0"/>
              <a:t>Nejnižší zimní teplota byla naměřena v Turecku (- 18</a:t>
            </a:r>
            <a:r>
              <a:rPr lang="cs-CZ" baseline="30000" dirty="0"/>
              <a:t>0 </a:t>
            </a:r>
            <a:r>
              <a:rPr lang="cs-CZ" dirty="0"/>
              <a:t>C</a:t>
            </a:r>
            <a:r>
              <a:rPr lang="cs-CZ" dirty="0" smtClean="0"/>
              <a:t>).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Pásmo palem a citrusů.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Bylinný podrost.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Požáry.</a:t>
            </a:r>
            <a:endParaRPr lang="cs-CZ" dirty="0"/>
          </a:p>
          <a:p>
            <a:endParaRPr lang="cs-CZ" dirty="0"/>
          </a:p>
        </p:txBody>
      </p:sp>
      <p:pic>
        <p:nvPicPr>
          <p:cNvPr id="1434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37" y="2950396"/>
            <a:ext cx="4927600" cy="36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154" y="3611880"/>
            <a:ext cx="4049485" cy="303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 descr="C:\Users\User\AppData\Local\Microsoft\Windows\INetCache\IE\ZNGHI7B4\HolisticHerbs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6" y="1002575"/>
            <a:ext cx="2592297" cy="172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5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Tradiční místní názvy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747656" y="274320"/>
            <a:ext cx="5799910" cy="5303520"/>
          </a:xfrm>
        </p:spPr>
        <p:txBody>
          <a:bodyPr/>
          <a:lstStyle/>
          <a:p>
            <a:r>
              <a:rPr lang="cs-CZ" dirty="0"/>
              <a:t>Vnitrozemní křoviny: </a:t>
            </a:r>
            <a:r>
              <a:rPr lang="cs-CZ" b="1" dirty="0"/>
              <a:t>Chaparral</a:t>
            </a:r>
            <a:r>
              <a:rPr lang="cs-CZ" dirty="0"/>
              <a:t> (Kalifornie), </a:t>
            </a:r>
            <a:r>
              <a:rPr lang="cs-CZ" dirty="0" err="1"/>
              <a:t>matorral</a:t>
            </a:r>
            <a:r>
              <a:rPr lang="cs-CZ" dirty="0"/>
              <a:t> (Čile a Španělsko), maquis (Francie a oblast Středozemního moře), </a:t>
            </a:r>
            <a:r>
              <a:rPr lang="cs-CZ" b="1" dirty="0" err="1"/>
              <a:t>macchia</a:t>
            </a:r>
            <a:r>
              <a:rPr lang="cs-CZ" b="1" dirty="0"/>
              <a:t> </a:t>
            </a:r>
            <a:r>
              <a:rPr lang="cs-CZ" dirty="0"/>
              <a:t>(Itálie), </a:t>
            </a:r>
            <a:r>
              <a:rPr lang="cs-CZ" dirty="0" err="1"/>
              <a:t>fynbos</a:t>
            </a:r>
            <a:r>
              <a:rPr lang="cs-CZ" dirty="0"/>
              <a:t> (Jižní Afrika), </a:t>
            </a:r>
            <a:r>
              <a:rPr lang="cs-CZ" dirty="0" err="1"/>
              <a:t>kwongan</a:t>
            </a:r>
            <a:r>
              <a:rPr lang="cs-CZ" dirty="0"/>
              <a:t> (Jihozápadní </a:t>
            </a:r>
            <a:r>
              <a:rPr lang="cs-CZ" dirty="0" err="1"/>
              <a:t>Australie</a:t>
            </a:r>
            <a:r>
              <a:rPr lang="cs-CZ" dirty="0"/>
              <a:t>).</a:t>
            </a:r>
          </a:p>
          <a:p>
            <a:r>
              <a:rPr lang="cs-CZ" dirty="0"/>
              <a:t>Pobřežní (zasolené) křoviny: </a:t>
            </a:r>
            <a:r>
              <a:rPr lang="cs-CZ" b="1" dirty="0"/>
              <a:t>Garrigue </a:t>
            </a:r>
            <a:r>
              <a:rPr lang="cs-CZ" dirty="0"/>
              <a:t>(Francie), </a:t>
            </a:r>
            <a:r>
              <a:rPr lang="cs-CZ" dirty="0" err="1"/>
              <a:t>phrygana</a:t>
            </a:r>
            <a:r>
              <a:rPr lang="cs-CZ" dirty="0"/>
              <a:t> (Řecko), </a:t>
            </a:r>
            <a:r>
              <a:rPr lang="cs-CZ" dirty="0" err="1"/>
              <a:t>tomillares</a:t>
            </a:r>
            <a:r>
              <a:rPr lang="cs-CZ" dirty="0"/>
              <a:t> (Španělsko), </a:t>
            </a:r>
            <a:r>
              <a:rPr lang="cs-CZ" dirty="0" err="1"/>
              <a:t>batha</a:t>
            </a:r>
            <a:r>
              <a:rPr lang="cs-CZ" dirty="0"/>
              <a:t> (</a:t>
            </a:r>
            <a:r>
              <a:rPr lang="cs-CZ" dirty="0" err="1"/>
              <a:t>Israel</a:t>
            </a:r>
            <a:r>
              <a:rPr lang="cs-CZ" dirty="0"/>
              <a:t>). </a:t>
            </a:r>
          </a:p>
          <a:p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77" y="1842247"/>
            <a:ext cx="4927600" cy="347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388" y="3040382"/>
            <a:ext cx="4581795" cy="343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12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Dominanty jsou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434149" y="653143"/>
            <a:ext cx="4929051" cy="5442857"/>
          </a:xfrm>
        </p:spPr>
        <p:txBody>
          <a:bodyPr/>
          <a:lstStyle/>
          <a:p>
            <a:r>
              <a:rPr lang="cs-CZ" b="1" dirty="0" err="1"/>
              <a:t>Sklerofytní</a:t>
            </a:r>
            <a:r>
              <a:rPr lang="cs-CZ" b="1" dirty="0"/>
              <a:t> stromy nebo křoviny</a:t>
            </a:r>
            <a:r>
              <a:rPr lang="cs-CZ" dirty="0"/>
              <a:t> - tvrdé, sytě zelené, nevelké listy s voskovým povrchem, často s trny, obvykle stálezelené (</a:t>
            </a:r>
            <a:r>
              <a:rPr lang="cs-CZ" dirty="0" err="1"/>
              <a:t>nerium</a:t>
            </a:r>
            <a:r>
              <a:rPr lang="cs-CZ" dirty="0"/>
              <a:t> </a:t>
            </a:r>
            <a:r>
              <a:rPr lang="cs-CZ" dirty="0" err="1"/>
              <a:t>oleander</a:t>
            </a:r>
            <a:r>
              <a:rPr lang="cs-CZ" dirty="0"/>
              <a:t>), výjimečně opadavé (fíkovník</a:t>
            </a:r>
            <a:r>
              <a:rPr lang="cs-CZ" dirty="0" smtClean="0"/>
              <a:t>).</a:t>
            </a:r>
          </a:p>
          <a:p>
            <a:r>
              <a:rPr lang="cs-CZ" dirty="0" smtClean="0"/>
              <a:t>Ze stromů eukalypty (</a:t>
            </a:r>
            <a:r>
              <a:rPr lang="cs-CZ" dirty="0" err="1" smtClean="0"/>
              <a:t>pyrofyty</a:t>
            </a:r>
            <a:r>
              <a:rPr lang="cs-CZ" dirty="0" smtClean="0"/>
              <a:t>).</a:t>
            </a:r>
            <a:endParaRPr lang="cs-CZ" dirty="0"/>
          </a:p>
          <a:p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30" y="1423852"/>
            <a:ext cx="4167052" cy="31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196" y="2796586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578" y="4377192"/>
            <a:ext cx="3554412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49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990600"/>
            <a:ext cx="9956800" cy="762000"/>
          </a:xfrm>
        </p:spPr>
        <p:txBody>
          <a:bodyPr/>
          <a:lstStyle/>
          <a:p>
            <a:pPr eaLnBrk="1" hangingPunct="1"/>
            <a:r>
              <a:rPr lang="cs-CZ" altLang="cs-CZ" smtClean="0"/>
              <a:t>Biomy Země</a:t>
            </a:r>
          </a:p>
        </p:txBody>
      </p:sp>
      <p:pic>
        <p:nvPicPr>
          <p:cNvPr id="18435" name="Picture 7" descr="C:\Dokumenty\Obrázky\biomyvelké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818" y="1981200"/>
            <a:ext cx="7612439" cy="4114800"/>
          </a:xfrm>
          <a:noFill/>
        </p:spPr>
      </p:pic>
    </p:spTree>
    <p:extLst>
      <p:ext uri="{BB962C8B-B14F-4D97-AF65-F5344CB8AC3E}">
        <p14:creationId xmlns:p14="http://schemas.microsoft.com/office/powerpoint/2010/main" val="390225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Eucalyptus leucoxylon var. macrocarpa</a:t>
            </a:r>
          </a:p>
        </p:txBody>
      </p:sp>
      <p:pic>
        <p:nvPicPr>
          <p:cNvPr id="10243" name="Picture 3" descr="C:\KATKA\NAše rodina 2004\CIZÍ ZEMĚ\Květena Kypru 2008\Eucalyptus leucoxylon var. macrocarpa Myrtaceae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2034812"/>
            <a:ext cx="7084423" cy="3984988"/>
          </a:xfrm>
          <a:noFill/>
          <a:ln/>
        </p:spPr>
      </p:pic>
      <p:pic>
        <p:nvPicPr>
          <p:cNvPr id="10244" name="Picture 4" descr="C:\KATKA\NAše rodina 2004\CIZÍ ZEMĚ\Květena Kypru 2008\Eucalyptus leucoxylon var. macrocarpa Myrtaceae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73034" y="195943"/>
            <a:ext cx="2873586" cy="1616392"/>
          </a:xfrm>
          <a:prstGeom prst="rect">
            <a:avLst/>
          </a:prstGeom>
          <a:noFill/>
        </p:spPr>
      </p:pic>
      <p:pic>
        <p:nvPicPr>
          <p:cNvPr id="18435" name="Picture 3" descr="C:\Users\User\AppData\Local\Microsoft\Windows\INetCache\IE\HRIPH60G\150px-DIN_4844-2_Warnung_vor_feuergefaehrlichen_Stoffen_D-W001.svg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69" y="1531211"/>
            <a:ext cx="14287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2" y="3791630"/>
            <a:ext cx="2027464" cy="278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107" y="2317332"/>
            <a:ext cx="3192226" cy="425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93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Doplňující druhy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435601" y="3370216"/>
            <a:ext cx="6621416" cy="2725783"/>
          </a:xfrm>
        </p:spPr>
        <p:txBody>
          <a:bodyPr/>
          <a:lstStyle/>
          <a:p>
            <a:r>
              <a:rPr lang="cs-CZ" dirty="0"/>
              <a:t>Aromatické byliny – léčivky</a:t>
            </a:r>
            <a:r>
              <a:rPr lang="cs-CZ" dirty="0" smtClean="0"/>
              <a:t>. Např</a:t>
            </a:r>
            <a:r>
              <a:rPr lang="cs-CZ" dirty="0"/>
              <a:t>. rozmarýn, šalvěj, tymián, mateřídouška, dobromysl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Geokryptofyty</a:t>
            </a:r>
            <a:r>
              <a:rPr lang="cs-CZ" dirty="0" smtClean="0"/>
              <a:t> (v suchém létě jsou v cibulkách v zemi).</a:t>
            </a:r>
          </a:p>
          <a:p>
            <a:r>
              <a:rPr lang="cs-CZ" dirty="0" err="1" smtClean="0"/>
              <a:t>Terofyty</a:t>
            </a:r>
            <a:r>
              <a:rPr lang="cs-CZ" dirty="0" smtClean="0"/>
              <a:t> (v suchém létě jsou v semenech) </a:t>
            </a:r>
          </a:p>
          <a:p>
            <a:r>
              <a:rPr lang="cs-CZ" dirty="0" smtClean="0"/>
              <a:t>Stromy – ojediněle, např. </a:t>
            </a:r>
            <a:r>
              <a:rPr lang="cs-CZ" dirty="0" err="1" smtClean="0"/>
              <a:t>eukalipty</a:t>
            </a:r>
            <a:r>
              <a:rPr lang="cs-CZ" dirty="0" smtClean="0"/>
              <a:t>  (vyjma Austrálie, kde jsou </a:t>
            </a:r>
            <a:r>
              <a:rPr lang="cs-CZ" dirty="0" err="1" smtClean="0"/>
              <a:t>eukaplyptové</a:t>
            </a:r>
            <a:r>
              <a:rPr lang="cs-CZ" dirty="0" smtClean="0"/>
              <a:t> </a:t>
            </a:r>
            <a:r>
              <a:rPr lang="cs-CZ" dirty="0" err="1" smtClean="0"/>
              <a:t>jarah</a:t>
            </a:r>
            <a:r>
              <a:rPr lang="cs-CZ" dirty="0" smtClean="0"/>
              <a:t> a kari lesy).</a:t>
            </a:r>
          </a:p>
          <a:p>
            <a:r>
              <a:rPr lang="cs-CZ" dirty="0" smtClean="0"/>
              <a:t> .</a:t>
            </a:r>
            <a:endParaRPr lang="cs-CZ" dirty="0"/>
          </a:p>
          <a:p>
            <a:endParaRPr lang="cs-CZ" b="1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047" y="235178"/>
            <a:ext cx="3810000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91" y="235178"/>
            <a:ext cx="3810000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09" y="1441973"/>
            <a:ext cx="3810330" cy="383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84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Endemity Kypru 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643153" y="321537"/>
            <a:ext cx="6139544" cy="5774463"/>
          </a:xfrm>
        </p:spPr>
        <p:txBody>
          <a:bodyPr/>
          <a:lstStyle/>
          <a:p>
            <a:r>
              <a:rPr lang="cs-CZ" dirty="0" err="1"/>
              <a:t>Ovis</a:t>
            </a:r>
            <a:r>
              <a:rPr lang="cs-CZ" dirty="0"/>
              <a:t> </a:t>
            </a:r>
            <a:r>
              <a:rPr lang="cs-CZ" dirty="0" err="1"/>
              <a:t>ammon</a:t>
            </a:r>
            <a:r>
              <a:rPr lang="cs-CZ" dirty="0"/>
              <a:t> </a:t>
            </a:r>
            <a:r>
              <a:rPr lang="cs-CZ" dirty="0" err="1" smtClean="0"/>
              <a:t>cypriotis</a:t>
            </a:r>
            <a:r>
              <a:rPr lang="cs-CZ" dirty="0" smtClean="0"/>
              <a:t> (kyperský muflon) – žije pouze </a:t>
            </a:r>
            <a:r>
              <a:rPr lang="cs-CZ" dirty="0"/>
              <a:t>na </a:t>
            </a:r>
            <a:r>
              <a:rPr lang="cs-CZ" dirty="0" smtClean="0"/>
              <a:t>Kypru v pohoří </a:t>
            </a:r>
            <a:r>
              <a:rPr lang="cs-CZ" dirty="0" err="1"/>
              <a:t>Troodos</a:t>
            </a:r>
            <a:r>
              <a:rPr lang="cs-CZ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Cedr </a:t>
            </a:r>
            <a:r>
              <a:rPr lang="cs-CZ" dirty="0" err="1" smtClean="0"/>
              <a:t>krátkolistý</a:t>
            </a:r>
            <a:r>
              <a:rPr lang="cs-CZ" dirty="0" smtClean="0"/>
              <a:t> </a:t>
            </a:r>
            <a:r>
              <a:rPr lang="cs-CZ" i="1" dirty="0" err="1"/>
              <a:t>Cedrus</a:t>
            </a:r>
            <a:r>
              <a:rPr lang="cs-CZ" i="1" dirty="0"/>
              <a:t> </a:t>
            </a:r>
            <a:r>
              <a:rPr lang="cs-CZ" i="1" dirty="0" err="1" smtClean="0"/>
              <a:t>brevifolia</a:t>
            </a:r>
            <a:r>
              <a:rPr lang="cs-CZ" i="1" dirty="0" smtClean="0"/>
              <a:t> - </a:t>
            </a:r>
            <a:r>
              <a:rPr lang="cs-CZ" dirty="0"/>
              <a:t>vyskytuje se jen na Kypru v Údolí cedru v pohoří </a:t>
            </a:r>
            <a:r>
              <a:rPr lang="cs-CZ" dirty="0" err="1"/>
              <a:t>Troodos</a:t>
            </a:r>
            <a:r>
              <a:rPr lang="cs-CZ" dirty="0" smtClean="0"/>
              <a:t>. Stromy </a:t>
            </a:r>
            <a:r>
              <a:rPr lang="cs-CZ" dirty="0"/>
              <a:t>dorůstají cca 30 m, ve stáří nerostou do výšky, ale jen do šířky</a:t>
            </a:r>
            <a:r>
              <a:rPr lang="cs-CZ" dirty="0" smtClean="0"/>
              <a:t>. Tvoří </a:t>
            </a:r>
            <a:r>
              <a:rPr lang="cs-CZ" dirty="0"/>
              <a:t>typická patra (jako buky</a:t>
            </a:r>
            <a:r>
              <a:rPr lang="cs-CZ" dirty="0" smtClean="0"/>
              <a:t>).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Kareta obrovská </a:t>
            </a:r>
            <a:r>
              <a:rPr lang="cs-CZ" i="1" dirty="0" err="1"/>
              <a:t>Chelonia</a:t>
            </a:r>
            <a:r>
              <a:rPr lang="cs-CZ" i="1" dirty="0"/>
              <a:t> </a:t>
            </a:r>
            <a:r>
              <a:rPr lang="cs-CZ" i="1" dirty="0" err="1" smtClean="0"/>
              <a:t>mydas</a:t>
            </a:r>
            <a:r>
              <a:rPr lang="cs-CZ" i="1" dirty="0" smtClean="0"/>
              <a:t> </a:t>
            </a:r>
            <a:r>
              <a:rPr lang="cs-CZ" dirty="0" smtClean="0"/>
              <a:t>„polévková želva“. Záchranné programy.</a:t>
            </a:r>
            <a:endParaRPr lang="cs-CZ" dirty="0"/>
          </a:p>
          <a:p>
            <a:endParaRPr lang="cs-CZ" i="1" dirty="0"/>
          </a:p>
          <a:p>
            <a:endParaRPr lang="cs-CZ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18" y="1116874"/>
            <a:ext cx="2352040" cy="352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386" y="321537"/>
            <a:ext cx="1560512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191" y="3007881"/>
            <a:ext cx="4472589" cy="365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391" y="4428309"/>
            <a:ext cx="1714168" cy="223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4" y="4833257"/>
            <a:ext cx="274148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39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Problémy životního prostředí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460274" y="1332411"/>
            <a:ext cx="6309360" cy="4763589"/>
          </a:xfrm>
        </p:spPr>
        <p:txBody>
          <a:bodyPr/>
          <a:lstStyle/>
          <a:p>
            <a:r>
              <a:rPr lang="cs-CZ" dirty="0" smtClean="0"/>
              <a:t>Devastace prostředí od 3 tisíciletí před Kristem – kácení, pálení, vypásání, nahrazování původních druhů olivovníky aj. plodinami.</a:t>
            </a:r>
          </a:p>
          <a:p>
            <a:r>
              <a:rPr lang="cs-CZ" dirty="0" smtClean="0"/>
              <a:t>Eroze půdy.</a:t>
            </a:r>
          </a:p>
          <a:p>
            <a:r>
              <a:rPr lang="cs-CZ" dirty="0" smtClean="0"/>
              <a:t>Nedodržování mezinárodních deklarací (CITES).</a:t>
            </a:r>
          </a:p>
          <a:p>
            <a:r>
              <a:rPr lang="cs-CZ" dirty="0" smtClean="0"/>
              <a:t>Znečištění moří.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51" y="1485356"/>
            <a:ext cx="49276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 descr="C:\Users\User\AppData\Local\Microsoft\Windows\INetCache\IE\U5E6CMI6\250px-Chileflamingo_201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940" y="4010297"/>
            <a:ext cx="2000617" cy="266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66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5473238-2367-4B25-BCF5-A3C112D27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pozornost!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6DE1C89-2866-416D-92EF-39D31B45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048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Tundra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5132" y="2547156"/>
            <a:ext cx="4016284" cy="41257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>
                <a:latin typeface="Arial Unicode MS" pitchFamily="34" charset="-128"/>
              </a:rPr>
              <a:t>Subpolární a polární oblasti.</a:t>
            </a:r>
          </a:p>
          <a:p>
            <a:pPr>
              <a:lnSpc>
                <a:spcPct val="90000"/>
              </a:lnSpc>
            </a:pPr>
            <a:r>
              <a:rPr lang="cs-CZ" dirty="0">
                <a:latin typeface="Arial Unicode MS" pitchFamily="34" charset="-128"/>
              </a:rPr>
              <a:t>Rozkládá se mezi tajgou a trvale zaledněnými polárními oblastmi (polární pustou).</a:t>
            </a:r>
          </a:p>
          <a:p>
            <a:pPr>
              <a:lnSpc>
                <a:spcPct val="90000"/>
              </a:lnSpc>
            </a:pPr>
            <a:r>
              <a:rPr lang="cs-CZ" b="1" dirty="0" smtClean="0">
                <a:latin typeface="Arial Unicode MS" pitchFamily="34" charset="-128"/>
              </a:rPr>
              <a:t>Arktická tundra </a:t>
            </a:r>
            <a:r>
              <a:rPr lang="cs-CZ" dirty="0" smtClean="0">
                <a:latin typeface="Arial Unicode MS" pitchFamily="34" charset="-128"/>
              </a:rPr>
              <a:t>- nejsevernějších </a:t>
            </a:r>
            <a:r>
              <a:rPr lang="cs-CZ" dirty="0">
                <a:latin typeface="Arial Unicode MS" pitchFamily="34" charset="-128"/>
              </a:rPr>
              <a:t>oblasti Evropy, Asie, Ameriky, Grónska a ostrovech. </a:t>
            </a:r>
            <a:endParaRPr lang="cs-CZ" dirty="0" smtClean="0">
              <a:latin typeface="Arial Unicode MS" pitchFamily="34" charset="-128"/>
            </a:endParaRPr>
          </a:p>
          <a:p>
            <a:pPr>
              <a:lnSpc>
                <a:spcPct val="90000"/>
              </a:lnSpc>
            </a:pPr>
            <a:r>
              <a:rPr lang="cs-CZ" b="1" dirty="0" smtClean="0">
                <a:latin typeface="Arial Unicode MS" pitchFamily="34" charset="-128"/>
              </a:rPr>
              <a:t>Antarktická tundra </a:t>
            </a:r>
            <a:r>
              <a:rPr lang="cs-CZ" dirty="0" smtClean="0">
                <a:latin typeface="Arial Unicode MS" pitchFamily="34" charset="-128"/>
              </a:rPr>
              <a:t>-</a:t>
            </a:r>
            <a:r>
              <a:rPr lang="cs-CZ" dirty="0">
                <a:latin typeface="Arial Unicode MS" pitchFamily="34" charset="-128"/>
              </a:rPr>
              <a:t> nejsevernějších oblastech Antarktidy a na přilehlých </a:t>
            </a:r>
            <a:r>
              <a:rPr lang="cs-CZ" dirty="0" smtClean="0">
                <a:latin typeface="Arial Unicode MS" pitchFamily="34" charset="-128"/>
              </a:rPr>
              <a:t>ostrovech. </a:t>
            </a:r>
            <a:endParaRPr lang="cs-CZ" dirty="0">
              <a:latin typeface="Arial Unicode MS" pitchFamily="34" charset="-128"/>
            </a:endParaRPr>
          </a:p>
          <a:p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045" y="404845"/>
            <a:ext cx="38100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29545" y="5041535"/>
            <a:ext cx="70702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  <a:latin typeface="Arial Unicode MS" pitchFamily="34" charset="-128"/>
              </a:rPr>
              <a:t>Slovo TUNDRA </a:t>
            </a:r>
            <a:r>
              <a:rPr lang="cs-CZ" dirty="0" smtClean="0">
                <a:solidFill>
                  <a:srgbClr val="FFFF00"/>
                </a:solidFill>
                <a:latin typeface="Arial Unicode MS" pitchFamily="34" charset="-128"/>
              </a:rPr>
              <a:t>pochází </a:t>
            </a:r>
            <a:r>
              <a:rPr lang="cs-CZ" dirty="0">
                <a:solidFill>
                  <a:srgbClr val="FFFF00"/>
                </a:solidFill>
                <a:latin typeface="Arial Unicode MS" pitchFamily="34" charset="-128"/>
              </a:rPr>
              <a:t>z </a:t>
            </a:r>
            <a:r>
              <a:rPr lang="cs-CZ" dirty="0" smtClean="0">
                <a:solidFill>
                  <a:srgbClr val="FFFF00"/>
                </a:solidFill>
                <a:latin typeface="Arial Unicode MS" pitchFamily="34" charset="-128"/>
              </a:rPr>
              <a:t>laponštiny = „</a:t>
            </a:r>
            <a:r>
              <a:rPr lang="cs-CZ" dirty="0">
                <a:solidFill>
                  <a:srgbClr val="FFFF00"/>
                </a:solidFill>
                <a:latin typeface="Arial Unicode MS" pitchFamily="34" charset="-128"/>
              </a:rPr>
              <a:t>krajina bez lesa</a:t>
            </a:r>
            <a:r>
              <a:rPr lang="cs-CZ" dirty="0" smtClean="0">
                <a:solidFill>
                  <a:srgbClr val="FFFF00"/>
                </a:solidFill>
                <a:latin typeface="Arial Unicode MS" pitchFamily="34" charset="-128"/>
              </a:rPr>
              <a:t>“.</a:t>
            </a:r>
          </a:p>
          <a:p>
            <a:endParaRPr lang="cs-CZ" dirty="0" smtClean="0">
              <a:solidFill>
                <a:srgbClr val="FFFF00"/>
              </a:solidFill>
              <a:latin typeface="Arial Unicode MS" pitchFamily="34" charset="-128"/>
            </a:endParaRPr>
          </a:p>
          <a:p>
            <a:r>
              <a:rPr lang="cs-CZ" b="1" dirty="0" smtClean="0">
                <a:solidFill>
                  <a:srgbClr val="FFFF00"/>
                </a:solidFill>
                <a:latin typeface="Arial Unicode MS" pitchFamily="34" charset="-128"/>
              </a:rPr>
              <a:t>Slovo ARKTIDA pochází z </a:t>
            </a:r>
            <a:r>
              <a:rPr lang="cs-CZ" b="1" dirty="0">
                <a:solidFill>
                  <a:srgbClr val="FFFF00"/>
                </a:solidFill>
                <a:latin typeface="Arial Unicode MS" pitchFamily="34" charset="-128"/>
              </a:rPr>
              <a:t>řeckého α</a:t>
            </a:r>
            <a:r>
              <a:rPr lang="cs-CZ" b="1" dirty="0" err="1">
                <a:solidFill>
                  <a:srgbClr val="FFFF00"/>
                </a:solidFill>
                <a:latin typeface="Arial Unicode MS" pitchFamily="34" charset="-128"/>
              </a:rPr>
              <a:t>ρκτος</a:t>
            </a:r>
            <a:r>
              <a:rPr lang="cs-CZ" b="1" dirty="0">
                <a:solidFill>
                  <a:srgbClr val="FFFF00"/>
                </a:solidFill>
                <a:latin typeface="Arial Unicode MS" pitchFamily="34" charset="-128"/>
              </a:rPr>
              <a:t> (</a:t>
            </a:r>
            <a:r>
              <a:rPr lang="cs-CZ" b="1" dirty="0" err="1">
                <a:solidFill>
                  <a:srgbClr val="FFFF00"/>
                </a:solidFill>
                <a:latin typeface="Arial Unicode MS" pitchFamily="34" charset="-128"/>
              </a:rPr>
              <a:t>arktós</a:t>
            </a:r>
            <a:r>
              <a:rPr lang="cs-CZ" b="1" dirty="0" smtClean="0">
                <a:solidFill>
                  <a:srgbClr val="FFFF00"/>
                </a:solidFill>
                <a:latin typeface="Arial Unicode MS" pitchFamily="34" charset="-128"/>
              </a:rPr>
              <a:t>) = </a:t>
            </a:r>
            <a:r>
              <a:rPr lang="cs-CZ" b="1" dirty="0">
                <a:solidFill>
                  <a:srgbClr val="FFFF00"/>
                </a:solidFill>
                <a:latin typeface="Arial Unicode MS" pitchFamily="34" charset="-128"/>
              </a:rPr>
              <a:t>medvěd.</a:t>
            </a:r>
          </a:p>
          <a:p>
            <a:r>
              <a:rPr lang="cs-CZ" dirty="0" smtClean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endParaRPr lang="cs-CZ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262" y="404845"/>
            <a:ext cx="4271554" cy="428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545" y="2674969"/>
            <a:ext cx="2095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33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18011" y="609600"/>
            <a:ext cx="8855991" cy="1127760"/>
          </a:xfrm>
        </p:spPr>
        <p:txBody>
          <a:bodyPr/>
          <a:lstStyle/>
          <a:p>
            <a:r>
              <a:rPr lang="cs-CZ" dirty="0" smtClean="0"/>
              <a:t>Charakteristiky prostředí tundry</a:t>
            </a:r>
            <a:endParaRPr lang="cs-CZ" dirty="0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06400" y="1841863"/>
            <a:ext cx="6016171" cy="4802486"/>
          </a:xfrm>
        </p:spPr>
        <p:txBody>
          <a:bodyPr>
            <a:normAutofit lnSpcReduction="10000"/>
          </a:bodyPr>
          <a:lstStyle/>
          <a:p>
            <a:r>
              <a:rPr lang="cs-CZ" b="1" dirty="0">
                <a:latin typeface="Arial Unicode MS" pitchFamily="34" charset="-128"/>
              </a:rPr>
              <a:t>Dominantou jsou mechy, lišejníky, traviny. </a:t>
            </a:r>
            <a:r>
              <a:rPr lang="cs-CZ" dirty="0" smtClean="0">
                <a:latin typeface="Arial Unicode MS" pitchFamily="34" charset="-128"/>
              </a:rPr>
              <a:t>Nerostou v ní stromy!</a:t>
            </a:r>
            <a:endParaRPr lang="cs-CZ" dirty="0">
              <a:latin typeface="Arial Unicode MS" pitchFamily="34" charset="-128"/>
            </a:endParaRPr>
          </a:p>
          <a:p>
            <a:r>
              <a:rPr lang="cs-CZ" b="1" dirty="0" smtClean="0">
                <a:latin typeface="Arial Unicode MS" pitchFamily="34" charset="-128"/>
              </a:rPr>
              <a:t>Nízké teploty. </a:t>
            </a:r>
            <a:r>
              <a:rPr lang="cs-CZ" dirty="0" smtClean="0">
                <a:latin typeface="Arial Unicode MS" pitchFamily="34" charset="-128"/>
              </a:rPr>
              <a:t>Teplota </a:t>
            </a:r>
            <a:r>
              <a:rPr lang="cs-CZ" dirty="0">
                <a:latin typeface="Arial Unicode MS" pitchFamily="34" charset="-128"/>
              </a:rPr>
              <a:t>nad nulou 2 – 6 měsíců v </a:t>
            </a:r>
            <a:r>
              <a:rPr lang="cs-CZ" dirty="0" smtClean="0">
                <a:latin typeface="Arial Unicode MS" pitchFamily="34" charset="-128"/>
              </a:rPr>
              <a:t>roce, </a:t>
            </a:r>
            <a:r>
              <a:rPr lang="cs-CZ" dirty="0">
                <a:latin typeface="Arial Unicode MS" pitchFamily="34" charset="-128"/>
              </a:rPr>
              <a:t>nad 5° C jen 3-4 měsíce v roce</a:t>
            </a:r>
            <a:r>
              <a:rPr lang="cs-CZ" dirty="0" smtClean="0">
                <a:latin typeface="Arial Unicode MS" pitchFamily="34" charset="-128"/>
              </a:rPr>
              <a:t>. Průměrná </a:t>
            </a:r>
            <a:r>
              <a:rPr lang="cs-CZ" dirty="0">
                <a:latin typeface="Arial Unicode MS" pitchFamily="34" charset="-128"/>
              </a:rPr>
              <a:t>roční teplota pod nulou (průměrně – 28 ° </a:t>
            </a:r>
            <a:r>
              <a:rPr lang="cs-CZ" dirty="0" smtClean="0">
                <a:latin typeface="Arial Unicode MS" pitchFamily="34" charset="-128"/>
              </a:rPr>
              <a:t>C</a:t>
            </a:r>
            <a:r>
              <a:rPr lang="cs-CZ" dirty="0">
                <a:latin typeface="Arial Unicode MS" pitchFamily="34" charset="-128"/>
              </a:rPr>
              <a:t>, minima přes -70° C</a:t>
            </a:r>
            <a:r>
              <a:rPr lang="cs-CZ" dirty="0" smtClean="0">
                <a:latin typeface="Arial Unicode MS" pitchFamily="34" charset="-128"/>
              </a:rPr>
              <a:t>). Průměrná </a:t>
            </a:r>
            <a:r>
              <a:rPr lang="cs-CZ" dirty="0">
                <a:latin typeface="Arial Unicode MS" pitchFamily="34" charset="-128"/>
              </a:rPr>
              <a:t>letní teplota je od 3° do 16°C. </a:t>
            </a:r>
            <a:r>
              <a:rPr lang="cs-CZ" dirty="0" smtClean="0">
                <a:latin typeface="Arial Unicode MS" pitchFamily="34" charset="-128"/>
              </a:rPr>
              <a:t> </a:t>
            </a:r>
            <a:endParaRPr lang="cs-CZ" dirty="0">
              <a:latin typeface="Arial Unicode MS" pitchFamily="34" charset="-128"/>
            </a:endParaRPr>
          </a:p>
          <a:p>
            <a:r>
              <a:rPr lang="cs-CZ" b="1" dirty="0" smtClean="0">
                <a:latin typeface="Arial Unicode MS" pitchFamily="34" charset="-128"/>
              </a:rPr>
              <a:t>Málo srážek. </a:t>
            </a:r>
            <a:r>
              <a:rPr lang="cs-CZ" dirty="0" smtClean="0">
                <a:latin typeface="Arial Unicode MS" pitchFamily="34" charset="-128"/>
              </a:rPr>
              <a:t>Srážky </a:t>
            </a:r>
            <a:r>
              <a:rPr lang="cs-CZ" dirty="0">
                <a:latin typeface="Arial Unicode MS" pitchFamily="34" charset="-128"/>
              </a:rPr>
              <a:t>pod 250 mm, převládají sněhové</a:t>
            </a:r>
            <a:r>
              <a:rPr lang="cs-CZ" dirty="0" smtClean="0">
                <a:latin typeface="Arial Unicode MS" pitchFamily="34" charset="-128"/>
              </a:rPr>
              <a:t>.</a:t>
            </a:r>
          </a:p>
          <a:p>
            <a:r>
              <a:rPr lang="cs-CZ" b="1" dirty="0">
                <a:latin typeface="Arial Unicode MS" pitchFamily="34" charset="-128"/>
              </a:rPr>
              <a:t>Permafrost</a:t>
            </a:r>
            <a:r>
              <a:rPr lang="cs-CZ" b="1" dirty="0" smtClean="0">
                <a:latin typeface="Arial Unicode MS" pitchFamily="34" charset="-128"/>
              </a:rPr>
              <a:t>.  </a:t>
            </a:r>
            <a:r>
              <a:rPr lang="cs-CZ" dirty="0" smtClean="0">
                <a:latin typeface="Arial Unicode MS" pitchFamily="34" charset="-128"/>
              </a:rPr>
              <a:t>Brání růstu stromů. Komplikuje cestování, stavby silnic i domů. V létě rozmrzá –    mokřady.</a:t>
            </a:r>
          </a:p>
          <a:p>
            <a:r>
              <a:rPr lang="cs-CZ" b="1" dirty="0" smtClean="0">
                <a:latin typeface="Arial Unicode MS" pitchFamily="34" charset="-128"/>
              </a:rPr>
              <a:t>Rašelina. Kyselá půda. </a:t>
            </a:r>
            <a:r>
              <a:rPr lang="cs-CZ" dirty="0" smtClean="0">
                <a:latin typeface="Arial Unicode MS" pitchFamily="34" charset="-128"/>
              </a:rPr>
              <a:t>Pomalý rozklad organické hmoty. Nemožnost zemědělského hospodaření.</a:t>
            </a:r>
          </a:p>
          <a:p>
            <a:r>
              <a:rPr lang="cs-CZ" dirty="0" smtClean="0">
                <a:latin typeface="Arial Unicode MS" pitchFamily="34" charset="-128"/>
              </a:rPr>
              <a:t>Vysoká citlivost na stres (efekt motýlích křídel).</a:t>
            </a:r>
          </a:p>
          <a:p>
            <a:r>
              <a:rPr lang="cs-CZ" dirty="0" smtClean="0">
                <a:latin typeface="Arial Unicode MS" pitchFamily="34" charset="-128"/>
              </a:rPr>
              <a:t>Zamrzlé Severní moře – umožňuje migraci.</a:t>
            </a:r>
            <a:endParaRPr lang="cs-CZ" dirty="0">
              <a:latin typeface="Arial Unicode MS" pitchFamily="34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0" y="3107508"/>
            <a:ext cx="5292633" cy="352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596" y="184171"/>
            <a:ext cx="2727597" cy="272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AppData\Local\Microsoft\Windows\INetCache\IE\HRIPH60G\moos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600" y="984429"/>
            <a:ext cx="1239738" cy="173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69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Ekologické </a:t>
            </a:r>
            <a:r>
              <a:rPr lang="cs-CZ" dirty="0" smtClean="0"/>
              <a:t>stresy</a:t>
            </a:r>
            <a:endParaRPr lang="cs-CZ" dirty="0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78823" y="1737361"/>
            <a:ext cx="6113417" cy="4304002"/>
          </a:xfrm>
        </p:spPr>
        <p:txBody>
          <a:bodyPr/>
          <a:lstStyle/>
          <a:p>
            <a:r>
              <a:rPr lang="cs-CZ" dirty="0"/>
              <a:t>Nízké teploty.</a:t>
            </a:r>
          </a:p>
          <a:p>
            <a:r>
              <a:rPr lang="cs-CZ" dirty="0"/>
              <a:t>Permafrost.</a:t>
            </a:r>
          </a:p>
          <a:p>
            <a:r>
              <a:rPr lang="cs-CZ" dirty="0"/>
              <a:t>Větrnost</a:t>
            </a:r>
            <a:r>
              <a:rPr lang="cs-CZ" dirty="0" smtClean="0"/>
              <a:t>.</a:t>
            </a:r>
          </a:p>
          <a:p>
            <a:r>
              <a:rPr lang="cs-CZ" dirty="0" smtClean="0"/>
              <a:t>Nedostatek potravy (pro konzumenty).</a:t>
            </a:r>
          </a:p>
          <a:p>
            <a:r>
              <a:rPr lang="cs-CZ" dirty="0" smtClean="0"/>
              <a:t>Nedostatek opylovačů (pro rostliny).</a:t>
            </a:r>
            <a:endParaRPr lang="cs-CZ" dirty="0"/>
          </a:p>
          <a:p>
            <a:r>
              <a:rPr lang="cs-CZ" dirty="0"/>
              <a:t>Polární noc (neplatí pro horské tundry</a:t>
            </a:r>
            <a:r>
              <a:rPr lang="cs-CZ" dirty="0" smtClean="0"/>
              <a:t>).</a:t>
            </a:r>
          </a:p>
          <a:p>
            <a:r>
              <a:rPr lang="cs-CZ" dirty="0" smtClean="0"/>
              <a:t>Nedostatek pitné vody.</a:t>
            </a:r>
          </a:p>
          <a:p>
            <a:r>
              <a:rPr lang="cs-CZ" dirty="0" smtClean="0"/>
              <a:t>Bažiny, mokřady a komáři v létě.</a:t>
            </a:r>
            <a:endParaRPr lang="cs-CZ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403" y="193493"/>
            <a:ext cx="5270502" cy="332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 flipH="1">
            <a:off x="6711401" y="3513909"/>
            <a:ext cx="52705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cap="all" dirty="0"/>
              <a:t>POLÁRNÍ NOC V </a:t>
            </a:r>
            <a:r>
              <a:rPr lang="cs-CZ" b="1" cap="all" dirty="0" smtClean="0"/>
              <a:t>TROMSØ – B. Vávrová</a:t>
            </a:r>
            <a:endParaRPr lang="cs-CZ" b="1" cap="all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401" y="3952902"/>
            <a:ext cx="4180115" cy="290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880" y="5063355"/>
            <a:ext cx="28765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88" y="5405451"/>
            <a:ext cx="2013836" cy="124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User\AppData\Local\Microsoft\Windows\INetCache\IE\6JARBGAD\wind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50377" y="1152699"/>
            <a:ext cx="1669052" cy="140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46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954</TotalTime>
  <Words>3073</Words>
  <Application>Microsoft Office PowerPoint</Application>
  <PresentationFormat>Vlastní</PresentationFormat>
  <Paragraphs>416</Paragraphs>
  <Slides>64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5" baseType="lpstr">
      <vt:lpstr>Fazeta</vt:lpstr>
      <vt:lpstr>Základy ekologie a environmentalistiky</vt:lpstr>
      <vt:lpstr>Ekosystém</vt:lpstr>
      <vt:lpstr>Klasifikace podle dominanty ekosystému</vt:lpstr>
      <vt:lpstr>Faktory rozšíření organismů </vt:lpstr>
      <vt:lpstr>Zoogeografické oblasti</vt:lpstr>
      <vt:lpstr>Biomy Země</vt:lpstr>
      <vt:lpstr>Tundra</vt:lpstr>
      <vt:lpstr>Charakteristiky prostředí tundry</vt:lpstr>
      <vt:lpstr>Ekologické stresy</vt:lpstr>
      <vt:lpstr>Adaptace </vt:lpstr>
      <vt:lpstr>Bergmanovo pravidlo</vt:lpstr>
      <vt:lpstr>Allenovo pravidlo</vt:lpstr>
      <vt:lpstr>Modelový druh - sob karibů </vt:lpstr>
      <vt:lpstr>Lidé tundry – Chantové, Něnci, Sámové</vt:lpstr>
      <vt:lpstr>Prezentace aplikace PowerPoint</vt:lpstr>
      <vt:lpstr>Prezentace aplikace PowerPoint</vt:lpstr>
      <vt:lpstr>Inuité, Jupikové, Kalaallité (Eskymáci)</vt:lpstr>
      <vt:lpstr>Russian Mission School na Aljašce</vt:lpstr>
      <vt:lpstr>Alpinská tundra</vt:lpstr>
      <vt:lpstr>Problémy životního prostředí tundry</vt:lpstr>
      <vt:lpstr>Tajga</vt:lpstr>
      <vt:lpstr>Charakteristiky prostředí tajgy</vt:lpstr>
      <vt:lpstr>Ekologické stresy</vt:lpstr>
      <vt:lpstr>Adaptace druhů v tajze</vt:lpstr>
      <vt:lpstr>Medvěd hnědý  Ursus arctos </vt:lpstr>
      <vt:lpstr>Hranostaj</vt:lpstr>
      <vt:lpstr>Finská tajga</vt:lpstr>
      <vt:lpstr>Sibiř (ruská tajga) –  Evenkové</vt:lpstr>
      <vt:lpstr>Problémy životního prostředí tajgy</vt:lpstr>
      <vt:lpstr>Listnatý opadavý les</vt:lpstr>
      <vt:lpstr>Charakteristiky</vt:lpstr>
      <vt:lpstr>Problémy životního prostředí</vt:lpstr>
      <vt:lpstr>Stepi a savany</vt:lpstr>
      <vt:lpstr>Charakteristika </vt:lpstr>
      <vt:lpstr>Nejznámější</vt:lpstr>
      <vt:lpstr>Ekologické stresy a adaptace na ně</vt:lpstr>
      <vt:lpstr>Azonální stepi České republiky</vt:lpstr>
      <vt:lpstr>Problémy životního prostředí</vt:lpstr>
      <vt:lpstr>Tropický deštný prales a tropický sezonní prales </vt:lpstr>
      <vt:lpstr>Ekologické stresy, co musí rostliny  řešit a adaptace rostlin</vt:lpstr>
      <vt:lpstr>Zonalita tropického deštného pralesa</vt:lpstr>
      <vt:lpstr>Zvířata pralesa</vt:lpstr>
      <vt:lpstr>Chudozubí žijí jen v Amazonii</vt:lpstr>
      <vt:lpstr>Azonální biom tropického monzunového  pralesa - Mangrove</vt:lpstr>
      <vt:lpstr>Environmentální problémy</vt:lpstr>
      <vt:lpstr>Pouště a polopouště </vt:lpstr>
      <vt:lpstr>Charakteristiky pouště</vt:lpstr>
      <vt:lpstr>Ekologické stresy pouští a jak se s nimi rostliny vyrovnávají</vt:lpstr>
      <vt:lpstr>Konvergence – vysvětlení pojmu </vt:lpstr>
      <vt:lpstr>Ekologické stresy a jak se s nimi živočichové vyrovnávají</vt:lpstr>
      <vt:lpstr>Velbloud dvouhrbý  a adax – konkurence o areály </vt:lpstr>
      <vt:lpstr>Lidé pouští</vt:lpstr>
      <vt:lpstr>Problémy ž.p. </vt:lpstr>
      <vt:lpstr>Zúrodňování pouští</vt:lpstr>
      <vt:lpstr>Azonální pouště v České republice</vt:lpstr>
      <vt:lpstr>Biom „Tvrdolistý les a křoviny“</vt:lpstr>
      <vt:lpstr>Charakteristika biomu tvrdolistý les a křoviny</vt:lpstr>
      <vt:lpstr>Tradiční místní názvy</vt:lpstr>
      <vt:lpstr>Dominanty jsou</vt:lpstr>
      <vt:lpstr>Eucalyptus leucoxylon var. macrocarpa</vt:lpstr>
      <vt:lpstr>Doplňující druhy</vt:lpstr>
      <vt:lpstr>Endemity Kypru </vt:lpstr>
      <vt:lpstr>Problémy životního prostředí</vt:lpstr>
      <vt:lpstr>Děkuji za pozornost!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ekologie a environmentalistiky</dc:title>
  <dc:creator>adimin</dc:creator>
  <cp:lastModifiedBy>Kateřina Jančaříková</cp:lastModifiedBy>
  <cp:revision>148</cp:revision>
  <dcterms:created xsi:type="dcterms:W3CDTF">2018-10-07T14:46:05Z</dcterms:created>
  <dcterms:modified xsi:type="dcterms:W3CDTF">2018-12-03T11:50:42Z</dcterms:modified>
</cp:coreProperties>
</file>