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42"/>
  </p:notesMasterIdLst>
  <p:handoutMasterIdLst>
    <p:handoutMasterId r:id="rId43"/>
  </p:handoutMasterIdLst>
  <p:sldIdLst>
    <p:sldId id="256" r:id="rId2"/>
    <p:sldId id="331" r:id="rId3"/>
    <p:sldId id="342" r:id="rId4"/>
    <p:sldId id="343" r:id="rId5"/>
    <p:sldId id="258" r:id="rId6"/>
    <p:sldId id="344" r:id="rId7"/>
    <p:sldId id="261" r:id="rId8"/>
    <p:sldId id="346" r:id="rId9"/>
    <p:sldId id="347" r:id="rId10"/>
    <p:sldId id="348" r:id="rId11"/>
    <p:sldId id="349" r:id="rId12"/>
    <p:sldId id="262" r:id="rId13"/>
    <p:sldId id="263" r:id="rId14"/>
    <p:sldId id="272" r:id="rId15"/>
    <p:sldId id="264" r:id="rId16"/>
    <p:sldId id="329" r:id="rId17"/>
    <p:sldId id="350" r:id="rId18"/>
    <p:sldId id="324" r:id="rId19"/>
    <p:sldId id="326" r:id="rId20"/>
    <p:sldId id="265" r:id="rId21"/>
    <p:sldId id="266" r:id="rId22"/>
    <p:sldId id="286" r:id="rId23"/>
    <p:sldId id="337" r:id="rId24"/>
    <p:sldId id="287" r:id="rId25"/>
    <p:sldId id="334" r:id="rId26"/>
    <p:sldId id="351" r:id="rId27"/>
    <p:sldId id="301" r:id="rId28"/>
    <p:sldId id="302" r:id="rId29"/>
    <p:sldId id="304" r:id="rId30"/>
    <p:sldId id="307" r:id="rId31"/>
    <p:sldId id="306" r:id="rId32"/>
    <p:sldId id="268" r:id="rId33"/>
    <p:sldId id="269" r:id="rId34"/>
    <p:sldId id="314" r:id="rId35"/>
    <p:sldId id="270" r:id="rId36"/>
    <p:sldId id="276" r:id="rId37"/>
    <p:sldId id="278" r:id="rId38"/>
    <p:sldId id="282" r:id="rId39"/>
    <p:sldId id="293" r:id="rId40"/>
    <p:sldId id="352" r:id="rId4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3984" autoAdjust="0"/>
  </p:normalViewPr>
  <p:slideViewPr>
    <p:cSldViewPr snapToGrid="0">
      <p:cViewPr>
        <p:scale>
          <a:sx n="82" d="100"/>
          <a:sy n="82" d="100"/>
        </p:scale>
        <p:origin x="1208" y="-248"/>
      </p:cViewPr>
      <p:guideLst>
        <p:guide orient="horz" pos="2160"/>
        <p:guide pos="3840"/>
      </p:guideLst>
    </p:cSldViewPr>
  </p:slideViewPr>
  <p:outlineViewPr>
    <p:cViewPr>
      <p:scale>
        <a:sx n="33" d="100"/>
        <a:sy n="33" d="100"/>
      </p:scale>
      <p:origin x="0" y="-617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30D1DB3-AA90-4D21-8189-AA8EABCC7B36}" type="datetimeFigureOut">
              <a:rPr lang="nl-BE" smtClean="0"/>
              <a:t>2/12/19</a:t>
            </a:fld>
            <a:endParaRPr lang="nl-BE"/>
          </a:p>
        </p:txBody>
      </p:sp>
      <p:sp>
        <p:nvSpPr>
          <p:cNvPr id="4" name="Tijdelijke aanduiding voor voetteks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1D3E31D-11C8-40D7-86F2-AE0E702A3C9F}" type="slidenum">
              <a:rPr lang="nl-BE" smtClean="0"/>
              <a:t>‹#›</a:t>
            </a:fld>
            <a:endParaRPr lang="nl-BE"/>
          </a:p>
        </p:txBody>
      </p:sp>
    </p:spTree>
    <p:extLst>
      <p:ext uri="{BB962C8B-B14F-4D97-AF65-F5344CB8AC3E}">
        <p14:creationId xmlns:p14="http://schemas.microsoft.com/office/powerpoint/2010/main" val="1386388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B261311-2D78-4940-A472-08C78EEC5DAB}" type="datetimeFigureOut">
              <a:rPr lang="en-GB" smtClean="0"/>
              <a:t>02/12/2019</a:t>
            </a:fld>
            <a:endParaRPr lang="en-GB"/>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D5AA0E7-8D47-478B-8E4B-53307C087464}" type="slidenum">
              <a:rPr lang="en-GB" smtClean="0"/>
              <a:t>‹#›</a:t>
            </a:fld>
            <a:endParaRPr lang="en-GB"/>
          </a:p>
        </p:txBody>
      </p:sp>
    </p:spTree>
    <p:extLst>
      <p:ext uri="{BB962C8B-B14F-4D97-AF65-F5344CB8AC3E}">
        <p14:creationId xmlns:p14="http://schemas.microsoft.com/office/powerpoint/2010/main" val="3218883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405F3B61-AB1D-4C0F-A35A-6CEFE7CBF012}" type="slidenum">
              <a:rPr lang="nl-NL">
                <a:solidFill>
                  <a:prstClr val="black"/>
                </a:solidFill>
              </a:rPr>
              <a:pPr/>
              <a:t>3</a:t>
            </a:fld>
            <a:endParaRPr lang="nl-NL">
              <a:solidFill>
                <a:prstClr val="black"/>
              </a:solidFill>
            </a:endParaRPr>
          </a:p>
        </p:txBody>
      </p:sp>
      <p:sp>
        <p:nvSpPr>
          <p:cNvPr id="61443" name="Rectangle 2"/>
          <p:cNvSpPr>
            <a:spLocks noGrp="1" noRot="1" noChangeAspect="1" noChangeArrowheads="1" noTextEdit="1"/>
          </p:cNvSpPr>
          <p:nvPr>
            <p:ph type="sldImg"/>
          </p:nvPr>
        </p:nvSpPr>
        <p:spPr>
          <a:xfrm>
            <a:off x="422275" y="1241425"/>
            <a:ext cx="5953125" cy="3349625"/>
          </a:xfrm>
          <a:ln/>
        </p:spPr>
      </p:sp>
      <p:sp>
        <p:nvSpPr>
          <p:cNvPr id="61444" name="Rectangle 3"/>
          <p:cNvSpPr>
            <a:spLocks noGrp="1" noChangeArrowheads="1"/>
          </p:cNvSpPr>
          <p:nvPr>
            <p:ph type="body" idx="1"/>
          </p:nvPr>
        </p:nvSpPr>
        <p:spPr>
          <a:noFill/>
          <a:ln/>
        </p:spPr>
        <p:txBody>
          <a:bodyPr/>
          <a:lstStyle/>
          <a:p>
            <a:pPr eaLnBrk="1" hangingPunct="1"/>
            <a:endParaRPr lang="nl-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5AA0E7-8D47-478B-8E4B-53307C087464}" type="slidenum">
              <a:rPr lang="en-GB" smtClean="0"/>
              <a:t>7</a:t>
            </a:fld>
            <a:endParaRPr lang="en-GB"/>
          </a:p>
        </p:txBody>
      </p:sp>
    </p:spTree>
    <p:extLst>
      <p:ext uri="{BB962C8B-B14F-4D97-AF65-F5344CB8AC3E}">
        <p14:creationId xmlns:p14="http://schemas.microsoft.com/office/powerpoint/2010/main" val="924676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5AA0E7-8D47-478B-8E4B-53307C087464}" type="slidenum">
              <a:rPr lang="en-GB" smtClean="0"/>
              <a:t>8</a:t>
            </a:fld>
            <a:endParaRPr lang="en-GB"/>
          </a:p>
        </p:txBody>
      </p:sp>
    </p:spTree>
    <p:extLst>
      <p:ext uri="{BB962C8B-B14F-4D97-AF65-F5344CB8AC3E}">
        <p14:creationId xmlns:p14="http://schemas.microsoft.com/office/powerpoint/2010/main" val="2738675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5AA0E7-8D47-478B-8E4B-53307C087464}" type="slidenum">
              <a:rPr lang="en-GB" smtClean="0"/>
              <a:t>31</a:t>
            </a:fld>
            <a:endParaRPr lang="en-GB"/>
          </a:p>
        </p:txBody>
      </p:sp>
    </p:spTree>
    <p:extLst>
      <p:ext uri="{BB962C8B-B14F-4D97-AF65-F5344CB8AC3E}">
        <p14:creationId xmlns:p14="http://schemas.microsoft.com/office/powerpoint/2010/main" val="1881677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D5AA0E7-8D47-478B-8E4B-53307C087464}" type="slidenum">
              <a:rPr lang="en-GB" smtClean="0"/>
              <a:t>39</a:t>
            </a:fld>
            <a:endParaRPr lang="en-GB"/>
          </a:p>
        </p:txBody>
      </p:sp>
    </p:spTree>
    <p:extLst>
      <p:ext uri="{BB962C8B-B14F-4D97-AF65-F5344CB8AC3E}">
        <p14:creationId xmlns:p14="http://schemas.microsoft.com/office/powerpoint/2010/main" val="56492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F15697D-7D22-43D0-8329-7005AEC80D1D}" type="datetime1">
              <a:rPr lang="en-US" smtClean="0"/>
              <a:t>12/2/19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3948774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1AA0E5-8B28-402D-ABD8-5B059C9FF6BB}" type="datetime1">
              <a:rPr lang="en-US" smtClean="0"/>
              <a:t>12/2/19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40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871098-538F-4F9B-8AA8-2AF5D415DCA7}" type="datetime1">
              <a:rPr lang="en-US" smtClean="0"/>
              <a:t>12/2/19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333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E6D5B-AD22-4007-9823-3F1F9703CE08}" type="datetime1">
              <a:rPr lang="en-US" smtClean="0"/>
              <a:t>12/2/19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8280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52E495F-82D1-40A1-B05B-19C184F0D815}" type="datetime1">
              <a:rPr lang="en-US" smtClean="0"/>
              <a:t>12/2/19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a:t>
              </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9501445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83C554-3DB9-4785-A186-620461B88E98}" type="datetime1">
              <a:rPr lang="en-US" smtClean="0"/>
              <a:t>12/2/19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087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3C859-59AE-47EE-BE6A-777488D32C8C}" type="datetime1">
              <a:rPr lang="en-US" smtClean="0"/>
              <a:t>12/2/19</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1408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712BE6-4DBA-4C47-BB69-AF44DE7EEAB7}" type="datetime1">
              <a:rPr lang="en-US" smtClean="0"/>
              <a:t>12/2/19</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193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31A38-F3F9-4208-BD61-342D4060887B}" type="datetime1">
              <a:rPr lang="en-US" smtClean="0"/>
              <a:t>12/2/19</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2266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DC09DD5-B046-469A-BE2B-3ADCA6DF02C6}" type="datetime1">
              <a:rPr lang="en-US" smtClean="0"/>
              <a:t>12/2/19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062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50413DF-5C70-4C66-A3AF-EECD46B9CFF9}" type="datetime1">
              <a:rPr lang="en-US" smtClean="0"/>
              <a:t>12/2/19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
              </a:t>
            </a:r>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19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31D4E96-FC68-417A-A87D-B9B2C35F7577}" type="datetime1">
              <a:rPr lang="en-US" smtClean="0"/>
              <a:t>12/2/19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
              </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880272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1850137"/>
            <a:ext cx="9144000" cy="1641490"/>
          </a:xfrm>
        </p:spPr>
        <p:txBody>
          <a:bodyPr/>
          <a:lstStyle/>
          <a:p>
            <a:r>
              <a:rPr lang="en-US" dirty="0"/>
              <a:t>Theory construction</a:t>
            </a:r>
          </a:p>
        </p:txBody>
      </p:sp>
      <p:sp>
        <p:nvSpPr>
          <p:cNvPr id="3" name="Subtitle 2"/>
          <p:cNvSpPr>
            <a:spLocks noGrp="1"/>
          </p:cNvSpPr>
          <p:nvPr>
            <p:ph type="subTitle" idx="1"/>
          </p:nvPr>
        </p:nvSpPr>
        <p:spPr/>
        <p:txBody>
          <a:bodyPr>
            <a:normAutofit/>
          </a:bodyPr>
          <a:lstStyle/>
          <a:p>
            <a:r>
              <a:rPr lang="en-US" dirty="0"/>
              <a:t>10. Levels of analysis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pPr/>
              <a:t>1</a:t>
            </a:fld>
            <a:endParaRPr lang="en-US" dirty="0"/>
          </a:p>
        </p:txBody>
      </p:sp>
    </p:spTree>
    <p:extLst>
      <p:ext uri="{BB962C8B-B14F-4D97-AF65-F5344CB8AC3E}">
        <p14:creationId xmlns:p14="http://schemas.microsoft.com/office/powerpoint/2010/main" val="756256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19200" y="188640"/>
            <a:ext cx="10363200" cy="648072"/>
          </a:xfrm>
        </p:spPr>
        <p:txBody>
          <a:bodyPr>
            <a:normAutofit fontScale="90000"/>
          </a:bodyPr>
          <a:lstStyle/>
          <a:p>
            <a:r>
              <a:rPr lang="en-US" dirty="0"/>
              <a:t>World map of Obesity</a:t>
            </a:r>
          </a:p>
        </p:txBody>
      </p:sp>
      <p:pic>
        <p:nvPicPr>
          <p:cNvPr id="4" name="Tijdelijke aanduiding voor inhoud 3" descr="obesity 2012-10-05-2000pxWorld_map_of_Female_Obesity_20082.jpg"/>
          <p:cNvPicPr>
            <a:picLocks noGrp="1" noChangeAspect="1"/>
          </p:cNvPicPr>
          <p:nvPr>
            <p:ph idx="1"/>
          </p:nvPr>
        </p:nvPicPr>
        <p:blipFill>
          <a:blip r:embed="rId2" cstate="print"/>
          <a:stretch>
            <a:fillRect/>
          </a:stretch>
        </p:blipFill>
        <p:spPr>
          <a:xfrm>
            <a:off x="1487488" y="826551"/>
            <a:ext cx="10273141" cy="5872681"/>
          </a:xfrm>
        </p:spPr>
      </p:pic>
    </p:spTree>
    <p:extLst>
      <p:ext uri="{BB962C8B-B14F-4D97-AF65-F5344CB8AC3E}">
        <p14:creationId xmlns:p14="http://schemas.microsoft.com/office/powerpoint/2010/main" val="3515528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3402" y="414796"/>
            <a:ext cx="10972800" cy="634082"/>
          </a:xfrm>
        </p:spPr>
        <p:txBody>
          <a:bodyPr>
            <a:normAutofit fontScale="90000"/>
          </a:bodyPr>
          <a:lstStyle/>
          <a:p>
            <a:r>
              <a:rPr lang="en-US" dirty="0"/>
              <a:t>Exercise: </a:t>
            </a:r>
            <a:r>
              <a:rPr lang="en-US" dirty="0">
                <a:solidFill>
                  <a:srgbClr val="FF0000"/>
                </a:solidFill>
              </a:rPr>
              <a:t>think-pair-share</a:t>
            </a:r>
          </a:p>
        </p:txBody>
      </p:sp>
      <p:sp>
        <p:nvSpPr>
          <p:cNvPr id="3" name="Tijdelijke aanduiding voor inhoud 2"/>
          <p:cNvSpPr>
            <a:spLocks noGrp="1"/>
          </p:cNvSpPr>
          <p:nvPr>
            <p:ph idx="1"/>
          </p:nvPr>
        </p:nvSpPr>
        <p:spPr>
          <a:xfrm>
            <a:off x="883402" y="1340768"/>
            <a:ext cx="10698997" cy="4785395"/>
          </a:xfrm>
        </p:spPr>
        <p:txBody>
          <a:bodyPr>
            <a:normAutofit/>
          </a:bodyPr>
          <a:lstStyle/>
          <a:p>
            <a:r>
              <a:rPr lang="en-US" sz="2300" dirty="0">
                <a:solidFill>
                  <a:srgbClr val="FF0000"/>
                </a:solidFill>
              </a:rPr>
              <a:t>Obesity</a:t>
            </a:r>
            <a:r>
              <a:rPr lang="en-US" sz="2300" dirty="0"/>
              <a:t> is a significant health and social problem which has reached pandemic levels worldwide.</a:t>
            </a:r>
          </a:p>
          <a:p>
            <a:endParaRPr lang="en-US" sz="2300" dirty="0"/>
          </a:p>
          <a:p>
            <a:r>
              <a:rPr lang="en-US" sz="2300" dirty="0"/>
              <a:t>Prevention and treatment of obesity has focused on pharmacological, educational, and behavioral interventions (‘life style problem’), with limited overall success </a:t>
            </a:r>
          </a:p>
          <a:p>
            <a:r>
              <a:rPr lang="en-US" sz="2300" dirty="0"/>
              <a:t>While it is accepted obesity is influenced by genetic and behavioral factors, the meso-level and macro-level influences have yet to be fully explored.</a:t>
            </a:r>
          </a:p>
        </p:txBody>
      </p:sp>
    </p:spTree>
    <p:extLst>
      <p:ext uri="{BB962C8B-B14F-4D97-AF65-F5344CB8AC3E}">
        <p14:creationId xmlns:p14="http://schemas.microsoft.com/office/powerpoint/2010/main" val="287928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7906" y="685800"/>
            <a:ext cx="3146156" cy="1173997"/>
          </a:xfrm>
        </p:spPr>
        <p:txBody>
          <a:bodyPr>
            <a:normAutofit fontScale="90000"/>
          </a:bodyPr>
          <a:lstStyle/>
          <a:p>
            <a:r>
              <a:rPr lang="en-US" dirty="0"/>
              <a:t>e.g. Obesities</a:t>
            </a:r>
          </a:p>
        </p:txBody>
      </p:sp>
      <p:sp>
        <p:nvSpPr>
          <p:cNvPr id="3" name="Tijdelijke aanduiding voor inhoud 2"/>
          <p:cNvSpPr>
            <a:spLocks noGrp="1"/>
          </p:cNvSpPr>
          <p:nvPr>
            <p:ph idx="1"/>
          </p:nvPr>
        </p:nvSpPr>
        <p:spPr>
          <a:xfrm>
            <a:off x="867906" y="1272798"/>
            <a:ext cx="6686188" cy="5180588"/>
          </a:xfrm>
        </p:spPr>
        <p:txBody>
          <a:bodyPr>
            <a:normAutofit/>
          </a:bodyPr>
          <a:lstStyle/>
          <a:p>
            <a:r>
              <a:rPr lang="en-US" dirty="0"/>
              <a:t>E.g. why do some states count more obese people than others?</a:t>
            </a:r>
          </a:p>
          <a:p>
            <a:pPr lvl="1"/>
            <a:r>
              <a:rPr lang="en-US" dirty="0"/>
              <a:t>Socio-economic development of the neighborhoods, segregation, access to local health care, low levels of social trust, low levels of social interaction.</a:t>
            </a:r>
          </a:p>
          <a:p>
            <a:pPr lvl="1"/>
            <a:r>
              <a:rPr lang="en-US" dirty="0"/>
              <a:t>You can look at population differences (more poor people, more lowly educated, level of inequality, local </a:t>
            </a:r>
            <a:r>
              <a:rPr lang="en-US" dirty="0" err="1"/>
              <a:t>labour</a:t>
            </a:r>
            <a:r>
              <a:rPr lang="en-US" dirty="0"/>
              <a:t> market composition, etc.), state institutions (local health care systems, food regulations, …), infrastructure (biking, sports, etc.),</a:t>
            </a:r>
          </a:p>
          <a:p>
            <a:pPr lvl="1"/>
            <a:r>
              <a:rPr lang="en-US" dirty="0"/>
              <a:t>Similar for comparing obesity in cities/countryside, regions,…</a:t>
            </a:r>
          </a:p>
          <a:p>
            <a:pPr lvl="1"/>
            <a:r>
              <a:rPr lang="en-US" dirty="0"/>
              <a:t>Meso explanation for meso variance.</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12</a:t>
            </a:fld>
            <a:endParaRPr lang="en-US" dirty="0"/>
          </a:p>
        </p:txBody>
      </p:sp>
      <p:pic>
        <p:nvPicPr>
          <p:cNvPr id="5" name="Tijdelijke aanduiding voor inhoud 3" descr="USA_Obesity_2011.svg.png"/>
          <p:cNvPicPr>
            <a:picLocks noChangeAspect="1"/>
          </p:cNvPicPr>
          <p:nvPr/>
        </p:nvPicPr>
        <p:blipFill>
          <a:blip r:embed="rId2" cstate="print"/>
          <a:stretch>
            <a:fillRect/>
          </a:stretch>
        </p:blipFill>
        <p:spPr>
          <a:xfrm>
            <a:off x="7554094" y="685800"/>
            <a:ext cx="4436788" cy="4899402"/>
          </a:xfrm>
          <a:prstGeom prst="rect">
            <a:avLst/>
          </a:prstGeom>
        </p:spPr>
      </p:pic>
    </p:spTree>
    <p:extLst>
      <p:ext uri="{BB962C8B-B14F-4D97-AF65-F5344CB8AC3E}">
        <p14:creationId xmlns:p14="http://schemas.microsoft.com/office/powerpoint/2010/main" val="1189995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53146" y="143360"/>
            <a:ext cx="2642461" cy="1189494"/>
          </a:xfrm>
        </p:spPr>
        <p:txBody>
          <a:bodyPr>
            <a:normAutofit fontScale="90000"/>
          </a:bodyPr>
          <a:lstStyle/>
          <a:p>
            <a:r>
              <a:rPr lang="en-US" dirty="0"/>
              <a:t>e.g. Obesities</a:t>
            </a:r>
          </a:p>
        </p:txBody>
      </p:sp>
      <p:sp>
        <p:nvSpPr>
          <p:cNvPr id="3" name="Tijdelijke aanduiding voor inhoud 2"/>
          <p:cNvSpPr>
            <a:spLocks noGrp="1"/>
          </p:cNvSpPr>
          <p:nvPr>
            <p:ph idx="1"/>
          </p:nvPr>
        </p:nvSpPr>
        <p:spPr>
          <a:xfrm>
            <a:off x="443600" y="1505527"/>
            <a:ext cx="4978401" cy="5075830"/>
          </a:xfrm>
        </p:spPr>
        <p:txBody>
          <a:bodyPr>
            <a:normAutofit/>
          </a:bodyPr>
          <a:lstStyle/>
          <a:p>
            <a:r>
              <a:rPr lang="en-US" dirty="0"/>
              <a:t>E.g. Why do the US count more people with obesities than Europe?</a:t>
            </a:r>
          </a:p>
          <a:p>
            <a:pPr lvl="1"/>
            <a:endParaRPr lang="en-US" dirty="0"/>
          </a:p>
          <a:p>
            <a:pPr lvl="1"/>
            <a:r>
              <a:rPr lang="en-US" dirty="0"/>
              <a:t>You can look at national characteristics: welfare system, level of inequality, level of economic development, racial inequality,…</a:t>
            </a:r>
          </a:p>
          <a:p>
            <a:pPr lvl="1"/>
            <a:endParaRPr lang="en-US" dirty="0"/>
          </a:p>
          <a:p>
            <a:pPr lvl="1"/>
            <a:r>
              <a:rPr lang="en-US" dirty="0"/>
              <a:t>Macro explanation for macro variance</a:t>
            </a:r>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13</a:t>
            </a:fld>
            <a:endParaRPr lang="en-US" dirty="0"/>
          </a:p>
        </p:txBody>
      </p:sp>
      <p:pic>
        <p:nvPicPr>
          <p:cNvPr id="5" name="Tijdelijke aanduiding voor inhoud 3" descr="obesity 2012-10-05-2000pxWorld_map_of_Female_Obesity_20082.jpg"/>
          <p:cNvPicPr>
            <a:picLocks noChangeAspect="1"/>
          </p:cNvPicPr>
          <p:nvPr/>
        </p:nvPicPr>
        <p:blipFill>
          <a:blip r:embed="rId2" cstate="print"/>
          <a:stretch>
            <a:fillRect/>
          </a:stretch>
        </p:blipFill>
        <p:spPr>
          <a:xfrm>
            <a:off x="5422002" y="237153"/>
            <a:ext cx="6769998" cy="6216233"/>
          </a:xfrm>
          <a:prstGeom prst="rect">
            <a:avLst/>
          </a:prstGeom>
        </p:spPr>
      </p:pic>
    </p:spTree>
    <p:extLst>
      <p:ext uri="{BB962C8B-B14F-4D97-AF65-F5344CB8AC3E}">
        <p14:creationId xmlns:p14="http://schemas.microsoft.com/office/powerpoint/2010/main" val="3635611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Tijdelijke aanduiding voor inhoud 2"/>
          <p:cNvSpPr>
            <a:spLocks noGrp="1"/>
          </p:cNvSpPr>
          <p:nvPr>
            <p:ph idx="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14</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455" y="365125"/>
            <a:ext cx="9760436" cy="625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217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2560"/>
            <a:ext cx="9601200" cy="971325"/>
          </a:xfrm>
        </p:spPr>
        <p:txBody>
          <a:bodyPr/>
          <a:lstStyle/>
          <a:p>
            <a:r>
              <a:rPr lang="en-US" dirty="0"/>
              <a:t>e.g. Obesities</a:t>
            </a:r>
          </a:p>
        </p:txBody>
      </p:sp>
      <p:sp>
        <p:nvSpPr>
          <p:cNvPr id="3" name="Tijdelijke aanduiding voor inhoud 2"/>
          <p:cNvSpPr>
            <a:spLocks noGrp="1"/>
          </p:cNvSpPr>
          <p:nvPr>
            <p:ph idx="1"/>
          </p:nvPr>
        </p:nvSpPr>
        <p:spPr>
          <a:xfrm>
            <a:off x="838200" y="1053884"/>
            <a:ext cx="11157488" cy="5804115"/>
          </a:xfrm>
        </p:spPr>
        <p:txBody>
          <a:bodyPr>
            <a:noAutofit/>
          </a:bodyPr>
          <a:lstStyle/>
          <a:p>
            <a:r>
              <a:rPr lang="en-US" sz="2300" dirty="0"/>
              <a:t>All of these levels of explanations can be adequate</a:t>
            </a:r>
          </a:p>
          <a:p>
            <a:pPr lvl="1"/>
            <a:r>
              <a:rPr lang="en-US" sz="2300" dirty="0"/>
              <a:t>Yet social scientists generally concentrate on meso and macro explanations</a:t>
            </a:r>
          </a:p>
          <a:p>
            <a:pPr lvl="1"/>
            <a:r>
              <a:rPr lang="en-US" sz="2300" dirty="0"/>
              <a:t>Not because those levels are inherently more important, but because that’s the contribution social scientists make (as compared to, for instance, psychology, biology, neurosciences,…)</a:t>
            </a:r>
          </a:p>
          <a:p>
            <a:endParaRPr lang="en-US" sz="2300" dirty="0"/>
          </a:p>
          <a:p>
            <a:r>
              <a:rPr lang="en-US" sz="2300" dirty="0"/>
              <a:t>“Keeping our levels straight” (Pettigrew): the best way to examine causal relations is by making sure your explanandum (dependent variables) is of the same level as your explanans (independent variables)</a:t>
            </a:r>
          </a:p>
          <a:p>
            <a:pPr lvl="1"/>
            <a:r>
              <a:rPr lang="en-US" sz="2300" dirty="0"/>
              <a:t>Explaining why some people are obese </a:t>
            </a:r>
            <a:r>
              <a:rPr lang="en-US" sz="2300" dirty="0">
                <a:sym typeface="Wingdings" panose="05000000000000000000" pitchFamily="2" charset="2"/>
              </a:rPr>
              <a:t> micro explanations</a:t>
            </a:r>
          </a:p>
          <a:p>
            <a:pPr lvl="1"/>
            <a:r>
              <a:rPr lang="en-US" sz="2300" dirty="0">
                <a:sym typeface="Wingdings" panose="05000000000000000000" pitchFamily="2" charset="2"/>
              </a:rPr>
              <a:t>Explaining why obesities is a bigger problem in this neighborhood  meso explanations</a:t>
            </a:r>
          </a:p>
          <a:p>
            <a:pPr lvl="1"/>
            <a:r>
              <a:rPr lang="en-US" sz="2300" dirty="0">
                <a:sym typeface="Wingdings" panose="05000000000000000000" pitchFamily="2" charset="2"/>
              </a:rPr>
              <a:t>Explaining why obesities is a bigger problem in this country  macro explanations</a:t>
            </a:r>
            <a:endParaRPr lang="en-US" sz="23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64018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685800"/>
            <a:ext cx="10134600" cy="785163"/>
          </a:xfrm>
        </p:spPr>
        <p:txBody>
          <a:bodyPr/>
          <a:lstStyle/>
          <a:p>
            <a:r>
              <a:rPr lang="en-US" dirty="0"/>
              <a:t>e.g. Obesities</a:t>
            </a:r>
          </a:p>
        </p:txBody>
      </p:sp>
      <p:sp>
        <p:nvSpPr>
          <p:cNvPr id="3" name="Tijdelijke aanduiding voor inhoud 2"/>
          <p:cNvSpPr>
            <a:spLocks noGrp="1"/>
          </p:cNvSpPr>
          <p:nvPr>
            <p:ph idx="1"/>
          </p:nvPr>
        </p:nvSpPr>
        <p:spPr>
          <a:xfrm>
            <a:off x="838200" y="1611824"/>
            <a:ext cx="10515600" cy="4936758"/>
          </a:xfrm>
        </p:spPr>
        <p:txBody>
          <a:bodyPr>
            <a:normAutofit/>
          </a:bodyPr>
          <a:lstStyle/>
          <a:p>
            <a:r>
              <a:rPr lang="en-US" sz="2300" dirty="0">
                <a:solidFill>
                  <a:schemeClr val="tx1"/>
                </a:solidFill>
              </a:rPr>
              <a:t>However: social scientists also use multilevel analysis.</a:t>
            </a:r>
            <a:br>
              <a:rPr lang="en-US" sz="2300" dirty="0">
                <a:solidFill>
                  <a:schemeClr val="tx1"/>
                </a:solidFill>
              </a:rPr>
            </a:br>
            <a:endParaRPr lang="en-US" sz="2300" dirty="0">
              <a:solidFill>
                <a:schemeClr val="tx1"/>
              </a:solidFill>
            </a:endParaRPr>
          </a:p>
          <a:p>
            <a:r>
              <a:rPr lang="en-US" sz="2300" dirty="0">
                <a:solidFill>
                  <a:schemeClr val="tx1"/>
                </a:solidFill>
              </a:rPr>
              <a:t>In other words: three strategies for dealing with multiple levels</a:t>
            </a:r>
          </a:p>
          <a:p>
            <a:pPr lvl="1"/>
            <a:r>
              <a:rPr lang="en-US" sz="2300" dirty="0">
                <a:solidFill>
                  <a:schemeClr val="tx1"/>
                </a:solidFill>
              </a:rPr>
              <a:t>Staying within the same level of analysis (Pettigrew)</a:t>
            </a:r>
          </a:p>
          <a:p>
            <a:pPr lvl="1"/>
            <a:r>
              <a:rPr lang="en-US" sz="2300" dirty="0">
                <a:solidFill>
                  <a:schemeClr val="tx1"/>
                </a:solidFill>
              </a:rPr>
              <a:t>Multilevel top-down: explaining micro by meso/macro (or meso by macro)</a:t>
            </a:r>
          </a:p>
          <a:p>
            <a:pPr lvl="1"/>
            <a:r>
              <a:rPr lang="en-US" sz="2300" dirty="0">
                <a:solidFill>
                  <a:schemeClr val="tx1"/>
                </a:solidFill>
              </a:rPr>
              <a:t>Multilevel Bottom-up: explaining macro by micro/meso (or meso by micro)</a:t>
            </a:r>
          </a:p>
          <a:p>
            <a:pPr lvl="0"/>
            <a:endParaRPr lang="en-US" sz="2300" dirty="0">
              <a:solidFill>
                <a:schemeClr val="tx1"/>
              </a:solidFill>
            </a:endParaRPr>
          </a:p>
          <a:p>
            <a:pPr lvl="0"/>
            <a:r>
              <a:rPr lang="en-US" sz="2300" dirty="0">
                <a:solidFill>
                  <a:schemeClr val="tx1"/>
                </a:solidFill>
              </a:rPr>
              <a:t>However: it’s easier to make mistakes in reasoning with the latter three… (see the fallacies later on)</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236197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p:cNvSpPr/>
          <p:nvPr/>
        </p:nvSpPr>
        <p:spPr>
          <a:xfrm>
            <a:off x="4175787" y="764704"/>
            <a:ext cx="3714776"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t>Macro-</a:t>
            </a:r>
            <a:r>
              <a:rPr lang="fr-BE" dirty="0" err="1"/>
              <a:t>level</a:t>
            </a:r>
            <a:endParaRPr lang="nl-BE" dirty="0"/>
          </a:p>
          <a:p>
            <a:pPr algn="ctr"/>
            <a:r>
              <a:rPr lang="fr-BE" dirty="0"/>
              <a:t>(Social structures )</a:t>
            </a:r>
          </a:p>
        </p:txBody>
      </p:sp>
      <p:sp>
        <p:nvSpPr>
          <p:cNvPr id="3" name="Ovaal 2"/>
          <p:cNvSpPr/>
          <p:nvPr/>
        </p:nvSpPr>
        <p:spPr>
          <a:xfrm>
            <a:off x="4190987" y="2786058"/>
            <a:ext cx="3524275"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err="1"/>
              <a:t>Meso</a:t>
            </a:r>
            <a:r>
              <a:rPr lang="fr-BE" sz="2000" dirty="0"/>
              <a:t>-</a:t>
            </a:r>
            <a:r>
              <a:rPr lang="fr-BE" sz="2000" dirty="0" err="1"/>
              <a:t>level</a:t>
            </a:r>
            <a:r>
              <a:rPr lang="fr-BE" sz="2000" dirty="0"/>
              <a:t> </a:t>
            </a:r>
          </a:p>
          <a:p>
            <a:pPr algn="ctr"/>
            <a:r>
              <a:rPr lang="fr-BE" sz="2000" dirty="0"/>
              <a:t>(Organisations, groups)</a:t>
            </a:r>
            <a:endParaRPr lang="nl-BE" sz="2000" dirty="0"/>
          </a:p>
        </p:txBody>
      </p:sp>
      <p:sp>
        <p:nvSpPr>
          <p:cNvPr id="5" name="Ovaal 4"/>
          <p:cNvSpPr/>
          <p:nvPr/>
        </p:nvSpPr>
        <p:spPr>
          <a:xfrm>
            <a:off x="4095736" y="5143512"/>
            <a:ext cx="3714776" cy="1628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a:t>Micro-</a:t>
            </a:r>
            <a:r>
              <a:rPr lang="fr-BE" sz="2000" dirty="0" err="1"/>
              <a:t>level</a:t>
            </a:r>
            <a:endParaRPr lang="fr-BE" sz="2000" dirty="0"/>
          </a:p>
          <a:p>
            <a:pPr algn="ctr"/>
            <a:r>
              <a:rPr lang="fr-BE" sz="2000" dirty="0"/>
              <a:t>(</a:t>
            </a:r>
            <a:r>
              <a:rPr lang="fr-BE" sz="2000" dirty="0" err="1"/>
              <a:t>individual</a:t>
            </a:r>
            <a:r>
              <a:rPr lang="fr-BE" sz="2000" dirty="0"/>
              <a:t> </a:t>
            </a:r>
            <a:r>
              <a:rPr lang="fr-BE" sz="2000" dirty="0" err="1"/>
              <a:t>level</a:t>
            </a:r>
            <a:r>
              <a:rPr lang="fr-BE" sz="2000" dirty="0"/>
              <a:t>, face –to - face interaction)</a:t>
            </a:r>
            <a:endParaRPr lang="nl-BE" sz="2000" dirty="0"/>
          </a:p>
        </p:txBody>
      </p:sp>
      <p:sp>
        <p:nvSpPr>
          <p:cNvPr id="22" name="PIJL-OMHOOG 21"/>
          <p:cNvSpPr/>
          <p:nvPr/>
        </p:nvSpPr>
        <p:spPr>
          <a:xfrm>
            <a:off x="4763982" y="2489761"/>
            <a:ext cx="190501" cy="3571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3" name="PIJL-OMHOOG 22"/>
          <p:cNvSpPr/>
          <p:nvPr/>
        </p:nvSpPr>
        <p:spPr>
          <a:xfrm>
            <a:off x="4762491" y="4643446"/>
            <a:ext cx="251461" cy="5000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4" name="PIJL-OMLAAG 23"/>
          <p:cNvSpPr/>
          <p:nvPr/>
        </p:nvSpPr>
        <p:spPr>
          <a:xfrm>
            <a:off x="7000881" y="2493740"/>
            <a:ext cx="285753"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5" name="PIJL-OMLAAG 24"/>
          <p:cNvSpPr/>
          <p:nvPr/>
        </p:nvSpPr>
        <p:spPr>
          <a:xfrm>
            <a:off x="6953255" y="4572008"/>
            <a:ext cx="285753"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Gekromde PIJL-LINKS 26"/>
          <p:cNvSpPr/>
          <p:nvPr/>
        </p:nvSpPr>
        <p:spPr>
          <a:xfrm>
            <a:off x="8001013" y="1500174"/>
            <a:ext cx="666755" cy="45720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8" name="Gekromde PIJL-OMLAAG 27"/>
          <p:cNvSpPr/>
          <p:nvPr/>
        </p:nvSpPr>
        <p:spPr>
          <a:xfrm rot="16365120">
            <a:off x="1621990" y="3334241"/>
            <a:ext cx="4041505" cy="9753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9" name="Tekstvak 28"/>
          <p:cNvSpPr txBox="1"/>
          <p:nvPr/>
        </p:nvSpPr>
        <p:spPr>
          <a:xfrm>
            <a:off x="2857477" y="2428868"/>
            <a:ext cx="330540" cy="369332"/>
          </a:xfrm>
          <a:prstGeom prst="rect">
            <a:avLst/>
          </a:prstGeom>
          <a:noFill/>
        </p:spPr>
        <p:txBody>
          <a:bodyPr wrap="none" rtlCol="0">
            <a:spAutoFit/>
          </a:bodyPr>
          <a:lstStyle/>
          <a:p>
            <a:r>
              <a:rPr lang="fr-BE" dirty="0"/>
              <a:t>A</a:t>
            </a:r>
            <a:endParaRPr lang="nl-BE" dirty="0"/>
          </a:p>
        </p:txBody>
      </p:sp>
      <p:sp>
        <p:nvSpPr>
          <p:cNvPr id="30" name="Tekstvak 29"/>
          <p:cNvSpPr txBox="1"/>
          <p:nvPr/>
        </p:nvSpPr>
        <p:spPr>
          <a:xfrm>
            <a:off x="5143493" y="2500306"/>
            <a:ext cx="637632" cy="369332"/>
          </a:xfrm>
          <a:prstGeom prst="rect">
            <a:avLst/>
          </a:prstGeom>
          <a:noFill/>
        </p:spPr>
        <p:txBody>
          <a:bodyPr wrap="square" rtlCol="0">
            <a:spAutoFit/>
          </a:bodyPr>
          <a:lstStyle/>
          <a:p>
            <a:r>
              <a:rPr lang="fr-BE" dirty="0"/>
              <a:t>C</a:t>
            </a:r>
            <a:endParaRPr lang="nl-BE" dirty="0"/>
          </a:p>
        </p:txBody>
      </p:sp>
      <p:sp>
        <p:nvSpPr>
          <p:cNvPr id="31" name="Tekstvak 30"/>
          <p:cNvSpPr txBox="1"/>
          <p:nvPr/>
        </p:nvSpPr>
        <p:spPr>
          <a:xfrm>
            <a:off x="7429510" y="2643182"/>
            <a:ext cx="340158" cy="369332"/>
          </a:xfrm>
          <a:prstGeom prst="rect">
            <a:avLst/>
          </a:prstGeom>
          <a:noFill/>
        </p:spPr>
        <p:txBody>
          <a:bodyPr wrap="none" rtlCol="0">
            <a:spAutoFit/>
          </a:bodyPr>
          <a:lstStyle/>
          <a:p>
            <a:r>
              <a:rPr lang="fr-BE" dirty="0"/>
              <a:t>D</a:t>
            </a:r>
            <a:endParaRPr lang="nl-BE" dirty="0"/>
          </a:p>
        </p:txBody>
      </p:sp>
      <p:sp>
        <p:nvSpPr>
          <p:cNvPr id="32" name="Tekstvak 31"/>
          <p:cNvSpPr txBox="1"/>
          <p:nvPr/>
        </p:nvSpPr>
        <p:spPr>
          <a:xfrm>
            <a:off x="5238745" y="4714884"/>
            <a:ext cx="246308" cy="369332"/>
          </a:xfrm>
          <a:prstGeom prst="rect">
            <a:avLst/>
          </a:prstGeom>
          <a:noFill/>
        </p:spPr>
        <p:txBody>
          <a:bodyPr wrap="square" rtlCol="0">
            <a:spAutoFit/>
          </a:bodyPr>
          <a:lstStyle/>
          <a:p>
            <a:r>
              <a:rPr lang="fr-BE" dirty="0"/>
              <a:t>B</a:t>
            </a:r>
            <a:endParaRPr lang="nl-BE" dirty="0"/>
          </a:p>
        </p:txBody>
      </p:sp>
      <p:sp>
        <p:nvSpPr>
          <p:cNvPr id="33" name="Tekstvak 32"/>
          <p:cNvSpPr txBox="1"/>
          <p:nvPr/>
        </p:nvSpPr>
        <p:spPr>
          <a:xfrm>
            <a:off x="7429510" y="4714884"/>
            <a:ext cx="285753" cy="369332"/>
          </a:xfrm>
          <a:prstGeom prst="rect">
            <a:avLst/>
          </a:prstGeom>
          <a:noFill/>
        </p:spPr>
        <p:txBody>
          <a:bodyPr wrap="square" rtlCol="0">
            <a:spAutoFit/>
          </a:bodyPr>
          <a:lstStyle/>
          <a:p>
            <a:r>
              <a:rPr lang="fr-BE" dirty="0"/>
              <a:t>E</a:t>
            </a:r>
            <a:endParaRPr lang="nl-BE" dirty="0"/>
          </a:p>
        </p:txBody>
      </p:sp>
      <p:sp>
        <p:nvSpPr>
          <p:cNvPr id="35" name="Tekstvak 34"/>
          <p:cNvSpPr txBox="1"/>
          <p:nvPr/>
        </p:nvSpPr>
        <p:spPr>
          <a:xfrm>
            <a:off x="9144022" y="2428868"/>
            <a:ext cx="436809" cy="369332"/>
          </a:xfrm>
          <a:prstGeom prst="rect">
            <a:avLst/>
          </a:prstGeom>
          <a:noFill/>
        </p:spPr>
        <p:txBody>
          <a:bodyPr wrap="square" rtlCol="0">
            <a:spAutoFit/>
          </a:bodyPr>
          <a:lstStyle/>
          <a:p>
            <a:r>
              <a:rPr lang="fr-BE" dirty="0"/>
              <a:t>F</a:t>
            </a:r>
            <a:endParaRPr lang="nl-BE" dirty="0"/>
          </a:p>
        </p:txBody>
      </p:sp>
      <p:sp>
        <p:nvSpPr>
          <p:cNvPr id="36" name="Tekstvak 35"/>
          <p:cNvSpPr txBox="1"/>
          <p:nvPr/>
        </p:nvSpPr>
        <p:spPr>
          <a:xfrm>
            <a:off x="9429774" y="3714753"/>
            <a:ext cx="2190765" cy="707886"/>
          </a:xfrm>
          <a:prstGeom prst="rect">
            <a:avLst/>
          </a:prstGeom>
          <a:noFill/>
        </p:spPr>
        <p:txBody>
          <a:bodyPr wrap="square" rtlCol="0">
            <a:spAutoFit/>
          </a:bodyPr>
          <a:lstStyle/>
          <a:p>
            <a:r>
              <a:rPr lang="fr-BE" sz="2000" b="1" dirty="0"/>
              <a:t>‘Top-down’ causal </a:t>
            </a:r>
            <a:r>
              <a:rPr lang="fr-BE" sz="2000" b="1" dirty="0" err="1"/>
              <a:t>path</a:t>
            </a:r>
            <a:endParaRPr lang="nl-BE" sz="2000" b="1" dirty="0"/>
          </a:p>
        </p:txBody>
      </p:sp>
      <p:sp>
        <p:nvSpPr>
          <p:cNvPr id="37" name="Tekstvak 36"/>
          <p:cNvSpPr txBox="1"/>
          <p:nvPr/>
        </p:nvSpPr>
        <p:spPr>
          <a:xfrm>
            <a:off x="1105975" y="3361476"/>
            <a:ext cx="1809763" cy="707886"/>
          </a:xfrm>
          <a:prstGeom prst="rect">
            <a:avLst/>
          </a:prstGeom>
          <a:noFill/>
        </p:spPr>
        <p:txBody>
          <a:bodyPr wrap="square" rtlCol="0">
            <a:spAutoFit/>
          </a:bodyPr>
          <a:lstStyle/>
          <a:p>
            <a:r>
              <a:rPr lang="fr-BE" sz="2000" b="1" dirty="0"/>
              <a:t>‘</a:t>
            </a:r>
            <a:r>
              <a:rPr lang="fr-BE" sz="2000" b="1" dirty="0" err="1"/>
              <a:t>Bottom</a:t>
            </a:r>
            <a:r>
              <a:rPr lang="fr-BE" sz="2000" b="1" dirty="0"/>
              <a:t>-up’ causal </a:t>
            </a:r>
            <a:r>
              <a:rPr lang="fr-BE" sz="2000" b="1" dirty="0" err="1"/>
              <a:t>path</a:t>
            </a:r>
            <a:endParaRPr lang="nl-BE" sz="2000" b="1" dirty="0"/>
          </a:p>
        </p:txBody>
      </p:sp>
    </p:spTree>
    <p:extLst>
      <p:ext uri="{BB962C8B-B14F-4D97-AF65-F5344CB8AC3E}">
        <p14:creationId xmlns:p14="http://schemas.microsoft.com/office/powerpoint/2010/main" val="3881796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86159"/>
          </a:xfrm>
        </p:spPr>
        <p:txBody>
          <a:bodyPr>
            <a:normAutofit/>
          </a:bodyPr>
          <a:lstStyle/>
          <a:p>
            <a:r>
              <a:rPr lang="en-US" dirty="0"/>
              <a:t>e.g. Obesities: top-down explanations</a:t>
            </a:r>
          </a:p>
        </p:txBody>
      </p:sp>
      <p:sp>
        <p:nvSpPr>
          <p:cNvPr id="3" name="Tijdelijke aanduiding voor inhoud 2"/>
          <p:cNvSpPr>
            <a:spLocks noGrp="1"/>
          </p:cNvSpPr>
          <p:nvPr>
            <p:ph idx="1"/>
          </p:nvPr>
        </p:nvSpPr>
        <p:spPr>
          <a:xfrm>
            <a:off x="701964" y="1215189"/>
            <a:ext cx="10448636" cy="5371349"/>
          </a:xfrm>
        </p:spPr>
        <p:txBody>
          <a:bodyPr>
            <a:normAutofit/>
          </a:bodyPr>
          <a:lstStyle/>
          <a:p>
            <a:pPr marL="0" indent="0">
              <a:buNone/>
            </a:pPr>
            <a:endParaRPr lang="en-US" dirty="0"/>
          </a:p>
          <a:p>
            <a:r>
              <a:rPr lang="en-US" dirty="0"/>
              <a:t>Macro explanation: high level of inequality, weak regulation in food markets, etc.</a:t>
            </a:r>
          </a:p>
          <a:p>
            <a:endParaRPr lang="en-US" dirty="0"/>
          </a:p>
          <a:p>
            <a:r>
              <a:rPr lang="en-US" dirty="0"/>
              <a:t>Meso explanations: </a:t>
            </a:r>
          </a:p>
          <a:p>
            <a:pPr lvl="2"/>
            <a:r>
              <a:rPr lang="en-US" sz="2400" dirty="0"/>
              <a:t>Neighborhood and community characteristics (level of residential segregation, etc.)</a:t>
            </a:r>
          </a:p>
          <a:p>
            <a:pPr lvl="2"/>
            <a:r>
              <a:rPr lang="en-US" sz="2400" dirty="0"/>
              <a:t>Access to health care and social services</a:t>
            </a:r>
          </a:p>
          <a:p>
            <a:pPr lvl="2"/>
            <a:endParaRPr lang="en-US" sz="2400" dirty="0"/>
          </a:p>
          <a:p>
            <a:r>
              <a:rPr lang="en-US" sz="3200" dirty="0"/>
              <a:t>“Causal asymmetry”: looking for statistical explanations, you will probably find a stronger covariance by the macro-level.</a:t>
            </a:r>
            <a:endParaRPr lang="en-US" sz="2400" dirty="0"/>
          </a:p>
          <a:p>
            <a:pPr lvl="0"/>
            <a:endParaRPr lang="en-US" dirty="0">
              <a:gradFill>
                <a:gsLst>
                  <a:gs pos="34000">
                    <a:prstClr val="white">
                      <a:lumMod val="93000"/>
                    </a:prstClr>
                  </a:gs>
                  <a:gs pos="0">
                    <a:prstClr val="black">
                      <a:lumMod val="25000"/>
                      <a:lumOff val="75000"/>
                    </a:prstClr>
                  </a:gs>
                  <a:gs pos="100000">
                    <a:srgbClr val="94D7E4">
                      <a:lumMod val="0"/>
                      <a:lumOff val="100000"/>
                    </a:srgbClr>
                  </a:gs>
                </a:gsLst>
                <a:lin ang="4800000" scaled="0"/>
              </a:gradFill>
            </a:endParaRPr>
          </a:p>
          <a:p>
            <a:pPr lvl="2"/>
            <a:endParaRPr lang="en-US" sz="2400"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228722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fade">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64031"/>
          </a:xfrm>
        </p:spPr>
        <p:txBody>
          <a:bodyPr>
            <a:normAutofit/>
          </a:bodyPr>
          <a:lstStyle/>
          <a:p>
            <a:r>
              <a:rPr lang="en-US" dirty="0"/>
              <a:t>E.g. Obesities: bottom-up explanations</a:t>
            </a:r>
          </a:p>
        </p:txBody>
      </p:sp>
      <p:sp>
        <p:nvSpPr>
          <p:cNvPr id="3" name="Tijdelijke aanduiding voor inhoud 2"/>
          <p:cNvSpPr>
            <a:spLocks noGrp="1"/>
          </p:cNvSpPr>
          <p:nvPr>
            <p:ph idx="1"/>
          </p:nvPr>
        </p:nvSpPr>
        <p:spPr>
          <a:xfrm>
            <a:off x="838200" y="1847849"/>
            <a:ext cx="10956010" cy="4873625"/>
          </a:xfrm>
        </p:spPr>
        <p:txBody>
          <a:bodyPr>
            <a:normAutofit/>
          </a:bodyPr>
          <a:lstStyle/>
          <a:p>
            <a:r>
              <a:rPr lang="en-US" dirty="0"/>
              <a:t>Contribution from microsociology: examining the </a:t>
            </a:r>
            <a:r>
              <a:rPr lang="en-US" b="1" dirty="0"/>
              <a:t>micro-foundations of macro-social patterns</a:t>
            </a:r>
          </a:p>
          <a:p>
            <a:pPr lvl="1"/>
            <a:r>
              <a:rPr lang="en-US" dirty="0"/>
              <a:t>E.g. by analyzing how particular individuals develop obesities, researchers can analyze the causal mechanisms leading individuals to become obese</a:t>
            </a:r>
          </a:p>
          <a:p>
            <a:pPr lvl="2"/>
            <a:r>
              <a:rPr lang="en-US" sz="2200" dirty="0"/>
              <a:t>e.g. through lifestyles, subcultures, lack of access to health care, low income, different media routines, neighborhoods,…</a:t>
            </a:r>
          </a:p>
          <a:p>
            <a:pPr lvl="1"/>
            <a:endParaRPr lang="en-US" dirty="0"/>
          </a:p>
          <a:p>
            <a:pPr lvl="1"/>
            <a:r>
              <a:rPr lang="en-US" b="1" dirty="0"/>
              <a:t>Strictly speaking: this is closer to what is logically considered to be “causality”: you explain events by other specific events</a:t>
            </a:r>
          </a:p>
          <a:p>
            <a:pPr lvl="2"/>
            <a:r>
              <a:rPr lang="en-US" sz="2200" dirty="0"/>
              <a:t>National levels of inequality only have an impact because they influence how specific individuals, on the micro-level, have less access to health care, income, adequate information, expensive healthy food, and/or develop specific subcultures of unhealthy lifestyles,…</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301079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Overview</a:t>
            </a:r>
          </a:p>
        </p:txBody>
      </p:sp>
      <p:sp>
        <p:nvSpPr>
          <p:cNvPr id="3" name="Tijdelijke aanduiding voor inhoud 2"/>
          <p:cNvSpPr>
            <a:spLocks noGrp="1"/>
          </p:cNvSpPr>
          <p:nvPr>
            <p:ph idx="1"/>
          </p:nvPr>
        </p:nvSpPr>
        <p:spPr/>
        <p:txBody>
          <a:bodyPr/>
          <a:lstStyle/>
          <a:p>
            <a:r>
              <a:rPr lang="en-US" dirty="0"/>
              <a:t>Introduction: multiple levels of analysis</a:t>
            </a:r>
          </a:p>
          <a:p>
            <a:r>
              <a:rPr lang="en-US" dirty="0"/>
              <a:t>Fallacies in reasoning</a:t>
            </a:r>
          </a:p>
          <a:p>
            <a:r>
              <a:rPr lang="en-US" dirty="0"/>
              <a:t>Shifting between levels</a:t>
            </a:r>
          </a:p>
          <a:p>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7315254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99640" y="247650"/>
            <a:ext cx="9601200" cy="933171"/>
          </a:xfrm>
        </p:spPr>
        <p:txBody>
          <a:bodyPr/>
          <a:lstStyle/>
          <a:p>
            <a:r>
              <a:rPr lang="en-US" dirty="0"/>
              <a:t>Shifting between levels</a:t>
            </a:r>
          </a:p>
        </p:txBody>
      </p:sp>
      <p:sp>
        <p:nvSpPr>
          <p:cNvPr id="3" name="Tijdelijke aanduiding voor inhoud 2"/>
          <p:cNvSpPr>
            <a:spLocks noGrp="1"/>
          </p:cNvSpPr>
          <p:nvPr>
            <p:ph idx="1"/>
          </p:nvPr>
        </p:nvSpPr>
        <p:spPr>
          <a:xfrm>
            <a:off x="999640" y="1456841"/>
            <a:ext cx="9973160" cy="4410559"/>
          </a:xfrm>
        </p:spPr>
        <p:txBody>
          <a:bodyPr>
            <a:normAutofit/>
          </a:bodyPr>
          <a:lstStyle/>
          <a:p>
            <a:r>
              <a:rPr lang="en-US" dirty="0"/>
              <a:t>However: </a:t>
            </a:r>
            <a:r>
              <a:rPr lang="en-US" b="1" dirty="0"/>
              <a:t>you can shift between those levels </a:t>
            </a:r>
            <a:r>
              <a:rPr lang="en-US" dirty="0"/>
              <a:t>(e.g. macro explanations for individual behavior). </a:t>
            </a:r>
          </a:p>
          <a:p>
            <a:endParaRPr lang="en-US" dirty="0"/>
          </a:p>
          <a:p>
            <a:r>
              <a:rPr lang="en-US" dirty="0"/>
              <a:t>But then you have to work out the </a:t>
            </a:r>
            <a:r>
              <a:rPr lang="en-US" b="1" dirty="0"/>
              <a:t>causal mechanisms in between these levels: </a:t>
            </a:r>
            <a:r>
              <a:rPr lang="en-US" dirty="0"/>
              <a:t>demonstrate how one level (macro) has an influence on another level (meso).</a:t>
            </a:r>
          </a:p>
          <a:p>
            <a:endParaRPr lang="en-US" dirty="0"/>
          </a:p>
          <a:p>
            <a:r>
              <a:rPr lang="en-US" dirty="0"/>
              <a:t>In any case: always reflect about </a:t>
            </a:r>
            <a:r>
              <a:rPr lang="en-US" b="1" dirty="0"/>
              <a:t>how your phenomenon can be explained by factors/mechanisms on multiple levels!</a:t>
            </a:r>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443395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6651" y="309418"/>
            <a:ext cx="9601200" cy="930446"/>
          </a:xfrm>
        </p:spPr>
        <p:txBody>
          <a:bodyPr/>
          <a:lstStyle/>
          <a:p>
            <a:r>
              <a:rPr lang="en-US" dirty="0"/>
              <a:t>Shifting between levels</a:t>
            </a:r>
          </a:p>
        </p:txBody>
      </p:sp>
      <p:sp>
        <p:nvSpPr>
          <p:cNvPr id="3" name="Tijdelijke aanduiding voor inhoud 2"/>
          <p:cNvSpPr>
            <a:spLocks noGrp="1"/>
          </p:cNvSpPr>
          <p:nvPr>
            <p:ph idx="1"/>
          </p:nvPr>
        </p:nvSpPr>
        <p:spPr>
          <a:xfrm>
            <a:off x="982518" y="1239864"/>
            <a:ext cx="10226964" cy="4722958"/>
          </a:xfrm>
        </p:spPr>
        <p:txBody>
          <a:bodyPr>
            <a:normAutofit/>
          </a:bodyPr>
          <a:lstStyle/>
          <a:p>
            <a:r>
              <a:rPr lang="en-US" dirty="0"/>
              <a:t>E.g. If you lose your job, you can’t simply blame it on the global rise of “</a:t>
            </a:r>
            <a:r>
              <a:rPr lang="en-US" dirty="0" err="1"/>
              <a:t>neoliberalisation</a:t>
            </a:r>
            <a:r>
              <a:rPr lang="en-US" dirty="0"/>
              <a:t>”</a:t>
            </a:r>
          </a:p>
          <a:p>
            <a:r>
              <a:rPr lang="en-US" dirty="0"/>
              <a:t>You can only do that if you can point to the causal mechanisms operating between these variables:</a:t>
            </a:r>
          </a:p>
          <a:p>
            <a:pPr lvl="1"/>
            <a:r>
              <a:rPr lang="en-US" dirty="0"/>
              <a:t>You lose your job as a social worker because your social organization has lost part of its funding.</a:t>
            </a:r>
          </a:p>
          <a:p>
            <a:pPr lvl="1"/>
            <a:r>
              <a:rPr lang="en-US" dirty="0"/>
              <a:t>This loss of funding is due to your national government’s policy of austerity cuts.</a:t>
            </a:r>
          </a:p>
          <a:p>
            <a:pPr lvl="1"/>
            <a:r>
              <a:rPr lang="en-US" dirty="0"/>
              <a:t>Your national government was forced or convinced to conduct such austerity policies by institutions like IMF and WTO, embodying a neoliberal ideology spread around the globe.</a:t>
            </a:r>
          </a:p>
          <a:p>
            <a:endParaRPr lang="en-US" b="1"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426642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8876"/>
            <a:ext cx="9601200" cy="909510"/>
          </a:xfrm>
        </p:spPr>
        <p:txBody>
          <a:bodyPr/>
          <a:lstStyle/>
          <a:p>
            <a:r>
              <a:rPr lang="en-US" dirty="0"/>
              <a:t>Different causal paths</a:t>
            </a:r>
          </a:p>
        </p:txBody>
      </p:sp>
      <p:sp>
        <p:nvSpPr>
          <p:cNvPr id="3" name="Tijdelijke aanduiding voor inhoud 2"/>
          <p:cNvSpPr>
            <a:spLocks noGrp="1"/>
          </p:cNvSpPr>
          <p:nvPr>
            <p:ph idx="1"/>
          </p:nvPr>
        </p:nvSpPr>
        <p:spPr>
          <a:xfrm>
            <a:off x="838200" y="1162373"/>
            <a:ext cx="10328564" cy="5559102"/>
          </a:xfrm>
        </p:spPr>
        <p:txBody>
          <a:bodyPr>
            <a:normAutofit/>
          </a:bodyPr>
          <a:lstStyle/>
          <a:p>
            <a:r>
              <a:rPr lang="en-US" dirty="0"/>
              <a:t>Pettigrew, </a:t>
            </a:r>
            <a:r>
              <a:rPr lang="en-US" i="1" dirty="0"/>
              <a:t>How to think like a social scientist</a:t>
            </a:r>
            <a:r>
              <a:rPr lang="en-US" dirty="0"/>
              <a:t>, pp116-21. </a:t>
            </a:r>
          </a:p>
          <a:p>
            <a:endParaRPr lang="en-US" dirty="0">
              <a:sym typeface="Wingdings" panose="05000000000000000000" pitchFamily="2" charset="2"/>
            </a:endParaRPr>
          </a:p>
          <a:p>
            <a:r>
              <a:rPr lang="en-US" dirty="0">
                <a:sym typeface="Wingdings" panose="05000000000000000000" pitchFamily="2" charset="2"/>
              </a:rPr>
              <a:t>Micro ( Meso)  Macro</a:t>
            </a:r>
          </a:p>
          <a:p>
            <a:r>
              <a:rPr lang="en-US" dirty="0">
                <a:sym typeface="Wingdings" panose="05000000000000000000" pitchFamily="2" charset="2"/>
              </a:rPr>
              <a:t>Macro ( Meso)  Micro</a:t>
            </a:r>
          </a:p>
          <a:p>
            <a:endParaRPr lang="en-US" dirty="0"/>
          </a:p>
          <a:p>
            <a:r>
              <a:rPr lang="en-US" dirty="0"/>
              <a:t>However: </a:t>
            </a:r>
          </a:p>
          <a:p>
            <a:pPr lvl="1"/>
            <a:r>
              <a:rPr lang="en-US" dirty="0"/>
              <a:t>Pettigrew (a social psychologist) interprets the “meso” level somewhat problematically as interactions between individuals, whereas most sociologists use “meso” to refer to institutions, organizations, and networks. </a:t>
            </a:r>
          </a:p>
          <a:p>
            <a:pPr lvl="1"/>
            <a:r>
              <a:rPr lang="en-US" dirty="0"/>
              <a:t>Micro to Macro / Macro to Micro is (nearly) always mediated by meso dynamics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1717578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p:cNvSpPr/>
          <p:nvPr/>
        </p:nvSpPr>
        <p:spPr>
          <a:xfrm>
            <a:off x="4175787" y="764704"/>
            <a:ext cx="3714776"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t>Macro-</a:t>
            </a:r>
            <a:r>
              <a:rPr lang="fr-BE" dirty="0" err="1"/>
              <a:t>level</a:t>
            </a:r>
            <a:endParaRPr lang="nl-BE" dirty="0"/>
          </a:p>
          <a:p>
            <a:pPr algn="ctr"/>
            <a:r>
              <a:rPr lang="fr-BE" dirty="0"/>
              <a:t>(Social structures )</a:t>
            </a:r>
          </a:p>
        </p:txBody>
      </p:sp>
      <p:sp>
        <p:nvSpPr>
          <p:cNvPr id="3" name="Ovaal 2"/>
          <p:cNvSpPr/>
          <p:nvPr/>
        </p:nvSpPr>
        <p:spPr>
          <a:xfrm>
            <a:off x="4190987" y="2786058"/>
            <a:ext cx="3524275"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err="1"/>
              <a:t>Meso</a:t>
            </a:r>
            <a:r>
              <a:rPr lang="fr-BE" sz="2000" dirty="0"/>
              <a:t>-</a:t>
            </a:r>
            <a:r>
              <a:rPr lang="fr-BE" sz="2000" dirty="0" err="1"/>
              <a:t>level</a:t>
            </a:r>
            <a:r>
              <a:rPr lang="fr-BE" sz="2000" dirty="0"/>
              <a:t> </a:t>
            </a:r>
          </a:p>
          <a:p>
            <a:pPr algn="ctr"/>
            <a:r>
              <a:rPr lang="fr-BE" sz="2000" dirty="0"/>
              <a:t>(Organisations, groups)</a:t>
            </a:r>
            <a:endParaRPr lang="nl-BE" sz="2000" dirty="0"/>
          </a:p>
        </p:txBody>
      </p:sp>
      <p:sp>
        <p:nvSpPr>
          <p:cNvPr id="5" name="Ovaal 4"/>
          <p:cNvSpPr/>
          <p:nvPr/>
        </p:nvSpPr>
        <p:spPr>
          <a:xfrm>
            <a:off x="4095736" y="5143512"/>
            <a:ext cx="3714776" cy="1628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a:t>Micro-</a:t>
            </a:r>
            <a:r>
              <a:rPr lang="fr-BE" sz="2000" dirty="0" err="1"/>
              <a:t>level</a:t>
            </a:r>
            <a:endParaRPr lang="fr-BE" sz="2000" dirty="0"/>
          </a:p>
          <a:p>
            <a:pPr algn="ctr"/>
            <a:r>
              <a:rPr lang="fr-BE" sz="2000" dirty="0"/>
              <a:t>(</a:t>
            </a:r>
            <a:r>
              <a:rPr lang="fr-BE" sz="2000" dirty="0" err="1"/>
              <a:t>individual</a:t>
            </a:r>
            <a:r>
              <a:rPr lang="fr-BE" sz="2000" dirty="0"/>
              <a:t> </a:t>
            </a:r>
            <a:r>
              <a:rPr lang="fr-BE" sz="2000" dirty="0" err="1"/>
              <a:t>level</a:t>
            </a:r>
            <a:r>
              <a:rPr lang="fr-BE" sz="2000" dirty="0"/>
              <a:t>, face –to - face interaction)</a:t>
            </a:r>
            <a:endParaRPr lang="nl-BE" sz="2000" dirty="0"/>
          </a:p>
        </p:txBody>
      </p:sp>
      <p:sp>
        <p:nvSpPr>
          <p:cNvPr id="22" name="PIJL-OMHOOG 21"/>
          <p:cNvSpPr/>
          <p:nvPr/>
        </p:nvSpPr>
        <p:spPr>
          <a:xfrm>
            <a:off x="4857742" y="2428868"/>
            <a:ext cx="190501" cy="3571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3" name="PIJL-OMHOOG 22"/>
          <p:cNvSpPr/>
          <p:nvPr/>
        </p:nvSpPr>
        <p:spPr>
          <a:xfrm>
            <a:off x="4952993" y="4643446"/>
            <a:ext cx="60959" cy="5000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4" name="PIJL-OMLAAG 23"/>
          <p:cNvSpPr/>
          <p:nvPr/>
        </p:nvSpPr>
        <p:spPr>
          <a:xfrm>
            <a:off x="7048507" y="2357430"/>
            <a:ext cx="95251"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5" name="PIJL-OMLAAG 24"/>
          <p:cNvSpPr/>
          <p:nvPr/>
        </p:nvSpPr>
        <p:spPr>
          <a:xfrm>
            <a:off x="7143757" y="4572008"/>
            <a:ext cx="95251"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Gekromde PIJL-LINKS 26"/>
          <p:cNvSpPr/>
          <p:nvPr/>
        </p:nvSpPr>
        <p:spPr>
          <a:xfrm>
            <a:off x="8001013" y="1500174"/>
            <a:ext cx="666755" cy="45720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8" name="Gekromde PIJL-OMLAAG 27"/>
          <p:cNvSpPr/>
          <p:nvPr/>
        </p:nvSpPr>
        <p:spPr>
          <a:xfrm rot="16365120">
            <a:off x="1621990" y="3334241"/>
            <a:ext cx="4041505" cy="9753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9" name="Tekstvak 28"/>
          <p:cNvSpPr txBox="1"/>
          <p:nvPr/>
        </p:nvSpPr>
        <p:spPr>
          <a:xfrm>
            <a:off x="2857477" y="2428868"/>
            <a:ext cx="330540" cy="369332"/>
          </a:xfrm>
          <a:prstGeom prst="rect">
            <a:avLst/>
          </a:prstGeom>
          <a:noFill/>
        </p:spPr>
        <p:txBody>
          <a:bodyPr wrap="none" rtlCol="0">
            <a:spAutoFit/>
          </a:bodyPr>
          <a:lstStyle/>
          <a:p>
            <a:r>
              <a:rPr lang="fr-BE" dirty="0"/>
              <a:t>A</a:t>
            </a:r>
            <a:endParaRPr lang="nl-BE" dirty="0"/>
          </a:p>
        </p:txBody>
      </p:sp>
      <p:sp>
        <p:nvSpPr>
          <p:cNvPr id="30" name="Tekstvak 29"/>
          <p:cNvSpPr txBox="1"/>
          <p:nvPr/>
        </p:nvSpPr>
        <p:spPr>
          <a:xfrm>
            <a:off x="5143493" y="2500306"/>
            <a:ext cx="637632" cy="369332"/>
          </a:xfrm>
          <a:prstGeom prst="rect">
            <a:avLst/>
          </a:prstGeom>
          <a:noFill/>
        </p:spPr>
        <p:txBody>
          <a:bodyPr wrap="square" rtlCol="0">
            <a:spAutoFit/>
          </a:bodyPr>
          <a:lstStyle/>
          <a:p>
            <a:r>
              <a:rPr lang="fr-BE" dirty="0"/>
              <a:t>C</a:t>
            </a:r>
            <a:endParaRPr lang="nl-BE" dirty="0"/>
          </a:p>
        </p:txBody>
      </p:sp>
      <p:sp>
        <p:nvSpPr>
          <p:cNvPr id="31" name="Tekstvak 30"/>
          <p:cNvSpPr txBox="1"/>
          <p:nvPr/>
        </p:nvSpPr>
        <p:spPr>
          <a:xfrm>
            <a:off x="7429510" y="2643182"/>
            <a:ext cx="340158" cy="369332"/>
          </a:xfrm>
          <a:prstGeom prst="rect">
            <a:avLst/>
          </a:prstGeom>
          <a:noFill/>
        </p:spPr>
        <p:txBody>
          <a:bodyPr wrap="none" rtlCol="0">
            <a:spAutoFit/>
          </a:bodyPr>
          <a:lstStyle/>
          <a:p>
            <a:r>
              <a:rPr lang="fr-BE" dirty="0"/>
              <a:t>D</a:t>
            </a:r>
            <a:endParaRPr lang="nl-BE" dirty="0"/>
          </a:p>
        </p:txBody>
      </p:sp>
      <p:sp>
        <p:nvSpPr>
          <p:cNvPr id="32" name="Tekstvak 31"/>
          <p:cNvSpPr txBox="1"/>
          <p:nvPr/>
        </p:nvSpPr>
        <p:spPr>
          <a:xfrm>
            <a:off x="5238745" y="4714884"/>
            <a:ext cx="246308" cy="369332"/>
          </a:xfrm>
          <a:prstGeom prst="rect">
            <a:avLst/>
          </a:prstGeom>
          <a:noFill/>
        </p:spPr>
        <p:txBody>
          <a:bodyPr wrap="square" rtlCol="0">
            <a:spAutoFit/>
          </a:bodyPr>
          <a:lstStyle/>
          <a:p>
            <a:r>
              <a:rPr lang="fr-BE" dirty="0"/>
              <a:t>B</a:t>
            </a:r>
            <a:endParaRPr lang="nl-BE" dirty="0"/>
          </a:p>
        </p:txBody>
      </p:sp>
      <p:sp>
        <p:nvSpPr>
          <p:cNvPr id="33" name="Tekstvak 32"/>
          <p:cNvSpPr txBox="1"/>
          <p:nvPr/>
        </p:nvSpPr>
        <p:spPr>
          <a:xfrm>
            <a:off x="7429510" y="4714884"/>
            <a:ext cx="285753" cy="369332"/>
          </a:xfrm>
          <a:prstGeom prst="rect">
            <a:avLst/>
          </a:prstGeom>
          <a:noFill/>
        </p:spPr>
        <p:txBody>
          <a:bodyPr wrap="square" rtlCol="0">
            <a:spAutoFit/>
          </a:bodyPr>
          <a:lstStyle/>
          <a:p>
            <a:r>
              <a:rPr lang="fr-BE" dirty="0"/>
              <a:t>E</a:t>
            </a:r>
            <a:endParaRPr lang="nl-BE" dirty="0"/>
          </a:p>
        </p:txBody>
      </p:sp>
      <p:sp>
        <p:nvSpPr>
          <p:cNvPr id="35" name="Tekstvak 34"/>
          <p:cNvSpPr txBox="1"/>
          <p:nvPr/>
        </p:nvSpPr>
        <p:spPr>
          <a:xfrm>
            <a:off x="9144022" y="2428868"/>
            <a:ext cx="436809" cy="369332"/>
          </a:xfrm>
          <a:prstGeom prst="rect">
            <a:avLst/>
          </a:prstGeom>
          <a:noFill/>
        </p:spPr>
        <p:txBody>
          <a:bodyPr wrap="square" rtlCol="0">
            <a:spAutoFit/>
          </a:bodyPr>
          <a:lstStyle/>
          <a:p>
            <a:r>
              <a:rPr lang="fr-BE" dirty="0"/>
              <a:t>F</a:t>
            </a:r>
            <a:endParaRPr lang="nl-BE" dirty="0"/>
          </a:p>
        </p:txBody>
      </p:sp>
      <p:sp>
        <p:nvSpPr>
          <p:cNvPr id="36" name="Tekstvak 35"/>
          <p:cNvSpPr txBox="1"/>
          <p:nvPr/>
        </p:nvSpPr>
        <p:spPr>
          <a:xfrm>
            <a:off x="9362426" y="3068421"/>
            <a:ext cx="2190765" cy="707886"/>
          </a:xfrm>
          <a:prstGeom prst="rect">
            <a:avLst/>
          </a:prstGeom>
          <a:noFill/>
        </p:spPr>
        <p:txBody>
          <a:bodyPr wrap="square" rtlCol="0">
            <a:spAutoFit/>
          </a:bodyPr>
          <a:lstStyle/>
          <a:p>
            <a:r>
              <a:rPr lang="fr-BE" sz="2000" b="1" dirty="0"/>
              <a:t>‘Top-down’ causal </a:t>
            </a:r>
            <a:r>
              <a:rPr lang="fr-BE" sz="2000" b="1" dirty="0" err="1"/>
              <a:t>path</a:t>
            </a:r>
            <a:endParaRPr lang="nl-BE" sz="2000" b="1" dirty="0"/>
          </a:p>
        </p:txBody>
      </p:sp>
      <p:sp>
        <p:nvSpPr>
          <p:cNvPr id="37" name="Tekstvak 36"/>
          <p:cNvSpPr txBox="1"/>
          <p:nvPr/>
        </p:nvSpPr>
        <p:spPr>
          <a:xfrm>
            <a:off x="1148282" y="2869638"/>
            <a:ext cx="1809763" cy="707886"/>
          </a:xfrm>
          <a:prstGeom prst="rect">
            <a:avLst/>
          </a:prstGeom>
          <a:noFill/>
        </p:spPr>
        <p:txBody>
          <a:bodyPr wrap="square" rtlCol="0">
            <a:spAutoFit/>
          </a:bodyPr>
          <a:lstStyle/>
          <a:p>
            <a:r>
              <a:rPr lang="fr-BE" sz="2000" b="1" dirty="0"/>
              <a:t>‘</a:t>
            </a:r>
            <a:r>
              <a:rPr lang="fr-BE" sz="2000" b="1" dirty="0" err="1"/>
              <a:t>Bottom</a:t>
            </a:r>
            <a:r>
              <a:rPr lang="fr-BE" sz="2000" b="1" dirty="0"/>
              <a:t>-up’ causal </a:t>
            </a:r>
            <a:r>
              <a:rPr lang="fr-BE" sz="2000" b="1" dirty="0" err="1"/>
              <a:t>path</a:t>
            </a:r>
            <a:endParaRPr lang="nl-BE" sz="2000" b="1" dirty="0"/>
          </a:p>
        </p:txBody>
      </p:sp>
    </p:spTree>
    <p:extLst>
      <p:ext uri="{BB962C8B-B14F-4D97-AF65-F5344CB8AC3E}">
        <p14:creationId xmlns:p14="http://schemas.microsoft.com/office/powerpoint/2010/main" val="3834553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 Micro </a:t>
            </a:r>
            <a:r>
              <a:rPr lang="en-US" dirty="0">
                <a:sym typeface="Wingdings" panose="05000000000000000000" pitchFamily="2" charset="2"/>
              </a:rPr>
              <a:t> Meso  Macro</a:t>
            </a:r>
            <a:endParaRPr lang="en-US" dirty="0"/>
          </a:p>
        </p:txBody>
      </p:sp>
      <p:sp>
        <p:nvSpPr>
          <p:cNvPr id="3" name="Tijdelijke aanduiding voor inhoud 2"/>
          <p:cNvSpPr>
            <a:spLocks noGrp="1"/>
          </p:cNvSpPr>
          <p:nvPr>
            <p:ph idx="1"/>
          </p:nvPr>
        </p:nvSpPr>
        <p:spPr>
          <a:xfrm>
            <a:off x="838200" y="1450109"/>
            <a:ext cx="11033501" cy="5271366"/>
          </a:xfrm>
        </p:spPr>
        <p:txBody>
          <a:bodyPr>
            <a:normAutofit/>
          </a:bodyPr>
          <a:lstStyle/>
          <a:p>
            <a:endParaRPr lang="en-US" dirty="0"/>
          </a:p>
          <a:p>
            <a:r>
              <a:rPr lang="en-US" dirty="0"/>
              <a:t>E.g. Weber’s </a:t>
            </a:r>
            <a:r>
              <a:rPr lang="en-US" i="1" dirty="0"/>
              <a:t>The protestant ethic and the spirit of capitalism</a:t>
            </a:r>
          </a:p>
          <a:p>
            <a:pPr lvl="1"/>
            <a:r>
              <a:rPr lang="en-US" dirty="0"/>
              <a:t>Pioneering Protestants like Luther and Calvin emphasized the values of frugality (savings/thrift) and a disciplined working ethic. They claimed that people needed to prepare themselves for God’s final judgment. </a:t>
            </a:r>
          </a:p>
          <a:p>
            <a:pPr lvl="1"/>
            <a:r>
              <a:rPr lang="en-US" dirty="0"/>
              <a:t> This ultimately fed into economic success for many Protestants, because these values (and practices) were crucial in running small businesses, and accumulating capital (without immediately spending it). </a:t>
            </a:r>
          </a:p>
          <a:p>
            <a:pPr lvl="1"/>
            <a:r>
              <a:rPr lang="en-US" dirty="0"/>
              <a:t>Hence the rise of capitalism.  </a:t>
            </a:r>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1308720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 Micro </a:t>
            </a:r>
            <a:r>
              <a:rPr lang="en-US" dirty="0">
                <a:sym typeface="Wingdings" panose="05000000000000000000" pitchFamily="2" charset="2"/>
              </a:rPr>
              <a:t> Meso  Macro</a:t>
            </a:r>
            <a:endParaRPr lang="en-US" dirty="0"/>
          </a:p>
        </p:txBody>
      </p:sp>
      <p:sp>
        <p:nvSpPr>
          <p:cNvPr id="3" name="Tijdelijke aanduiding voor inhoud 2"/>
          <p:cNvSpPr>
            <a:spLocks noGrp="1"/>
          </p:cNvSpPr>
          <p:nvPr>
            <p:ph idx="1"/>
          </p:nvPr>
        </p:nvSpPr>
        <p:spPr>
          <a:xfrm>
            <a:off x="838201" y="1450109"/>
            <a:ext cx="10515600" cy="5271366"/>
          </a:xfrm>
        </p:spPr>
        <p:txBody>
          <a:bodyPr>
            <a:normAutofit/>
          </a:bodyPr>
          <a:lstStyle/>
          <a:p>
            <a:endParaRPr lang="en-US" dirty="0"/>
          </a:p>
          <a:p>
            <a:r>
              <a:rPr lang="en-US" dirty="0"/>
              <a:t>E.g. Weber’s </a:t>
            </a:r>
            <a:r>
              <a:rPr lang="en-US" i="1" dirty="0"/>
              <a:t>The protestant ethic and the spirit of capitalism</a:t>
            </a:r>
          </a:p>
          <a:p>
            <a:endParaRPr lang="en-US" dirty="0"/>
          </a:p>
          <a:p>
            <a:r>
              <a:rPr lang="en-US" dirty="0"/>
              <a:t>Later researchers refined this theory by making explicit how micro and meso factors led to macro changes </a:t>
            </a:r>
          </a:p>
          <a:p>
            <a:pPr lvl="1"/>
            <a:r>
              <a:rPr lang="en-US" dirty="0"/>
              <a:t>E.g. Protestant values created child-training practices in which children were socialized with a high need for social achievement. This need is challenged and satisfied by operating small business (striving for individual success by working hard).  </a:t>
            </a:r>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350634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al 1"/>
          <p:cNvSpPr/>
          <p:nvPr/>
        </p:nvSpPr>
        <p:spPr>
          <a:xfrm>
            <a:off x="4175787" y="764704"/>
            <a:ext cx="3714776" cy="17859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t>Macro-</a:t>
            </a:r>
            <a:r>
              <a:rPr lang="fr-BE" dirty="0" err="1"/>
              <a:t>level</a:t>
            </a:r>
            <a:endParaRPr lang="nl-BE" dirty="0"/>
          </a:p>
          <a:p>
            <a:pPr algn="ctr"/>
            <a:r>
              <a:rPr lang="fr-BE" dirty="0"/>
              <a:t>(Social structures )</a:t>
            </a:r>
          </a:p>
        </p:txBody>
      </p:sp>
      <p:sp>
        <p:nvSpPr>
          <p:cNvPr id="3" name="Ovaal 2"/>
          <p:cNvSpPr/>
          <p:nvPr/>
        </p:nvSpPr>
        <p:spPr>
          <a:xfrm>
            <a:off x="4190987" y="2786058"/>
            <a:ext cx="3524275"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err="1"/>
              <a:t>Meso</a:t>
            </a:r>
            <a:r>
              <a:rPr lang="fr-BE" sz="2000" dirty="0"/>
              <a:t>-</a:t>
            </a:r>
            <a:r>
              <a:rPr lang="fr-BE" sz="2000" dirty="0" err="1"/>
              <a:t>level</a:t>
            </a:r>
            <a:r>
              <a:rPr lang="fr-BE" sz="2000" dirty="0"/>
              <a:t> </a:t>
            </a:r>
          </a:p>
          <a:p>
            <a:pPr algn="ctr"/>
            <a:r>
              <a:rPr lang="fr-BE" sz="2000" dirty="0"/>
              <a:t>(Organisations, groups)</a:t>
            </a:r>
            <a:endParaRPr lang="nl-BE" sz="2000" dirty="0"/>
          </a:p>
        </p:txBody>
      </p:sp>
      <p:sp>
        <p:nvSpPr>
          <p:cNvPr id="5" name="Ovaal 4"/>
          <p:cNvSpPr/>
          <p:nvPr/>
        </p:nvSpPr>
        <p:spPr>
          <a:xfrm>
            <a:off x="4095736" y="5143512"/>
            <a:ext cx="3714776" cy="1628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dirty="0"/>
              <a:t>Micro-</a:t>
            </a:r>
            <a:r>
              <a:rPr lang="fr-BE" sz="2000" dirty="0" err="1"/>
              <a:t>level</a:t>
            </a:r>
            <a:endParaRPr lang="fr-BE" sz="2000" dirty="0"/>
          </a:p>
          <a:p>
            <a:pPr algn="ctr"/>
            <a:r>
              <a:rPr lang="fr-BE" sz="2000" dirty="0"/>
              <a:t>(</a:t>
            </a:r>
            <a:r>
              <a:rPr lang="fr-BE" sz="2000" dirty="0" err="1"/>
              <a:t>individual</a:t>
            </a:r>
            <a:r>
              <a:rPr lang="fr-BE" sz="2000" dirty="0"/>
              <a:t> </a:t>
            </a:r>
            <a:r>
              <a:rPr lang="fr-BE" sz="2000" dirty="0" err="1"/>
              <a:t>level</a:t>
            </a:r>
            <a:r>
              <a:rPr lang="fr-BE" sz="2000" dirty="0"/>
              <a:t>, face –to - face interaction)</a:t>
            </a:r>
            <a:endParaRPr lang="nl-BE" sz="2000" dirty="0"/>
          </a:p>
        </p:txBody>
      </p:sp>
      <p:sp>
        <p:nvSpPr>
          <p:cNvPr id="22" name="PIJL-OMHOOG 21"/>
          <p:cNvSpPr/>
          <p:nvPr/>
        </p:nvSpPr>
        <p:spPr>
          <a:xfrm>
            <a:off x="4857742" y="2428868"/>
            <a:ext cx="190501" cy="35719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3" name="PIJL-OMHOOG 22"/>
          <p:cNvSpPr/>
          <p:nvPr/>
        </p:nvSpPr>
        <p:spPr>
          <a:xfrm>
            <a:off x="4952993" y="4643446"/>
            <a:ext cx="60959" cy="5000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4" name="PIJL-OMLAAG 23"/>
          <p:cNvSpPr/>
          <p:nvPr/>
        </p:nvSpPr>
        <p:spPr>
          <a:xfrm>
            <a:off x="7048507" y="2357430"/>
            <a:ext cx="95251"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5" name="PIJL-OMLAAG 24"/>
          <p:cNvSpPr/>
          <p:nvPr/>
        </p:nvSpPr>
        <p:spPr>
          <a:xfrm>
            <a:off x="7143757" y="4572008"/>
            <a:ext cx="95251"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7" name="Gekromde PIJL-LINKS 26"/>
          <p:cNvSpPr/>
          <p:nvPr/>
        </p:nvSpPr>
        <p:spPr>
          <a:xfrm>
            <a:off x="8001013" y="1500174"/>
            <a:ext cx="666755" cy="45720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8" name="Gekromde PIJL-OMLAAG 27"/>
          <p:cNvSpPr/>
          <p:nvPr/>
        </p:nvSpPr>
        <p:spPr>
          <a:xfrm rot="16365120">
            <a:off x="1621990" y="3334241"/>
            <a:ext cx="4041505" cy="9753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solidFill>
                <a:schemeClr val="tx1"/>
              </a:solidFill>
            </a:endParaRPr>
          </a:p>
        </p:txBody>
      </p:sp>
      <p:sp>
        <p:nvSpPr>
          <p:cNvPr id="29" name="Tekstvak 28"/>
          <p:cNvSpPr txBox="1"/>
          <p:nvPr/>
        </p:nvSpPr>
        <p:spPr>
          <a:xfrm>
            <a:off x="2857477" y="2428868"/>
            <a:ext cx="330540" cy="369332"/>
          </a:xfrm>
          <a:prstGeom prst="rect">
            <a:avLst/>
          </a:prstGeom>
          <a:noFill/>
        </p:spPr>
        <p:txBody>
          <a:bodyPr wrap="none" rtlCol="0">
            <a:spAutoFit/>
          </a:bodyPr>
          <a:lstStyle/>
          <a:p>
            <a:r>
              <a:rPr lang="fr-BE" dirty="0"/>
              <a:t>A</a:t>
            </a:r>
            <a:endParaRPr lang="nl-BE" dirty="0"/>
          </a:p>
        </p:txBody>
      </p:sp>
      <p:sp>
        <p:nvSpPr>
          <p:cNvPr id="30" name="Tekstvak 29"/>
          <p:cNvSpPr txBox="1"/>
          <p:nvPr/>
        </p:nvSpPr>
        <p:spPr>
          <a:xfrm>
            <a:off x="5143493" y="2500306"/>
            <a:ext cx="637632" cy="369332"/>
          </a:xfrm>
          <a:prstGeom prst="rect">
            <a:avLst/>
          </a:prstGeom>
          <a:noFill/>
        </p:spPr>
        <p:txBody>
          <a:bodyPr wrap="square" rtlCol="0">
            <a:spAutoFit/>
          </a:bodyPr>
          <a:lstStyle/>
          <a:p>
            <a:r>
              <a:rPr lang="fr-BE" dirty="0"/>
              <a:t>C</a:t>
            </a:r>
            <a:endParaRPr lang="nl-BE" dirty="0"/>
          </a:p>
        </p:txBody>
      </p:sp>
      <p:sp>
        <p:nvSpPr>
          <p:cNvPr id="31" name="Tekstvak 30"/>
          <p:cNvSpPr txBox="1"/>
          <p:nvPr/>
        </p:nvSpPr>
        <p:spPr>
          <a:xfrm>
            <a:off x="7429510" y="2643182"/>
            <a:ext cx="340158" cy="369332"/>
          </a:xfrm>
          <a:prstGeom prst="rect">
            <a:avLst/>
          </a:prstGeom>
          <a:noFill/>
        </p:spPr>
        <p:txBody>
          <a:bodyPr wrap="none" rtlCol="0">
            <a:spAutoFit/>
          </a:bodyPr>
          <a:lstStyle/>
          <a:p>
            <a:r>
              <a:rPr lang="fr-BE" dirty="0"/>
              <a:t>D</a:t>
            </a:r>
            <a:endParaRPr lang="nl-BE" dirty="0"/>
          </a:p>
        </p:txBody>
      </p:sp>
      <p:sp>
        <p:nvSpPr>
          <p:cNvPr id="32" name="Tekstvak 31"/>
          <p:cNvSpPr txBox="1"/>
          <p:nvPr/>
        </p:nvSpPr>
        <p:spPr>
          <a:xfrm>
            <a:off x="5238745" y="4714884"/>
            <a:ext cx="246308" cy="369332"/>
          </a:xfrm>
          <a:prstGeom prst="rect">
            <a:avLst/>
          </a:prstGeom>
          <a:noFill/>
        </p:spPr>
        <p:txBody>
          <a:bodyPr wrap="square" rtlCol="0">
            <a:spAutoFit/>
          </a:bodyPr>
          <a:lstStyle/>
          <a:p>
            <a:r>
              <a:rPr lang="fr-BE" dirty="0"/>
              <a:t>B</a:t>
            </a:r>
            <a:endParaRPr lang="nl-BE" dirty="0"/>
          </a:p>
        </p:txBody>
      </p:sp>
      <p:sp>
        <p:nvSpPr>
          <p:cNvPr id="33" name="Tekstvak 32"/>
          <p:cNvSpPr txBox="1"/>
          <p:nvPr/>
        </p:nvSpPr>
        <p:spPr>
          <a:xfrm>
            <a:off x="7429510" y="4714884"/>
            <a:ext cx="285753" cy="369332"/>
          </a:xfrm>
          <a:prstGeom prst="rect">
            <a:avLst/>
          </a:prstGeom>
          <a:noFill/>
        </p:spPr>
        <p:txBody>
          <a:bodyPr wrap="square" rtlCol="0">
            <a:spAutoFit/>
          </a:bodyPr>
          <a:lstStyle/>
          <a:p>
            <a:r>
              <a:rPr lang="fr-BE" dirty="0"/>
              <a:t>E</a:t>
            </a:r>
            <a:endParaRPr lang="nl-BE" dirty="0"/>
          </a:p>
        </p:txBody>
      </p:sp>
      <p:sp>
        <p:nvSpPr>
          <p:cNvPr id="35" name="Tekstvak 34"/>
          <p:cNvSpPr txBox="1"/>
          <p:nvPr/>
        </p:nvSpPr>
        <p:spPr>
          <a:xfrm>
            <a:off x="9144022" y="2428868"/>
            <a:ext cx="436809" cy="369332"/>
          </a:xfrm>
          <a:prstGeom prst="rect">
            <a:avLst/>
          </a:prstGeom>
          <a:noFill/>
        </p:spPr>
        <p:txBody>
          <a:bodyPr wrap="square" rtlCol="0">
            <a:spAutoFit/>
          </a:bodyPr>
          <a:lstStyle/>
          <a:p>
            <a:r>
              <a:rPr lang="fr-BE" dirty="0"/>
              <a:t>F</a:t>
            </a:r>
            <a:endParaRPr lang="nl-BE" dirty="0"/>
          </a:p>
        </p:txBody>
      </p:sp>
      <p:sp>
        <p:nvSpPr>
          <p:cNvPr id="36" name="Tekstvak 35"/>
          <p:cNvSpPr txBox="1"/>
          <p:nvPr/>
        </p:nvSpPr>
        <p:spPr>
          <a:xfrm>
            <a:off x="9362426" y="3068421"/>
            <a:ext cx="2190765" cy="707886"/>
          </a:xfrm>
          <a:prstGeom prst="rect">
            <a:avLst/>
          </a:prstGeom>
          <a:noFill/>
        </p:spPr>
        <p:txBody>
          <a:bodyPr wrap="square" rtlCol="0">
            <a:spAutoFit/>
          </a:bodyPr>
          <a:lstStyle/>
          <a:p>
            <a:r>
              <a:rPr lang="fr-BE" sz="2000" b="1" dirty="0"/>
              <a:t>‘Top-down’ causal </a:t>
            </a:r>
            <a:r>
              <a:rPr lang="fr-BE" sz="2000" b="1" dirty="0" err="1"/>
              <a:t>path</a:t>
            </a:r>
            <a:endParaRPr lang="nl-BE" sz="2000" b="1" dirty="0"/>
          </a:p>
        </p:txBody>
      </p:sp>
      <p:sp>
        <p:nvSpPr>
          <p:cNvPr id="37" name="Tekstvak 36"/>
          <p:cNvSpPr txBox="1"/>
          <p:nvPr/>
        </p:nvSpPr>
        <p:spPr>
          <a:xfrm>
            <a:off x="1148282" y="2869638"/>
            <a:ext cx="1809763" cy="707886"/>
          </a:xfrm>
          <a:prstGeom prst="rect">
            <a:avLst/>
          </a:prstGeom>
          <a:noFill/>
        </p:spPr>
        <p:txBody>
          <a:bodyPr wrap="square" rtlCol="0">
            <a:spAutoFit/>
          </a:bodyPr>
          <a:lstStyle/>
          <a:p>
            <a:r>
              <a:rPr lang="fr-BE" sz="2000" b="1" dirty="0"/>
              <a:t>‘</a:t>
            </a:r>
            <a:r>
              <a:rPr lang="fr-BE" sz="2000" b="1" dirty="0" err="1"/>
              <a:t>Bottom</a:t>
            </a:r>
            <a:r>
              <a:rPr lang="fr-BE" sz="2000" b="1" dirty="0"/>
              <a:t>-up’ causal </a:t>
            </a:r>
            <a:r>
              <a:rPr lang="fr-BE" sz="2000" b="1" dirty="0" err="1"/>
              <a:t>path</a:t>
            </a:r>
            <a:endParaRPr lang="nl-BE" sz="2000" b="1" dirty="0"/>
          </a:p>
        </p:txBody>
      </p:sp>
    </p:spTree>
    <p:extLst>
      <p:ext uri="{BB962C8B-B14F-4D97-AF65-F5344CB8AC3E}">
        <p14:creationId xmlns:p14="http://schemas.microsoft.com/office/powerpoint/2010/main" val="3569074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2. Macro </a:t>
            </a:r>
            <a:r>
              <a:rPr lang="en-US" dirty="0">
                <a:sym typeface="Wingdings" panose="05000000000000000000" pitchFamily="2" charset="2"/>
              </a:rPr>
              <a:t> Meso  Micro</a:t>
            </a:r>
            <a:endParaRPr lang="en-US" dirty="0"/>
          </a:p>
        </p:txBody>
      </p:sp>
      <p:sp>
        <p:nvSpPr>
          <p:cNvPr id="3" name="Tijdelijke aanduiding voor inhoud 2"/>
          <p:cNvSpPr>
            <a:spLocks noGrp="1"/>
          </p:cNvSpPr>
          <p:nvPr>
            <p:ph idx="1"/>
          </p:nvPr>
        </p:nvSpPr>
        <p:spPr>
          <a:xfrm>
            <a:off x="905163" y="1794019"/>
            <a:ext cx="10116126" cy="4562331"/>
          </a:xfrm>
        </p:spPr>
        <p:txBody>
          <a:bodyPr>
            <a:normAutofit/>
          </a:bodyPr>
          <a:lstStyle/>
          <a:p>
            <a:r>
              <a:rPr lang="en-US" dirty="0"/>
              <a:t>Arts W. &amp; </a:t>
            </a:r>
            <a:r>
              <a:rPr lang="en-US" dirty="0" err="1"/>
              <a:t>Gelissen</a:t>
            </a:r>
            <a:r>
              <a:rPr lang="en-US" dirty="0"/>
              <a:t> J. (2001) “Welfare states, solidarity and justice principles: does the type really matter?” in: Acta </a:t>
            </a:r>
            <a:r>
              <a:rPr lang="en-US" dirty="0" err="1"/>
              <a:t>Sociologica</a:t>
            </a:r>
            <a:r>
              <a:rPr lang="en-US" dirty="0"/>
              <a:t>, 44(4), 283-299. </a:t>
            </a:r>
          </a:p>
          <a:p>
            <a:endParaRPr lang="en-US" dirty="0"/>
          </a:p>
          <a:p>
            <a:r>
              <a:rPr lang="en-US" dirty="0"/>
              <a:t>Want to explain how people think about solidarity and justice in the welfare state (individual level)</a:t>
            </a:r>
          </a:p>
          <a:p>
            <a:endParaRPr lang="en-US" dirty="0"/>
          </a:p>
          <a:p>
            <a:r>
              <a:rPr lang="en-US" dirty="0"/>
              <a:t>Explain that by the welfare state of which they are part (macro level)</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15753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2. Macro </a:t>
            </a:r>
            <a:r>
              <a:rPr lang="en-US" dirty="0">
                <a:sym typeface="Wingdings" panose="05000000000000000000" pitchFamily="2" charset="2"/>
              </a:rPr>
              <a:t> Meso  Micro</a:t>
            </a:r>
            <a:endParaRPr lang="en-US" dirty="0"/>
          </a:p>
        </p:txBody>
      </p:sp>
      <p:sp>
        <p:nvSpPr>
          <p:cNvPr id="3" name="Tijdelijke aanduiding voor inhoud 2"/>
          <p:cNvSpPr>
            <a:spLocks noGrp="1"/>
          </p:cNvSpPr>
          <p:nvPr>
            <p:ph idx="1"/>
          </p:nvPr>
        </p:nvSpPr>
        <p:spPr>
          <a:xfrm>
            <a:off x="905163" y="1794019"/>
            <a:ext cx="10116126" cy="4562331"/>
          </a:xfrm>
        </p:spPr>
        <p:txBody>
          <a:bodyPr>
            <a:normAutofit/>
          </a:bodyPr>
          <a:lstStyle/>
          <a:p>
            <a:r>
              <a:rPr lang="en-US" dirty="0"/>
              <a:t>Types of welfare states</a:t>
            </a:r>
          </a:p>
          <a:p>
            <a:pPr lvl="1"/>
            <a:r>
              <a:rPr lang="en-US" dirty="0"/>
              <a:t>Liberal: equal opportunity and individual equity</a:t>
            </a:r>
          </a:p>
          <a:p>
            <a:pPr lvl="2"/>
            <a:r>
              <a:rPr lang="en-US" dirty="0"/>
              <a:t>People themselves are first and foremost responsible for their own welfare</a:t>
            </a:r>
          </a:p>
          <a:p>
            <a:pPr lvl="2"/>
            <a:r>
              <a:rPr lang="en-US" dirty="0"/>
              <a:t>Social support only for deserving poor </a:t>
            </a:r>
          </a:p>
          <a:p>
            <a:pPr lvl="1"/>
            <a:r>
              <a:rPr lang="en-US" dirty="0"/>
              <a:t>Social-democratic: strongly redistributive</a:t>
            </a:r>
          </a:p>
          <a:p>
            <a:pPr lvl="2"/>
            <a:r>
              <a:rPr lang="en-US" dirty="0"/>
              <a:t>E.g. providing affordable housing, guaranteeing minimum income,…</a:t>
            </a:r>
          </a:p>
          <a:p>
            <a:pPr lvl="1"/>
            <a:r>
              <a:rPr lang="en-US" dirty="0"/>
              <a:t>Conservative: equity, designed to reproduce status differentials</a:t>
            </a:r>
          </a:p>
          <a:p>
            <a:pPr lvl="2"/>
            <a:r>
              <a:rPr lang="en-US" dirty="0"/>
              <a:t>E.g. people accumulate rights by working</a:t>
            </a:r>
          </a:p>
          <a:p>
            <a:pPr lvl="1"/>
            <a:r>
              <a:rPr lang="en-US" dirty="0"/>
              <a:t>Southern-European: immature, poorer welfare states</a:t>
            </a:r>
          </a:p>
          <a:p>
            <a:pPr lvl="2"/>
            <a:r>
              <a:rPr lang="en-US" dirty="0"/>
              <a:t>Strong solidarity </a:t>
            </a:r>
          </a:p>
          <a:p>
            <a:pPr lvl="2"/>
            <a:r>
              <a:rPr lang="en-US" dirty="0"/>
              <a:t>But: more dependence on family and social networks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232324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2. Macro </a:t>
            </a:r>
            <a:r>
              <a:rPr lang="en-US" dirty="0">
                <a:sym typeface="Wingdings" panose="05000000000000000000" pitchFamily="2" charset="2"/>
              </a:rPr>
              <a:t> Meso  Micro</a:t>
            </a:r>
            <a:endParaRPr lang="en-US" dirty="0"/>
          </a:p>
        </p:txBody>
      </p:sp>
      <p:sp>
        <p:nvSpPr>
          <p:cNvPr id="3" name="Tijdelijke aanduiding voor inhoud 2"/>
          <p:cNvSpPr>
            <a:spLocks noGrp="1"/>
          </p:cNvSpPr>
          <p:nvPr>
            <p:ph idx="1"/>
          </p:nvPr>
        </p:nvSpPr>
        <p:spPr>
          <a:xfrm>
            <a:off x="905163" y="1794019"/>
            <a:ext cx="10116126" cy="4562331"/>
          </a:xfrm>
        </p:spPr>
        <p:txBody>
          <a:bodyPr>
            <a:normAutofit/>
          </a:bodyPr>
          <a:lstStyle/>
          <a:p>
            <a:r>
              <a:rPr lang="en-US" dirty="0"/>
              <a:t>People’s preferences on “solidarity”: whether it is the government’s responsibility to </a:t>
            </a:r>
          </a:p>
          <a:p>
            <a:pPr lvl="1"/>
            <a:r>
              <a:rPr lang="en-US" dirty="0"/>
              <a:t>Provide a job for everybody who wants one</a:t>
            </a:r>
          </a:p>
          <a:p>
            <a:pPr lvl="1"/>
            <a:r>
              <a:rPr lang="en-US" dirty="0"/>
              <a:t>Provide health care for the sick</a:t>
            </a:r>
          </a:p>
          <a:p>
            <a:pPr lvl="1"/>
            <a:r>
              <a:rPr lang="en-US" dirty="0"/>
              <a:t>Provide a decent standard of living for the unemployed</a:t>
            </a:r>
          </a:p>
          <a:p>
            <a:pPr lvl="1"/>
            <a:r>
              <a:rPr lang="en-US" dirty="0"/>
              <a:t>Reduce income differences between the rich and the poor</a:t>
            </a:r>
          </a:p>
          <a:p>
            <a:pPr lvl="1"/>
            <a:r>
              <a:rPr lang="en-US" dirty="0"/>
              <a:t>Give financial help to college students from low-income families</a:t>
            </a:r>
          </a:p>
          <a:p>
            <a:pPr lvl="1"/>
            <a:r>
              <a:rPr lang="en-US" dirty="0"/>
              <a:t>Provide decent housing for those who can’t afford it</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428264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Grp="1" noChangeArrowheads="1"/>
          </p:cNvSpPr>
          <p:nvPr>
            <p:ph type="title"/>
          </p:nvPr>
        </p:nvSpPr>
        <p:spPr>
          <a:xfrm>
            <a:off x="1371600" y="685800"/>
            <a:ext cx="9601200" cy="909918"/>
          </a:xfrm>
        </p:spPr>
        <p:txBody>
          <a:bodyPr/>
          <a:lstStyle/>
          <a:p>
            <a:pPr eaLnBrk="1" hangingPunct="1">
              <a:defRPr/>
            </a:pPr>
            <a:r>
              <a:rPr lang="en-US" sz="2000" dirty="0"/>
              <a:t>Important cross-national variation in beliefs about poverty and support for redistribution (source: </a:t>
            </a:r>
            <a:r>
              <a:rPr lang="en-US" sz="2000" dirty="0" err="1"/>
              <a:t>Alesina</a:t>
            </a:r>
            <a:r>
              <a:rPr lang="en-US" sz="2000" dirty="0"/>
              <a:t> &amp; </a:t>
            </a:r>
            <a:r>
              <a:rPr lang="en-US" sz="2000" dirty="0" err="1"/>
              <a:t>Glaeser</a:t>
            </a:r>
            <a:r>
              <a:rPr lang="en-US" sz="2000" dirty="0"/>
              <a:t>, 2004, on the basis of World Value Survey, 1983-97)</a:t>
            </a:r>
          </a:p>
        </p:txBody>
      </p:sp>
      <p:graphicFrame>
        <p:nvGraphicFramePr>
          <p:cNvPr id="130080" name="Group 32"/>
          <p:cNvGraphicFramePr>
            <a:graphicFrameLocks noGrp="1"/>
          </p:cNvGraphicFramePr>
          <p:nvPr>
            <p:ph idx="1"/>
            <p:extLst>
              <p:ext uri="{D42A27DB-BD31-4B8C-83A1-F6EECF244321}">
                <p14:modId xmlns:p14="http://schemas.microsoft.com/office/powerpoint/2010/main" val="2520824420"/>
              </p:ext>
            </p:extLst>
          </p:nvPr>
        </p:nvGraphicFramePr>
        <p:xfrm>
          <a:off x="842683" y="2131377"/>
          <a:ext cx="10972800" cy="4040823"/>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tblGrid>
              <a:tr h="5111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Belief</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VS</a:t>
                      </a: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EU</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noProof="0">
                          <a:ln>
                            <a:noFill/>
                          </a:ln>
                          <a:solidFill>
                            <a:schemeClr val="tx1"/>
                          </a:solidFill>
                          <a:effectLst>
                            <a:outerShdw blurRad="38100" dist="38100" dir="2700000" algn="tl">
                              <a:srgbClr val="000000"/>
                            </a:outerShdw>
                          </a:effectLst>
                          <a:latin typeface="Tahoma" charset="0"/>
                        </a:rPr>
                        <a:t>‘believe that the poor are trapped in poverty’</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29%</a:t>
                      </a: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60%</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16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noProof="0">
                          <a:ln>
                            <a:noFill/>
                          </a:ln>
                          <a:solidFill>
                            <a:schemeClr val="tx1"/>
                          </a:solidFill>
                          <a:effectLst>
                            <a:outerShdw blurRad="38100" dist="38100" dir="2700000" algn="tl">
                              <a:srgbClr val="000000"/>
                            </a:outerShdw>
                          </a:effectLst>
                          <a:latin typeface="Tahoma" charset="0"/>
                        </a:rPr>
                        <a:t>‘believe that luck determines income’ </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30%</a:t>
                      </a: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54%</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9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noProof="0">
                          <a:ln>
                            <a:noFill/>
                          </a:ln>
                          <a:solidFill>
                            <a:schemeClr val="tx1"/>
                          </a:solidFill>
                          <a:effectLst>
                            <a:outerShdw blurRad="38100" dist="38100" dir="2700000" algn="tl">
                              <a:srgbClr val="000000"/>
                            </a:outerShdw>
                          </a:effectLst>
                          <a:latin typeface="Tahoma" charset="0"/>
                        </a:rPr>
                        <a:t>‘Believe that the poor are lazy’</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a:ln>
                            <a:noFill/>
                          </a:ln>
                          <a:solidFill>
                            <a:schemeClr val="tx1"/>
                          </a:solidFill>
                          <a:effectLst>
                            <a:outerShdw blurRad="38100" dist="38100" dir="2700000" algn="tl">
                              <a:srgbClr val="000000"/>
                            </a:outerShdw>
                          </a:effectLst>
                          <a:latin typeface="Tahoma" charset="0"/>
                        </a:rPr>
                        <a:t>60%</a:t>
                      </a: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800" b="0" i="0" u="none" strike="noStrike" cap="none" normalizeH="0" baseline="0" noProof="0" dirty="0">
                          <a:ln>
                            <a:noFill/>
                          </a:ln>
                          <a:solidFill>
                            <a:schemeClr val="tx1"/>
                          </a:solidFill>
                          <a:effectLst>
                            <a:outerShdw blurRad="38100" dist="38100" dir="2700000" algn="tl">
                              <a:srgbClr val="000000"/>
                            </a:outerShdw>
                          </a:effectLst>
                          <a:latin typeface="Tahoma" charset="0"/>
                        </a:rPr>
                        <a:t>26%</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74717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2. Macro </a:t>
            </a:r>
            <a:r>
              <a:rPr lang="en-US" dirty="0">
                <a:sym typeface="Wingdings" panose="05000000000000000000" pitchFamily="2" charset="2"/>
              </a:rPr>
              <a:t> Meso  Micro</a:t>
            </a:r>
            <a:endParaRPr lang="en-US" dirty="0"/>
          </a:p>
        </p:txBody>
      </p:sp>
      <p:pic>
        <p:nvPicPr>
          <p:cNvPr id="5" name="Tijdelijke aanduiding voor inhoud 4"/>
          <p:cNvPicPr>
            <a:picLocks noGrp="1" noChangeAspect="1"/>
          </p:cNvPicPr>
          <p:nvPr>
            <p:ph idx="1"/>
          </p:nvPr>
        </p:nvPicPr>
        <p:blipFill>
          <a:blip r:embed="rId2"/>
          <a:stretch>
            <a:fillRect/>
          </a:stretch>
        </p:blipFill>
        <p:spPr>
          <a:xfrm>
            <a:off x="6096000" y="2038027"/>
            <a:ext cx="6075444" cy="3581400"/>
          </a:xfrm>
          <a:prstGeom prst="rect">
            <a:avLst/>
          </a:prstGeom>
        </p:spPr>
      </p:pic>
      <p:sp>
        <p:nvSpPr>
          <p:cNvPr id="4" name="Tijdelijke aanduiding voor dianummer 3"/>
          <p:cNvSpPr>
            <a:spLocks noGrp="1"/>
          </p:cNvSpPr>
          <p:nvPr>
            <p:ph type="sldNum" sz="quarter" idx="12"/>
          </p:nvPr>
        </p:nvSpPr>
        <p:spPr/>
        <p:txBody>
          <a:bodyPr/>
          <a:lstStyle/>
          <a:p>
            <a:fld id="{6D22F896-40B5-4ADD-8801-0D06FADFA095}" type="slidenum">
              <a:rPr lang="en-US" smtClean="0"/>
              <a:t>30</a:t>
            </a:fld>
            <a:endParaRPr lang="en-US" dirty="0"/>
          </a:p>
        </p:txBody>
      </p:sp>
      <p:sp>
        <p:nvSpPr>
          <p:cNvPr id="6" name="Tekstvak 5"/>
          <p:cNvSpPr txBox="1"/>
          <p:nvPr/>
        </p:nvSpPr>
        <p:spPr>
          <a:xfrm>
            <a:off x="928020" y="1479518"/>
            <a:ext cx="4961336" cy="3816429"/>
          </a:xfrm>
          <a:prstGeom prst="rect">
            <a:avLst/>
          </a:prstGeom>
          <a:noFill/>
        </p:spPr>
        <p:txBody>
          <a:bodyPr wrap="square" rtlCol="0">
            <a:spAutoFit/>
          </a:bodyPr>
          <a:lstStyle/>
          <a:p>
            <a:r>
              <a:rPr lang="en-US" sz="2200" dirty="0"/>
              <a:t>The model</a:t>
            </a:r>
          </a:p>
          <a:p>
            <a:endParaRPr lang="en-US" sz="2200" dirty="0"/>
          </a:p>
          <a:p>
            <a:r>
              <a:rPr lang="en-US" sz="2200" dirty="0"/>
              <a:t>Mediating mechanisms:</a:t>
            </a:r>
          </a:p>
          <a:p>
            <a:endParaRPr lang="en-US" sz="2200" dirty="0"/>
          </a:p>
          <a:p>
            <a:r>
              <a:rPr lang="en-US" sz="2200" dirty="0"/>
              <a:t>Learning: people grow </a:t>
            </a:r>
            <a:r>
              <a:rPr lang="en-US" sz="2200" dirty="0" err="1"/>
              <a:t>accostumed</a:t>
            </a:r>
            <a:r>
              <a:rPr lang="en-US" sz="2200" dirty="0"/>
              <a:t> to what type of social policies are “normal”. </a:t>
            </a:r>
          </a:p>
          <a:p>
            <a:endParaRPr lang="en-US" sz="2200" dirty="0"/>
          </a:p>
          <a:p>
            <a:r>
              <a:rPr lang="en-US" sz="2200" dirty="0"/>
              <a:t>Framing: how people (media, politicians, audience) talk about government support</a:t>
            </a:r>
          </a:p>
        </p:txBody>
      </p:sp>
    </p:spTree>
    <p:extLst>
      <p:ext uri="{BB962C8B-B14F-4D97-AF65-F5344CB8AC3E}">
        <p14:creationId xmlns:p14="http://schemas.microsoft.com/office/powerpoint/2010/main" val="1588430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160" y="114257"/>
            <a:ext cx="9601200" cy="809812"/>
          </a:xfrm>
        </p:spPr>
        <p:txBody>
          <a:bodyPr/>
          <a:lstStyle/>
          <a:p>
            <a:r>
              <a:rPr lang="en-US" dirty="0"/>
              <a:t>2. Macro </a:t>
            </a:r>
            <a:r>
              <a:rPr lang="en-US" dirty="0">
                <a:sym typeface="Wingdings" panose="05000000000000000000" pitchFamily="2" charset="2"/>
              </a:rPr>
              <a:t> Meso  Micro</a:t>
            </a:r>
            <a:endParaRPr lang="en-US" dirty="0"/>
          </a:p>
        </p:txBody>
      </p:sp>
      <p:sp>
        <p:nvSpPr>
          <p:cNvPr id="3" name="Tijdelijke aanduiding voor inhoud 2"/>
          <p:cNvSpPr>
            <a:spLocks noGrp="1"/>
          </p:cNvSpPr>
          <p:nvPr>
            <p:ph idx="1"/>
          </p:nvPr>
        </p:nvSpPr>
        <p:spPr>
          <a:xfrm>
            <a:off x="551873" y="1516880"/>
            <a:ext cx="6964218" cy="4562331"/>
          </a:xfrm>
        </p:spPr>
        <p:txBody>
          <a:bodyPr>
            <a:normAutofit/>
          </a:bodyPr>
          <a:lstStyle/>
          <a:p>
            <a:r>
              <a:rPr lang="en-US" dirty="0" err="1"/>
              <a:t>Some</a:t>
            </a:r>
            <a:r>
              <a:rPr lang="en-US" dirty="0"/>
              <a:t> </a:t>
            </a:r>
            <a:r>
              <a:rPr lang="en-US" dirty="0" err="1"/>
              <a:t>results</a:t>
            </a:r>
            <a:r>
              <a:rPr lang="en-US" dirty="0"/>
              <a:t>: </a:t>
            </a:r>
            <a:r>
              <a:rPr lang="en-US" dirty="0" err="1"/>
              <a:t>the</a:t>
            </a:r>
            <a:r>
              <a:rPr lang="en-US" dirty="0"/>
              <a:t> type of welfare state regime does indeed matter </a:t>
            </a:r>
            <a:r>
              <a:rPr lang="en-US" dirty="0" err="1"/>
              <a:t>for</a:t>
            </a:r>
            <a:r>
              <a:rPr lang="en-US" dirty="0"/>
              <a:t> </a:t>
            </a:r>
            <a:r>
              <a:rPr lang="en-US" dirty="0" err="1"/>
              <a:t>people’s</a:t>
            </a:r>
            <a:r>
              <a:rPr lang="en-US" dirty="0"/>
              <a:t> </a:t>
            </a:r>
            <a:r>
              <a:rPr lang="en-US" dirty="0" err="1"/>
              <a:t>notions</a:t>
            </a:r>
            <a:r>
              <a:rPr lang="en-US" dirty="0"/>
              <a:t> of </a:t>
            </a:r>
            <a:r>
              <a:rPr lang="en-US" dirty="0" err="1"/>
              <a:t>solidarity</a:t>
            </a:r>
            <a:r>
              <a:rPr lang="en-US" dirty="0"/>
              <a:t> </a:t>
            </a:r>
            <a:r>
              <a:rPr lang="en-US" dirty="0" err="1"/>
              <a:t>and</a:t>
            </a:r>
            <a:r>
              <a:rPr lang="en-US" dirty="0"/>
              <a:t> </a:t>
            </a:r>
            <a:r>
              <a:rPr lang="en-US" dirty="0" err="1"/>
              <a:t>justice</a:t>
            </a:r>
            <a:endParaRPr lang="en-US" dirty="0"/>
          </a:p>
          <a:p>
            <a:pPr lvl="1"/>
            <a:r>
              <a:rPr lang="en-US" dirty="0" err="1"/>
              <a:t>Citizens</a:t>
            </a:r>
            <a:r>
              <a:rPr lang="en-US" dirty="0"/>
              <a:t> of </a:t>
            </a:r>
            <a:r>
              <a:rPr lang="en-US" dirty="0" err="1"/>
              <a:t>social-democratic</a:t>
            </a:r>
            <a:r>
              <a:rPr lang="en-US" dirty="0"/>
              <a:t> welfare </a:t>
            </a:r>
            <a:r>
              <a:rPr lang="en-US" dirty="0" err="1"/>
              <a:t>states</a:t>
            </a:r>
            <a:r>
              <a:rPr lang="en-US" dirty="0"/>
              <a:t> are </a:t>
            </a:r>
            <a:r>
              <a:rPr lang="en-US" dirty="0" err="1"/>
              <a:t>significantly</a:t>
            </a:r>
            <a:r>
              <a:rPr lang="en-US" dirty="0"/>
              <a:t> more in </a:t>
            </a:r>
            <a:r>
              <a:rPr lang="en-US" dirty="0" err="1"/>
              <a:t>favour</a:t>
            </a:r>
            <a:r>
              <a:rPr lang="en-US" dirty="0"/>
              <a:t> of </a:t>
            </a:r>
            <a:r>
              <a:rPr lang="en-US" dirty="0" err="1"/>
              <a:t>social</a:t>
            </a:r>
            <a:r>
              <a:rPr lang="en-US" dirty="0"/>
              <a:t> </a:t>
            </a:r>
            <a:r>
              <a:rPr lang="en-US" dirty="0" err="1"/>
              <a:t>rights</a:t>
            </a:r>
            <a:r>
              <a:rPr lang="en-US" dirty="0"/>
              <a:t> </a:t>
            </a:r>
            <a:r>
              <a:rPr lang="en-US" dirty="0" err="1"/>
              <a:t>by</a:t>
            </a:r>
            <a:r>
              <a:rPr lang="en-US" dirty="0"/>
              <a:t> </a:t>
            </a:r>
            <a:r>
              <a:rPr lang="en-US" dirty="0" err="1"/>
              <a:t>government</a:t>
            </a:r>
            <a:r>
              <a:rPr lang="en-US" dirty="0"/>
              <a:t> </a:t>
            </a:r>
            <a:r>
              <a:rPr lang="en-US" dirty="0" err="1"/>
              <a:t>than</a:t>
            </a:r>
            <a:r>
              <a:rPr lang="en-US" dirty="0"/>
              <a:t> </a:t>
            </a:r>
            <a:r>
              <a:rPr lang="en-US" dirty="0" err="1"/>
              <a:t>citizens</a:t>
            </a:r>
            <a:r>
              <a:rPr lang="en-US" dirty="0"/>
              <a:t> of </a:t>
            </a:r>
            <a:r>
              <a:rPr lang="en-US" dirty="0" err="1"/>
              <a:t>liberal</a:t>
            </a:r>
            <a:r>
              <a:rPr lang="en-US" dirty="0"/>
              <a:t> </a:t>
            </a:r>
            <a:r>
              <a:rPr lang="en-US" dirty="0" err="1"/>
              <a:t>and</a:t>
            </a:r>
            <a:r>
              <a:rPr lang="en-US" dirty="0"/>
              <a:t> </a:t>
            </a:r>
            <a:r>
              <a:rPr lang="en-US" dirty="0" err="1"/>
              <a:t>conservative</a:t>
            </a:r>
            <a:r>
              <a:rPr lang="en-US" dirty="0"/>
              <a:t> welfare </a:t>
            </a:r>
            <a:r>
              <a:rPr lang="en-US" dirty="0" err="1"/>
              <a:t>states</a:t>
            </a:r>
            <a:endParaRPr lang="en-US" dirty="0"/>
          </a:p>
          <a:p>
            <a:pPr lvl="1"/>
            <a:r>
              <a:rPr lang="en-US" dirty="0"/>
              <a:t>The type of welfare regime </a:t>
            </a:r>
            <a:r>
              <a:rPr lang="en-US" dirty="0" err="1"/>
              <a:t>explains</a:t>
            </a:r>
            <a:r>
              <a:rPr lang="en-US" dirty="0"/>
              <a:t> 0.24% of </a:t>
            </a:r>
            <a:r>
              <a:rPr lang="en-US" dirty="0" err="1"/>
              <a:t>the</a:t>
            </a:r>
            <a:r>
              <a:rPr lang="en-US" dirty="0"/>
              <a:t> </a:t>
            </a:r>
            <a:r>
              <a:rPr lang="en-US" dirty="0" err="1"/>
              <a:t>variance</a:t>
            </a:r>
            <a:r>
              <a:rPr lang="en-US" dirty="0"/>
              <a:t> </a:t>
            </a:r>
            <a:r>
              <a:rPr lang="en-US" dirty="0" err="1"/>
              <a:t>between</a:t>
            </a:r>
            <a:r>
              <a:rPr lang="en-US" dirty="0"/>
              <a:t> </a:t>
            </a:r>
            <a:r>
              <a:rPr lang="en-US" dirty="0" err="1"/>
              <a:t>individuals</a:t>
            </a:r>
            <a:r>
              <a:rPr lang="en-US" dirty="0"/>
              <a:t>’ </a:t>
            </a:r>
            <a:r>
              <a:rPr lang="en-US" dirty="0" err="1"/>
              <a:t>preferences</a:t>
            </a:r>
            <a:r>
              <a:rPr lang="en-US" dirty="0"/>
              <a:t>, </a:t>
            </a:r>
            <a:r>
              <a:rPr lang="en-US" dirty="0" err="1"/>
              <a:t>whereas</a:t>
            </a:r>
            <a:r>
              <a:rPr lang="en-US" dirty="0"/>
              <a:t> </a:t>
            </a:r>
            <a:r>
              <a:rPr lang="en-US" dirty="0" err="1"/>
              <a:t>individual</a:t>
            </a:r>
            <a:r>
              <a:rPr lang="en-US" dirty="0"/>
              <a:t> factors </a:t>
            </a:r>
            <a:r>
              <a:rPr lang="en-US" dirty="0" err="1"/>
              <a:t>only</a:t>
            </a:r>
            <a:r>
              <a:rPr lang="en-US" dirty="0"/>
              <a:t> account </a:t>
            </a:r>
            <a:r>
              <a:rPr lang="en-US" dirty="0" err="1"/>
              <a:t>for</a:t>
            </a:r>
            <a:r>
              <a:rPr lang="en-US" dirty="0"/>
              <a:t> 0.09%</a:t>
            </a:r>
          </a:p>
          <a:p>
            <a:pPr lvl="1"/>
            <a:endParaRPr lang="en-US" noProof="0" dirty="0"/>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31</a:t>
            </a:fld>
            <a:endParaRPr lang="en-US" dirty="0"/>
          </a:p>
        </p:txBody>
      </p:sp>
      <p:pic>
        <p:nvPicPr>
          <p:cNvPr id="5" name="Afbeelding 4"/>
          <p:cNvPicPr>
            <a:picLocks noChangeAspect="1"/>
          </p:cNvPicPr>
          <p:nvPr/>
        </p:nvPicPr>
        <p:blipFill>
          <a:blip r:embed="rId3"/>
          <a:stretch>
            <a:fillRect/>
          </a:stretch>
        </p:blipFill>
        <p:spPr>
          <a:xfrm>
            <a:off x="7225146" y="2030278"/>
            <a:ext cx="5045362" cy="4827722"/>
          </a:xfrm>
          <a:prstGeom prst="rect">
            <a:avLst/>
          </a:prstGeom>
        </p:spPr>
      </p:pic>
      <p:sp>
        <p:nvSpPr>
          <p:cNvPr id="6" name="Ovaal 5"/>
          <p:cNvSpPr/>
          <p:nvPr/>
        </p:nvSpPr>
        <p:spPr>
          <a:xfrm>
            <a:off x="11067472" y="2446976"/>
            <a:ext cx="572655" cy="4248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 name="Ovaal 6"/>
          <p:cNvSpPr/>
          <p:nvPr/>
        </p:nvSpPr>
        <p:spPr>
          <a:xfrm>
            <a:off x="11038113" y="5364348"/>
            <a:ext cx="572655" cy="424873"/>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258883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Overview</a:t>
            </a:r>
          </a:p>
        </p:txBody>
      </p:sp>
      <p:sp>
        <p:nvSpPr>
          <p:cNvPr id="3" name="Tijdelijke aanduiding voor inhoud 2"/>
          <p:cNvSpPr>
            <a:spLocks noGrp="1"/>
          </p:cNvSpPr>
          <p:nvPr>
            <p:ph idx="1"/>
          </p:nvPr>
        </p:nvSpPr>
        <p:spPr/>
        <p:txBody>
          <a:bodyPr/>
          <a:lstStyle/>
          <a:p>
            <a:r>
              <a:rPr lang="en-US" dirty="0"/>
              <a:t>Introduction: multiple levels of analysis</a:t>
            </a:r>
          </a:p>
          <a:p>
            <a:r>
              <a:rPr lang="en-US" dirty="0"/>
              <a:t>Shifting between levels</a:t>
            </a:r>
          </a:p>
          <a:p>
            <a:r>
              <a:rPr lang="en-US" b="1" dirty="0"/>
              <a:t>Fallacies in reasoning</a:t>
            </a:r>
          </a:p>
          <a:p>
            <a:pPr marL="0" indent="0">
              <a:buNone/>
            </a:pPr>
            <a:endParaRPr lang="en-US" dirty="0"/>
          </a:p>
          <a:p>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3264762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29898" y="468540"/>
            <a:ext cx="9601200" cy="817536"/>
          </a:xfrm>
        </p:spPr>
        <p:txBody>
          <a:bodyPr/>
          <a:lstStyle/>
          <a:p>
            <a:r>
              <a:rPr lang="en-US" dirty="0"/>
              <a:t>Fallacies in reasoning</a:t>
            </a:r>
          </a:p>
        </p:txBody>
      </p:sp>
      <p:sp>
        <p:nvSpPr>
          <p:cNvPr id="3" name="Tijdelijke aanduiding voor inhoud 2"/>
          <p:cNvSpPr>
            <a:spLocks noGrp="1"/>
          </p:cNvSpPr>
          <p:nvPr>
            <p:ph idx="1"/>
          </p:nvPr>
        </p:nvSpPr>
        <p:spPr>
          <a:xfrm>
            <a:off x="929898" y="1456841"/>
            <a:ext cx="10735630" cy="4996546"/>
          </a:xfrm>
        </p:spPr>
        <p:txBody>
          <a:bodyPr>
            <a:normAutofit/>
          </a:bodyPr>
          <a:lstStyle/>
          <a:p>
            <a:pPr lvl="0"/>
            <a:r>
              <a:rPr lang="en-US" dirty="0">
                <a:solidFill>
                  <a:schemeClr val="tx1"/>
                </a:solidFill>
              </a:rPr>
              <a:t>A great deal of social research uses </a:t>
            </a:r>
            <a:r>
              <a:rPr lang="en-US" b="1" dirty="0">
                <a:solidFill>
                  <a:schemeClr val="tx1"/>
                </a:solidFill>
              </a:rPr>
              <a:t>aggregated individual data</a:t>
            </a:r>
          </a:p>
          <a:p>
            <a:pPr lvl="1"/>
            <a:r>
              <a:rPr lang="en-US" dirty="0">
                <a:solidFill>
                  <a:schemeClr val="tx1"/>
                </a:solidFill>
              </a:rPr>
              <a:t>E.g. information on individuals’ trust in politics: if you want to compare levels of trust between countries, you will probably work with average scores of trust per nationality.</a:t>
            </a:r>
          </a:p>
          <a:p>
            <a:pPr marL="0" lvl="0" indent="0">
              <a:buNone/>
            </a:pPr>
            <a:endParaRPr lang="en-US" dirty="0">
              <a:solidFill>
                <a:schemeClr val="tx1"/>
              </a:solidFill>
            </a:endParaRPr>
          </a:p>
          <a:p>
            <a:pPr lvl="0"/>
            <a:r>
              <a:rPr lang="en-US" dirty="0">
                <a:solidFill>
                  <a:schemeClr val="tx1"/>
                </a:solidFill>
              </a:rPr>
              <a:t>However: from these aggregated data </a:t>
            </a:r>
            <a:r>
              <a:rPr lang="en-US" b="1" dirty="0">
                <a:solidFill>
                  <a:schemeClr val="tx1"/>
                </a:solidFill>
              </a:rPr>
              <a:t>you can’t draw any conclusions on either individuals or social groups</a:t>
            </a:r>
            <a:r>
              <a:rPr lang="en-US" dirty="0">
                <a:solidFill>
                  <a:schemeClr val="tx1"/>
                </a:solidFill>
              </a:rPr>
              <a:t>…</a:t>
            </a:r>
          </a:p>
          <a:p>
            <a:pPr lvl="1"/>
            <a:r>
              <a:rPr lang="en-US" sz="2200" dirty="0">
                <a:solidFill>
                  <a:schemeClr val="tx1"/>
                </a:solidFill>
              </a:rPr>
              <a:t>E.g. if there is lower political trust in Germany than in the UK, you can’t make statements about any particular person</a:t>
            </a:r>
          </a:p>
          <a:p>
            <a:pPr lvl="1"/>
            <a:r>
              <a:rPr lang="en-US" sz="2200" dirty="0">
                <a:solidFill>
                  <a:schemeClr val="tx1"/>
                </a:solidFill>
              </a:rPr>
              <a:t>E.g. aggregated individual do not tell you anything about how political parties might work with each other in that country. Trust in politics may be, for instance, very low in Germany, but at the same time political parties may be strongly cooperative towards one another</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2292514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Fallacies in reasoning</a:t>
            </a:r>
          </a:p>
        </p:txBody>
      </p:sp>
      <p:sp>
        <p:nvSpPr>
          <p:cNvPr id="3" name="Tijdelijke aanduiding voor inhoud 2"/>
          <p:cNvSpPr>
            <a:spLocks noGrp="1"/>
          </p:cNvSpPr>
          <p:nvPr>
            <p:ph idx="1"/>
          </p:nvPr>
        </p:nvSpPr>
        <p:spPr>
          <a:xfrm>
            <a:off x="1043709" y="1788679"/>
            <a:ext cx="10310091" cy="4815320"/>
          </a:xfrm>
        </p:spPr>
        <p:txBody>
          <a:bodyPr>
            <a:normAutofit/>
          </a:bodyPr>
          <a:lstStyle/>
          <a:p>
            <a:r>
              <a:rPr lang="en-US" dirty="0"/>
              <a:t>Two types of fallacies:</a:t>
            </a:r>
          </a:p>
          <a:p>
            <a:pPr lvl="1"/>
            <a:r>
              <a:rPr lang="en-US" dirty="0"/>
              <a:t>Compositional fallacy</a:t>
            </a:r>
          </a:p>
          <a:p>
            <a:pPr lvl="1"/>
            <a:r>
              <a:rPr lang="en-US" dirty="0"/>
              <a:t>Ecological fallacy</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886273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2670"/>
            <a:ext cx="9601200" cy="807228"/>
          </a:xfrm>
        </p:spPr>
        <p:txBody>
          <a:bodyPr/>
          <a:lstStyle/>
          <a:p>
            <a:r>
              <a:rPr lang="en-US" dirty="0"/>
              <a:t>Compositional fallacy</a:t>
            </a:r>
          </a:p>
        </p:txBody>
      </p:sp>
      <p:sp>
        <p:nvSpPr>
          <p:cNvPr id="3" name="Tijdelijke aanduiding voor inhoud 2"/>
          <p:cNvSpPr>
            <a:spLocks noGrp="1"/>
          </p:cNvSpPr>
          <p:nvPr>
            <p:ph idx="1"/>
          </p:nvPr>
        </p:nvSpPr>
        <p:spPr>
          <a:xfrm>
            <a:off x="838200" y="1187594"/>
            <a:ext cx="10832024" cy="4482812"/>
          </a:xfrm>
        </p:spPr>
        <p:txBody>
          <a:bodyPr>
            <a:normAutofit/>
          </a:bodyPr>
          <a:lstStyle/>
          <a:p>
            <a:r>
              <a:rPr lang="en-US" dirty="0"/>
              <a:t>When you only have micro-level (individual) data, but draw conclusions about organizations, institutions or networks (meso) or national societies (macro).</a:t>
            </a:r>
          </a:p>
          <a:p>
            <a:endParaRPr lang="en-US" dirty="0"/>
          </a:p>
          <a:p>
            <a:r>
              <a:rPr lang="en-US" dirty="0"/>
              <a:t>This is a fallacy, because “the whole is greater than the sum of its parts” (Aristotle):</a:t>
            </a:r>
          </a:p>
          <a:p>
            <a:pPr lvl="1"/>
            <a:r>
              <a:rPr lang="en-US" dirty="0"/>
              <a:t>These meso and macro levels have their own properties, and social scientists often focus primarily on these meso and macro levels. </a:t>
            </a:r>
          </a:p>
          <a:p>
            <a:pPr lvl="1"/>
            <a:r>
              <a:rPr lang="en-US" dirty="0"/>
              <a:t>You cannot assume that the characteristics of an individual element can be equally applied to the whole </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3841375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Compositional fallacy</a:t>
            </a:r>
          </a:p>
        </p:txBody>
      </p:sp>
      <p:sp>
        <p:nvSpPr>
          <p:cNvPr id="3" name="Tijdelijke aanduiding voor inhoud 2"/>
          <p:cNvSpPr>
            <a:spLocks noGrp="1"/>
          </p:cNvSpPr>
          <p:nvPr>
            <p:ph idx="1"/>
          </p:nvPr>
        </p:nvSpPr>
        <p:spPr>
          <a:xfrm>
            <a:off x="973282" y="1760970"/>
            <a:ext cx="10245436" cy="4686011"/>
          </a:xfrm>
        </p:spPr>
        <p:txBody>
          <a:bodyPr>
            <a:normAutofit/>
          </a:bodyPr>
          <a:lstStyle/>
          <a:p>
            <a:pPr lvl="0"/>
            <a:r>
              <a:rPr lang="en-US" dirty="0">
                <a:solidFill>
                  <a:schemeClr val="tx1"/>
                </a:solidFill>
              </a:rPr>
              <a:t>E.g. </a:t>
            </a:r>
            <a:r>
              <a:rPr lang="en-US" dirty="0"/>
              <a:t>political discourse on poverty:</a:t>
            </a:r>
          </a:p>
          <a:p>
            <a:pPr lvl="1"/>
            <a:r>
              <a:rPr lang="en-US" dirty="0"/>
              <a:t>Just because she escaped from poverty by working hard, does not mean that working hard (individually) will solve inequality (societally). There are structural, social causes of inequality and poverty, some of which only few individuals can surpass. Even though it is principally possible for each person to escape poverty.</a:t>
            </a:r>
          </a:p>
          <a:p>
            <a:pPr lvl="1"/>
            <a:r>
              <a:rPr lang="en-US" dirty="0"/>
              <a:t>In other words: by generalizing from individual cases, so it is unlikely that you can find a solution for solving poverty on a national level.  </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204388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9159" y="268665"/>
            <a:ext cx="9601200" cy="769721"/>
          </a:xfrm>
        </p:spPr>
        <p:txBody>
          <a:bodyPr/>
          <a:lstStyle/>
          <a:p>
            <a:r>
              <a:rPr lang="en-US" dirty="0"/>
              <a:t>Ecological fallacy</a:t>
            </a:r>
          </a:p>
        </p:txBody>
      </p:sp>
      <p:sp>
        <p:nvSpPr>
          <p:cNvPr id="3" name="Tijdelijke aanduiding voor inhoud 2"/>
          <p:cNvSpPr>
            <a:spLocks noGrp="1"/>
          </p:cNvSpPr>
          <p:nvPr>
            <p:ph idx="1"/>
          </p:nvPr>
        </p:nvSpPr>
        <p:spPr>
          <a:xfrm>
            <a:off x="829159" y="1265024"/>
            <a:ext cx="10245436" cy="4686011"/>
          </a:xfrm>
        </p:spPr>
        <p:txBody>
          <a:bodyPr>
            <a:normAutofit/>
          </a:bodyPr>
          <a:lstStyle/>
          <a:p>
            <a:r>
              <a:rPr lang="en-US" dirty="0"/>
              <a:t>Drawing conclusions </a:t>
            </a:r>
            <a:r>
              <a:rPr lang="en-US" b="1" dirty="0"/>
              <a:t>about individuals </a:t>
            </a:r>
            <a:r>
              <a:rPr lang="en-US" dirty="0"/>
              <a:t>when you only have meso, macro or aggregated data. This is a problem because macro units are too large to represent individual differences within the unit. </a:t>
            </a:r>
          </a:p>
          <a:p>
            <a:endParaRPr lang="en-US" dirty="0"/>
          </a:p>
          <a:p>
            <a:r>
              <a:rPr lang="en-US" dirty="0"/>
              <a:t>E.g. stating that a person must be a bad teacher, because he is working at a school with a really bad reputation. </a:t>
            </a:r>
          </a:p>
          <a:p>
            <a:endParaRPr lang="en-US" dirty="0"/>
          </a:p>
          <a:p>
            <a:r>
              <a:rPr lang="en-US" dirty="0"/>
              <a:t>E.g. persons from a poorer background, have lower chances of acquiring a university degree. The statement that “this person will not be able to acquire such a degree” contains an ecological fallacy.  </a:t>
            </a:r>
          </a:p>
          <a:p>
            <a:pPr lvl="1"/>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3765502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Ecological fallacy</a:t>
            </a:r>
          </a:p>
        </p:txBody>
      </p:sp>
      <p:sp>
        <p:nvSpPr>
          <p:cNvPr id="3" name="Tijdelijke aanduiding voor inhoud 2"/>
          <p:cNvSpPr>
            <a:spLocks noGrp="1"/>
          </p:cNvSpPr>
          <p:nvPr>
            <p:ph idx="1"/>
          </p:nvPr>
        </p:nvSpPr>
        <p:spPr>
          <a:xfrm>
            <a:off x="973282" y="1760970"/>
            <a:ext cx="10245436" cy="4686011"/>
          </a:xfrm>
        </p:spPr>
        <p:txBody>
          <a:bodyPr>
            <a:normAutofit/>
          </a:bodyPr>
          <a:lstStyle/>
          <a:p>
            <a:r>
              <a:rPr lang="en-US" dirty="0"/>
              <a:t>E.g. positive correlation between mineworkers in a UK region and regional number of suicides. </a:t>
            </a:r>
          </a:p>
          <a:p>
            <a:pPr lvl="1"/>
            <a:r>
              <a:rPr lang="en-US" dirty="0"/>
              <a:t>Policy-makers concluded that miners had a higher suicide risk. </a:t>
            </a:r>
          </a:p>
          <a:p>
            <a:pPr lvl="1"/>
            <a:r>
              <a:rPr lang="en-US" dirty="0"/>
              <a:t>Yet the analysis of individual-level data made clear that it were especially farmers in mining regions that had higher suicide rates…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192436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21661"/>
            <a:ext cx="9601200" cy="839234"/>
          </a:xfrm>
        </p:spPr>
        <p:txBody>
          <a:bodyPr/>
          <a:lstStyle/>
          <a:p>
            <a:r>
              <a:rPr lang="en-US" dirty="0"/>
              <a:t>Summing up…</a:t>
            </a:r>
          </a:p>
        </p:txBody>
      </p:sp>
      <p:sp>
        <p:nvSpPr>
          <p:cNvPr id="3" name="Tijdelijke aanduiding voor inhoud 2"/>
          <p:cNvSpPr>
            <a:spLocks noGrp="1"/>
          </p:cNvSpPr>
          <p:nvPr>
            <p:ph idx="1"/>
          </p:nvPr>
        </p:nvSpPr>
        <p:spPr>
          <a:xfrm>
            <a:off x="969819" y="1193369"/>
            <a:ext cx="10383981" cy="5444979"/>
          </a:xfrm>
        </p:spPr>
        <p:txBody>
          <a:bodyPr>
            <a:normAutofit/>
          </a:bodyPr>
          <a:lstStyle/>
          <a:p>
            <a:r>
              <a:rPr lang="en-US" dirty="0">
                <a:solidFill>
                  <a:schemeClr val="tx1"/>
                </a:solidFill>
              </a:rPr>
              <a:t>Always reflect on the different levels and units of analysis you are using in your research</a:t>
            </a:r>
          </a:p>
          <a:p>
            <a:pPr marL="0" indent="0">
              <a:buNone/>
            </a:pPr>
            <a:endParaRPr lang="en-US" dirty="0">
              <a:solidFill>
                <a:schemeClr val="tx1"/>
              </a:solidFill>
            </a:endParaRPr>
          </a:p>
          <a:p>
            <a:r>
              <a:rPr lang="en-US" dirty="0">
                <a:solidFill>
                  <a:schemeClr val="tx1"/>
                </a:solidFill>
              </a:rPr>
              <a:t>Two types of common mistakes</a:t>
            </a:r>
          </a:p>
          <a:p>
            <a:pPr lvl="1"/>
            <a:r>
              <a:rPr lang="en-US" sz="2600" dirty="0">
                <a:solidFill>
                  <a:schemeClr val="tx1"/>
                </a:solidFill>
              </a:rPr>
              <a:t>Compositional fallacy: statements on societies or </a:t>
            </a:r>
            <a:r>
              <a:rPr lang="en-US" sz="2600" dirty="0" err="1">
                <a:solidFill>
                  <a:schemeClr val="tx1"/>
                </a:solidFill>
              </a:rPr>
              <a:t>organisations</a:t>
            </a:r>
            <a:r>
              <a:rPr lang="en-US" sz="2600" dirty="0">
                <a:solidFill>
                  <a:schemeClr val="tx1"/>
                </a:solidFill>
              </a:rPr>
              <a:t> by drawing on individual data</a:t>
            </a:r>
          </a:p>
          <a:p>
            <a:pPr lvl="1"/>
            <a:r>
              <a:rPr lang="en-US" sz="2600" dirty="0">
                <a:solidFill>
                  <a:schemeClr val="tx1"/>
                </a:solidFill>
              </a:rPr>
              <a:t>Ecological fallacy: statements on individuals and </a:t>
            </a:r>
            <a:r>
              <a:rPr lang="en-US" sz="2600" dirty="0" err="1">
                <a:solidFill>
                  <a:schemeClr val="tx1"/>
                </a:solidFill>
              </a:rPr>
              <a:t>organisations</a:t>
            </a:r>
            <a:r>
              <a:rPr lang="en-US" sz="2600" dirty="0">
                <a:solidFill>
                  <a:schemeClr val="tx1"/>
                </a:solidFill>
              </a:rPr>
              <a:t> by drawing on macro data</a:t>
            </a:r>
          </a:p>
          <a:p>
            <a:pPr lvl="0"/>
            <a:endParaRPr lang="en-US" dirty="0">
              <a:solidFill>
                <a:schemeClr val="tx1"/>
              </a:solidFill>
            </a:endParaRPr>
          </a:p>
          <a:p>
            <a:pPr lvl="0"/>
            <a:r>
              <a:rPr lang="en-US" dirty="0">
                <a:solidFill>
                  <a:schemeClr val="tx1"/>
                </a:solidFill>
              </a:rPr>
              <a:t>You can avoid these mistakes in two ways:</a:t>
            </a:r>
          </a:p>
          <a:p>
            <a:pPr lvl="1"/>
            <a:r>
              <a:rPr lang="en-US" sz="2600" dirty="0">
                <a:solidFill>
                  <a:schemeClr val="tx1"/>
                </a:solidFill>
              </a:rPr>
              <a:t>“Keeping your levels straight”</a:t>
            </a:r>
          </a:p>
          <a:p>
            <a:pPr lvl="1"/>
            <a:r>
              <a:rPr lang="en-US" sz="2600" dirty="0">
                <a:solidFill>
                  <a:schemeClr val="tx1"/>
                </a:solidFill>
              </a:rPr>
              <a:t>Shifting between levels by explicating the causal connections between levels</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34547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314839"/>
            <a:ext cx="10668000" cy="1280877"/>
          </a:xfrm>
        </p:spPr>
        <p:txBody>
          <a:bodyPr>
            <a:noAutofit/>
          </a:bodyPr>
          <a:lstStyle/>
          <a:p>
            <a:r>
              <a:rPr lang="en-US" sz="4400" dirty="0"/>
              <a:t>Social research is situated on different levels</a:t>
            </a:r>
          </a:p>
        </p:txBody>
      </p:sp>
      <p:sp>
        <p:nvSpPr>
          <p:cNvPr id="3" name="Tijdelijke aanduiding voor inhoud 2"/>
          <p:cNvSpPr>
            <a:spLocks noGrp="1"/>
          </p:cNvSpPr>
          <p:nvPr>
            <p:ph idx="1"/>
          </p:nvPr>
        </p:nvSpPr>
        <p:spPr>
          <a:xfrm>
            <a:off x="914399" y="2075874"/>
            <a:ext cx="10829365" cy="4467287"/>
          </a:xfrm>
        </p:spPr>
        <p:txBody>
          <a:bodyPr>
            <a:noAutofit/>
          </a:bodyPr>
          <a:lstStyle/>
          <a:p>
            <a:r>
              <a:rPr lang="en-US" sz="2300" dirty="0"/>
              <a:t>Sociological analysis implies theoretical assumptions and assertions about causal factors  at different levels of analysis, for instance:</a:t>
            </a:r>
          </a:p>
          <a:p>
            <a:endParaRPr lang="en-US" sz="2300" dirty="0"/>
          </a:p>
          <a:p>
            <a:pPr lvl="1"/>
            <a:r>
              <a:rPr lang="en-US" sz="2300" dirty="0"/>
              <a:t>The attitudes of individuals towards the welfare state are shaped by a broader macro-context  (Example: EU/US) as well as (aggregated) individual features (e.g. education level, income, etc.) </a:t>
            </a:r>
          </a:p>
          <a:p>
            <a:pPr lvl="1"/>
            <a:endParaRPr lang="en-US" sz="2300" dirty="0"/>
          </a:p>
          <a:p>
            <a:pPr lvl="1"/>
            <a:r>
              <a:rPr lang="en-US" sz="2300" dirty="0"/>
              <a:t>In the organizations (meso-level) that shape the design and effectivity of social policies – and, arguably, also shape the attitudes of people.</a:t>
            </a:r>
          </a:p>
          <a:p>
            <a:pPr lvl="1"/>
            <a:r>
              <a:rPr lang="en-US" sz="2300" dirty="0"/>
              <a:t> Example: Kohli’s Power Resources Theory stating that “working class power achieved through the organization I the form of labor unions or left parties, which produces more egalitarian distributional outcomes”).</a:t>
            </a:r>
          </a:p>
          <a:p>
            <a:endParaRPr lang="en-US" sz="2300" dirty="0"/>
          </a:p>
        </p:txBody>
      </p:sp>
    </p:spTree>
    <p:extLst>
      <p:ext uri="{BB962C8B-B14F-4D97-AF65-F5344CB8AC3E}">
        <p14:creationId xmlns:p14="http://schemas.microsoft.com/office/powerpoint/2010/main" val="302089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57A76-1E64-634A-83B0-C13EFB1960D8}"/>
              </a:ext>
            </a:extLst>
          </p:cNvPr>
          <p:cNvSpPr>
            <a:spLocks noGrp="1"/>
          </p:cNvSpPr>
          <p:nvPr>
            <p:ph type="title"/>
          </p:nvPr>
        </p:nvSpPr>
        <p:spPr/>
        <p:txBody>
          <a:bodyPr/>
          <a:lstStyle/>
          <a:p>
            <a:r>
              <a:rPr lang="en-US" dirty="0"/>
              <a:t>Instructions for Assignment 3</a:t>
            </a:r>
          </a:p>
        </p:txBody>
      </p:sp>
      <p:sp>
        <p:nvSpPr>
          <p:cNvPr id="3" name="Content Placeholder 2">
            <a:extLst>
              <a:ext uri="{FF2B5EF4-FFF2-40B4-BE49-F238E27FC236}">
                <a16:creationId xmlns:a16="http://schemas.microsoft.com/office/drawing/2014/main" id="{D3DEEC49-5504-B740-A0E2-C848BC223DC1}"/>
              </a:ext>
            </a:extLst>
          </p:cNvPr>
          <p:cNvSpPr>
            <a:spLocks noGrp="1"/>
          </p:cNvSpPr>
          <p:nvPr>
            <p:ph idx="1"/>
          </p:nvPr>
        </p:nvSpPr>
        <p:spPr/>
        <p:txBody>
          <a:bodyPr>
            <a:normAutofit/>
          </a:bodyPr>
          <a:lstStyle/>
          <a:p>
            <a:r>
              <a:rPr lang="en-US" dirty="0"/>
              <a:t>Deadline December 23</a:t>
            </a:r>
            <a:r>
              <a:rPr lang="en-US" baseline="30000" dirty="0"/>
              <a:t>rd</a:t>
            </a:r>
            <a:r>
              <a:rPr lang="en-US" dirty="0"/>
              <a:t>, 2019.</a:t>
            </a:r>
          </a:p>
          <a:p>
            <a:r>
              <a:rPr lang="en-US" dirty="0"/>
              <a:t>The intended length of the assignment is 2300 to 3000 words. It is graded out of 20 and </a:t>
            </a:r>
            <a:r>
              <a:rPr lang="en-US" b="1" dirty="0"/>
              <a:t>Late submissions </a:t>
            </a:r>
            <a:r>
              <a:rPr lang="en-US" dirty="0"/>
              <a:t>receive a reduction of 1 out </a:t>
            </a:r>
            <a:r>
              <a:rPr lang="en-US"/>
              <a:t>of 15, </a:t>
            </a:r>
            <a:r>
              <a:rPr lang="en-US" dirty="0"/>
              <a:t>repeated for every extra week of delay. </a:t>
            </a:r>
          </a:p>
          <a:p>
            <a:r>
              <a:rPr lang="en-US" dirty="0"/>
              <a:t>But, as always: quality above quantity. You are advised to write in Dutch, unless you feel sufficiently proficient in English.</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24A5D75-872F-E243-B777-3578CA739903}"/>
              </a:ext>
            </a:extLst>
          </p:cNvPr>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2417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3023" y="685800"/>
            <a:ext cx="10465953" cy="664730"/>
          </a:xfrm>
        </p:spPr>
        <p:txBody>
          <a:bodyPr>
            <a:normAutofit/>
          </a:bodyPr>
          <a:lstStyle/>
          <a:p>
            <a:r>
              <a:rPr lang="en-US" sz="4000" dirty="0"/>
              <a:t>Social research is situated on different levels</a:t>
            </a:r>
          </a:p>
        </p:txBody>
      </p:sp>
      <p:sp>
        <p:nvSpPr>
          <p:cNvPr id="3" name="Tijdelijke aanduiding voor inhoud 2"/>
          <p:cNvSpPr>
            <a:spLocks noGrp="1"/>
          </p:cNvSpPr>
          <p:nvPr>
            <p:ph idx="1"/>
          </p:nvPr>
        </p:nvSpPr>
        <p:spPr>
          <a:xfrm>
            <a:off x="729674" y="1487055"/>
            <a:ext cx="11250516" cy="5234420"/>
          </a:xfrm>
        </p:spPr>
        <p:txBody>
          <a:bodyPr>
            <a:normAutofit/>
          </a:bodyPr>
          <a:lstStyle/>
          <a:p>
            <a:r>
              <a:rPr lang="en-US" b="1" dirty="0"/>
              <a:t>Levels of analysis</a:t>
            </a:r>
            <a:r>
              <a:rPr lang="en-US" dirty="0"/>
              <a:t>: the level in which explanations are situated.</a:t>
            </a:r>
            <a:br>
              <a:rPr lang="en-US" dirty="0"/>
            </a:br>
            <a:endParaRPr lang="en-US" dirty="0"/>
          </a:p>
          <a:p>
            <a:pPr lvl="1"/>
            <a:r>
              <a:rPr lang="en-US" b="1" dirty="0"/>
              <a:t>Macro: structure of society  (the highest level)</a:t>
            </a:r>
          </a:p>
          <a:p>
            <a:pPr lvl="2"/>
            <a:r>
              <a:rPr lang="en-US" sz="2200" dirty="0"/>
              <a:t>e.g. inequality, democracy, immigration, diversity, economic development, functional differentiation,…</a:t>
            </a:r>
            <a:endParaRPr lang="en-US" dirty="0"/>
          </a:p>
          <a:p>
            <a:pPr lvl="1"/>
            <a:r>
              <a:rPr lang="en-US" b="1" dirty="0"/>
              <a:t>Meso: institutions, </a:t>
            </a:r>
            <a:r>
              <a:rPr lang="en-US" b="1" dirty="0" err="1"/>
              <a:t>organisations</a:t>
            </a:r>
            <a:r>
              <a:rPr lang="en-US" b="1" dirty="0"/>
              <a:t> and networks (the moderate level)</a:t>
            </a:r>
          </a:p>
          <a:p>
            <a:pPr lvl="2"/>
            <a:r>
              <a:rPr lang="en-US" sz="2200" dirty="0"/>
              <a:t>e.g. political parties competing for power, social networks of employers, horizontal vs hierarchical </a:t>
            </a:r>
            <a:r>
              <a:rPr lang="en-US" sz="2200" dirty="0" err="1"/>
              <a:t>organisations</a:t>
            </a:r>
            <a:r>
              <a:rPr lang="en-US" sz="2200" dirty="0"/>
              <a:t>, cooperative vs competitive </a:t>
            </a:r>
            <a:r>
              <a:rPr lang="en-US" sz="2200" dirty="0" err="1"/>
              <a:t>organisational</a:t>
            </a:r>
            <a:r>
              <a:rPr lang="en-US" sz="2200" dirty="0"/>
              <a:t> cultures, concentration vs mixed schools.</a:t>
            </a:r>
            <a:endParaRPr lang="en-US" dirty="0"/>
          </a:p>
          <a:p>
            <a:pPr lvl="1"/>
            <a:r>
              <a:rPr lang="en-US" b="1" dirty="0"/>
              <a:t>Micro: individuals and interactions (the lowest level)</a:t>
            </a:r>
          </a:p>
          <a:p>
            <a:pPr lvl="2"/>
            <a:r>
              <a:rPr lang="en-US" sz="2200" dirty="0"/>
              <a:t>E.g. individual beliefs about politics, abortion, immigration</a:t>
            </a:r>
          </a:p>
          <a:p>
            <a:pPr lvl="2"/>
            <a:r>
              <a:rPr lang="en-US" sz="2200" dirty="0"/>
              <a:t>E.g. individual </a:t>
            </a:r>
            <a:r>
              <a:rPr lang="en-US" sz="2200" dirty="0" err="1"/>
              <a:t>behaviour</a:t>
            </a:r>
            <a:r>
              <a:rPr lang="en-US" sz="2200" dirty="0"/>
              <a:t>: lifestyle, consumption, </a:t>
            </a:r>
          </a:p>
          <a:p>
            <a:pPr lvl="2"/>
            <a:r>
              <a:rPr lang="en-US" sz="2200" dirty="0"/>
              <a:t>E.g. individual interaction: encountering strangers, interactions between friends</a:t>
            </a:r>
            <a:endParaRPr lang="en-US" dirty="0"/>
          </a:p>
          <a:p>
            <a:endParaRPr lang="en-US" dirty="0"/>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1598416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71600" y="685800"/>
            <a:ext cx="9601200" cy="817536"/>
          </a:xfrm>
        </p:spPr>
        <p:txBody>
          <a:bodyPr>
            <a:normAutofit fontScale="90000"/>
          </a:bodyPr>
          <a:lstStyle/>
          <a:p>
            <a:r>
              <a:rPr lang="en-US" sz="3200" dirty="0"/>
              <a:t>Thinking about different levels of analysis: Aims</a:t>
            </a:r>
            <a:br>
              <a:rPr lang="en-US" sz="3200" dirty="0"/>
            </a:br>
            <a:endParaRPr lang="en-US" sz="3200" dirty="0"/>
          </a:p>
        </p:txBody>
      </p:sp>
      <p:sp>
        <p:nvSpPr>
          <p:cNvPr id="3" name="Tijdelijke aanduiding voor inhoud 2"/>
          <p:cNvSpPr>
            <a:spLocks noGrp="1"/>
          </p:cNvSpPr>
          <p:nvPr>
            <p:ph idx="1"/>
          </p:nvPr>
        </p:nvSpPr>
        <p:spPr>
          <a:xfrm>
            <a:off x="1371599" y="1844298"/>
            <a:ext cx="10143641" cy="4327902"/>
          </a:xfrm>
        </p:spPr>
        <p:txBody>
          <a:bodyPr>
            <a:normAutofit/>
          </a:bodyPr>
          <a:lstStyle/>
          <a:p>
            <a:r>
              <a:rPr lang="en-US" sz="2300" dirty="0"/>
              <a:t>Provide clarity about units and levels of analysis: what are the main levels of analysis in the social sciences or in social research?</a:t>
            </a:r>
          </a:p>
          <a:p>
            <a:endParaRPr lang="en-US" sz="2300" dirty="0"/>
          </a:p>
          <a:p>
            <a:r>
              <a:rPr lang="en-US" sz="2300" dirty="0"/>
              <a:t>Provide some tools and instruments to think about research in multi-level contexts and interpret data across different levels of analysis . </a:t>
            </a:r>
          </a:p>
          <a:p>
            <a:endParaRPr lang="en-US" sz="2300" dirty="0"/>
          </a:p>
          <a:p>
            <a:r>
              <a:rPr lang="en-US" sz="2300" dirty="0"/>
              <a:t>Learn to </a:t>
            </a:r>
            <a:r>
              <a:rPr lang="en-US" sz="2300" b="1" dirty="0"/>
              <a:t>think more systematically </a:t>
            </a:r>
            <a:r>
              <a:rPr lang="en-US" sz="2300" dirty="0"/>
              <a:t>about the main problems when one attempts to explain across different levels of analysis? </a:t>
            </a:r>
          </a:p>
        </p:txBody>
      </p:sp>
    </p:spTree>
    <p:extLst>
      <p:ext uri="{BB962C8B-B14F-4D97-AF65-F5344CB8AC3E}">
        <p14:creationId xmlns:p14="http://schemas.microsoft.com/office/powerpoint/2010/main" val="391844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e.g. </a:t>
            </a:r>
            <a:r>
              <a:rPr lang="en-US" dirty="0" err="1"/>
              <a:t>Obesitas</a:t>
            </a:r>
            <a:endParaRPr lang="en-US" dirty="0"/>
          </a:p>
        </p:txBody>
      </p:sp>
      <p:sp>
        <p:nvSpPr>
          <p:cNvPr id="3" name="Tijdelijke aanduiding voor inhoud 2"/>
          <p:cNvSpPr>
            <a:spLocks noGrp="1"/>
          </p:cNvSpPr>
          <p:nvPr>
            <p:ph idx="1"/>
          </p:nvPr>
        </p:nvSpPr>
        <p:spPr/>
        <p:txBody>
          <a:bodyPr>
            <a:normAutofit/>
          </a:bodyPr>
          <a:lstStyle/>
          <a:p>
            <a:r>
              <a:rPr lang="en-US" dirty="0"/>
              <a:t>Can be studied on different levels</a:t>
            </a:r>
          </a:p>
          <a:p>
            <a:endParaRPr lang="en-US" dirty="0"/>
          </a:p>
          <a:p>
            <a:r>
              <a:rPr lang="en-US" dirty="0"/>
              <a:t>E.g. why are some persons obese, rather than others?</a:t>
            </a:r>
          </a:p>
          <a:p>
            <a:pPr lvl="1"/>
            <a:r>
              <a:rPr lang="en-US" dirty="0"/>
              <a:t>Can be explained by lifestyle: smoking, drinking, too little exercise</a:t>
            </a:r>
          </a:p>
          <a:p>
            <a:pPr lvl="1"/>
            <a:r>
              <a:rPr lang="en-US" dirty="0"/>
              <a:t>Or by (genetic) medical conditions, or hormones..</a:t>
            </a:r>
          </a:p>
          <a:p>
            <a:pPr lvl="1"/>
            <a:r>
              <a:rPr lang="en-US" dirty="0"/>
              <a:t>Micro explanations for micro variance</a:t>
            </a:r>
          </a:p>
        </p:txBody>
      </p:sp>
      <p:sp>
        <p:nvSpPr>
          <p:cNvPr id="4" name="Tijdelijke aanduiding voor dianummer 3"/>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68778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USA, Obesity by state</a:t>
            </a:r>
          </a:p>
        </p:txBody>
      </p:sp>
      <p:pic>
        <p:nvPicPr>
          <p:cNvPr id="4" name="Tijdelijke aanduiding voor inhoud 3" descr="USA_Obesity_2011.svg.png"/>
          <p:cNvPicPr>
            <a:picLocks noGrp="1" noChangeAspect="1"/>
          </p:cNvPicPr>
          <p:nvPr>
            <p:ph idx="1"/>
          </p:nvPr>
        </p:nvPicPr>
        <p:blipFill>
          <a:blip r:embed="rId3" cstate="print"/>
          <a:stretch>
            <a:fillRect/>
          </a:stretch>
        </p:blipFill>
        <p:spPr>
          <a:xfrm>
            <a:off x="3949700" y="2705100"/>
            <a:ext cx="4445000" cy="2743200"/>
          </a:xfrm>
        </p:spPr>
      </p:pic>
    </p:spTree>
    <p:extLst>
      <p:ext uri="{BB962C8B-B14F-4D97-AF65-F5344CB8AC3E}">
        <p14:creationId xmlns:p14="http://schemas.microsoft.com/office/powerpoint/2010/main" val="376242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254646" y="2286000"/>
            <a:ext cx="3835107"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2426448"/>
      </p:ext>
    </p:extLst>
  </p:cSld>
  <p:clrMapOvr>
    <a:masterClrMapping/>
  </p:clrMapOvr>
</p:sld>
</file>

<file path=ppt/theme/theme1.xml><?xml version="1.0" encoding="utf-8"?>
<a:theme xmlns:a="http://schemas.openxmlformats.org/drawingml/2006/main" name="Cr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{BE24456D-8456-9648-A514-524BE03F8B1F}tf10001072</Template>
  <TotalTime>2049</TotalTime>
  <Words>2724</Words>
  <Application>Microsoft Macintosh PowerPoint</Application>
  <PresentationFormat>Widescreen</PresentationFormat>
  <Paragraphs>299</Paragraphs>
  <Slides>40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Calibri</vt:lpstr>
      <vt:lpstr>Franklin Gothic Book</vt:lpstr>
      <vt:lpstr>Tahoma</vt:lpstr>
      <vt:lpstr>Wingdings</vt:lpstr>
      <vt:lpstr>Crop</vt:lpstr>
      <vt:lpstr>Theory construction</vt:lpstr>
      <vt:lpstr>Overview</vt:lpstr>
      <vt:lpstr>Important cross-national variation in beliefs about poverty and support for redistribution (source: Alesina &amp; Glaeser, 2004, on the basis of World Value Survey, 1983-97)</vt:lpstr>
      <vt:lpstr>Social research is situated on different levels</vt:lpstr>
      <vt:lpstr>Social research is situated on different levels</vt:lpstr>
      <vt:lpstr>Thinking about different levels of analysis: Aims </vt:lpstr>
      <vt:lpstr>e.g. Obesitas</vt:lpstr>
      <vt:lpstr>USA, Obesity by state</vt:lpstr>
      <vt:lpstr>PowerPoint Presentation</vt:lpstr>
      <vt:lpstr>World map of Obesity</vt:lpstr>
      <vt:lpstr>Exercise: think-pair-share</vt:lpstr>
      <vt:lpstr>e.g. Obesities</vt:lpstr>
      <vt:lpstr>e.g. Obesities</vt:lpstr>
      <vt:lpstr>PowerPoint Presentation</vt:lpstr>
      <vt:lpstr>e.g. Obesities</vt:lpstr>
      <vt:lpstr>e.g. Obesities</vt:lpstr>
      <vt:lpstr>PowerPoint Presentation</vt:lpstr>
      <vt:lpstr>e.g. Obesities: top-down explanations</vt:lpstr>
      <vt:lpstr>E.g. Obesities: bottom-up explanations</vt:lpstr>
      <vt:lpstr>Shifting between levels</vt:lpstr>
      <vt:lpstr>Shifting between levels</vt:lpstr>
      <vt:lpstr>Different causal paths</vt:lpstr>
      <vt:lpstr>PowerPoint Presentation</vt:lpstr>
      <vt:lpstr>1. Micro  Meso  Macro</vt:lpstr>
      <vt:lpstr>1. Micro  Meso  Macro</vt:lpstr>
      <vt:lpstr>PowerPoint Presentation</vt:lpstr>
      <vt:lpstr>2. Macro  Meso  Micro</vt:lpstr>
      <vt:lpstr>2. Macro  Meso  Micro</vt:lpstr>
      <vt:lpstr>2. Macro  Meso  Micro</vt:lpstr>
      <vt:lpstr>2. Macro  Meso  Micro</vt:lpstr>
      <vt:lpstr>2. Macro  Meso  Micro</vt:lpstr>
      <vt:lpstr>Overview</vt:lpstr>
      <vt:lpstr>Fallacies in reasoning</vt:lpstr>
      <vt:lpstr>Fallacies in reasoning</vt:lpstr>
      <vt:lpstr>Compositional fallacy</vt:lpstr>
      <vt:lpstr>Compositional fallacy</vt:lpstr>
      <vt:lpstr>Ecological fallacy</vt:lpstr>
      <vt:lpstr>Ecological fallacy</vt:lpstr>
      <vt:lpstr>Summing up…</vt:lpstr>
      <vt:lpstr>Instructions for Assignment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264</cp:revision>
  <cp:lastPrinted>2018-12-03T17:28:39Z</cp:lastPrinted>
  <dcterms:created xsi:type="dcterms:W3CDTF">2014-09-12T02:17:01Z</dcterms:created>
  <dcterms:modified xsi:type="dcterms:W3CDTF">2019-12-02T20:26:43Z</dcterms:modified>
</cp:coreProperties>
</file>