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78" r:id="rId5"/>
    <p:sldId id="265" r:id="rId6"/>
    <p:sldId id="269" r:id="rId7"/>
    <p:sldId id="266" r:id="rId8"/>
    <p:sldId id="274" r:id="rId9"/>
    <p:sldId id="277" r:id="rId10"/>
    <p:sldId id="275" r:id="rId11"/>
    <p:sldId id="271" r:id="rId12"/>
    <p:sldId id="272" r:id="rId13"/>
    <p:sldId id="268" r:id="rId14"/>
    <p:sldId id="267" r:id="rId15"/>
    <p:sldId id="273" r:id="rId16"/>
    <p:sldId id="276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FB0FB70-5D4B-4D83-AF22-C13806C71E90}" type="datetimeFigureOut">
              <a:rPr lang="cs-CZ" smtClean="0"/>
              <a:pPr/>
              <a:t>03.04.2020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96D9BB6-F841-4CB0-A3DB-C6201E06876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1.ids-mannheim.de/kl/misc/tutorial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orpora.ids-mannheim.de/ccdb/" TargetMode="External"/><Relationship Id="rId2" Type="http://schemas.openxmlformats.org/officeDocument/2006/relationships/hyperlink" Target="http://www1.ids-mannheim.de/kl/projekte/methoden/ka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1.ids-mannheim.de/kl/misc/tutorial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DeReKo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Kookkurrenzanalyse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Einstellung</a:t>
            </a:r>
            <a:r>
              <a:rPr lang="cs-CZ" dirty="0" smtClean="0"/>
              <a:t> der </a:t>
            </a:r>
            <a:r>
              <a:rPr lang="cs-CZ" dirty="0" err="1" smtClean="0"/>
              <a:t>Parameter</a:t>
            </a:r>
            <a:r>
              <a:rPr lang="cs-CZ" dirty="0" smtClean="0"/>
              <a:t>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 smtClean="0">
                <a:solidFill>
                  <a:srgbClr val="FFC000"/>
                </a:solidFill>
              </a:rPr>
              <a:t>Autofocus</a:t>
            </a:r>
            <a:r>
              <a:rPr lang="cs-CZ" dirty="0" smtClean="0"/>
              <a:t>: </a:t>
            </a:r>
            <a:r>
              <a:rPr lang="cs-CZ" dirty="0" err="1" smtClean="0"/>
              <a:t>führt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Analyse </a:t>
            </a:r>
            <a:r>
              <a:rPr lang="cs-CZ" dirty="0" err="1" smtClean="0"/>
              <a:t>gründlicher</a:t>
            </a:r>
            <a:r>
              <a:rPr lang="cs-CZ" dirty="0" smtClean="0"/>
              <a:t> durch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bietet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mögliche</a:t>
            </a:r>
            <a:r>
              <a:rPr lang="cs-CZ" dirty="0" smtClean="0"/>
              <a:t> </a:t>
            </a:r>
            <a:r>
              <a:rPr lang="cs-CZ" dirty="0" err="1" smtClean="0"/>
              <a:t>syntaktische</a:t>
            </a:r>
            <a:r>
              <a:rPr lang="cs-CZ" dirty="0" smtClean="0"/>
              <a:t> </a:t>
            </a:r>
            <a:r>
              <a:rPr lang="cs-CZ" dirty="0" err="1" smtClean="0"/>
              <a:t>Entfernung</a:t>
            </a:r>
            <a:r>
              <a:rPr lang="cs-CZ" dirty="0" smtClean="0"/>
              <a:t> der </a:t>
            </a:r>
            <a:r>
              <a:rPr lang="cs-CZ" dirty="0" err="1" smtClean="0"/>
              <a:t>gefundenen</a:t>
            </a:r>
            <a:r>
              <a:rPr lang="cs-CZ" dirty="0" smtClean="0"/>
              <a:t> </a:t>
            </a:r>
            <a:r>
              <a:rPr lang="cs-CZ" dirty="0" err="1" smtClean="0"/>
              <a:t>Kookkurrenzen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(z.B. -5/+3 </a:t>
            </a:r>
            <a:r>
              <a:rPr lang="cs-CZ" dirty="0" err="1" smtClean="0"/>
              <a:t>heißt</a:t>
            </a:r>
            <a:r>
              <a:rPr lang="cs-CZ" dirty="0" smtClean="0"/>
              <a:t>, </a:t>
            </a:r>
            <a:r>
              <a:rPr lang="cs-CZ" dirty="0" err="1" smtClean="0"/>
              <a:t>dass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Kookkurrenz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den </a:t>
            </a:r>
            <a:r>
              <a:rPr lang="cs-CZ" dirty="0" err="1" smtClean="0"/>
              <a:t>Positionen</a:t>
            </a:r>
            <a:r>
              <a:rPr lang="cs-CZ" dirty="0" smtClean="0"/>
              <a:t> stehen </a:t>
            </a:r>
            <a:r>
              <a:rPr lang="cs-CZ" dirty="0" err="1" smtClean="0"/>
              <a:t>kann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höchstens</a:t>
            </a:r>
            <a:r>
              <a:rPr lang="cs-CZ" dirty="0" smtClean="0"/>
              <a:t> 5 </a:t>
            </a:r>
            <a:r>
              <a:rPr lang="cs-CZ" dirty="0" err="1" smtClean="0"/>
              <a:t>Positionen</a:t>
            </a:r>
            <a:r>
              <a:rPr lang="cs-CZ" dirty="0" smtClean="0"/>
              <a:t> </a:t>
            </a:r>
            <a:r>
              <a:rPr lang="cs-CZ" dirty="0" err="1" smtClean="0"/>
              <a:t>links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3 </a:t>
            </a:r>
            <a:r>
              <a:rPr lang="cs-CZ" dirty="0" err="1" smtClean="0"/>
              <a:t>rechts</a:t>
            </a:r>
            <a:r>
              <a:rPr lang="cs-CZ" dirty="0" smtClean="0"/>
              <a:t> </a:t>
            </a:r>
            <a:r>
              <a:rPr lang="cs-CZ" dirty="0" err="1" smtClean="0"/>
              <a:t>vom</a:t>
            </a:r>
            <a:r>
              <a:rPr lang="cs-CZ" dirty="0" smtClean="0"/>
              <a:t> </a:t>
            </a:r>
            <a:r>
              <a:rPr lang="cs-CZ" dirty="0" err="1" smtClean="0"/>
              <a:t>Bezugswort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>
                <a:solidFill>
                  <a:srgbClr val="FFC000"/>
                </a:solidFill>
              </a:rPr>
              <a:t>Funktionswörter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ignorieren</a:t>
            </a:r>
            <a:r>
              <a:rPr lang="cs-CZ" dirty="0" smtClean="0"/>
              <a:t>: </a:t>
            </a:r>
            <a:r>
              <a:rPr lang="cs-CZ" dirty="0" err="1" smtClean="0"/>
              <a:t>bei</a:t>
            </a:r>
            <a:r>
              <a:rPr lang="cs-CZ" dirty="0" smtClean="0"/>
              <a:t> </a:t>
            </a:r>
            <a:r>
              <a:rPr lang="cs-CZ" dirty="0" err="1" smtClean="0"/>
              <a:t>Aktivierung</a:t>
            </a:r>
            <a:r>
              <a:rPr lang="cs-CZ" dirty="0" smtClean="0"/>
              <a:t> </a:t>
            </a:r>
            <a:r>
              <a:rPr lang="cs-CZ" dirty="0" err="1" smtClean="0"/>
              <a:t>wird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Ergebnisliste</a:t>
            </a:r>
            <a:r>
              <a:rPr lang="cs-CZ" dirty="0" smtClean="0"/>
              <a:t> </a:t>
            </a:r>
            <a:r>
              <a:rPr lang="cs-CZ" dirty="0" err="1" smtClean="0"/>
              <a:t>keine</a:t>
            </a:r>
            <a:r>
              <a:rPr lang="cs-CZ" dirty="0" smtClean="0"/>
              <a:t> </a:t>
            </a:r>
            <a:r>
              <a:rPr lang="cs-CZ" dirty="0" err="1" smtClean="0"/>
              <a:t>Funktionswörter</a:t>
            </a:r>
            <a:r>
              <a:rPr lang="cs-CZ" dirty="0" smtClean="0"/>
              <a:t> </a:t>
            </a:r>
            <a:r>
              <a:rPr lang="cs-CZ" dirty="0" err="1" smtClean="0"/>
              <a:t>enthalten</a:t>
            </a:r>
            <a:endParaRPr lang="cs-CZ" dirty="0" smtClean="0"/>
          </a:p>
          <a:p>
            <a:pPr lvl="1"/>
            <a:r>
              <a:rPr lang="cs-CZ" dirty="0" err="1" smtClean="0"/>
              <a:t>Vorteil</a:t>
            </a:r>
            <a:r>
              <a:rPr lang="cs-CZ" dirty="0" smtClean="0"/>
              <a:t>: Analyse </a:t>
            </a:r>
            <a:r>
              <a:rPr lang="cs-CZ" dirty="0" err="1" smtClean="0"/>
              <a:t>läuft</a:t>
            </a:r>
            <a:r>
              <a:rPr lang="cs-CZ" dirty="0" smtClean="0"/>
              <a:t> </a:t>
            </a:r>
            <a:r>
              <a:rPr lang="cs-CZ" dirty="0" err="1" smtClean="0"/>
              <a:t>schneller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enthält</a:t>
            </a:r>
            <a:r>
              <a:rPr lang="cs-CZ" dirty="0" smtClean="0"/>
              <a:t> </a:t>
            </a:r>
            <a:r>
              <a:rPr lang="cs-CZ" dirty="0" err="1" smtClean="0"/>
              <a:t>keine</a:t>
            </a:r>
            <a:r>
              <a:rPr lang="cs-CZ" dirty="0" smtClean="0"/>
              <a:t> </a:t>
            </a:r>
            <a:r>
              <a:rPr lang="cs-CZ" dirty="0" err="1" smtClean="0"/>
              <a:t>meistens</a:t>
            </a:r>
            <a:r>
              <a:rPr lang="cs-CZ" dirty="0" smtClean="0"/>
              <a:t> </a:t>
            </a:r>
            <a:r>
              <a:rPr lang="cs-CZ" dirty="0" err="1" smtClean="0"/>
              <a:t>unwichtige</a:t>
            </a:r>
            <a:r>
              <a:rPr lang="cs-CZ" dirty="0" smtClean="0"/>
              <a:t> </a:t>
            </a:r>
            <a:r>
              <a:rPr lang="cs-CZ" dirty="0" err="1" smtClean="0"/>
              <a:t>Kookkurrenzen</a:t>
            </a:r>
            <a:r>
              <a:rPr lang="cs-CZ" dirty="0" smtClean="0"/>
              <a:t>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Artikelwörter</a:t>
            </a:r>
            <a:r>
              <a:rPr lang="cs-CZ" dirty="0" smtClean="0"/>
              <a:t>, </a:t>
            </a:r>
            <a:r>
              <a:rPr lang="cs-CZ" dirty="0" err="1" smtClean="0"/>
              <a:t>Konjunktionen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</a:t>
            </a:r>
            <a:endParaRPr lang="cs-CZ" dirty="0" smtClean="0"/>
          </a:p>
          <a:p>
            <a:pPr lvl="1"/>
            <a:r>
              <a:rPr lang="cs-CZ" dirty="0" err="1" smtClean="0"/>
              <a:t>Nachteil</a:t>
            </a:r>
            <a:r>
              <a:rPr lang="cs-CZ" dirty="0" smtClean="0"/>
              <a:t>: </a:t>
            </a:r>
            <a:r>
              <a:rPr lang="cs-CZ" dirty="0" err="1" smtClean="0"/>
              <a:t>einige</a:t>
            </a:r>
            <a:r>
              <a:rPr lang="cs-CZ" dirty="0" smtClean="0"/>
              <a:t> feste </a:t>
            </a:r>
            <a:r>
              <a:rPr lang="cs-CZ" dirty="0" err="1" smtClean="0"/>
              <a:t>Kollokationen</a:t>
            </a:r>
            <a:r>
              <a:rPr lang="cs-CZ" dirty="0" smtClean="0"/>
              <a:t> </a:t>
            </a:r>
            <a:r>
              <a:rPr lang="cs-CZ" dirty="0" err="1" smtClean="0"/>
              <a:t>können</a:t>
            </a:r>
            <a:r>
              <a:rPr lang="cs-CZ" dirty="0" smtClean="0"/>
              <a:t> </a:t>
            </a:r>
            <a:r>
              <a:rPr lang="cs-CZ" dirty="0" err="1" smtClean="0"/>
              <a:t>versteckt</a:t>
            </a:r>
            <a:r>
              <a:rPr lang="cs-CZ" dirty="0" smtClean="0"/>
              <a:t> </a:t>
            </a:r>
            <a:r>
              <a:rPr lang="cs-CZ" dirty="0" err="1" smtClean="0"/>
              <a:t>bleiben</a:t>
            </a:r>
            <a:r>
              <a:rPr lang="cs-CZ" dirty="0" smtClean="0"/>
              <a:t>, z.B. </a:t>
            </a:r>
            <a:r>
              <a:rPr lang="cs-CZ" dirty="0" err="1" smtClean="0">
                <a:solidFill>
                  <a:srgbClr val="FFC000"/>
                </a:solidFill>
              </a:rPr>
              <a:t>zu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Fuß</a:t>
            </a:r>
            <a:r>
              <a:rPr lang="cs-CZ" dirty="0" smtClean="0"/>
              <a:t>)</a:t>
            </a:r>
          </a:p>
          <a:p>
            <a:pPr lvl="1"/>
            <a:endParaRPr lang="cs-CZ" dirty="0" smtClean="0"/>
          </a:p>
          <a:p>
            <a:r>
              <a:rPr lang="cs-CZ" dirty="0" err="1" smtClean="0">
                <a:solidFill>
                  <a:srgbClr val="FFC000"/>
                </a:solidFill>
              </a:rPr>
              <a:t>Lemmatisierung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verwenden</a:t>
            </a:r>
            <a:r>
              <a:rPr lang="cs-CZ" dirty="0" smtClean="0"/>
              <a:t>: </a:t>
            </a:r>
            <a:r>
              <a:rPr lang="cs-CZ" dirty="0" err="1" smtClean="0"/>
              <a:t>bei</a:t>
            </a:r>
            <a:r>
              <a:rPr lang="cs-CZ" dirty="0" smtClean="0"/>
              <a:t> der </a:t>
            </a:r>
            <a:r>
              <a:rPr lang="cs-CZ" dirty="0" err="1" smtClean="0"/>
              <a:t>Aktivierung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r>
              <a:rPr lang="cs-CZ" dirty="0" smtClean="0"/>
              <a:t> (</a:t>
            </a:r>
            <a:r>
              <a:rPr lang="cs-CZ" dirty="0" err="1" smtClean="0"/>
              <a:t>Kookkurrenzen</a:t>
            </a:r>
            <a:r>
              <a:rPr lang="cs-CZ" dirty="0" smtClean="0"/>
              <a:t>) in den </a:t>
            </a:r>
            <a:r>
              <a:rPr lang="cs-CZ" dirty="0" err="1" smtClean="0"/>
              <a:t>grundlegenden</a:t>
            </a:r>
            <a:r>
              <a:rPr lang="cs-CZ" dirty="0" smtClean="0"/>
              <a:t> </a:t>
            </a:r>
            <a:r>
              <a:rPr lang="cs-CZ" dirty="0" err="1" smtClean="0"/>
              <a:t>Formen</a:t>
            </a:r>
            <a:r>
              <a:rPr lang="cs-CZ" dirty="0" smtClean="0"/>
              <a:t> (Lemma-</a:t>
            </a:r>
            <a:r>
              <a:rPr lang="cs-CZ" dirty="0" err="1" smtClean="0"/>
              <a:t>Formen</a:t>
            </a:r>
            <a:r>
              <a:rPr lang="cs-CZ" dirty="0" smtClean="0"/>
              <a:t>) </a:t>
            </a:r>
            <a:r>
              <a:rPr lang="cs-CZ" dirty="0" err="1" smtClean="0"/>
              <a:t>dargestellt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3818" y="1692551"/>
            <a:ext cx="8188622" cy="496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1520" y="609601"/>
            <a:ext cx="8640959" cy="631371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KA- </a:t>
            </a:r>
            <a:r>
              <a:rPr lang="cs-CZ" dirty="0" err="1" smtClean="0"/>
              <a:t>Ergebnisse</a:t>
            </a:r>
            <a:r>
              <a:rPr lang="cs-CZ" dirty="0" smtClean="0"/>
              <a:t> (</a:t>
            </a:r>
            <a:r>
              <a:rPr lang="cs-CZ" dirty="0" err="1" smtClean="0"/>
              <a:t>Suchwort</a:t>
            </a:r>
            <a:r>
              <a:rPr lang="cs-CZ" dirty="0" smtClean="0"/>
              <a:t>: &amp;Stein, -5/5)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73969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Ergebnisse</a:t>
            </a:r>
            <a:r>
              <a:rPr lang="cs-CZ" dirty="0" smtClean="0"/>
              <a:t> </a:t>
            </a:r>
            <a:r>
              <a:rPr lang="cs-CZ" dirty="0" err="1" smtClean="0"/>
              <a:t>bei</a:t>
            </a:r>
            <a:r>
              <a:rPr lang="cs-CZ" dirty="0" smtClean="0"/>
              <a:t> der </a:t>
            </a:r>
            <a:r>
              <a:rPr lang="cs-CZ" dirty="0" err="1" smtClean="0"/>
              <a:t>Kontexteinstellung</a:t>
            </a:r>
            <a:r>
              <a:rPr lang="cs-CZ" dirty="0" smtClean="0"/>
              <a:t> -1/0</a:t>
            </a:r>
            <a:endParaRPr lang="cs-CZ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849563"/>
            <a:ext cx="5791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Ergebnispräsentation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 smtClean="0"/>
              <a:t>dargestellte</a:t>
            </a:r>
            <a:r>
              <a:rPr lang="cs-CZ" dirty="0" smtClean="0"/>
              <a:t> </a:t>
            </a:r>
            <a:r>
              <a:rPr lang="cs-CZ" dirty="0" err="1" smtClean="0"/>
              <a:t>Spalten</a:t>
            </a:r>
            <a:endParaRPr lang="cs-CZ" dirty="0" smtClean="0"/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Nummerierung</a:t>
            </a:r>
            <a:r>
              <a:rPr lang="cs-CZ" dirty="0" smtClean="0">
                <a:solidFill>
                  <a:srgbClr val="FFC000"/>
                </a:solidFill>
              </a:rPr>
              <a:t> des </a:t>
            </a:r>
            <a:r>
              <a:rPr lang="cs-CZ" dirty="0" err="1" smtClean="0">
                <a:solidFill>
                  <a:srgbClr val="FFC000"/>
                </a:solidFill>
              </a:rPr>
              <a:t>Hauptkollokators</a:t>
            </a:r>
            <a:r>
              <a:rPr lang="cs-CZ" dirty="0" smtClean="0">
                <a:solidFill>
                  <a:srgbClr val="FFC000"/>
                </a:solidFill>
              </a:rPr>
              <a:t>:</a:t>
            </a:r>
            <a:r>
              <a:rPr lang="cs-CZ" dirty="0" smtClean="0"/>
              <a:t> </a:t>
            </a:r>
            <a:r>
              <a:rPr lang="cs-CZ" dirty="0" err="1" smtClean="0"/>
              <a:t>nummeriert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primären</a:t>
            </a:r>
            <a:r>
              <a:rPr lang="cs-CZ" dirty="0" smtClean="0"/>
              <a:t> </a:t>
            </a:r>
            <a:r>
              <a:rPr lang="cs-CZ" dirty="0" err="1" smtClean="0"/>
              <a:t>Kookkurrenzen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dient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der </a:t>
            </a:r>
            <a:r>
              <a:rPr lang="cs-CZ" dirty="0" err="1" smtClean="0"/>
              <a:t>Übersichtlichkeit</a:t>
            </a:r>
            <a:endParaRPr lang="cs-CZ" dirty="0" smtClean="0"/>
          </a:p>
          <a:p>
            <a:pPr lvl="1"/>
            <a:r>
              <a:rPr lang="cs-CZ" dirty="0" smtClean="0">
                <a:solidFill>
                  <a:srgbClr val="FFC000"/>
                </a:solidFill>
              </a:rPr>
              <a:t>LLR-</a:t>
            </a:r>
            <a:r>
              <a:rPr lang="cs-CZ" dirty="0" err="1" smtClean="0">
                <a:solidFill>
                  <a:srgbClr val="FFC000"/>
                </a:solidFill>
              </a:rPr>
              <a:t>Wert</a:t>
            </a:r>
            <a:r>
              <a:rPr lang="cs-CZ" dirty="0" smtClean="0"/>
              <a:t>: je </a:t>
            </a:r>
            <a:r>
              <a:rPr lang="cs-CZ" dirty="0" err="1" smtClean="0"/>
              <a:t>höher</a:t>
            </a:r>
            <a:r>
              <a:rPr lang="cs-CZ" dirty="0" smtClean="0"/>
              <a:t> der </a:t>
            </a:r>
            <a:r>
              <a:rPr lang="cs-CZ" dirty="0" err="1" smtClean="0"/>
              <a:t>Wert</a:t>
            </a:r>
            <a:r>
              <a:rPr lang="cs-CZ" dirty="0" smtClean="0"/>
              <a:t>, </a:t>
            </a:r>
            <a:r>
              <a:rPr lang="cs-CZ" dirty="0" err="1" smtClean="0"/>
              <a:t>desto</a:t>
            </a:r>
            <a:r>
              <a:rPr lang="cs-CZ" dirty="0" smtClean="0"/>
              <a:t> </a:t>
            </a:r>
            <a:r>
              <a:rPr lang="cs-CZ" dirty="0" err="1" smtClean="0"/>
              <a:t>signifikanter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Kookkurrenz</a:t>
            </a:r>
            <a:r>
              <a:rPr lang="cs-CZ" dirty="0" smtClean="0"/>
              <a:t>; </a:t>
            </a:r>
            <a:r>
              <a:rPr lang="cs-CZ" dirty="0" err="1" smtClean="0"/>
              <a:t>die</a:t>
            </a:r>
            <a:r>
              <a:rPr lang="cs-CZ" dirty="0" smtClean="0"/>
              <a:t> Liste nach LLR </a:t>
            </a:r>
            <a:r>
              <a:rPr lang="cs-CZ" dirty="0" err="1" smtClean="0"/>
              <a:t>angeordnet</a:t>
            </a:r>
            <a:endParaRPr lang="cs-CZ" dirty="0" smtClean="0"/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Häufigkeit</a:t>
            </a:r>
            <a:r>
              <a:rPr lang="cs-CZ" dirty="0" smtClean="0">
                <a:solidFill>
                  <a:srgbClr val="FFC000"/>
                </a:solidFill>
              </a:rPr>
              <a:t>:</a:t>
            </a:r>
            <a:r>
              <a:rPr lang="cs-CZ" dirty="0" smtClean="0"/>
              <a:t> </a:t>
            </a:r>
            <a:r>
              <a:rPr lang="cs-CZ" dirty="0" err="1" smtClean="0"/>
              <a:t>zeigt</a:t>
            </a:r>
            <a:r>
              <a:rPr lang="cs-CZ" dirty="0" smtClean="0"/>
              <a:t>, </a:t>
            </a:r>
            <a:r>
              <a:rPr lang="cs-CZ" dirty="0" err="1" smtClean="0"/>
              <a:t>wieviele</a:t>
            </a:r>
            <a:r>
              <a:rPr lang="cs-CZ" dirty="0" smtClean="0"/>
              <a:t> </a:t>
            </a:r>
            <a:r>
              <a:rPr lang="cs-CZ" dirty="0" err="1" smtClean="0"/>
              <a:t>Belege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Bezugswort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der </a:t>
            </a:r>
            <a:r>
              <a:rPr lang="cs-CZ" dirty="0" err="1" smtClean="0"/>
              <a:t>gefundenen</a:t>
            </a:r>
            <a:r>
              <a:rPr lang="cs-CZ" dirty="0" smtClean="0"/>
              <a:t> </a:t>
            </a:r>
            <a:r>
              <a:rPr lang="cs-CZ" dirty="0" err="1" smtClean="0"/>
              <a:t>Kookkurrenz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Korpus </a:t>
            </a:r>
            <a:r>
              <a:rPr lang="cs-CZ" dirty="0" err="1" smtClean="0"/>
              <a:t>vorhanden</a:t>
            </a:r>
            <a:r>
              <a:rPr lang="cs-CZ" dirty="0" smtClean="0"/>
              <a:t> stehen </a:t>
            </a:r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Kollokatoren</a:t>
            </a:r>
            <a:r>
              <a:rPr lang="cs-CZ" dirty="0" smtClean="0"/>
              <a:t>: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wichtigste</a:t>
            </a:r>
            <a:r>
              <a:rPr lang="cs-CZ" dirty="0" smtClean="0"/>
              <a:t> Spalte; </a:t>
            </a:r>
            <a:r>
              <a:rPr lang="cs-CZ" dirty="0" err="1" smtClean="0"/>
              <a:t>zeigt</a:t>
            </a:r>
            <a:r>
              <a:rPr lang="cs-CZ" dirty="0" smtClean="0"/>
              <a:t> </a:t>
            </a:r>
            <a:r>
              <a:rPr lang="cs-CZ" dirty="0" err="1" smtClean="0"/>
              <a:t>primäre</a:t>
            </a:r>
            <a:r>
              <a:rPr lang="cs-CZ" dirty="0" smtClean="0"/>
              <a:t>, </a:t>
            </a:r>
            <a:r>
              <a:rPr lang="cs-CZ" dirty="0" err="1" smtClean="0"/>
              <a:t>sekundäre</a:t>
            </a:r>
            <a:r>
              <a:rPr lang="cs-CZ" dirty="0" smtClean="0"/>
              <a:t>, </a:t>
            </a:r>
            <a:r>
              <a:rPr lang="cs-CZ" dirty="0" err="1" smtClean="0"/>
              <a:t>tertiäre</a:t>
            </a:r>
            <a:r>
              <a:rPr lang="cs-CZ" dirty="0" smtClean="0"/>
              <a:t> </a:t>
            </a:r>
            <a:r>
              <a:rPr lang="cs-CZ" dirty="0" err="1" smtClean="0"/>
              <a:t>Kookkurrenzen</a:t>
            </a:r>
            <a:endParaRPr lang="cs-CZ" dirty="0" smtClean="0"/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Syntagmatisches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Muster</a:t>
            </a:r>
            <a:r>
              <a:rPr lang="cs-CZ" dirty="0" smtClean="0"/>
              <a:t>: </a:t>
            </a:r>
            <a:r>
              <a:rPr lang="cs-CZ" dirty="0" err="1" smtClean="0"/>
              <a:t>stellt</a:t>
            </a:r>
            <a:r>
              <a:rPr lang="cs-CZ" dirty="0" smtClean="0"/>
              <a:t> dar,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Bezugswort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der </a:t>
            </a:r>
            <a:r>
              <a:rPr lang="cs-CZ" dirty="0" err="1" smtClean="0"/>
              <a:t>Kookkurrenz</a:t>
            </a:r>
            <a:r>
              <a:rPr lang="cs-CZ" dirty="0" smtClean="0"/>
              <a:t> </a:t>
            </a:r>
            <a:r>
              <a:rPr lang="cs-CZ" dirty="0" err="1" smtClean="0"/>
              <a:t>meistens</a:t>
            </a:r>
            <a:r>
              <a:rPr lang="cs-CZ" dirty="0" smtClean="0"/>
              <a:t> </a:t>
            </a:r>
            <a:r>
              <a:rPr lang="cs-CZ" dirty="0" err="1" smtClean="0"/>
              <a:t>syntaktisch</a:t>
            </a:r>
            <a:r>
              <a:rPr lang="cs-CZ" dirty="0" smtClean="0"/>
              <a:t> </a:t>
            </a:r>
            <a:r>
              <a:rPr lang="cs-CZ" dirty="0" err="1" smtClean="0"/>
              <a:t>zueinander</a:t>
            </a:r>
            <a:r>
              <a:rPr lang="cs-CZ" dirty="0" smtClean="0"/>
              <a:t> </a:t>
            </a:r>
            <a:r>
              <a:rPr lang="cs-CZ" dirty="0" err="1" smtClean="0"/>
              <a:t>verhält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Aufgabe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24078" indent="-514350">
              <a:buAutoNum type="arabicParenR"/>
            </a:pPr>
            <a:r>
              <a:rPr lang="cs-CZ" dirty="0" err="1" smtClean="0"/>
              <a:t>Führen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jetzt</a:t>
            </a:r>
            <a:r>
              <a:rPr lang="cs-CZ" dirty="0" smtClean="0"/>
              <a:t> </a:t>
            </a:r>
            <a:r>
              <a:rPr lang="cs-CZ" dirty="0" err="1" smtClean="0"/>
              <a:t>mehrere</a:t>
            </a:r>
            <a:r>
              <a:rPr lang="cs-CZ" dirty="0" smtClean="0"/>
              <a:t> </a:t>
            </a:r>
            <a:r>
              <a:rPr lang="cs-CZ" dirty="0" err="1" smtClean="0"/>
              <a:t>Kookkurrenzanalysen</a:t>
            </a:r>
            <a:r>
              <a:rPr lang="cs-CZ" dirty="0" smtClean="0"/>
              <a:t>, </a:t>
            </a:r>
            <a:r>
              <a:rPr lang="cs-CZ" dirty="0" err="1" smtClean="0"/>
              <a:t>zuerst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der </a:t>
            </a:r>
            <a:r>
              <a:rPr lang="cs-CZ" dirty="0" err="1" smtClean="0"/>
              <a:t>defaulten</a:t>
            </a:r>
            <a:r>
              <a:rPr lang="cs-CZ" dirty="0" smtClean="0"/>
              <a:t> </a:t>
            </a:r>
            <a:r>
              <a:rPr lang="cs-CZ" dirty="0" err="1" smtClean="0"/>
              <a:t>Parametereinstellung</a:t>
            </a:r>
            <a:endParaRPr lang="cs-CZ" dirty="0" smtClean="0"/>
          </a:p>
          <a:p>
            <a:pPr marL="624078" indent="-514350">
              <a:buAutoNum type="arabicParenR"/>
            </a:pPr>
            <a:r>
              <a:rPr lang="cs-CZ" dirty="0" err="1" smtClean="0"/>
              <a:t>Spielen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danach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einzelnen</a:t>
            </a:r>
            <a:r>
              <a:rPr lang="cs-CZ" dirty="0" smtClean="0"/>
              <a:t> </a:t>
            </a:r>
            <a:r>
              <a:rPr lang="cs-CZ" dirty="0" err="1" smtClean="0"/>
              <a:t>Parametern</a:t>
            </a:r>
            <a:r>
              <a:rPr lang="cs-CZ" dirty="0" smtClean="0"/>
              <a:t>, </a:t>
            </a:r>
            <a:r>
              <a:rPr lang="cs-CZ" dirty="0" err="1" smtClean="0"/>
              <a:t>immer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einem</a:t>
            </a:r>
            <a:endParaRPr lang="cs-CZ" dirty="0" smtClean="0"/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Kontextänderung</a:t>
            </a:r>
            <a:r>
              <a:rPr lang="cs-CZ" dirty="0" smtClean="0"/>
              <a:t> – 5/5</a:t>
            </a:r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Kontextänderung</a:t>
            </a:r>
            <a:r>
              <a:rPr lang="cs-CZ" dirty="0" smtClean="0"/>
              <a:t> – 1/0</a:t>
            </a:r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Granularität</a:t>
            </a:r>
            <a:r>
              <a:rPr lang="cs-CZ" dirty="0" smtClean="0"/>
              <a:t> – </a:t>
            </a:r>
            <a:r>
              <a:rPr lang="cs-CZ" dirty="0" err="1" smtClean="0"/>
              <a:t>sehr</a:t>
            </a:r>
            <a:r>
              <a:rPr lang="cs-CZ" dirty="0" smtClean="0"/>
              <a:t> </a:t>
            </a:r>
            <a:r>
              <a:rPr lang="cs-CZ" dirty="0" err="1" smtClean="0"/>
              <a:t>grob</a:t>
            </a:r>
            <a:endParaRPr lang="cs-CZ" dirty="0" smtClean="0"/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Granularität</a:t>
            </a:r>
            <a:r>
              <a:rPr lang="cs-CZ" dirty="0" smtClean="0"/>
              <a:t> – </a:t>
            </a:r>
            <a:r>
              <a:rPr lang="cs-CZ" dirty="0" err="1" smtClean="0"/>
              <a:t>fein</a:t>
            </a:r>
            <a:endParaRPr lang="cs-CZ" dirty="0" smtClean="0"/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Zuverlässigkeit</a:t>
            </a:r>
            <a:r>
              <a:rPr lang="cs-CZ" dirty="0" smtClean="0"/>
              <a:t> – hoch</a:t>
            </a:r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Zuverlässigkeit</a:t>
            </a:r>
            <a:r>
              <a:rPr lang="cs-CZ" dirty="0" smtClean="0"/>
              <a:t> – </a:t>
            </a:r>
            <a:r>
              <a:rPr lang="cs-CZ" dirty="0" err="1" smtClean="0"/>
              <a:t>analytisch</a:t>
            </a:r>
            <a:endParaRPr lang="cs-CZ" dirty="0" smtClean="0"/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Autofocus</a:t>
            </a:r>
            <a:r>
              <a:rPr lang="cs-CZ" dirty="0" smtClean="0"/>
              <a:t> – </a:t>
            </a:r>
            <a:r>
              <a:rPr lang="cs-CZ" dirty="0" err="1" smtClean="0"/>
              <a:t>ein</a:t>
            </a:r>
            <a:r>
              <a:rPr lang="cs-CZ" dirty="0" smtClean="0"/>
              <a:t>/</a:t>
            </a:r>
            <a:r>
              <a:rPr lang="cs-CZ" dirty="0" err="1" smtClean="0"/>
              <a:t>ausgeschaltet</a:t>
            </a:r>
            <a:endParaRPr lang="cs-CZ" dirty="0" smtClean="0"/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Funktionswörter</a:t>
            </a:r>
            <a:r>
              <a:rPr lang="cs-CZ" dirty="0" smtClean="0"/>
              <a:t> </a:t>
            </a:r>
            <a:r>
              <a:rPr lang="cs-CZ" dirty="0" err="1" smtClean="0"/>
              <a:t>ignorieren</a:t>
            </a:r>
            <a:r>
              <a:rPr lang="cs-CZ" dirty="0" smtClean="0"/>
              <a:t> – </a:t>
            </a:r>
            <a:r>
              <a:rPr lang="cs-CZ" dirty="0" err="1" smtClean="0"/>
              <a:t>ein</a:t>
            </a:r>
            <a:r>
              <a:rPr lang="cs-CZ" dirty="0" smtClean="0"/>
              <a:t>/</a:t>
            </a:r>
            <a:r>
              <a:rPr lang="cs-CZ" dirty="0" err="1" smtClean="0"/>
              <a:t>ausgeschaltet</a:t>
            </a:r>
            <a:endParaRPr lang="cs-CZ" dirty="0" smtClean="0"/>
          </a:p>
          <a:p>
            <a:pPr marL="916686" lvl="1" indent="-514350">
              <a:buFont typeface="+mj-lt"/>
              <a:buAutoNum type="alphaLcPeriod"/>
            </a:pPr>
            <a:r>
              <a:rPr lang="cs-CZ" dirty="0" err="1" smtClean="0"/>
              <a:t>Lemmatisierung</a:t>
            </a:r>
            <a:r>
              <a:rPr lang="cs-CZ" dirty="0" smtClean="0"/>
              <a:t> </a:t>
            </a:r>
            <a:r>
              <a:rPr lang="cs-CZ" dirty="0" err="1" smtClean="0"/>
              <a:t>verwenden</a:t>
            </a:r>
            <a:r>
              <a:rPr lang="cs-CZ" dirty="0" smtClean="0"/>
              <a:t> – </a:t>
            </a:r>
            <a:r>
              <a:rPr lang="cs-CZ" dirty="0" err="1" smtClean="0"/>
              <a:t>ein</a:t>
            </a:r>
            <a:r>
              <a:rPr lang="cs-CZ" dirty="0" smtClean="0"/>
              <a:t>/</a:t>
            </a:r>
            <a:r>
              <a:rPr lang="cs-CZ" dirty="0" err="1" smtClean="0"/>
              <a:t>ausgeschaltet</a:t>
            </a:r>
            <a:endParaRPr lang="cs-CZ" dirty="0" smtClean="0"/>
          </a:p>
          <a:p>
            <a:pPr marL="624078" indent="-514350">
              <a:buFont typeface="+mj-lt"/>
              <a:buAutoNum type="arabicParenR"/>
            </a:pPr>
            <a:r>
              <a:rPr lang="cs-CZ" dirty="0" err="1" smtClean="0"/>
              <a:t>Versuchen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jetzt</a:t>
            </a:r>
            <a:r>
              <a:rPr lang="cs-CZ" dirty="0" smtClean="0"/>
              <a:t>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weitere</a:t>
            </a:r>
            <a:r>
              <a:rPr lang="cs-CZ" dirty="0" smtClean="0"/>
              <a:t> KA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einer</a:t>
            </a:r>
            <a:r>
              <a:rPr lang="cs-CZ" dirty="0" smtClean="0"/>
              <a:t> </a:t>
            </a:r>
            <a:r>
              <a:rPr lang="cs-CZ" dirty="0" err="1" smtClean="0"/>
              <a:t>Wortkombination</a:t>
            </a:r>
            <a:r>
              <a:rPr lang="cs-CZ" dirty="0" smtClean="0"/>
              <a:t> </a:t>
            </a:r>
            <a:r>
              <a:rPr lang="cs-CZ" dirty="0" err="1" smtClean="0"/>
              <a:t>durchzuführen</a:t>
            </a:r>
            <a:r>
              <a:rPr lang="cs-CZ" dirty="0" smtClean="0"/>
              <a:t>, z.B. </a:t>
            </a:r>
            <a:r>
              <a:rPr lang="cs-CZ" dirty="0" smtClean="0">
                <a:solidFill>
                  <a:srgbClr val="FFC000"/>
                </a:solidFill>
              </a:rPr>
              <a:t>Kritik </a:t>
            </a:r>
            <a:r>
              <a:rPr lang="cs-CZ" dirty="0" err="1" smtClean="0">
                <a:solidFill>
                  <a:srgbClr val="FFC000"/>
                </a:solidFill>
              </a:rPr>
              <a:t>üben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stellen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dabei</a:t>
            </a:r>
            <a:r>
              <a:rPr lang="cs-CZ" dirty="0" smtClean="0"/>
              <a:t> fest, </a:t>
            </a:r>
            <a:r>
              <a:rPr lang="cs-CZ" dirty="0" err="1" smtClean="0"/>
              <a:t>welche</a:t>
            </a:r>
            <a:r>
              <a:rPr lang="cs-CZ" dirty="0" smtClean="0"/>
              <a:t> </a:t>
            </a:r>
            <a:r>
              <a:rPr lang="cs-CZ" dirty="0" err="1" smtClean="0"/>
              <a:t>alle</a:t>
            </a:r>
            <a:r>
              <a:rPr lang="cs-CZ" dirty="0" smtClean="0"/>
              <a:t> </a:t>
            </a:r>
            <a:r>
              <a:rPr lang="cs-CZ" dirty="0" err="1" smtClean="0"/>
              <a:t>Attribute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Substantiv </a:t>
            </a:r>
            <a:r>
              <a:rPr lang="cs-CZ" dirty="0" smtClean="0">
                <a:solidFill>
                  <a:srgbClr val="FFC000"/>
                </a:solidFill>
              </a:rPr>
              <a:t>Kritik</a:t>
            </a:r>
            <a:r>
              <a:rPr lang="cs-CZ" dirty="0" smtClean="0"/>
              <a:t>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öftesten</a:t>
            </a:r>
            <a:r>
              <a:rPr lang="cs-CZ" dirty="0" smtClean="0"/>
              <a:t> </a:t>
            </a:r>
            <a:r>
              <a:rPr lang="cs-CZ" dirty="0" err="1" smtClean="0"/>
              <a:t>erweitern</a:t>
            </a:r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Weiterführende</a:t>
            </a:r>
            <a:r>
              <a:rPr lang="cs-CZ" dirty="0" smtClean="0"/>
              <a:t> </a:t>
            </a:r>
            <a:r>
              <a:rPr lang="cs-CZ" dirty="0" err="1" smtClean="0"/>
              <a:t>Quellen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Sekundärliteratur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4009632"/>
          </a:xfrm>
        </p:spPr>
        <p:txBody>
          <a:bodyPr>
            <a:normAutofit/>
          </a:bodyPr>
          <a:lstStyle/>
          <a:p>
            <a:r>
              <a:rPr lang="cs-CZ" dirty="0" smtClean="0"/>
              <a:t>KA-</a:t>
            </a:r>
            <a:r>
              <a:rPr lang="cs-CZ" dirty="0" err="1" smtClean="0"/>
              <a:t>Tutorial</a:t>
            </a:r>
            <a:r>
              <a:rPr lang="cs-CZ" dirty="0" smtClean="0"/>
              <a:t>: </a:t>
            </a:r>
            <a:r>
              <a:rPr lang="cs-CZ" dirty="0" smtClean="0">
                <a:hlinkClick r:id="rId2"/>
              </a:rPr>
              <a:t>http://www1.ids-</a:t>
            </a:r>
            <a:r>
              <a:rPr lang="cs-CZ" dirty="0" err="1" smtClean="0">
                <a:hlinkClick r:id="rId2"/>
              </a:rPr>
              <a:t>mannheim.de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kl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misc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tutorial.html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CCDB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Grund</a:t>
            </a:r>
            <a:r>
              <a:rPr lang="cs-CZ" dirty="0" smtClean="0"/>
              <a:t> </a:t>
            </a:r>
            <a:r>
              <a:rPr lang="cs-CZ" dirty="0" err="1" smtClean="0"/>
              <a:t>Tausender</a:t>
            </a:r>
            <a:r>
              <a:rPr lang="cs-CZ" dirty="0" smtClean="0"/>
              <a:t> KA-</a:t>
            </a:r>
            <a:r>
              <a:rPr lang="cs-CZ" dirty="0" err="1" smtClean="0"/>
              <a:t>Analysen</a:t>
            </a:r>
            <a:r>
              <a:rPr lang="cs-CZ" dirty="0" smtClean="0"/>
              <a:t> </a:t>
            </a:r>
            <a:r>
              <a:rPr lang="cs-CZ" dirty="0" err="1" smtClean="0"/>
              <a:t>wurde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Datenbank</a:t>
            </a:r>
            <a:r>
              <a:rPr lang="cs-CZ" dirty="0" smtClean="0"/>
              <a:t> CCDB </a:t>
            </a:r>
            <a:r>
              <a:rPr lang="cs-CZ" dirty="0" err="1" smtClean="0"/>
              <a:t>erstellt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bietet</a:t>
            </a:r>
            <a:r>
              <a:rPr lang="cs-CZ" dirty="0" smtClean="0"/>
              <a:t> </a:t>
            </a:r>
            <a:r>
              <a:rPr lang="cs-CZ" dirty="0" err="1" smtClean="0"/>
              <a:t>ähnliche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r>
              <a:rPr lang="cs-CZ" dirty="0" smtClean="0"/>
              <a:t>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KA:</a:t>
            </a:r>
          </a:p>
          <a:p>
            <a:pPr lvl="1"/>
            <a:r>
              <a:rPr lang="cs-CZ" dirty="0" err="1" smtClean="0"/>
              <a:t>Vorteil</a:t>
            </a:r>
            <a:r>
              <a:rPr lang="cs-CZ" dirty="0" smtClean="0"/>
              <a:t>: </a:t>
            </a:r>
            <a:r>
              <a:rPr lang="cs-CZ" dirty="0" err="1" smtClean="0"/>
              <a:t>schneller</a:t>
            </a:r>
            <a:r>
              <a:rPr lang="cs-CZ" dirty="0" smtClean="0"/>
              <a:t> </a:t>
            </a:r>
            <a:r>
              <a:rPr lang="cs-CZ" dirty="0" err="1" smtClean="0"/>
              <a:t>Zugang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Kookkurrenzprofilen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220 000 </a:t>
            </a:r>
            <a:r>
              <a:rPr lang="cs-CZ" dirty="0" err="1" smtClean="0"/>
              <a:t>deutschen</a:t>
            </a:r>
            <a:r>
              <a:rPr lang="cs-CZ" dirty="0" smtClean="0"/>
              <a:t> Simplizien (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nötig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in COSMAS II. </a:t>
            </a:r>
            <a:r>
              <a:rPr lang="cs-CZ" dirty="0" err="1" smtClean="0"/>
              <a:t>einzuloggen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Parameter</a:t>
            </a:r>
            <a:r>
              <a:rPr lang="cs-CZ" dirty="0" smtClean="0"/>
              <a:t> </a:t>
            </a:r>
            <a:r>
              <a:rPr lang="cs-CZ" dirty="0" err="1" smtClean="0"/>
              <a:t>einzustellen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Nachteile</a:t>
            </a:r>
            <a:r>
              <a:rPr lang="cs-CZ" dirty="0" smtClean="0"/>
              <a:t>:</a:t>
            </a:r>
          </a:p>
          <a:p>
            <a:pPr lvl="2"/>
            <a:r>
              <a:rPr lang="cs-CZ" dirty="0" err="1" smtClean="0"/>
              <a:t>ermöglicht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KA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Wortverbindungen</a:t>
            </a:r>
            <a:endParaRPr lang="cs-CZ" dirty="0" smtClean="0"/>
          </a:p>
          <a:p>
            <a:pPr lvl="2"/>
            <a:r>
              <a:rPr lang="cs-CZ" dirty="0" err="1" smtClean="0"/>
              <a:t>Parameter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beeinflussbar</a:t>
            </a:r>
            <a:r>
              <a:rPr lang="cs-CZ" dirty="0" smtClean="0"/>
              <a:t> </a:t>
            </a:r>
          </a:p>
          <a:p>
            <a:pPr lvl="1"/>
            <a:r>
              <a:rPr lang="cs-CZ" dirty="0" err="1" smtClean="0"/>
              <a:t>informieren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sich</a:t>
            </a:r>
            <a:r>
              <a:rPr lang="cs-CZ" dirty="0" smtClean="0"/>
              <a:t> </a:t>
            </a:r>
            <a:r>
              <a:rPr lang="cs-CZ" dirty="0" err="1" smtClean="0"/>
              <a:t>näher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Projekt: </a:t>
            </a:r>
            <a:r>
              <a:rPr lang="cs-CZ" dirty="0" smtClean="0">
                <a:hlinkClick r:id="rId2"/>
              </a:rPr>
              <a:t>http://www1.ids-</a:t>
            </a:r>
            <a:r>
              <a:rPr lang="cs-CZ" dirty="0" err="1" smtClean="0">
                <a:hlinkClick r:id="rId2"/>
              </a:rPr>
              <a:t>mannheim.de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kl</a:t>
            </a:r>
            <a:r>
              <a:rPr lang="cs-CZ" dirty="0" smtClean="0">
                <a:hlinkClick r:id="rId2"/>
              </a:rPr>
              <a:t>/projekte/</a:t>
            </a:r>
            <a:r>
              <a:rPr lang="cs-CZ" dirty="0" err="1" smtClean="0">
                <a:hlinkClick r:id="rId2"/>
              </a:rPr>
              <a:t>methoden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ka.html</a:t>
            </a:r>
            <a:endParaRPr lang="cs-CZ" dirty="0" smtClean="0"/>
          </a:p>
          <a:p>
            <a:pPr lvl="1"/>
            <a:r>
              <a:rPr lang="cs-CZ" dirty="0" err="1" smtClean="0"/>
              <a:t>Webseite</a:t>
            </a:r>
            <a:r>
              <a:rPr lang="cs-CZ" dirty="0" smtClean="0"/>
              <a:t>: </a:t>
            </a:r>
            <a:r>
              <a:rPr lang="cs-CZ" dirty="0" smtClean="0">
                <a:hlinkClick r:id="rId3"/>
              </a:rPr>
              <a:t>http://corpora.ids-mannheim.de/ccdb/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125538"/>
            <a:ext cx="7772400" cy="1143000"/>
          </a:xfrm>
        </p:spPr>
        <p:txBody>
          <a:bodyPr/>
          <a:lstStyle/>
          <a:p>
            <a:r>
              <a:rPr lang="cs-CZ"/>
              <a:t>Kookkurrenzanalyse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733800"/>
          </a:xfrm>
        </p:spPr>
        <p:txBody>
          <a:bodyPr>
            <a:normAutofit fontScale="85000" lnSpcReduction="20000"/>
          </a:bodyPr>
          <a:lstStyle/>
          <a:p>
            <a:r>
              <a:rPr lang="cs-CZ" sz="3000" dirty="0" err="1" smtClean="0"/>
              <a:t>korpusanalytische</a:t>
            </a:r>
            <a:r>
              <a:rPr lang="cs-CZ" sz="3000" dirty="0" smtClean="0"/>
              <a:t> </a:t>
            </a:r>
            <a:r>
              <a:rPr lang="cs-CZ" sz="3000" dirty="0" err="1" smtClean="0"/>
              <a:t>Methode</a:t>
            </a:r>
            <a:r>
              <a:rPr lang="cs-CZ" sz="3000" dirty="0" smtClean="0"/>
              <a:t> </a:t>
            </a:r>
            <a:r>
              <a:rPr lang="cs-CZ" sz="3000" dirty="0" err="1" smtClean="0"/>
              <a:t>zur</a:t>
            </a:r>
            <a:r>
              <a:rPr lang="cs-CZ" sz="3000" dirty="0" smtClean="0"/>
              <a:t> </a:t>
            </a:r>
            <a:r>
              <a:rPr lang="cs-CZ" sz="3000" dirty="0" err="1" smtClean="0"/>
              <a:t>Strukturierung</a:t>
            </a:r>
            <a:r>
              <a:rPr lang="cs-CZ" sz="3000" dirty="0" smtClean="0"/>
              <a:t> </a:t>
            </a:r>
            <a:r>
              <a:rPr lang="cs-CZ" sz="3000" dirty="0" err="1" smtClean="0"/>
              <a:t>von</a:t>
            </a:r>
            <a:r>
              <a:rPr lang="cs-CZ" sz="3000" dirty="0" smtClean="0"/>
              <a:t> </a:t>
            </a:r>
            <a:r>
              <a:rPr lang="cs-CZ" sz="3000" dirty="0" err="1" smtClean="0"/>
              <a:t>Belegmengen</a:t>
            </a:r>
            <a:endParaRPr lang="cs-CZ" sz="3000" dirty="0" smtClean="0"/>
          </a:p>
          <a:p>
            <a:r>
              <a:rPr lang="cs-CZ" sz="3000" dirty="0" err="1" smtClean="0"/>
              <a:t>durchgeführt</a:t>
            </a:r>
            <a:r>
              <a:rPr lang="cs-CZ" sz="3000" dirty="0" smtClean="0"/>
              <a:t> </a:t>
            </a:r>
            <a:r>
              <a:rPr lang="cs-CZ" sz="3000" dirty="0" err="1" smtClean="0"/>
              <a:t>auf</a:t>
            </a:r>
            <a:r>
              <a:rPr lang="cs-CZ" sz="3000" dirty="0" smtClean="0"/>
              <a:t> </a:t>
            </a:r>
            <a:r>
              <a:rPr lang="cs-CZ" sz="3000" dirty="0" err="1" smtClean="0"/>
              <a:t>Grund</a:t>
            </a:r>
            <a:r>
              <a:rPr lang="cs-CZ" sz="3000" dirty="0" smtClean="0"/>
              <a:t> des </a:t>
            </a:r>
            <a:r>
              <a:rPr lang="cs-CZ" sz="3000" dirty="0" err="1" smtClean="0"/>
              <a:t>statistischen</a:t>
            </a:r>
            <a:r>
              <a:rPr lang="cs-CZ" sz="3000" dirty="0" smtClean="0"/>
              <a:t> </a:t>
            </a:r>
            <a:r>
              <a:rPr lang="cs-CZ" sz="3000" dirty="0" err="1" smtClean="0"/>
              <a:t>Maßes</a:t>
            </a:r>
            <a:r>
              <a:rPr lang="cs-CZ" sz="3000" dirty="0" smtClean="0"/>
              <a:t> LLR (</a:t>
            </a:r>
            <a:r>
              <a:rPr lang="cs-CZ" sz="3000" dirty="0" err="1" smtClean="0"/>
              <a:t>auch</a:t>
            </a:r>
            <a:r>
              <a:rPr lang="cs-CZ" sz="3000" dirty="0" smtClean="0"/>
              <a:t> </a:t>
            </a:r>
            <a:r>
              <a:rPr lang="cs-CZ" sz="3000" dirty="0" err="1" smtClean="0"/>
              <a:t>im</a:t>
            </a:r>
            <a:r>
              <a:rPr lang="cs-CZ" sz="3000" dirty="0" smtClean="0"/>
              <a:t> </a:t>
            </a:r>
            <a:r>
              <a:rPr lang="cs-CZ" sz="3000" dirty="0" err="1" smtClean="0"/>
              <a:t>Tschechischen</a:t>
            </a:r>
            <a:r>
              <a:rPr lang="cs-CZ" sz="3000" dirty="0" smtClean="0"/>
              <a:t> </a:t>
            </a:r>
            <a:r>
              <a:rPr lang="cs-CZ" sz="3000" dirty="0" err="1" smtClean="0"/>
              <a:t>Nationalkorpus</a:t>
            </a:r>
            <a:r>
              <a:rPr lang="cs-CZ" sz="3000" dirty="0" smtClean="0"/>
              <a:t> </a:t>
            </a:r>
            <a:r>
              <a:rPr lang="cs-CZ" sz="3000" dirty="0" err="1" smtClean="0"/>
              <a:t>vorhanden</a:t>
            </a:r>
            <a:r>
              <a:rPr lang="cs-CZ" sz="3000" dirty="0" smtClean="0"/>
              <a:t>)</a:t>
            </a:r>
          </a:p>
          <a:p>
            <a:r>
              <a:rPr lang="cs-CZ" sz="3000" dirty="0" err="1" smtClean="0"/>
              <a:t>ermöglicht</a:t>
            </a:r>
            <a:r>
              <a:rPr lang="cs-CZ" sz="3000" dirty="0" smtClean="0"/>
              <a:t> </a:t>
            </a:r>
            <a:r>
              <a:rPr lang="cs-CZ" sz="3000" dirty="0" err="1" smtClean="0"/>
              <a:t>eine</a:t>
            </a:r>
            <a:r>
              <a:rPr lang="cs-CZ" sz="3000" dirty="0" smtClean="0"/>
              <a:t> </a:t>
            </a:r>
            <a:r>
              <a:rPr lang="cs-CZ" sz="3000" dirty="0" err="1" smtClean="0"/>
              <a:t>empirische</a:t>
            </a:r>
            <a:r>
              <a:rPr lang="cs-CZ" sz="3000" dirty="0" smtClean="0"/>
              <a:t> </a:t>
            </a:r>
            <a:r>
              <a:rPr lang="cs-CZ" sz="3000" dirty="0" err="1" smtClean="0"/>
              <a:t>Erfassung</a:t>
            </a:r>
            <a:r>
              <a:rPr lang="cs-CZ" sz="3000" dirty="0" smtClean="0"/>
              <a:t> </a:t>
            </a:r>
            <a:r>
              <a:rPr lang="cs-CZ" sz="3000" dirty="0" err="1" smtClean="0"/>
              <a:t>usueller</a:t>
            </a:r>
            <a:r>
              <a:rPr lang="cs-CZ" sz="3000" dirty="0" smtClean="0"/>
              <a:t> </a:t>
            </a:r>
            <a:r>
              <a:rPr lang="cs-CZ" sz="3000" dirty="0" err="1" smtClean="0"/>
              <a:t>Wortverbindungen</a:t>
            </a:r>
            <a:r>
              <a:rPr lang="cs-CZ" sz="3000" dirty="0" smtClean="0"/>
              <a:t> </a:t>
            </a:r>
            <a:r>
              <a:rPr lang="cs-CZ" sz="3000" dirty="0" err="1" smtClean="0"/>
              <a:t>als</a:t>
            </a:r>
            <a:r>
              <a:rPr lang="cs-CZ" sz="3000" dirty="0" smtClean="0"/>
              <a:t> </a:t>
            </a:r>
            <a:r>
              <a:rPr lang="cs-CZ" sz="3000" dirty="0" err="1" smtClean="0"/>
              <a:t>Kandidaten</a:t>
            </a:r>
            <a:r>
              <a:rPr lang="cs-CZ" sz="3000" dirty="0" smtClean="0"/>
              <a:t> </a:t>
            </a:r>
            <a:r>
              <a:rPr lang="cs-CZ" sz="3000" dirty="0" err="1" smtClean="0"/>
              <a:t>für</a:t>
            </a:r>
            <a:r>
              <a:rPr lang="cs-CZ" sz="3000" dirty="0" smtClean="0"/>
              <a:t> </a:t>
            </a:r>
            <a:r>
              <a:rPr lang="cs-CZ" sz="3000" dirty="0" err="1" smtClean="0"/>
              <a:t>Mehrworteinheiten</a:t>
            </a:r>
            <a:r>
              <a:rPr lang="cs-CZ" sz="3000" dirty="0" smtClean="0"/>
              <a:t> der </a:t>
            </a:r>
            <a:r>
              <a:rPr lang="cs-CZ" sz="3000" dirty="0" err="1" smtClean="0"/>
              <a:t>deutschen</a:t>
            </a:r>
            <a:r>
              <a:rPr lang="cs-CZ" sz="3000" dirty="0" smtClean="0"/>
              <a:t> </a:t>
            </a:r>
            <a:r>
              <a:rPr lang="cs-CZ" sz="3000" dirty="0" err="1" smtClean="0"/>
              <a:t>Gegenwartssprache</a:t>
            </a:r>
            <a:r>
              <a:rPr lang="cs-CZ" sz="3000" dirty="0" smtClean="0"/>
              <a:t> (</a:t>
            </a:r>
            <a:r>
              <a:rPr lang="cs-CZ" sz="3000" dirty="0" err="1" smtClean="0"/>
              <a:t>Phraseologismen</a:t>
            </a:r>
            <a:r>
              <a:rPr lang="cs-CZ" sz="3000" dirty="0" smtClean="0"/>
              <a:t>, </a:t>
            </a:r>
            <a:r>
              <a:rPr lang="cs-CZ" sz="3000" dirty="0" err="1" smtClean="0"/>
              <a:t>Redewendungen</a:t>
            </a:r>
            <a:r>
              <a:rPr lang="cs-CZ" sz="3000" dirty="0" smtClean="0"/>
              <a:t>, </a:t>
            </a:r>
            <a:r>
              <a:rPr lang="cs-CZ" sz="3000" dirty="0" err="1" smtClean="0"/>
              <a:t>Sprichwörter</a:t>
            </a:r>
            <a:r>
              <a:rPr lang="cs-CZ" sz="3000" dirty="0" smtClean="0"/>
              <a:t>, </a:t>
            </a:r>
            <a:r>
              <a:rPr lang="cs-CZ" sz="3000" dirty="0" err="1" smtClean="0"/>
              <a:t>kommunikative</a:t>
            </a:r>
            <a:r>
              <a:rPr lang="cs-CZ" sz="3000" dirty="0" smtClean="0"/>
              <a:t> </a:t>
            </a:r>
            <a:r>
              <a:rPr lang="cs-CZ" sz="3000" dirty="0" err="1" smtClean="0"/>
              <a:t>Formeln</a:t>
            </a:r>
            <a:r>
              <a:rPr lang="cs-CZ" sz="3000" dirty="0" smtClean="0"/>
              <a:t>, </a:t>
            </a:r>
            <a:r>
              <a:rPr lang="cs-CZ" sz="3000" dirty="0" err="1" smtClean="0"/>
              <a:t>Funktionsverbgefüge</a:t>
            </a:r>
            <a:r>
              <a:rPr lang="cs-CZ" sz="3000" dirty="0" smtClean="0"/>
              <a:t> </a:t>
            </a:r>
            <a:r>
              <a:rPr lang="cs-CZ" sz="3000" dirty="0" err="1" smtClean="0"/>
              <a:t>usw</a:t>
            </a:r>
            <a:r>
              <a:rPr lang="cs-CZ" sz="3000" dirty="0" smtClean="0"/>
              <a:t>.)</a:t>
            </a:r>
          </a:p>
          <a:p>
            <a:pPr>
              <a:lnSpc>
                <a:spcPct val="90000"/>
              </a:lnSpc>
            </a:pP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FA33-4489-42F5-AAAA-98098B1DA172}" type="datetime1">
              <a:rPr lang="cs-CZ"/>
              <a:pPr/>
              <a:t>03.04.2020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4FD4-1436-44FD-A072-54FA71E0962C}" type="slidenum">
              <a:rPr lang="cs-CZ"/>
              <a:pPr/>
              <a:t>2</a:t>
            </a:fld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Kookkurrenzanalyse</a:t>
            </a:r>
            <a:r>
              <a:rPr lang="cs-CZ" dirty="0" smtClean="0"/>
              <a:t> (KA)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cs-CZ" dirty="0" smtClean="0"/>
              <a:t>Instrument des Korpus-</a:t>
            </a:r>
            <a:r>
              <a:rPr lang="cs-CZ" dirty="0" err="1" smtClean="0"/>
              <a:t>driven</a:t>
            </a:r>
            <a:r>
              <a:rPr lang="cs-CZ" dirty="0" smtClean="0"/>
              <a:t>-</a:t>
            </a:r>
            <a:r>
              <a:rPr lang="cs-CZ" dirty="0" err="1" smtClean="0"/>
              <a:t>Zugangs</a:t>
            </a:r>
            <a:endParaRPr lang="cs-CZ" dirty="0" smtClean="0"/>
          </a:p>
          <a:p>
            <a:pPr lvl="1"/>
            <a:r>
              <a:rPr lang="cs-CZ" dirty="0" smtClean="0"/>
              <a:t>corpus-</a:t>
            </a:r>
            <a:r>
              <a:rPr lang="cs-CZ" dirty="0" err="1" smtClean="0"/>
              <a:t>based</a:t>
            </a:r>
            <a:r>
              <a:rPr lang="cs-CZ" dirty="0" smtClean="0"/>
              <a:t>: man </a:t>
            </a:r>
            <a:r>
              <a:rPr lang="cs-CZ" dirty="0" err="1" smtClean="0"/>
              <a:t>bestätigt</a:t>
            </a:r>
            <a:r>
              <a:rPr lang="cs-CZ" dirty="0" smtClean="0"/>
              <a:t> oder </a:t>
            </a:r>
            <a:r>
              <a:rPr lang="cs-CZ" dirty="0" err="1" smtClean="0"/>
              <a:t>widerlegt</a:t>
            </a:r>
            <a:r>
              <a:rPr lang="cs-CZ" dirty="0" smtClean="0"/>
              <a:t> </a:t>
            </a:r>
            <a:r>
              <a:rPr lang="cs-CZ" dirty="0" err="1" smtClean="0"/>
              <a:t>im</a:t>
            </a:r>
            <a:r>
              <a:rPr lang="cs-CZ" dirty="0" smtClean="0"/>
              <a:t> Korpus durch </a:t>
            </a:r>
            <a:r>
              <a:rPr lang="cs-CZ" dirty="0" err="1" smtClean="0"/>
              <a:t>Suche</a:t>
            </a:r>
            <a:r>
              <a:rPr lang="cs-CZ" dirty="0" smtClean="0"/>
              <a:t> </a:t>
            </a:r>
            <a:r>
              <a:rPr lang="cs-CZ" dirty="0" err="1" smtClean="0"/>
              <a:t>konkreter</a:t>
            </a:r>
            <a:r>
              <a:rPr lang="cs-CZ" dirty="0" smtClean="0"/>
              <a:t> </a:t>
            </a:r>
            <a:r>
              <a:rPr lang="cs-CZ" dirty="0" err="1" smtClean="0"/>
              <a:t>Formen</a:t>
            </a:r>
            <a:r>
              <a:rPr lang="cs-CZ" dirty="0" smtClean="0"/>
              <a:t> </a:t>
            </a:r>
            <a:r>
              <a:rPr lang="cs-CZ" dirty="0" err="1" smtClean="0"/>
              <a:t>eigene</a:t>
            </a:r>
            <a:r>
              <a:rPr lang="cs-CZ" dirty="0" smtClean="0"/>
              <a:t> </a:t>
            </a:r>
            <a:r>
              <a:rPr lang="cs-CZ" dirty="0" err="1" smtClean="0"/>
              <a:t>Hypothesen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Sprache</a:t>
            </a:r>
            <a:endParaRPr lang="cs-CZ" dirty="0" smtClean="0"/>
          </a:p>
          <a:p>
            <a:pPr lvl="1"/>
            <a:r>
              <a:rPr lang="cs-CZ" dirty="0" smtClean="0"/>
              <a:t>corpus-</a:t>
            </a:r>
            <a:r>
              <a:rPr lang="cs-CZ" dirty="0" err="1" smtClean="0"/>
              <a:t>driven</a:t>
            </a:r>
            <a:r>
              <a:rPr lang="cs-CZ" dirty="0" smtClean="0"/>
              <a:t>: man </a:t>
            </a:r>
            <a:r>
              <a:rPr lang="cs-CZ" dirty="0" err="1" smtClean="0"/>
              <a:t>untersucht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Sprache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statistischen</a:t>
            </a:r>
            <a:r>
              <a:rPr lang="cs-CZ" dirty="0" smtClean="0"/>
              <a:t> </a:t>
            </a:r>
            <a:r>
              <a:rPr lang="cs-CZ" dirty="0" err="1" smtClean="0"/>
              <a:t>Mitteln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erst</a:t>
            </a:r>
            <a:r>
              <a:rPr lang="cs-CZ" dirty="0" smtClean="0"/>
              <a:t>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Grund</a:t>
            </a:r>
            <a:r>
              <a:rPr lang="cs-CZ" dirty="0" smtClean="0"/>
              <a:t> der </a:t>
            </a:r>
            <a:r>
              <a:rPr lang="cs-CZ" dirty="0" err="1" smtClean="0"/>
              <a:t>Ergebnisse</a:t>
            </a:r>
            <a:r>
              <a:rPr lang="cs-CZ" dirty="0" smtClean="0"/>
              <a:t> </a:t>
            </a:r>
            <a:r>
              <a:rPr lang="cs-CZ" dirty="0" err="1" smtClean="0"/>
              <a:t>bildet</a:t>
            </a:r>
            <a:r>
              <a:rPr lang="cs-CZ" dirty="0" smtClean="0"/>
              <a:t> man </a:t>
            </a:r>
            <a:r>
              <a:rPr lang="cs-CZ" dirty="0" err="1" smtClean="0"/>
              <a:t>Hypothesen</a:t>
            </a:r>
            <a:r>
              <a:rPr lang="cs-CZ" dirty="0" smtClean="0"/>
              <a:t> </a:t>
            </a:r>
            <a:r>
              <a:rPr lang="cs-CZ" dirty="0" err="1" smtClean="0"/>
              <a:t>über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Sprache</a:t>
            </a:r>
            <a:endParaRPr lang="cs-CZ" dirty="0" smtClean="0"/>
          </a:p>
          <a:p>
            <a:pPr lvl="0"/>
            <a:r>
              <a:rPr lang="cs-CZ" dirty="0" smtClean="0"/>
              <a:t>Instrument,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</a:t>
            </a:r>
            <a:r>
              <a:rPr lang="cs-CZ" dirty="0" err="1" smtClean="0"/>
              <a:t>Hilfe</a:t>
            </a:r>
            <a:r>
              <a:rPr lang="cs-CZ" dirty="0" smtClean="0"/>
              <a:t> </a:t>
            </a:r>
            <a:r>
              <a:rPr lang="cs-CZ" dirty="0" err="1" smtClean="0"/>
              <a:t>von</a:t>
            </a:r>
            <a:r>
              <a:rPr lang="cs-CZ" dirty="0" smtClean="0"/>
              <a:t> </a:t>
            </a:r>
            <a:r>
              <a:rPr lang="cs-CZ" dirty="0" err="1" smtClean="0"/>
              <a:t>statistischer</a:t>
            </a:r>
            <a:r>
              <a:rPr lang="cs-CZ" dirty="0" smtClean="0"/>
              <a:t> </a:t>
            </a:r>
            <a:r>
              <a:rPr lang="cs-CZ" dirty="0" err="1" smtClean="0"/>
              <a:t>Bewertung</a:t>
            </a:r>
            <a:r>
              <a:rPr lang="cs-CZ" dirty="0" smtClean="0"/>
              <a:t> des </a:t>
            </a:r>
            <a:r>
              <a:rPr lang="cs-CZ" dirty="0" err="1" smtClean="0"/>
              <a:t>Kotextes</a:t>
            </a:r>
            <a:r>
              <a:rPr lang="cs-CZ" dirty="0" smtClean="0"/>
              <a:t> </a:t>
            </a:r>
            <a:r>
              <a:rPr lang="cs-CZ" dirty="0" err="1" smtClean="0"/>
              <a:t>geläufige</a:t>
            </a:r>
            <a:r>
              <a:rPr lang="cs-CZ" dirty="0" smtClean="0"/>
              <a:t>/</a:t>
            </a:r>
            <a:r>
              <a:rPr lang="cs-CZ" dirty="0" err="1" smtClean="0"/>
              <a:t>signifikante</a:t>
            </a:r>
            <a:r>
              <a:rPr lang="cs-CZ" dirty="0" smtClean="0"/>
              <a:t> </a:t>
            </a:r>
            <a:r>
              <a:rPr lang="cs-CZ" dirty="0" err="1" smtClean="0"/>
              <a:t>Kookkurrenzen</a:t>
            </a:r>
            <a:r>
              <a:rPr lang="cs-CZ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oft</a:t>
            </a:r>
            <a:r>
              <a:rPr lang="cs-CZ" dirty="0" smtClean="0"/>
              <a:t> </a:t>
            </a:r>
            <a:r>
              <a:rPr lang="cs-CZ" dirty="0" err="1" smtClean="0"/>
              <a:t>Kollokatoren</a:t>
            </a:r>
            <a:r>
              <a:rPr lang="cs-CZ" dirty="0" smtClean="0"/>
              <a:t>, </a:t>
            </a:r>
            <a:r>
              <a:rPr lang="cs-CZ" dirty="0" err="1" smtClean="0"/>
              <a:t>mehr</a:t>
            </a:r>
            <a:r>
              <a:rPr lang="cs-CZ" dirty="0" smtClean="0"/>
              <a:t> Folie 4) </a:t>
            </a:r>
            <a:r>
              <a:rPr lang="cs-CZ" dirty="0" err="1" smtClean="0"/>
              <a:t>generiert</a:t>
            </a:r>
            <a:r>
              <a:rPr lang="cs-CZ" dirty="0" smtClean="0"/>
              <a:t> </a:t>
            </a:r>
            <a:endParaRPr lang="cs-CZ" dirty="0" smtClean="0"/>
          </a:p>
          <a:p>
            <a:pPr lvl="0"/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nach </a:t>
            </a:r>
            <a:r>
              <a:rPr lang="cs-CZ" dirty="0" err="1" smtClean="0"/>
              <a:t>Häufigkeit</a:t>
            </a:r>
            <a:r>
              <a:rPr lang="cs-CZ" dirty="0" smtClean="0"/>
              <a:t> </a:t>
            </a:r>
            <a:r>
              <a:rPr lang="cs-CZ" dirty="0" err="1" smtClean="0"/>
              <a:t>angeordnet</a:t>
            </a:r>
            <a:endParaRPr lang="cs-CZ" dirty="0" smtClean="0"/>
          </a:p>
          <a:p>
            <a:pPr lvl="1"/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err="1" smtClean="0"/>
              <a:t>syntaktische</a:t>
            </a:r>
            <a:r>
              <a:rPr lang="cs-CZ" dirty="0" smtClean="0"/>
              <a:t> </a:t>
            </a:r>
            <a:r>
              <a:rPr lang="cs-CZ" dirty="0" err="1" smtClean="0"/>
              <a:t>Position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weitere</a:t>
            </a:r>
            <a:r>
              <a:rPr lang="cs-CZ" dirty="0" smtClean="0"/>
              <a:t> </a:t>
            </a:r>
            <a:r>
              <a:rPr lang="cs-CZ" dirty="0" err="1" smtClean="0"/>
              <a:t>Angaben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r>
              <a:rPr lang="cs-CZ" dirty="0" smtClean="0"/>
              <a:t> </a:t>
            </a:r>
            <a:r>
              <a:rPr lang="cs-CZ" dirty="0" err="1" smtClean="0"/>
              <a:t>mitgezählt</a:t>
            </a:r>
            <a:endParaRPr lang="cs-CZ" dirty="0" smtClean="0"/>
          </a:p>
          <a:p>
            <a:pPr lvl="0"/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benutzte</a:t>
            </a:r>
            <a:r>
              <a:rPr lang="cs-CZ" dirty="0" smtClean="0"/>
              <a:t> </a:t>
            </a:r>
            <a:r>
              <a:rPr lang="cs-CZ" dirty="0" err="1" smtClean="0"/>
              <a:t>Maß</a:t>
            </a:r>
            <a:r>
              <a:rPr lang="cs-CZ" dirty="0" smtClean="0"/>
              <a:t> – LLR (log-</a:t>
            </a:r>
            <a:r>
              <a:rPr lang="cs-CZ" dirty="0" err="1" smtClean="0"/>
              <a:t>likelihood</a:t>
            </a:r>
            <a:r>
              <a:rPr lang="cs-CZ" dirty="0" smtClean="0"/>
              <a:t>-ratio)</a:t>
            </a:r>
          </a:p>
          <a:p>
            <a:r>
              <a:rPr lang="cs-CZ" dirty="0" smtClean="0"/>
              <a:t>KA </a:t>
            </a:r>
            <a:r>
              <a:rPr lang="cs-CZ" dirty="0" err="1" smtClean="0"/>
              <a:t>kann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einer</a:t>
            </a:r>
            <a:r>
              <a:rPr lang="cs-CZ" dirty="0" smtClean="0"/>
              <a:t> </a:t>
            </a:r>
            <a:r>
              <a:rPr lang="cs-CZ" dirty="0" err="1" smtClean="0"/>
              <a:t>Wortform</a:t>
            </a:r>
            <a:r>
              <a:rPr lang="cs-CZ" dirty="0" smtClean="0"/>
              <a:t>/</a:t>
            </a:r>
            <a:r>
              <a:rPr lang="cs-CZ" dirty="0" err="1" smtClean="0"/>
              <a:t>einem</a:t>
            </a:r>
            <a:r>
              <a:rPr lang="cs-CZ" dirty="0" smtClean="0"/>
              <a:t> Lemma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einer</a:t>
            </a:r>
            <a:r>
              <a:rPr lang="cs-CZ" dirty="0" smtClean="0"/>
              <a:t> </a:t>
            </a:r>
            <a:r>
              <a:rPr lang="cs-CZ" dirty="0" err="1" smtClean="0"/>
              <a:t>Wortverbindung</a:t>
            </a:r>
            <a:r>
              <a:rPr lang="cs-CZ" dirty="0" smtClean="0"/>
              <a:t> </a:t>
            </a:r>
            <a:r>
              <a:rPr lang="cs-CZ" dirty="0" err="1" smtClean="0"/>
              <a:t>generiert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Kookkurrenz</a:t>
            </a:r>
            <a:r>
              <a:rPr lang="cs-CZ" dirty="0" smtClean="0"/>
              <a:t> X </a:t>
            </a:r>
            <a:r>
              <a:rPr lang="cs-CZ" dirty="0" err="1" smtClean="0"/>
              <a:t>Kollokation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Kookkurrenz</a:t>
            </a:r>
            <a:r>
              <a:rPr lang="cs-CZ" dirty="0" smtClean="0"/>
              <a:t>: 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das gemeinsame Auftreten zweier lexikalischer Einheiten (z. B. Wörter) in einer übergeordneten Einheit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cs-CZ" dirty="0" err="1" smtClean="0"/>
              <a:t>Kollokation</a:t>
            </a:r>
            <a:r>
              <a:rPr lang="cs-CZ" dirty="0" smtClean="0"/>
              <a:t>: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eine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Kookkurrenz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die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inhaltliche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Nachbarschaft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inhaltlichen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Zusammenhang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beweist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KA – </a:t>
            </a:r>
            <a:r>
              <a:rPr lang="cs-CZ" dirty="0" err="1" smtClean="0"/>
              <a:t>Beschreibung</a:t>
            </a:r>
            <a:r>
              <a:rPr lang="cs-CZ" dirty="0" smtClean="0"/>
              <a:t> der </a:t>
            </a:r>
            <a:r>
              <a:rPr lang="cs-CZ" dirty="0" err="1" smtClean="0"/>
              <a:t>Anfrage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Archiv</a:t>
            </a:r>
            <a:r>
              <a:rPr lang="cs-CZ" dirty="0" smtClean="0"/>
              <a:t>-W, Korpus-W-</a:t>
            </a:r>
            <a:r>
              <a:rPr lang="cs-CZ" dirty="0" err="1" smtClean="0"/>
              <a:t>öffentlich</a:t>
            </a:r>
            <a:r>
              <a:rPr lang="cs-CZ" dirty="0" smtClean="0"/>
              <a:t> </a:t>
            </a:r>
            <a:r>
              <a:rPr lang="cs-CZ" dirty="0" smtClean="0"/>
              <a:t>(oder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anderes</a:t>
            </a:r>
            <a:r>
              <a:rPr lang="cs-CZ" dirty="0" smtClean="0"/>
              <a:t> Archiv/Korpus) </a:t>
            </a:r>
            <a:r>
              <a:rPr lang="cs-CZ" dirty="0" err="1" smtClean="0"/>
              <a:t>wählen</a:t>
            </a:r>
            <a:endParaRPr lang="cs-CZ" dirty="0" smtClean="0"/>
          </a:p>
          <a:p>
            <a:r>
              <a:rPr lang="cs-CZ" dirty="0" err="1" smtClean="0"/>
              <a:t>Suchanfrage</a:t>
            </a:r>
            <a:r>
              <a:rPr lang="cs-CZ" dirty="0" smtClean="0"/>
              <a:t> </a:t>
            </a:r>
            <a:r>
              <a:rPr lang="cs-CZ" dirty="0" err="1" smtClean="0"/>
              <a:t>formulieren</a:t>
            </a:r>
            <a:r>
              <a:rPr lang="cs-CZ" dirty="0" smtClean="0"/>
              <a:t> (</a:t>
            </a:r>
            <a:r>
              <a:rPr lang="cs-CZ" dirty="0" err="1" smtClean="0"/>
              <a:t>wählen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beliebiges</a:t>
            </a:r>
            <a:r>
              <a:rPr lang="cs-CZ" dirty="0" smtClean="0"/>
              <a:t> </a:t>
            </a:r>
            <a:r>
              <a:rPr lang="cs-CZ" dirty="0" err="1" smtClean="0"/>
              <a:t>Wort</a:t>
            </a:r>
            <a:r>
              <a:rPr lang="cs-CZ" dirty="0" smtClean="0"/>
              <a:t> </a:t>
            </a:r>
            <a:r>
              <a:rPr lang="cs-CZ" dirty="0" err="1" smtClean="0"/>
              <a:t>Ihrer</a:t>
            </a:r>
            <a:r>
              <a:rPr lang="cs-CZ" dirty="0" smtClean="0"/>
              <a:t> </a:t>
            </a:r>
            <a:r>
              <a:rPr lang="cs-CZ" dirty="0" err="1" smtClean="0"/>
              <a:t>Wahl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Lemma, z.B. </a:t>
            </a:r>
            <a:r>
              <a:rPr lang="en-US" dirty="0" smtClean="0">
                <a:solidFill>
                  <a:schemeClr val="accent2"/>
                </a:solidFill>
              </a:rPr>
              <a:t>&amp;</a:t>
            </a:r>
            <a:r>
              <a:rPr lang="cs-CZ" dirty="0" smtClean="0">
                <a:solidFill>
                  <a:schemeClr val="accent2"/>
                </a:solidFill>
              </a:rPr>
              <a:t>Stein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das</a:t>
            </a:r>
            <a:r>
              <a:rPr lang="cs-CZ" dirty="0" smtClean="0"/>
              <a:t> Lemma </a:t>
            </a:r>
            <a:r>
              <a:rPr lang="cs-CZ" dirty="0" err="1" smtClean="0"/>
              <a:t>im</a:t>
            </a:r>
            <a:r>
              <a:rPr lang="cs-CZ" dirty="0" smtClean="0"/>
              <a:t> Korpus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bisher</a:t>
            </a:r>
            <a:r>
              <a:rPr lang="cs-CZ" dirty="0" smtClean="0"/>
              <a:t> </a:t>
            </a:r>
            <a:r>
              <a:rPr lang="cs-CZ" dirty="0" err="1" smtClean="0"/>
              <a:t>gewöhnt</a:t>
            </a:r>
            <a:r>
              <a:rPr lang="cs-CZ" dirty="0" smtClean="0"/>
              <a:t> </a:t>
            </a:r>
            <a:r>
              <a:rPr lang="cs-CZ" dirty="0" err="1" smtClean="0"/>
              <a:t>suchen</a:t>
            </a:r>
            <a:r>
              <a:rPr lang="cs-CZ" dirty="0" smtClean="0"/>
              <a:t> </a:t>
            </a:r>
            <a:endParaRPr lang="en-US" dirty="0" smtClean="0"/>
          </a:p>
          <a:p>
            <a:r>
              <a:rPr lang="cs-CZ" dirty="0" smtClean="0"/>
              <a:t>den </a:t>
            </a:r>
            <a:r>
              <a:rPr lang="en-US" dirty="0" smtClean="0"/>
              <a:t>Reiter </a:t>
            </a:r>
            <a:r>
              <a:rPr lang="en-US" dirty="0" smtClean="0">
                <a:solidFill>
                  <a:schemeClr val="accent2"/>
                </a:solidFill>
              </a:rPr>
              <a:t>Kookkurrenzanalyse</a:t>
            </a:r>
            <a:r>
              <a:rPr lang="cs-CZ" dirty="0" smtClean="0"/>
              <a:t> </a:t>
            </a:r>
            <a:r>
              <a:rPr lang="cs-CZ" dirty="0" err="1" smtClean="0"/>
              <a:t>wählen</a:t>
            </a:r>
            <a:endParaRPr lang="cs-CZ" dirty="0" smtClean="0"/>
          </a:p>
          <a:p>
            <a:r>
              <a:rPr lang="cs-CZ" dirty="0" err="1" smtClean="0"/>
              <a:t>Einstellungstabelle</a:t>
            </a:r>
            <a:r>
              <a:rPr lang="cs-CZ" dirty="0" smtClean="0"/>
              <a:t> </a:t>
            </a:r>
            <a:r>
              <a:rPr lang="cs-CZ" dirty="0" err="1" smtClean="0"/>
              <a:t>vordefiniert</a:t>
            </a:r>
            <a:r>
              <a:rPr lang="cs-CZ" dirty="0" smtClean="0"/>
              <a:t> </a:t>
            </a:r>
            <a:r>
              <a:rPr lang="cs-CZ" dirty="0" err="1" smtClean="0"/>
              <a:t>übernehmen</a:t>
            </a:r>
            <a:r>
              <a:rPr lang="cs-CZ" dirty="0" smtClean="0"/>
              <a:t> oder nach </a:t>
            </a:r>
            <a:r>
              <a:rPr lang="cs-CZ" dirty="0" err="1" smtClean="0"/>
              <a:t>eigenem</a:t>
            </a:r>
            <a:r>
              <a:rPr lang="cs-CZ" dirty="0" smtClean="0"/>
              <a:t> </a:t>
            </a:r>
            <a:r>
              <a:rPr lang="cs-CZ" dirty="0" err="1" smtClean="0"/>
              <a:t>Wunsch</a:t>
            </a:r>
            <a:r>
              <a:rPr lang="cs-CZ" dirty="0" smtClean="0"/>
              <a:t> </a:t>
            </a:r>
            <a:r>
              <a:rPr lang="cs-CZ" dirty="0" err="1" smtClean="0"/>
              <a:t>ändern</a:t>
            </a:r>
            <a:r>
              <a:rPr lang="cs-CZ" dirty="0" smtClean="0"/>
              <a:t> (</a:t>
            </a:r>
            <a:r>
              <a:rPr lang="cs-CZ" dirty="0" err="1" smtClean="0"/>
              <a:t>Näheres</a:t>
            </a:r>
            <a:r>
              <a:rPr lang="cs-CZ" dirty="0" smtClean="0"/>
              <a:t> s. </a:t>
            </a:r>
            <a:r>
              <a:rPr lang="cs-CZ" dirty="0" err="1" smtClean="0"/>
              <a:t>Folien</a:t>
            </a:r>
            <a:r>
              <a:rPr lang="cs-CZ" dirty="0" smtClean="0"/>
              <a:t> </a:t>
            </a:r>
            <a:r>
              <a:rPr lang="cs-CZ" dirty="0" smtClean="0"/>
              <a:t>7-9) </a:t>
            </a:r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Einstellungstabelle</a:t>
            </a:r>
            <a:r>
              <a:rPr lang="cs-CZ" dirty="0" smtClean="0"/>
              <a:t> der KA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132632"/>
            <a:ext cx="7123162" cy="407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Einstellung</a:t>
            </a:r>
            <a:r>
              <a:rPr lang="cs-CZ" dirty="0" smtClean="0"/>
              <a:t> der </a:t>
            </a:r>
            <a:r>
              <a:rPr lang="cs-CZ" dirty="0" err="1" smtClean="0"/>
              <a:t>Parameter</a:t>
            </a:r>
            <a:r>
              <a:rPr lang="cs-CZ" dirty="0" smtClean="0"/>
              <a:t>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Einstellung</a:t>
            </a:r>
            <a:r>
              <a:rPr lang="cs-CZ" dirty="0" smtClean="0"/>
              <a:t> </a:t>
            </a:r>
            <a:r>
              <a:rPr lang="cs-CZ" dirty="0" err="1" smtClean="0"/>
              <a:t>beeinflusst</a:t>
            </a:r>
            <a:r>
              <a:rPr lang="cs-CZ" dirty="0" smtClean="0"/>
              <a:t> </a:t>
            </a:r>
            <a:r>
              <a:rPr lang="cs-CZ" dirty="0" err="1" smtClean="0"/>
              <a:t>wesentlich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Ergebnisse</a:t>
            </a:r>
            <a:endParaRPr lang="cs-CZ" dirty="0" smtClean="0"/>
          </a:p>
          <a:p>
            <a:r>
              <a:rPr lang="cs-CZ" b="1" dirty="0" smtClean="0"/>
              <a:t>Kontext</a:t>
            </a:r>
            <a:r>
              <a:rPr lang="cs-CZ" dirty="0" smtClean="0"/>
              <a:t>: es </a:t>
            </a:r>
            <a:r>
              <a:rPr lang="cs-CZ" dirty="0" err="1" smtClean="0"/>
              <a:t>wird</a:t>
            </a:r>
            <a:r>
              <a:rPr lang="cs-CZ" dirty="0" smtClean="0"/>
              <a:t> Kontext </a:t>
            </a:r>
            <a:r>
              <a:rPr lang="cs-CZ" dirty="0" err="1" smtClean="0"/>
              <a:t>definiert</a:t>
            </a:r>
            <a:r>
              <a:rPr lang="cs-CZ" dirty="0" smtClean="0"/>
              <a:t>, in </a:t>
            </a:r>
            <a:r>
              <a:rPr lang="cs-CZ" dirty="0" err="1" smtClean="0"/>
              <a:t>dem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Analyse </a:t>
            </a:r>
            <a:r>
              <a:rPr lang="cs-CZ" dirty="0" err="1" smtClean="0"/>
              <a:t>verläuft</a:t>
            </a:r>
            <a:r>
              <a:rPr lang="cs-CZ" dirty="0" smtClean="0"/>
              <a:t> </a:t>
            </a:r>
          </a:p>
          <a:p>
            <a:pPr lvl="1"/>
            <a:r>
              <a:rPr lang="cs-CZ" b="1" dirty="0" err="1" smtClean="0"/>
              <a:t>Links</a:t>
            </a:r>
            <a:r>
              <a:rPr lang="cs-CZ" dirty="0" smtClean="0"/>
              <a:t>: </a:t>
            </a:r>
            <a:r>
              <a:rPr lang="cs-CZ" dirty="0" err="1" smtClean="0"/>
              <a:t>bezeichnet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Anzahl</a:t>
            </a:r>
            <a:r>
              <a:rPr lang="cs-CZ" dirty="0" smtClean="0"/>
              <a:t> der </a:t>
            </a:r>
            <a:r>
              <a:rPr lang="cs-CZ" dirty="0" err="1" smtClean="0"/>
              <a:t>Positionen</a:t>
            </a:r>
            <a:r>
              <a:rPr lang="cs-CZ" dirty="0" smtClean="0"/>
              <a:t> </a:t>
            </a:r>
            <a:r>
              <a:rPr lang="cs-CZ" dirty="0" err="1" smtClean="0"/>
              <a:t>links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zur</a:t>
            </a:r>
            <a:r>
              <a:rPr lang="cs-CZ" dirty="0" smtClean="0"/>
              <a:t> Analyse </a:t>
            </a:r>
            <a:r>
              <a:rPr lang="cs-CZ" dirty="0" err="1" smtClean="0"/>
              <a:t>mitgezählt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 smtClean="0"/>
          </a:p>
          <a:p>
            <a:pPr lvl="1"/>
            <a:r>
              <a:rPr lang="cs-CZ" b="1" dirty="0" err="1" smtClean="0"/>
              <a:t>Rechts</a:t>
            </a:r>
            <a:r>
              <a:rPr lang="cs-CZ" dirty="0" smtClean="0"/>
              <a:t>: </a:t>
            </a:r>
            <a:r>
              <a:rPr lang="cs-CZ" dirty="0" err="1" smtClean="0"/>
              <a:t>bezeichnet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Anzahl</a:t>
            </a:r>
            <a:r>
              <a:rPr lang="cs-CZ" dirty="0" smtClean="0"/>
              <a:t> der </a:t>
            </a:r>
            <a:r>
              <a:rPr lang="cs-CZ" dirty="0" err="1" smtClean="0"/>
              <a:t>Positionen</a:t>
            </a:r>
            <a:r>
              <a:rPr lang="cs-CZ" dirty="0" smtClean="0"/>
              <a:t> </a:t>
            </a:r>
            <a:r>
              <a:rPr lang="cs-CZ" dirty="0" err="1" smtClean="0"/>
              <a:t>rechts</a:t>
            </a:r>
            <a:r>
              <a:rPr lang="cs-CZ" dirty="0" smtClean="0"/>
              <a:t>,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zur</a:t>
            </a:r>
            <a:r>
              <a:rPr lang="cs-CZ" dirty="0" smtClean="0"/>
              <a:t> Analyse </a:t>
            </a:r>
            <a:r>
              <a:rPr lang="cs-CZ" dirty="0" err="1" smtClean="0"/>
              <a:t>mitgezählt</a:t>
            </a:r>
            <a:r>
              <a:rPr lang="cs-CZ" dirty="0" smtClean="0"/>
              <a:t> </a:t>
            </a:r>
            <a:r>
              <a:rPr lang="cs-CZ" dirty="0" err="1" smtClean="0"/>
              <a:t>werden</a:t>
            </a:r>
            <a:endParaRPr lang="cs-CZ" dirty="0" smtClean="0"/>
          </a:p>
          <a:p>
            <a:pPr lvl="1"/>
            <a:r>
              <a:rPr lang="cs-CZ" b="1" dirty="0" smtClean="0"/>
              <a:t>1 </a:t>
            </a:r>
            <a:r>
              <a:rPr lang="cs-CZ" b="1" dirty="0" err="1" smtClean="0"/>
              <a:t>Satz</a:t>
            </a:r>
            <a:r>
              <a:rPr lang="cs-CZ" dirty="0" smtClean="0"/>
              <a:t>: </a:t>
            </a:r>
            <a:r>
              <a:rPr lang="cs-CZ" dirty="0" err="1" smtClean="0"/>
              <a:t>ermöglicht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Abgrenzung</a:t>
            </a:r>
            <a:r>
              <a:rPr lang="cs-CZ" dirty="0" smtClean="0"/>
              <a:t> der Analyse </a:t>
            </a:r>
            <a:r>
              <a:rPr lang="cs-CZ" dirty="0" err="1" smtClean="0"/>
              <a:t>auf</a:t>
            </a:r>
            <a:r>
              <a:rPr lang="cs-CZ" dirty="0" smtClean="0"/>
              <a:t> </a:t>
            </a:r>
            <a:r>
              <a:rPr lang="cs-CZ" dirty="0" err="1" smtClean="0"/>
              <a:t>einen</a:t>
            </a:r>
            <a:r>
              <a:rPr lang="cs-CZ" dirty="0" smtClean="0"/>
              <a:t> </a:t>
            </a:r>
            <a:r>
              <a:rPr lang="cs-CZ" dirty="0" err="1" smtClean="0"/>
              <a:t>Satz</a:t>
            </a:r>
            <a:r>
              <a:rPr lang="cs-CZ" dirty="0" smtClean="0"/>
              <a:t> (</a:t>
            </a:r>
            <a:r>
              <a:rPr lang="cs-CZ" dirty="0" err="1" smtClean="0"/>
              <a:t>oft</a:t>
            </a:r>
            <a:r>
              <a:rPr lang="cs-CZ" dirty="0" smtClean="0"/>
              <a:t> </a:t>
            </a:r>
            <a:r>
              <a:rPr lang="cs-CZ" dirty="0" err="1" smtClean="0"/>
              <a:t>wünschenswert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Einstellung</a:t>
            </a:r>
            <a:r>
              <a:rPr lang="cs-CZ" dirty="0" smtClean="0"/>
              <a:t> der </a:t>
            </a:r>
            <a:r>
              <a:rPr lang="cs-CZ" dirty="0" err="1" smtClean="0"/>
              <a:t>Parameter</a:t>
            </a:r>
            <a:r>
              <a:rPr lang="cs-CZ" dirty="0" smtClean="0"/>
              <a:t>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 smtClean="0"/>
              <a:t>Granularität</a:t>
            </a:r>
            <a:r>
              <a:rPr lang="cs-CZ" dirty="0" smtClean="0"/>
              <a:t> – </a:t>
            </a:r>
            <a:r>
              <a:rPr lang="cs-CZ" dirty="0" err="1" smtClean="0"/>
              <a:t>Maß</a:t>
            </a:r>
            <a:r>
              <a:rPr lang="cs-CZ" dirty="0" smtClean="0"/>
              <a:t> der </a:t>
            </a:r>
            <a:r>
              <a:rPr lang="cs-CZ" dirty="0" err="1" smtClean="0"/>
              <a:t>Zersplitterung</a:t>
            </a:r>
            <a:r>
              <a:rPr lang="cs-CZ" dirty="0" smtClean="0"/>
              <a:t> in </a:t>
            </a:r>
            <a:r>
              <a:rPr lang="cs-CZ" dirty="0" err="1" smtClean="0"/>
              <a:t>sekundäre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tertiäre</a:t>
            </a:r>
            <a:r>
              <a:rPr lang="cs-CZ" dirty="0" smtClean="0"/>
              <a:t> </a:t>
            </a:r>
            <a:r>
              <a:rPr lang="cs-CZ" dirty="0" err="1" smtClean="0"/>
              <a:t>Kollokatoren</a:t>
            </a:r>
            <a:endParaRPr lang="cs-CZ" dirty="0" smtClean="0"/>
          </a:p>
          <a:p>
            <a:pPr lvl="1"/>
            <a:r>
              <a:rPr lang="cs-CZ" dirty="0" err="1" smtClean="0"/>
              <a:t>primäre</a:t>
            </a:r>
            <a:r>
              <a:rPr lang="cs-CZ" dirty="0" smtClean="0"/>
              <a:t> </a:t>
            </a:r>
            <a:r>
              <a:rPr lang="cs-CZ" dirty="0" err="1" smtClean="0"/>
              <a:t>Kollokatoren</a:t>
            </a:r>
            <a:r>
              <a:rPr lang="cs-CZ" dirty="0" smtClean="0"/>
              <a:t>: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bilden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mit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dem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Bezugswort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binäre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Kombination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zum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Wort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rgbClr val="FFC000"/>
                </a:solidFill>
              </a:rPr>
              <a:t>Kritik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tritt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das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Wort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üben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als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primärer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Kollokator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1"/>
            <a:r>
              <a:rPr lang="cs-CZ" dirty="0" err="1" smtClean="0"/>
              <a:t>sekundäre</a:t>
            </a:r>
            <a:r>
              <a:rPr lang="cs-CZ" dirty="0" smtClean="0"/>
              <a:t> </a:t>
            </a:r>
            <a:r>
              <a:rPr lang="cs-CZ" dirty="0" err="1" smtClean="0"/>
              <a:t>Kollokatoren</a:t>
            </a:r>
            <a:r>
              <a:rPr lang="cs-CZ" dirty="0" smtClean="0"/>
              <a:t>: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erweitern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diese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binären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Kombinationen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und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ein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drittes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Glied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(z.B. </a:t>
            </a:r>
            <a:r>
              <a:rPr lang="cs-CZ" dirty="0" err="1" smtClean="0">
                <a:solidFill>
                  <a:srgbClr val="FFC000"/>
                </a:solidFill>
              </a:rPr>
              <a:t>massive</a:t>
            </a:r>
            <a:r>
              <a:rPr lang="cs-CZ" dirty="0" smtClean="0">
                <a:solidFill>
                  <a:srgbClr val="FFC000"/>
                </a:solidFill>
              </a:rPr>
              <a:t>/</a:t>
            </a:r>
            <a:r>
              <a:rPr lang="cs-CZ" dirty="0" err="1" smtClean="0">
                <a:solidFill>
                  <a:srgbClr val="FFC000"/>
                </a:solidFill>
              </a:rPr>
              <a:t>scharfe</a:t>
            </a:r>
            <a:r>
              <a:rPr lang="cs-CZ" dirty="0" smtClean="0">
                <a:solidFill>
                  <a:srgbClr val="FFC000"/>
                </a:solidFill>
              </a:rPr>
              <a:t> Kritik </a:t>
            </a:r>
            <a:r>
              <a:rPr lang="cs-CZ" dirty="0" err="1" smtClean="0">
                <a:solidFill>
                  <a:srgbClr val="FFC000"/>
                </a:solidFill>
              </a:rPr>
              <a:t>üben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1">
              <a:buNone/>
            </a:pPr>
            <a:r>
              <a:rPr lang="cs-CZ" dirty="0" err="1" smtClean="0">
                <a:solidFill>
                  <a:schemeClr val="tx1"/>
                </a:solidFill>
              </a:rPr>
              <a:t>Einstellungsmöglichkeiten</a:t>
            </a:r>
            <a:r>
              <a:rPr lang="cs-CZ" dirty="0" smtClean="0">
                <a:solidFill>
                  <a:schemeClr val="tx1"/>
                </a:solidFill>
              </a:rPr>
              <a:t>/Grade: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Sehr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grob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smtClean="0"/>
              <a:t>–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/>
              <a:t>zeigt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primäre</a:t>
            </a:r>
            <a:r>
              <a:rPr lang="cs-CZ" dirty="0" smtClean="0"/>
              <a:t> </a:t>
            </a:r>
            <a:r>
              <a:rPr lang="cs-CZ" dirty="0" err="1" smtClean="0"/>
              <a:t>Kollokatoren</a:t>
            </a:r>
            <a:endParaRPr lang="cs-CZ" dirty="0" smtClean="0"/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Grob</a:t>
            </a:r>
            <a:r>
              <a:rPr lang="cs-CZ" dirty="0" smtClean="0">
                <a:solidFill>
                  <a:srgbClr val="FFC000"/>
                </a:solidFill>
              </a:rPr>
              <a:t>, </a:t>
            </a:r>
            <a:r>
              <a:rPr lang="cs-CZ" dirty="0" err="1" smtClean="0">
                <a:solidFill>
                  <a:srgbClr val="FFC000"/>
                </a:solidFill>
              </a:rPr>
              <a:t>Mittel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smtClean="0"/>
              <a:t>–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Zwischenstufe</a:t>
            </a:r>
            <a:endParaRPr lang="cs-CZ" dirty="0" smtClean="0"/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Fein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smtClean="0"/>
              <a:t>– </a:t>
            </a:r>
            <a:r>
              <a:rPr lang="cs-CZ" dirty="0" err="1" smtClean="0"/>
              <a:t>zeigt</a:t>
            </a:r>
            <a:r>
              <a:rPr lang="cs-CZ" dirty="0" smtClean="0"/>
              <a:t> </a:t>
            </a:r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smtClean="0"/>
              <a:t>sek.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tert</a:t>
            </a:r>
            <a:r>
              <a:rPr lang="cs-CZ" dirty="0" smtClean="0"/>
              <a:t>. </a:t>
            </a:r>
            <a:r>
              <a:rPr lang="cs-CZ" dirty="0" err="1" smtClean="0"/>
              <a:t>Kollokatoren</a:t>
            </a:r>
            <a:endParaRPr lang="cs-CZ" dirty="0" smtClean="0"/>
          </a:p>
          <a:p>
            <a:pPr lvl="1"/>
            <a:endParaRPr lang="cs-CZ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Einstellung</a:t>
            </a:r>
            <a:r>
              <a:rPr lang="cs-CZ" dirty="0" smtClean="0"/>
              <a:t> der </a:t>
            </a:r>
            <a:r>
              <a:rPr lang="cs-CZ" dirty="0" err="1" smtClean="0"/>
              <a:t>Parameter</a:t>
            </a:r>
            <a:r>
              <a:rPr lang="cs-CZ" dirty="0" smtClean="0"/>
              <a:t>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err="1" smtClean="0"/>
              <a:t>Zuverlässigkeit</a:t>
            </a:r>
            <a:r>
              <a:rPr lang="cs-CZ" dirty="0" smtClean="0"/>
              <a:t>: je </a:t>
            </a:r>
            <a:r>
              <a:rPr lang="cs-CZ" dirty="0" err="1" smtClean="0"/>
              <a:t>höher</a:t>
            </a:r>
            <a:r>
              <a:rPr lang="cs-CZ" dirty="0" smtClean="0"/>
              <a:t> </a:t>
            </a:r>
            <a:r>
              <a:rPr lang="cs-CZ" dirty="0" err="1" smtClean="0"/>
              <a:t>eingestellt</a:t>
            </a:r>
            <a:r>
              <a:rPr lang="cs-CZ" dirty="0" smtClean="0"/>
              <a:t>, </a:t>
            </a:r>
            <a:r>
              <a:rPr lang="cs-CZ" dirty="0" err="1" smtClean="0"/>
              <a:t>desto</a:t>
            </a:r>
            <a:r>
              <a:rPr lang="cs-CZ" dirty="0" smtClean="0"/>
              <a:t> </a:t>
            </a:r>
            <a:r>
              <a:rPr lang="cs-CZ" dirty="0" err="1" smtClean="0"/>
              <a:t>zuverlässigere</a:t>
            </a:r>
            <a:r>
              <a:rPr lang="cs-CZ" dirty="0" smtClean="0"/>
              <a:t> </a:t>
            </a:r>
            <a:r>
              <a:rPr lang="cs-CZ" dirty="0" err="1" smtClean="0"/>
              <a:t>Kollokatoren</a:t>
            </a:r>
            <a:r>
              <a:rPr lang="cs-CZ" dirty="0" smtClean="0"/>
              <a:t> </a:t>
            </a:r>
            <a:r>
              <a:rPr lang="cs-CZ" dirty="0" err="1" smtClean="0"/>
              <a:t>angeboten</a:t>
            </a:r>
            <a:endParaRPr lang="cs-CZ" dirty="0" smtClean="0"/>
          </a:p>
          <a:p>
            <a:pPr lvl="1"/>
            <a:r>
              <a:rPr lang="cs-CZ" dirty="0" smtClean="0">
                <a:solidFill>
                  <a:srgbClr val="FFC000"/>
                </a:solidFill>
              </a:rPr>
              <a:t>Hoch</a:t>
            </a:r>
            <a:r>
              <a:rPr lang="cs-CZ" dirty="0" smtClean="0"/>
              <a:t> (</a:t>
            </a:r>
            <a:r>
              <a:rPr lang="cs-CZ" dirty="0" err="1" smtClean="0"/>
              <a:t>Gesamtliste</a:t>
            </a:r>
            <a:r>
              <a:rPr lang="cs-CZ" dirty="0" smtClean="0"/>
              <a:t> der </a:t>
            </a:r>
            <a:r>
              <a:rPr lang="cs-CZ" dirty="0" err="1" smtClean="0"/>
              <a:t>Kollokatoren</a:t>
            </a:r>
            <a:r>
              <a:rPr lang="cs-CZ" dirty="0" smtClean="0"/>
              <a:t> </a:t>
            </a:r>
            <a:r>
              <a:rPr lang="cs-CZ" dirty="0" err="1" smtClean="0"/>
              <a:t>kürzer</a:t>
            </a:r>
            <a:r>
              <a:rPr lang="cs-CZ" dirty="0" smtClean="0"/>
              <a:t>, </a:t>
            </a:r>
            <a:r>
              <a:rPr lang="cs-CZ" dirty="0" err="1" smtClean="0"/>
              <a:t>Kollokatoren</a:t>
            </a:r>
            <a:r>
              <a:rPr lang="cs-CZ" dirty="0" smtClean="0"/>
              <a:t> </a:t>
            </a:r>
            <a:r>
              <a:rPr lang="cs-CZ" dirty="0" err="1" smtClean="0"/>
              <a:t>jedoch</a:t>
            </a:r>
            <a:r>
              <a:rPr lang="cs-CZ" dirty="0" smtClean="0"/>
              <a:t> </a:t>
            </a:r>
            <a:r>
              <a:rPr lang="cs-CZ" dirty="0" smtClean="0"/>
              <a:t>hoch </a:t>
            </a:r>
            <a:r>
              <a:rPr lang="cs-CZ" dirty="0" err="1" smtClean="0"/>
              <a:t>zuverlässig</a:t>
            </a:r>
            <a:r>
              <a:rPr lang="cs-CZ" dirty="0" smtClean="0"/>
              <a:t>)</a:t>
            </a:r>
            <a:endParaRPr lang="cs-CZ" dirty="0" smtClean="0"/>
          </a:p>
          <a:p>
            <a:pPr lvl="1"/>
            <a:r>
              <a:rPr lang="cs-CZ" dirty="0" err="1" smtClean="0">
                <a:solidFill>
                  <a:srgbClr val="FFC000"/>
                </a:solidFill>
              </a:rPr>
              <a:t>Analytisch</a:t>
            </a:r>
            <a:r>
              <a:rPr lang="cs-CZ" dirty="0" smtClean="0"/>
              <a:t> (</a:t>
            </a:r>
            <a:r>
              <a:rPr lang="cs-CZ" dirty="0" err="1" smtClean="0"/>
              <a:t>Gesamtliste</a:t>
            </a:r>
            <a:r>
              <a:rPr lang="cs-CZ" dirty="0" smtClean="0"/>
              <a:t> </a:t>
            </a:r>
            <a:r>
              <a:rPr lang="cs-CZ" dirty="0" err="1" smtClean="0"/>
              <a:t>länger</a:t>
            </a:r>
            <a:r>
              <a:rPr lang="cs-CZ" dirty="0" smtClean="0"/>
              <a:t>, </a:t>
            </a:r>
            <a:r>
              <a:rPr lang="cs-CZ" dirty="0" err="1" smtClean="0"/>
              <a:t>Kollokatoren</a:t>
            </a:r>
            <a:r>
              <a:rPr lang="cs-CZ" dirty="0" smtClean="0"/>
              <a:t> </a:t>
            </a:r>
            <a:r>
              <a:rPr lang="cs-CZ" dirty="0" err="1" smtClean="0"/>
              <a:t>unten</a:t>
            </a:r>
            <a:r>
              <a:rPr lang="cs-CZ" dirty="0" smtClean="0"/>
              <a:t> </a:t>
            </a:r>
            <a:r>
              <a:rPr lang="cs-CZ" dirty="0" err="1" smtClean="0"/>
              <a:t>jedoch</a:t>
            </a:r>
            <a:r>
              <a:rPr lang="cs-CZ" dirty="0" smtClean="0"/>
              <a:t> </a:t>
            </a:r>
            <a:r>
              <a:rPr lang="cs-CZ" dirty="0" err="1" smtClean="0"/>
              <a:t>weniger</a:t>
            </a:r>
            <a:r>
              <a:rPr lang="cs-CZ" dirty="0" smtClean="0"/>
              <a:t> </a:t>
            </a:r>
            <a:r>
              <a:rPr lang="cs-CZ" dirty="0" err="1" smtClean="0"/>
              <a:t>zuverlässig</a:t>
            </a:r>
            <a:r>
              <a:rPr lang="cs-CZ" dirty="0" smtClean="0"/>
              <a:t>)</a:t>
            </a:r>
          </a:p>
          <a:p>
            <a:pPr lvl="1"/>
            <a:endParaRPr lang="cs-CZ" dirty="0" smtClean="0"/>
          </a:p>
          <a:p>
            <a:r>
              <a:rPr lang="cs-CZ" b="1" dirty="0" err="1" smtClean="0"/>
              <a:t>Clusterordnung</a:t>
            </a:r>
            <a:r>
              <a:rPr lang="cs-CZ" dirty="0" smtClean="0"/>
              <a:t>: </a:t>
            </a:r>
            <a:r>
              <a:rPr lang="cs-CZ" dirty="0" err="1" smtClean="0"/>
              <a:t>entscheidet</a:t>
            </a:r>
            <a:r>
              <a:rPr lang="cs-CZ" dirty="0" smtClean="0"/>
              <a:t>, ob </a:t>
            </a:r>
            <a:r>
              <a:rPr lang="cs-CZ" dirty="0" err="1" smtClean="0"/>
              <a:t>jeder</a:t>
            </a:r>
            <a:r>
              <a:rPr lang="cs-CZ" dirty="0" smtClean="0"/>
              <a:t> </a:t>
            </a:r>
            <a:r>
              <a:rPr lang="cs-CZ" dirty="0" err="1" smtClean="0"/>
              <a:t>Beleg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demjenigen</a:t>
            </a:r>
            <a:r>
              <a:rPr lang="cs-CZ" dirty="0" smtClean="0"/>
              <a:t> Cluster/</a:t>
            </a:r>
            <a:r>
              <a:rPr lang="cs-CZ" dirty="0" err="1" smtClean="0"/>
              <a:t>Kookkurrenz</a:t>
            </a:r>
            <a:r>
              <a:rPr lang="cs-CZ" dirty="0" smtClean="0"/>
              <a:t> </a:t>
            </a:r>
            <a:r>
              <a:rPr lang="cs-CZ" dirty="0" err="1" smtClean="0"/>
              <a:t>zugeordnet</a:t>
            </a:r>
            <a:r>
              <a:rPr lang="cs-CZ" dirty="0" smtClean="0"/>
              <a:t> </a:t>
            </a:r>
            <a:r>
              <a:rPr lang="cs-CZ" dirty="0" err="1" smtClean="0"/>
              <a:t>wird</a:t>
            </a:r>
            <a:r>
              <a:rPr lang="cs-CZ" dirty="0" smtClean="0"/>
              <a:t>, </a:t>
            </a:r>
            <a:r>
              <a:rPr lang="cs-CZ" dirty="0" err="1" smtClean="0"/>
              <a:t>dem</a:t>
            </a:r>
            <a:r>
              <a:rPr lang="cs-CZ" dirty="0" smtClean="0"/>
              <a:t>/der es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besten</a:t>
            </a:r>
            <a:r>
              <a:rPr lang="cs-CZ" dirty="0" smtClean="0"/>
              <a:t> </a:t>
            </a:r>
            <a:r>
              <a:rPr lang="cs-CZ" dirty="0" err="1" smtClean="0"/>
              <a:t>passt</a:t>
            </a:r>
            <a:r>
              <a:rPr lang="cs-CZ" dirty="0" smtClean="0"/>
              <a:t> (</a:t>
            </a:r>
            <a:r>
              <a:rPr lang="cs-CZ" dirty="0" err="1" smtClean="0"/>
              <a:t>eindeutig</a:t>
            </a:r>
            <a:r>
              <a:rPr lang="cs-CZ" dirty="0" smtClean="0"/>
              <a:t>) oder </a:t>
            </a:r>
            <a:r>
              <a:rPr lang="cs-CZ" dirty="0" err="1" smtClean="0"/>
              <a:t>allen</a:t>
            </a:r>
            <a:r>
              <a:rPr lang="cs-CZ" dirty="0" smtClean="0"/>
              <a:t> </a:t>
            </a:r>
            <a:r>
              <a:rPr lang="cs-CZ" dirty="0" err="1" smtClean="0"/>
              <a:t>Clustern</a:t>
            </a:r>
            <a:r>
              <a:rPr lang="cs-CZ" dirty="0" smtClean="0"/>
              <a:t>/</a:t>
            </a:r>
            <a:r>
              <a:rPr lang="cs-CZ" dirty="0" err="1" smtClean="0"/>
              <a:t>Kookkurrenzen</a:t>
            </a:r>
            <a:r>
              <a:rPr lang="cs-CZ" dirty="0" smtClean="0"/>
              <a:t>, </a:t>
            </a:r>
            <a:r>
              <a:rPr lang="cs-CZ" dirty="0" err="1" smtClean="0"/>
              <a:t>denen</a:t>
            </a:r>
            <a:r>
              <a:rPr lang="cs-CZ" dirty="0" smtClean="0"/>
              <a:t> es </a:t>
            </a:r>
            <a:r>
              <a:rPr lang="cs-CZ" dirty="0" err="1" smtClean="0"/>
              <a:t>auch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teilweise</a:t>
            </a:r>
            <a:r>
              <a:rPr lang="cs-CZ" dirty="0" smtClean="0"/>
              <a:t> </a:t>
            </a:r>
            <a:r>
              <a:rPr lang="cs-CZ" dirty="0" err="1" smtClean="0"/>
              <a:t>entspricht</a:t>
            </a:r>
            <a:r>
              <a:rPr lang="cs-CZ" dirty="0" smtClean="0"/>
              <a:t> (</a:t>
            </a:r>
            <a:r>
              <a:rPr lang="cs-CZ" dirty="0" err="1" smtClean="0"/>
              <a:t>mehrfach</a:t>
            </a:r>
            <a:r>
              <a:rPr lang="cs-CZ" dirty="0" smtClean="0"/>
              <a:t>)</a:t>
            </a:r>
          </a:p>
          <a:p>
            <a:pPr lvl="1"/>
            <a:r>
              <a:rPr lang="cs-CZ" dirty="0" err="1" smtClean="0"/>
              <a:t>Eindeutig</a:t>
            </a:r>
            <a:endParaRPr lang="cs-CZ" dirty="0" smtClean="0"/>
          </a:p>
          <a:p>
            <a:pPr lvl="1"/>
            <a:r>
              <a:rPr lang="cs-CZ" dirty="0" err="1" smtClean="0"/>
              <a:t>Mehrfach</a:t>
            </a:r>
            <a:endParaRPr lang="cs-CZ" dirty="0" smtClean="0"/>
          </a:p>
          <a:p>
            <a:pPr lvl="1"/>
            <a:r>
              <a:rPr lang="cs-CZ" dirty="0" smtClean="0"/>
              <a:t>s. </a:t>
            </a:r>
            <a:r>
              <a:rPr lang="cs-CZ" dirty="0" err="1" smtClean="0"/>
              <a:t>Tutorial</a:t>
            </a:r>
            <a:r>
              <a:rPr lang="cs-CZ" dirty="0" smtClean="0"/>
              <a:t> </a:t>
            </a:r>
            <a:r>
              <a:rPr lang="cs-CZ" sz="2300" dirty="0" smtClean="0">
                <a:solidFill>
                  <a:schemeClr val="tx1"/>
                </a:solidFill>
                <a:hlinkClick r:id="rId2"/>
              </a:rPr>
              <a:t>http://www1.ids-</a:t>
            </a:r>
            <a:r>
              <a:rPr lang="cs-CZ" sz="2300" dirty="0" err="1" smtClean="0">
                <a:solidFill>
                  <a:schemeClr val="tx1"/>
                </a:solidFill>
                <a:hlinkClick r:id="rId2"/>
              </a:rPr>
              <a:t>mannheim.de</a:t>
            </a:r>
            <a:r>
              <a:rPr lang="cs-CZ" sz="23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cs-CZ" sz="2300" dirty="0" err="1" smtClean="0">
                <a:solidFill>
                  <a:schemeClr val="tx1"/>
                </a:solidFill>
                <a:hlinkClick r:id="rId2"/>
              </a:rPr>
              <a:t>kl</a:t>
            </a:r>
            <a:r>
              <a:rPr lang="cs-CZ" sz="23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cs-CZ" sz="2300" dirty="0" err="1" smtClean="0">
                <a:solidFill>
                  <a:schemeClr val="tx1"/>
                </a:solidFill>
                <a:hlinkClick r:id="rId2"/>
              </a:rPr>
              <a:t>misc</a:t>
            </a:r>
            <a:r>
              <a:rPr lang="cs-CZ" sz="23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cs-CZ" sz="2300" dirty="0" err="1" smtClean="0">
                <a:solidFill>
                  <a:schemeClr val="tx1"/>
                </a:solidFill>
                <a:hlinkClick r:id="rId2"/>
              </a:rPr>
              <a:t>tutorial.html</a:t>
            </a:r>
            <a:endParaRPr lang="cs-CZ" sz="23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411</TotalTime>
  <Words>832</Words>
  <Application>Microsoft Office PowerPoint</Application>
  <PresentationFormat>Předvádění na obrazovce (4:3)</PresentationFormat>
  <Paragraphs>91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Urbanistický</vt:lpstr>
      <vt:lpstr>DeReKo</vt:lpstr>
      <vt:lpstr>Kookkurrenzanalyse</vt:lpstr>
      <vt:lpstr>Kookkurrenzanalyse (KA)</vt:lpstr>
      <vt:lpstr>Kookkurrenz X Kollokation</vt:lpstr>
      <vt:lpstr>KA – Beschreibung der Anfrage</vt:lpstr>
      <vt:lpstr>Einstellungstabelle der KA</vt:lpstr>
      <vt:lpstr>Einstellung der Parameter I</vt:lpstr>
      <vt:lpstr>Einstellung der Parameter II</vt:lpstr>
      <vt:lpstr>Einstellung der Parameter III</vt:lpstr>
      <vt:lpstr>Einstellung der Parameter IV</vt:lpstr>
      <vt:lpstr>KA- Ergebnisse (Suchwort: &amp;Stein, -5/5)</vt:lpstr>
      <vt:lpstr>Ergebnisse bei der Kontexteinstellung -1/0</vt:lpstr>
      <vt:lpstr>Ergebnispräsentation</vt:lpstr>
      <vt:lpstr>Aufgabe</vt:lpstr>
      <vt:lpstr>Weiterführende Quellen und Sekundärliteratur</vt:lpstr>
      <vt:lpstr>CCDB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DeReKo</dc:title>
  <dc:creator>Věra Hejhalová</dc:creator>
  <cp:lastModifiedBy>Věra Hejhalová</cp:lastModifiedBy>
  <cp:revision>46</cp:revision>
  <dcterms:created xsi:type="dcterms:W3CDTF">2019-11-07T12:11:34Z</dcterms:created>
  <dcterms:modified xsi:type="dcterms:W3CDTF">2020-04-03T08:48:33Z</dcterms:modified>
</cp:coreProperties>
</file>