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1" r:id="rId2"/>
    <p:sldId id="318" r:id="rId3"/>
    <p:sldId id="316" r:id="rId4"/>
    <p:sldId id="306" r:id="rId5"/>
    <p:sldId id="311" r:id="rId6"/>
    <p:sldId id="312" r:id="rId7"/>
    <p:sldId id="266" r:id="rId8"/>
    <p:sldId id="304" r:id="rId9"/>
    <p:sldId id="313" r:id="rId10"/>
    <p:sldId id="314" r:id="rId11"/>
    <p:sldId id="270" r:id="rId12"/>
    <p:sldId id="301" r:id="rId13"/>
    <p:sldId id="271" r:id="rId14"/>
    <p:sldId id="267" r:id="rId15"/>
    <p:sldId id="305" r:id="rId16"/>
    <p:sldId id="308" r:id="rId17"/>
    <p:sldId id="268" r:id="rId18"/>
    <p:sldId id="272" r:id="rId19"/>
    <p:sldId id="315" r:id="rId20"/>
    <p:sldId id="303" r:id="rId21"/>
    <p:sldId id="310" r:id="rId22"/>
    <p:sldId id="275" r:id="rId23"/>
    <p:sldId id="307" r:id="rId24"/>
    <p:sldId id="309" r:id="rId25"/>
    <p:sldId id="286" r:id="rId26"/>
    <p:sldId id="288" r:id="rId27"/>
    <p:sldId id="287" r:id="rId28"/>
    <p:sldId id="279" r:id="rId29"/>
    <p:sldId id="285" r:id="rId30"/>
    <p:sldId id="280" r:id="rId31"/>
    <p:sldId id="281" r:id="rId32"/>
    <p:sldId id="276" r:id="rId33"/>
    <p:sldId id="289" r:id="rId34"/>
    <p:sldId id="290" r:id="rId35"/>
    <p:sldId id="291" r:id="rId36"/>
    <p:sldId id="294" r:id="rId37"/>
    <p:sldId id="292" r:id="rId38"/>
    <p:sldId id="293" r:id="rId39"/>
    <p:sldId id="295" r:id="rId40"/>
    <p:sldId id="296" r:id="rId41"/>
    <p:sldId id="298" r:id="rId42"/>
    <p:sldId id="297" r:id="rId43"/>
    <p:sldId id="299" r:id="rId44"/>
    <p:sldId id="277" r:id="rId45"/>
    <p:sldId id="278" r:id="rId46"/>
    <p:sldId id="282" r:id="rId47"/>
    <p:sldId id="283" r:id="rId48"/>
    <p:sldId id="284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694FD-4501-4067-8042-379190ACE754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2F438-77CC-4285-8ECE-E97E054316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91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D37A0-01AC-42C5-B5B4-564D431F9879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D37A0-01AC-42C5-B5B4-564D431F9879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88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2189593"/>
            <a:ext cx="6116782" cy="581316"/>
          </a:xfrm>
        </p:spPr>
        <p:txBody>
          <a:bodyPr anchor="b">
            <a:normAutofit/>
          </a:bodyPr>
          <a:lstStyle>
            <a:lvl1pPr algn="l">
              <a:defRPr lang="cs-CZ" sz="2800" b="1" i="0" u="none" strike="noStrike" smtClean="0">
                <a:effectLst/>
              </a:defRPr>
            </a:lvl1pPr>
          </a:lstStyle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0" y="3039175"/>
            <a:ext cx="10356273" cy="1983951"/>
          </a:xfrm>
        </p:spPr>
        <p:txBody>
          <a:bodyPr/>
          <a:lstStyle>
            <a:lvl1pPr marL="0" indent="0" algn="l" rtl="0">
              <a:buNone/>
              <a:defRPr lang="cs-CZ" sz="2800" b="1" i="0" u="none" strike="noStrike" baseline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endParaRPr lang="cs-CZ" b="0" dirty="0">
              <a:effectLst/>
            </a:endParaRPr>
          </a:p>
        </p:txBody>
      </p:sp>
      <p:pic>
        <p:nvPicPr>
          <p:cNvPr id="2050" name="Picture 2" descr="mapa 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65368"/>
            <a:ext cx="50292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0" y="73776"/>
            <a:ext cx="4822444" cy="15591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865"/>
            <a:ext cx="3001191" cy="81213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00" y="6045865"/>
            <a:ext cx="2361512" cy="81213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21" y="5966385"/>
            <a:ext cx="2570905" cy="8841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35" y="5966385"/>
            <a:ext cx="2572401" cy="8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vodni strana prezentace 01 c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/>
          <a:stretch/>
        </p:blipFill>
        <p:spPr bwMode="auto">
          <a:xfrm>
            <a:off x="-1" y="0"/>
            <a:ext cx="12192001" cy="8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1025236" y="3244332"/>
            <a:ext cx="10141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838200" y="2288101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85" y="5973854"/>
            <a:ext cx="2570905" cy="88414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599" y="5973854"/>
            <a:ext cx="2572401" cy="88414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" y="5973854"/>
            <a:ext cx="3001191" cy="81213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64" y="5973854"/>
            <a:ext cx="2361512" cy="81213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" y="139608"/>
            <a:ext cx="2591436" cy="5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6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407719"/>
            <a:ext cx="10515600" cy="88524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2604656"/>
            <a:ext cx="10515600" cy="302029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865"/>
            <a:ext cx="3001191" cy="81213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00" y="6045865"/>
            <a:ext cx="2361512" cy="81213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21" y="5966385"/>
            <a:ext cx="2570905" cy="88414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35" y="5966385"/>
            <a:ext cx="2572401" cy="884146"/>
          </a:xfrm>
          <a:prstGeom prst="rect">
            <a:avLst/>
          </a:prstGeom>
        </p:spPr>
      </p:pic>
      <p:pic>
        <p:nvPicPr>
          <p:cNvPr id="16" name="Picture 2" descr="uvodni strana prezentace 01 c.pn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/>
          <a:stretch/>
        </p:blipFill>
        <p:spPr bwMode="auto">
          <a:xfrm>
            <a:off x="-1" y="0"/>
            <a:ext cx="12192001" cy="8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" y="139608"/>
            <a:ext cx="2591436" cy="5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0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76" y="2814084"/>
            <a:ext cx="5852960" cy="12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D9306-FF42-4CF9-8F6C-F741FE78FEBE}" type="datetime1">
              <a:rPr lang="cs-CZ" smtClean="0"/>
              <a:pPr/>
              <a:t>25.11.2022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DE4E-3EBE-4994-979B-69BA45C7A03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2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07C1E-5974-4C7C-9829-CED8CB50C5B2}" type="datetimeFigureOut">
              <a:rPr lang="cs-CZ" smtClean="0"/>
              <a:t>25.11.2022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F6B3C-D817-4048-B558-26EB6244E3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5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7863" y="3233302"/>
            <a:ext cx="6116782" cy="581316"/>
          </a:xfrm>
        </p:spPr>
        <p:txBody>
          <a:bodyPr>
            <a:normAutofit/>
          </a:bodyPr>
          <a:lstStyle/>
          <a:p>
            <a:r>
              <a:rPr lang="cs-CZ" sz="2000" dirty="0"/>
              <a:t>Eliška Ullrichová, </a:t>
            </a:r>
            <a:r>
              <a:rPr lang="cs-CZ" sz="2000" dirty="0" err="1"/>
              <a:t>November</a:t>
            </a:r>
            <a:r>
              <a:rPr lang="cs-CZ" sz="2000" dirty="0"/>
              <a:t> 25 2022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17863" y="4059795"/>
            <a:ext cx="10356273" cy="581317"/>
          </a:xfrm>
        </p:spPr>
        <p:txBody>
          <a:bodyPr/>
          <a:lstStyle/>
          <a:p>
            <a:r>
              <a:rPr lang="cs-CZ" dirty="0"/>
              <a:t>Green Politics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European</a:t>
            </a:r>
            <a:r>
              <a:rPr lang="cs-CZ" dirty="0"/>
              <a:t> Union/</a:t>
            </a:r>
            <a:r>
              <a:rPr lang="cs-CZ" dirty="0" err="1"/>
              <a:t>Europe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725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acts about Methane | UNEP - UN Environment Programme">
            <a:extLst>
              <a:ext uri="{FF2B5EF4-FFF2-40B4-BE49-F238E27FC236}">
                <a16:creationId xmlns:a16="http://schemas.microsoft.com/office/drawing/2014/main" id="{65416B37-4BFF-7A3C-DC2B-6517755BB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3525"/>
            <a:ext cx="11430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32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099F5E-B9E8-4AFE-B13B-FB00C156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79" y="569407"/>
            <a:ext cx="8099906" cy="514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076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5B80D1-7B99-4E20-B158-B54C8015A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9" t="12148" r="11917" b="11111"/>
          <a:stretch/>
        </p:blipFill>
        <p:spPr>
          <a:xfrm>
            <a:off x="199833" y="1075187"/>
            <a:ext cx="8272989" cy="43907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0308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15D6B8-BAFF-4575-91B8-FDF91568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3206" y="-4471"/>
            <a:ext cx="7418886" cy="68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1153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99B95-38AA-4883-9088-2A1073EA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000" dirty="0">
                <a:latin typeface="TitilliumMaps29L" pitchFamily="50" charset="-18"/>
              </a:rPr>
              <a:t>2030 </a:t>
            </a:r>
            <a:r>
              <a:rPr lang="cs-CZ" sz="6000" dirty="0" err="1">
                <a:latin typeface="TitilliumMaps29L" pitchFamily="50" charset="-18"/>
              </a:rPr>
              <a:t>Climate</a:t>
            </a:r>
            <a:r>
              <a:rPr lang="cs-CZ" sz="6000" dirty="0">
                <a:latin typeface="TitilliumMaps29L" pitchFamily="50" charset="-18"/>
              </a:rPr>
              <a:t> </a:t>
            </a:r>
            <a:r>
              <a:rPr lang="cs-CZ" sz="6000" dirty="0" err="1">
                <a:latin typeface="TitilliumMaps29L" pitchFamily="50" charset="-18"/>
              </a:rPr>
              <a:t>Goals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FBB835-082A-407D-921B-CC5EAE982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reducing greenhouse gas emissions at least by </a:t>
            </a:r>
            <a:r>
              <a:rPr lang="en-US" sz="2400" b="1" dirty="0"/>
              <a:t>at least 50% and towards 55%</a:t>
            </a:r>
            <a:endParaRPr lang="cs-CZ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increasing the share of renewable energy to 32 %</a:t>
            </a:r>
            <a:endParaRPr lang="cs-CZ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making improvement in energy efficiency by 32,5 %</a:t>
            </a:r>
            <a:endParaRPr lang="cs-CZ" sz="2400" dirty="0">
              <a:latin typeface="TitilliumMaps29L" pitchFamily="50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0659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bout Carbon Neutrality, Our Common Goal with the World | Kubota Global Site">
            <a:extLst>
              <a:ext uri="{FF2B5EF4-FFF2-40B4-BE49-F238E27FC236}">
                <a16:creationId xmlns:a16="http://schemas.microsoft.com/office/drawing/2014/main" id="{BD238C8A-9363-931E-F52D-3B4FDF28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441" y="0"/>
            <a:ext cx="13112331" cy="70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456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PUC Net Zero Global Goals">
            <a:extLst>
              <a:ext uri="{FF2B5EF4-FFF2-40B4-BE49-F238E27FC236}">
                <a16:creationId xmlns:a16="http://schemas.microsoft.com/office/drawing/2014/main" id="{5B37CCC6-9986-44F0-DB2C-22FBF6DD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0"/>
            <a:ext cx="9602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4612C5-8F96-0301-F531-09529F8BD58A}"/>
              </a:ext>
            </a:extLst>
          </p:cNvPr>
          <p:cNvSpPr txBox="1"/>
          <p:nvPr/>
        </p:nvSpPr>
        <p:spPr>
          <a:xfrm>
            <a:off x="5161280" y="6331188"/>
            <a:ext cx="241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Source: </a:t>
            </a: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Capitalist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5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6AA78-138B-4277-8DF4-C9F3A0888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Climate</a:t>
            </a:r>
            <a:r>
              <a:rPr lang="cs-CZ" dirty="0"/>
              <a:t> neutrality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754E35-5A04-4109-A313-05E6B2DFF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 5 socio-</a:t>
            </a:r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: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industry</a:t>
            </a:r>
            <a:r>
              <a:rPr lang="cs-CZ" dirty="0"/>
              <a:t>, </a:t>
            </a:r>
            <a:r>
              <a:rPr lang="cs-CZ" dirty="0" err="1"/>
              <a:t>buildings</a:t>
            </a:r>
            <a:r>
              <a:rPr lang="cs-CZ" dirty="0"/>
              <a:t>, mobility, food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3 </a:t>
            </a:r>
            <a:r>
              <a:rPr lang="cs-CZ" dirty="0" err="1"/>
              <a:t>ecological</a:t>
            </a:r>
            <a:r>
              <a:rPr lang="cs-CZ" dirty="0"/>
              <a:t> problems: </a:t>
            </a:r>
            <a:r>
              <a:rPr lang="cs-CZ" dirty="0" err="1"/>
              <a:t>climate</a:t>
            </a:r>
            <a:r>
              <a:rPr lang="cs-CZ" dirty="0"/>
              <a:t>, biodiversity, pollution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2100" b="1" dirty="0">
              <a:latin typeface="TitilliumMaps29L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32115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85667B-8740-1421-1DB5-5B80AC46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84" y="1233054"/>
            <a:ext cx="6926771" cy="48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E69B07-AAAD-480E-8F13-977461DC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European</a:t>
            </a:r>
            <a:r>
              <a:rPr lang="cs-CZ" dirty="0"/>
              <a:t> Green </a:t>
            </a:r>
            <a:r>
              <a:rPr lang="cs-CZ" dirty="0" err="1"/>
              <a:t>Deal</a:t>
            </a:r>
            <a:r>
              <a:rPr lang="cs-CZ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3326C6-BA73-4675-BA15-EEC38C152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tilliumMaps29L" pitchFamily="50" charset="-18"/>
              </a:rPr>
              <a:t>„</a:t>
            </a:r>
            <a:r>
              <a:rPr lang="cs-CZ" sz="2400" dirty="0" err="1">
                <a:latin typeface="TitilliumMaps29L" pitchFamily="50" charset="-18"/>
              </a:rPr>
              <a:t>emitting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less</a:t>
            </a:r>
            <a:r>
              <a:rPr lang="cs-CZ" sz="2400" dirty="0">
                <a:latin typeface="TitilliumMaps29L" pitchFamily="50" charset="-18"/>
              </a:rPr>
              <a:t>, </a:t>
            </a:r>
            <a:r>
              <a:rPr lang="cs-CZ" sz="2400" dirty="0" err="1">
                <a:latin typeface="TitilliumMaps29L" pitchFamily="50" charset="-18"/>
              </a:rPr>
              <a:t>absorbing</a:t>
            </a:r>
            <a:r>
              <a:rPr lang="cs-CZ" sz="2400" dirty="0">
                <a:latin typeface="TitilliumMaps29L" pitchFamily="50" charset="-18"/>
              </a:rPr>
              <a:t> more“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latin typeface="TitilliumMaps29L" pitchFamily="50" charset="-18"/>
              </a:rPr>
              <a:t>extention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of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existing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climate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policies</a:t>
            </a:r>
            <a:endParaRPr lang="cs-CZ" sz="2400" dirty="0">
              <a:latin typeface="TitilliumMaps29L" pitchFamily="50" charset="-18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latin typeface="TitilliumMaps29L" pitchFamily="50" charset="-18"/>
              </a:rPr>
              <a:t>European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Climate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Pact</a:t>
            </a:r>
            <a:endParaRPr lang="cs-CZ" sz="2400" dirty="0">
              <a:latin typeface="TitilliumMaps29L" pitchFamily="50" charset="-18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tilliumMaps29L" pitchFamily="50" charset="-18"/>
              </a:rPr>
              <a:t>Just </a:t>
            </a:r>
            <a:r>
              <a:rPr lang="cs-CZ" sz="2400" dirty="0" err="1">
                <a:latin typeface="TitilliumMaps29L" pitchFamily="50" charset="-18"/>
              </a:rPr>
              <a:t>Transition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Mechanism</a:t>
            </a:r>
            <a:endParaRPr lang="cs-CZ" sz="2400" dirty="0">
              <a:latin typeface="TitilliumMaps29L" pitchFamily="50" charset="-18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latin typeface="TitilliumMaps29L" pitchFamily="50" charset="-18"/>
              </a:rPr>
              <a:t>g</a:t>
            </a:r>
            <a:r>
              <a:rPr lang="cs-CZ" sz="2400" dirty="0" err="1">
                <a:latin typeface="TitilliumMaps29L" pitchFamily="50" charset="-18"/>
              </a:rPr>
              <a:t>lobal</a:t>
            </a:r>
            <a:r>
              <a:rPr lang="cs-CZ" sz="2400" dirty="0">
                <a:latin typeface="TitilliumMaps29L" pitchFamily="50" charset="-18"/>
              </a:rPr>
              <a:t> </a:t>
            </a:r>
            <a:r>
              <a:rPr lang="cs-CZ" sz="2400" dirty="0" err="1">
                <a:latin typeface="TitilliumMaps29L" pitchFamily="50" charset="-18"/>
              </a:rPr>
              <a:t>action</a:t>
            </a:r>
            <a:r>
              <a:rPr lang="cs-CZ" sz="2400" dirty="0">
                <a:latin typeface="TitilliumMaps29L" pitchFamily="50" charset="-18"/>
              </a:rPr>
              <a:t> 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224F86-0935-83BE-5204-522F9B02CF94}"/>
              </a:ext>
            </a:extLst>
          </p:cNvPr>
          <p:cNvSpPr txBox="1"/>
          <p:nvPr/>
        </p:nvSpPr>
        <p:spPr>
          <a:xfrm>
            <a:off x="8910320" y="5832949"/>
            <a:ext cx="303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Source: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Commission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5699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DCE9A58-241B-6CE9-DE33-6580195B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7" y="1075188"/>
            <a:ext cx="8313696" cy="46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7C47101-0E0C-C98F-5587-590EAF8C39C1}"/>
              </a:ext>
            </a:extLst>
          </p:cNvPr>
          <p:cNvSpPr txBox="1"/>
          <p:nvPr/>
        </p:nvSpPr>
        <p:spPr>
          <a:xfrm>
            <a:off x="4968240" y="5934948"/>
            <a:ext cx="303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Source: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Commission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111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DE4E-3EBE-4994-979B-69BA45C7A038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17" name="Zástupný symbol pro obsah 32" descr="uvodni strana prezentace 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854969"/>
          </a:xfrm>
          <a:prstGeom prst="rect">
            <a:avLst/>
          </a:prstGeom>
        </p:spPr>
      </p:pic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609600" y="1124745"/>
            <a:ext cx="10972800" cy="772948"/>
          </a:xfrm>
        </p:spPr>
        <p:txBody>
          <a:bodyPr>
            <a:normAutofit/>
          </a:bodyPr>
          <a:lstStyle/>
          <a:p>
            <a:r>
              <a:rPr lang="cs-CZ" sz="3733" dirty="0" err="1">
                <a:latin typeface="TitilliumMaps29L" pitchFamily="50" charset="-18"/>
              </a:rPr>
              <a:t>Actorness</a:t>
            </a:r>
            <a:r>
              <a:rPr lang="cs-CZ" sz="3733" dirty="0">
                <a:latin typeface="TitilliumMaps29L" pitchFamily="50" charset="-18"/>
              </a:rPr>
              <a:t> and/vs. Leadership (</a:t>
            </a:r>
            <a:r>
              <a:rPr lang="cs-CZ" sz="3733" dirty="0" err="1">
                <a:latin typeface="TitilliumMaps29L" pitchFamily="50" charset="-18"/>
              </a:rPr>
              <a:t>Vogler</a:t>
            </a:r>
            <a:r>
              <a:rPr lang="cs-CZ" sz="3733" dirty="0">
                <a:latin typeface="TitilliumMaps29L" pitchFamily="50" charset="-18"/>
              </a:rPr>
              <a:t> 2016)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idx="1"/>
          </p:nvPr>
        </p:nvSpPr>
        <p:spPr>
          <a:xfrm>
            <a:off x="609600" y="1988841"/>
            <a:ext cx="10972800" cy="3744415"/>
          </a:xfrm>
        </p:spPr>
        <p:txBody>
          <a:bodyPr>
            <a:normAutofit/>
          </a:bodyPr>
          <a:lstStyle/>
          <a:p>
            <a:r>
              <a:rPr lang="cs-CZ" sz="2133" dirty="0">
                <a:latin typeface="TitilliumMaps29L" pitchFamily="50" charset="-18"/>
              </a:rPr>
              <a:t>Autonomy</a:t>
            </a:r>
          </a:p>
          <a:p>
            <a:r>
              <a:rPr lang="cs-CZ" sz="2133" dirty="0" err="1">
                <a:latin typeface="TitilliumMaps29L" pitchFamily="50" charset="-18"/>
              </a:rPr>
              <a:t>Volition</a:t>
            </a:r>
            <a:endParaRPr lang="cs-CZ" sz="2133" dirty="0">
              <a:latin typeface="TitilliumMaps29L" pitchFamily="50" charset="-18"/>
            </a:endParaRPr>
          </a:p>
          <a:p>
            <a:r>
              <a:rPr lang="cs-CZ" sz="2133" dirty="0" err="1">
                <a:latin typeface="TitilliumMaps29L" pitchFamily="50" charset="-18"/>
              </a:rPr>
              <a:t>Negotiation</a:t>
            </a:r>
            <a:r>
              <a:rPr lang="cs-CZ" sz="2133" dirty="0">
                <a:latin typeface="TitilliumMaps29L" pitchFamily="50" charset="-18"/>
              </a:rPr>
              <a:t> </a:t>
            </a:r>
            <a:r>
              <a:rPr lang="cs-CZ" sz="2133" dirty="0" err="1">
                <a:latin typeface="TitilliumMaps29L" pitchFamily="50" charset="-18"/>
              </a:rPr>
              <a:t>capacity</a:t>
            </a:r>
            <a:endParaRPr lang="cs-CZ" sz="2133" dirty="0">
              <a:latin typeface="TitilliumMaps29L" pitchFamily="50" charset="-18"/>
            </a:endParaRPr>
          </a:p>
          <a:p>
            <a:r>
              <a:rPr lang="cs-CZ" sz="2133" dirty="0" err="1">
                <a:latin typeface="TitilliumMaps29L" pitchFamily="50" charset="-18"/>
              </a:rPr>
              <a:t>Policy</a:t>
            </a:r>
            <a:r>
              <a:rPr lang="cs-CZ" sz="2133" dirty="0">
                <a:latin typeface="TitilliumMaps29L" pitchFamily="50" charset="-18"/>
              </a:rPr>
              <a:t> </a:t>
            </a:r>
            <a:r>
              <a:rPr lang="cs-CZ" sz="2133" dirty="0" err="1">
                <a:latin typeface="TitilliumMaps29L" pitchFamily="50" charset="-18"/>
              </a:rPr>
              <a:t>instruments</a:t>
            </a:r>
            <a:endParaRPr lang="cs-CZ" sz="2133" dirty="0">
              <a:latin typeface="TitilliumMaps29L" pitchFamily="50" charset="-18"/>
            </a:endParaRPr>
          </a:p>
          <a:p>
            <a:endParaRPr lang="cs-CZ" sz="2133" dirty="0">
              <a:latin typeface="TitilliumMaps29L" pitchFamily="50" charset="-18"/>
            </a:endParaRPr>
          </a:p>
          <a:p>
            <a:endParaRPr lang="cs-CZ" sz="2133" dirty="0">
              <a:latin typeface="TitilliumMaps29L" pitchFamily="50" charset="-18"/>
            </a:endParaRPr>
          </a:p>
        </p:txBody>
      </p:sp>
      <p:pic>
        <p:nvPicPr>
          <p:cNvPr id="20" name="Obrázek 19" descr="logo_katedra_evropskych_studii_en_rgb_bez pozad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339" y="6288001"/>
            <a:ext cx="2262480" cy="385228"/>
          </a:xfrm>
          <a:prstGeom prst="rect">
            <a:avLst/>
          </a:prstGeom>
        </p:spPr>
      </p:pic>
      <p:pic>
        <p:nvPicPr>
          <p:cNvPr id="21" name="Obrázek 20" descr="logo_katedra_nemeckych_a_rakouskych_studii_en_rgb_bez pozad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94954" y="6288000"/>
            <a:ext cx="1718213" cy="385229"/>
          </a:xfrm>
          <a:prstGeom prst="rect">
            <a:avLst/>
          </a:prstGeom>
        </p:spPr>
      </p:pic>
      <p:pic>
        <p:nvPicPr>
          <p:cNvPr id="22" name="Obrázek 21" descr="logo_katedra_ruskych_a_vychodoevropskych_studii_en_rgb_bez pozad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8063" y="6288001"/>
            <a:ext cx="1927317" cy="385228"/>
          </a:xfrm>
          <a:prstGeom prst="rect">
            <a:avLst/>
          </a:prstGeom>
        </p:spPr>
      </p:pic>
      <p:pic>
        <p:nvPicPr>
          <p:cNvPr id="23" name="Obrázek 22" descr="logo_katedra_severoamerickych_studii_en_rgb_bez pozad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31391" y="6288001"/>
            <a:ext cx="1728192" cy="3852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36A622B-5253-87FF-372A-5EDDFF5F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5" y="516888"/>
            <a:ext cx="7955246" cy="563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21BB2E75-F8A5-A9C7-81BC-E2E94252ACFC}"/>
              </a:ext>
            </a:extLst>
          </p:cNvPr>
          <p:cNvSpPr txBox="1"/>
          <p:nvPr/>
        </p:nvSpPr>
        <p:spPr>
          <a:xfrm>
            <a:off x="4974649" y="6156446"/>
            <a:ext cx="303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Source: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Commission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5962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C47101-0E0C-C98F-5587-590EAF8C39C1}"/>
              </a:ext>
            </a:extLst>
          </p:cNvPr>
          <p:cNvSpPr txBox="1"/>
          <p:nvPr/>
        </p:nvSpPr>
        <p:spPr>
          <a:xfrm>
            <a:off x="8531136" y="6077188"/>
            <a:ext cx="258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Source: </a:t>
            </a:r>
            <a:r>
              <a:rPr lang="cs-CZ" dirty="0" err="1">
                <a:solidFill>
                  <a:schemeClr val="bg1"/>
                </a:solidFill>
              </a:rPr>
              <a:t>European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Council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A06FE40-B5B4-2578-154B-612F062F3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" y="0"/>
            <a:ext cx="733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83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331056-9571-49F9-8B94-B1108D3A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921452"/>
            <a:ext cx="4985018" cy="32686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Degrowth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6D6FAA8-41A5-46EA-A8AB-E9D2754A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601" y="1073777"/>
            <a:ext cx="5623281" cy="468694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C47101-0E0C-C98F-5587-590EAF8C39C1}"/>
              </a:ext>
            </a:extLst>
          </p:cNvPr>
          <p:cNvSpPr txBox="1"/>
          <p:nvPr/>
        </p:nvSpPr>
        <p:spPr>
          <a:xfrm>
            <a:off x="8531136" y="6077188"/>
            <a:ext cx="24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Source: </a:t>
            </a:r>
            <a:r>
              <a:rPr lang="cs-CZ" dirty="0" err="1">
                <a:solidFill>
                  <a:schemeClr val="bg1"/>
                </a:solidFill>
              </a:rPr>
              <a:t>Global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Dialogue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2" name="Picture 4" descr="Degrowth: A Call for Radical Socio-Ecological Transformation">
            <a:extLst>
              <a:ext uri="{FF2B5EF4-FFF2-40B4-BE49-F238E27FC236}">
                <a16:creationId xmlns:a16="http://schemas.microsoft.com/office/drawing/2014/main" id="{33B79E91-A31A-09B8-A1F1-1DD73D22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8" y="1423846"/>
            <a:ext cx="76676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31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331056-9571-49F9-8B94-B1108D3A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921452"/>
            <a:ext cx="4985018" cy="32686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Electric cars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6D6FAA8-41A5-46EA-A8AB-E9D2754A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601" y="1073777"/>
            <a:ext cx="5623281" cy="468694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0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Chart: Electric Mobility: Europe Races Ahead | Statista">
            <a:extLst>
              <a:ext uri="{FF2B5EF4-FFF2-40B4-BE49-F238E27FC236}">
                <a16:creationId xmlns:a16="http://schemas.microsoft.com/office/drawing/2014/main" id="{99E7870A-F16E-4BB0-8687-A1D42EBF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6402" y="0"/>
            <a:ext cx="4577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499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European Countries Listed By Plug-In Electric Car Market Share In Q1-Q4 2020">
            <a:extLst>
              <a:ext uri="{FF2B5EF4-FFF2-40B4-BE49-F238E27FC236}">
                <a16:creationId xmlns:a16="http://schemas.microsoft.com/office/drawing/2014/main" id="{EB99EC28-CBBB-44F5-A82C-BBF50CE48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46"/>
          <a:stretch/>
        </p:blipFill>
        <p:spPr bwMode="auto">
          <a:xfrm>
            <a:off x="-63071" y="2982"/>
            <a:ext cx="5900019" cy="63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76" name="Picture 4" descr="European Countries Listed By Plug-In Electric Car Market Share In Q1-Q4 2020">
            <a:extLst>
              <a:ext uri="{FF2B5EF4-FFF2-40B4-BE49-F238E27FC236}">
                <a16:creationId xmlns:a16="http://schemas.microsoft.com/office/drawing/2014/main" id="{D0CFE29B-9BAC-40D1-9CA3-A23A2F43F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6"/>
          <a:stretch/>
        </p:blipFill>
        <p:spPr bwMode="auto">
          <a:xfrm>
            <a:off x="5927209" y="0"/>
            <a:ext cx="6264792" cy="63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88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Electric cars: 10 EU countries do not have a single charging point per  100km of road - ACEA - European Automobile Manufacturers&amp;#39; Association">
            <a:extLst>
              <a:ext uri="{FF2B5EF4-FFF2-40B4-BE49-F238E27FC236}">
                <a16:creationId xmlns:a16="http://schemas.microsoft.com/office/drawing/2014/main" id="{08ADE18D-8864-452B-99DC-C31BCF2A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913" y="975360"/>
            <a:ext cx="8435061" cy="474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1569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B94D94-35C5-4C9C-AC53-E4454FE1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3" t="13630" r="41950" b="8741"/>
          <a:stretch/>
        </p:blipFill>
        <p:spPr>
          <a:xfrm>
            <a:off x="297688" y="426720"/>
            <a:ext cx="7935781" cy="55223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9030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Which countries have the largest electric vehicle markets? | World Economic  F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034" y="172366"/>
            <a:ext cx="6513268" cy="651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018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DE4E-3EBE-4994-979B-69BA45C7A038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17" name="Zástupný symbol pro obsah 32" descr="uvodni strana prezentace 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854969"/>
          </a:xfrm>
          <a:prstGeom prst="rect">
            <a:avLst/>
          </a:prstGeom>
        </p:spPr>
      </p:pic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609600" y="1124745"/>
            <a:ext cx="10972800" cy="772948"/>
          </a:xfrm>
        </p:spPr>
        <p:txBody>
          <a:bodyPr>
            <a:normAutofit fontScale="90000"/>
          </a:bodyPr>
          <a:lstStyle/>
          <a:p>
            <a:r>
              <a:rPr lang="cs-CZ" sz="3733" dirty="0" err="1">
                <a:latin typeface="TitilliumMaps29L" pitchFamily="50" charset="-18"/>
              </a:rPr>
              <a:t>Actorness</a:t>
            </a:r>
            <a:r>
              <a:rPr lang="cs-CZ" sz="3733" dirty="0">
                <a:latin typeface="TitilliumMaps29L" pitchFamily="50" charset="-18"/>
              </a:rPr>
              <a:t> and/vs. Leadership (</a:t>
            </a:r>
            <a:r>
              <a:rPr lang="cs-CZ" sz="3733" dirty="0" err="1">
                <a:latin typeface="TitilliumMaps29L" pitchFamily="50" charset="-18"/>
              </a:rPr>
              <a:t>Liefferink</a:t>
            </a:r>
            <a:r>
              <a:rPr lang="cs-CZ" sz="3733" dirty="0">
                <a:latin typeface="TitilliumMaps29L" pitchFamily="50" charset="-18"/>
              </a:rPr>
              <a:t> and </a:t>
            </a:r>
            <a:r>
              <a:rPr lang="cs-CZ" sz="3733" dirty="0" err="1">
                <a:latin typeface="TitilliumMaps29L" pitchFamily="50" charset="-18"/>
              </a:rPr>
              <a:t>Wurzel</a:t>
            </a:r>
            <a:r>
              <a:rPr lang="cs-CZ" sz="3733" dirty="0">
                <a:latin typeface="TitilliumMaps29L" pitchFamily="50" charset="-18"/>
              </a:rPr>
              <a:t> 2017)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idx="1"/>
          </p:nvPr>
        </p:nvSpPr>
        <p:spPr>
          <a:xfrm>
            <a:off x="609600" y="1988841"/>
            <a:ext cx="10972800" cy="3744415"/>
          </a:xfrm>
        </p:spPr>
        <p:txBody>
          <a:bodyPr>
            <a:normAutofit/>
          </a:bodyPr>
          <a:lstStyle/>
          <a:p>
            <a:r>
              <a:rPr lang="cs-CZ" sz="2133" dirty="0" err="1">
                <a:latin typeface="TitilliumMaps29L" pitchFamily="50" charset="-18"/>
              </a:rPr>
              <a:t>Entrepreneurial</a:t>
            </a:r>
            <a:r>
              <a:rPr lang="cs-CZ" sz="2133" dirty="0">
                <a:latin typeface="TitilliumMaps29L" pitchFamily="50" charset="-18"/>
              </a:rPr>
              <a:t> leadership</a:t>
            </a:r>
          </a:p>
          <a:p>
            <a:r>
              <a:rPr lang="cs-CZ" sz="2133" dirty="0" err="1">
                <a:latin typeface="TitilliumMaps29L" pitchFamily="50" charset="-18"/>
              </a:rPr>
              <a:t>Examplary</a:t>
            </a:r>
            <a:r>
              <a:rPr lang="cs-CZ" sz="2133" dirty="0">
                <a:latin typeface="TitilliumMaps29L" pitchFamily="50" charset="-18"/>
              </a:rPr>
              <a:t> leadership</a:t>
            </a:r>
          </a:p>
          <a:p>
            <a:r>
              <a:rPr lang="cs-CZ" sz="2133" dirty="0" err="1">
                <a:latin typeface="TitilliumMaps29L" pitchFamily="50" charset="-18"/>
              </a:rPr>
              <a:t>Structural</a:t>
            </a:r>
            <a:r>
              <a:rPr lang="cs-CZ" sz="2133" dirty="0">
                <a:latin typeface="TitilliumMaps29L" pitchFamily="50" charset="-18"/>
              </a:rPr>
              <a:t> leadership</a:t>
            </a:r>
          </a:p>
          <a:p>
            <a:r>
              <a:rPr lang="cs-CZ" sz="2133" dirty="0" err="1">
                <a:latin typeface="TitilliumMaps29L" pitchFamily="50" charset="-18"/>
              </a:rPr>
              <a:t>Cognitive</a:t>
            </a:r>
            <a:r>
              <a:rPr lang="cs-CZ" sz="2133" dirty="0">
                <a:latin typeface="TitilliumMaps29L" pitchFamily="50" charset="-18"/>
              </a:rPr>
              <a:t> leadership</a:t>
            </a:r>
          </a:p>
          <a:p>
            <a:pPr marL="0" indent="0">
              <a:buNone/>
            </a:pPr>
            <a:endParaRPr lang="cs-CZ" sz="2133" dirty="0">
              <a:latin typeface="TitilliumMaps29L" pitchFamily="50" charset="-18"/>
            </a:endParaRPr>
          </a:p>
          <a:p>
            <a:endParaRPr lang="cs-CZ" sz="2133" dirty="0">
              <a:latin typeface="TitilliumMaps29L" pitchFamily="50" charset="-18"/>
            </a:endParaRPr>
          </a:p>
          <a:p>
            <a:endParaRPr lang="cs-CZ" sz="2133" dirty="0">
              <a:latin typeface="TitilliumMaps29L" pitchFamily="50" charset="-18"/>
            </a:endParaRPr>
          </a:p>
        </p:txBody>
      </p:sp>
      <p:pic>
        <p:nvPicPr>
          <p:cNvPr id="20" name="Obrázek 19" descr="logo_katedra_evropskych_studii_en_rgb_bez pozad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339" y="6288001"/>
            <a:ext cx="2262480" cy="385228"/>
          </a:xfrm>
          <a:prstGeom prst="rect">
            <a:avLst/>
          </a:prstGeom>
        </p:spPr>
      </p:pic>
      <p:pic>
        <p:nvPicPr>
          <p:cNvPr id="21" name="Obrázek 20" descr="logo_katedra_nemeckych_a_rakouskych_studii_en_rgb_bez pozad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94954" y="6288000"/>
            <a:ext cx="1718213" cy="385229"/>
          </a:xfrm>
          <a:prstGeom prst="rect">
            <a:avLst/>
          </a:prstGeom>
        </p:spPr>
      </p:pic>
      <p:pic>
        <p:nvPicPr>
          <p:cNvPr id="22" name="Obrázek 21" descr="logo_katedra_ruskych_a_vychodoevropskych_studii_en_rgb_bez pozad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8063" y="6288001"/>
            <a:ext cx="1927317" cy="385228"/>
          </a:xfrm>
          <a:prstGeom prst="rect">
            <a:avLst/>
          </a:prstGeom>
        </p:spPr>
      </p:pic>
      <p:pic>
        <p:nvPicPr>
          <p:cNvPr id="23" name="Obrázek 22" descr="logo_katedra_severoamerickych_studii_en_rgb_bez pozad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31391" y="6288001"/>
            <a:ext cx="1728192" cy="3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8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392ADE-D871-432C-8371-1EA7E979F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3" t="13778" r="40417" b="6223"/>
          <a:stretch/>
        </p:blipFill>
        <p:spPr>
          <a:xfrm>
            <a:off x="220852" y="924560"/>
            <a:ext cx="8117033" cy="49885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251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4CB9DE2-428A-41F4-943D-8BA0D3547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0" t="12592" r="41833" b="7703"/>
          <a:stretch/>
        </p:blipFill>
        <p:spPr>
          <a:xfrm>
            <a:off x="643467" y="548640"/>
            <a:ext cx="7047923" cy="5638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7807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899205-80ED-4563-8E5F-6F9EF96C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921452"/>
            <a:ext cx="4985018" cy="32686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Nuclear energy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6D6FAA8-41A5-46EA-A8AB-E9D2754A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601" y="1073777"/>
            <a:ext cx="5623281" cy="468694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Nuclear power plants provide about a quarter of EU&amp;#39;s electricity - Products  Eurostat News - Eurostat">
            <a:extLst>
              <a:ext uri="{FF2B5EF4-FFF2-40B4-BE49-F238E27FC236}">
                <a16:creationId xmlns:a16="http://schemas.microsoft.com/office/drawing/2014/main" id="{D3D4E327-0534-425D-B681-D6F0CA85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" y="38822"/>
            <a:ext cx="6543040" cy="678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7289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EFB09DF-4112-4CDD-9121-487CE33FC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1"/>
          <a:stretch/>
        </p:blipFill>
        <p:spPr bwMode="auto">
          <a:xfrm>
            <a:off x="216578" y="330301"/>
            <a:ext cx="7779342" cy="613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4129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482E0E77-674E-431D-9012-F4862EE39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6" t="20701" r="14750" b="8714"/>
          <a:stretch/>
        </p:blipFill>
        <p:spPr>
          <a:xfrm>
            <a:off x="314960" y="256701"/>
            <a:ext cx="11480800" cy="64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63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F783C0-6693-4FB8-B766-34BA0D10A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3" t="24148" r="14416" b="5629"/>
          <a:stretch/>
        </p:blipFill>
        <p:spPr>
          <a:xfrm>
            <a:off x="568905" y="251445"/>
            <a:ext cx="11297975" cy="63551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92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367363-0EE7-48FE-AA3E-0F9A41821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7" t="25447" r="14584" b="5333"/>
          <a:stretch/>
        </p:blipFill>
        <p:spPr>
          <a:xfrm>
            <a:off x="173848" y="117323"/>
            <a:ext cx="12096722" cy="66233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2241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E9C54F-B473-46A7-9AC1-5A0A1AC31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6" t="24000" r="14584" b="5778"/>
          <a:stretch/>
        </p:blipFill>
        <p:spPr>
          <a:xfrm>
            <a:off x="400473" y="132080"/>
            <a:ext cx="11391054" cy="64074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0895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7A29C4-3BF1-49A9-874D-AFC6B2A51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6" t="24889" r="15167" b="5334"/>
          <a:stretch/>
        </p:blipFill>
        <p:spPr>
          <a:xfrm>
            <a:off x="382693" y="215265"/>
            <a:ext cx="11426613" cy="642746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509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 politics now and in future">
            <a:extLst>
              <a:ext uri="{FF2B5EF4-FFF2-40B4-BE49-F238E27FC236}">
                <a16:creationId xmlns:a16="http://schemas.microsoft.com/office/drawing/2014/main" id="{3C48FCF7-27A0-993F-5C88-8DF92F497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1"/>
          <a:stretch/>
        </p:blipFill>
        <p:spPr bwMode="auto">
          <a:xfrm>
            <a:off x="1628617" y="1071563"/>
            <a:ext cx="8934767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55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BBBA11-BAA7-4AEE-A497-2A4E70F72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9" t="23407" r="14667" b="5778"/>
          <a:stretch/>
        </p:blipFill>
        <p:spPr>
          <a:xfrm>
            <a:off x="541867" y="162560"/>
            <a:ext cx="11398761" cy="63208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3832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B3CA9B-FB0D-4809-8B13-4BBAFC870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4000" r="14666" b="5926"/>
          <a:stretch/>
        </p:blipFill>
        <p:spPr>
          <a:xfrm>
            <a:off x="581371" y="292603"/>
            <a:ext cx="11265189" cy="63366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7090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475907-7E55-4BF6-8B5B-C29AFF6E1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0" t="24444" r="14333" b="5630"/>
          <a:stretch/>
        </p:blipFill>
        <p:spPr>
          <a:xfrm>
            <a:off x="641773" y="360998"/>
            <a:ext cx="10908453" cy="61360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6915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0A0775-0EE8-494D-81A6-4E2C8B66F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4444" r="14334" b="5482"/>
          <a:stretch/>
        </p:blipFill>
        <p:spPr>
          <a:xfrm>
            <a:off x="704427" y="276253"/>
            <a:ext cx="10938933" cy="61531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D6C49B-E7AC-4D07-A1B6-0145449F5054}"/>
              </a:ext>
            </a:extLst>
          </p:cNvPr>
          <p:cNvSpPr txBox="1"/>
          <p:nvPr/>
        </p:nvSpPr>
        <p:spPr>
          <a:xfrm>
            <a:off x="2047702" y="6492200"/>
            <a:ext cx="363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https://www.iea.org/regions/europe</a:t>
            </a:r>
          </a:p>
        </p:txBody>
      </p:sp>
    </p:spTree>
    <p:extLst>
      <p:ext uri="{BB962C8B-B14F-4D97-AF65-F5344CB8AC3E}">
        <p14:creationId xmlns:p14="http://schemas.microsoft.com/office/powerpoint/2010/main" val="331619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D48AD-766E-422B-9D8E-14D1F191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1" y="921452"/>
            <a:ext cx="4985018" cy="32686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Hydrogen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6D6FAA8-41A5-46EA-A8AB-E9D2754A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601" y="1073777"/>
            <a:ext cx="5623281" cy="468694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2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Blue, green, gray: the colors of hydrogen">
            <a:extLst>
              <a:ext uri="{FF2B5EF4-FFF2-40B4-BE49-F238E27FC236}">
                <a16:creationId xmlns:a16="http://schemas.microsoft.com/office/drawing/2014/main" id="{8A191143-E2F0-4FC2-8A99-C5243107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66" y="751840"/>
            <a:ext cx="8272499" cy="465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0981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2321FF-2BC8-4BF6-9EE5-E015231E9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50" t="18222" r="26416" b="4889"/>
          <a:stretch/>
        </p:blipFill>
        <p:spPr>
          <a:xfrm>
            <a:off x="643467" y="0"/>
            <a:ext cx="7047923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4739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CFEFD8-3324-4EDA-ABD6-37C96F12E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0" t="34815" r="26076" b="15852"/>
          <a:stretch/>
        </p:blipFill>
        <p:spPr>
          <a:xfrm>
            <a:off x="276737" y="889000"/>
            <a:ext cx="7942704" cy="50053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0804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23ADD3-B70D-46F8-9C40-4F0445C1B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50" t="37629" r="32584" b="14074"/>
          <a:stretch/>
        </p:blipFill>
        <p:spPr>
          <a:xfrm>
            <a:off x="491067" y="751840"/>
            <a:ext cx="7606453" cy="5511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897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eenhouse gases: Causes, sources and environmental effects | Live Science">
            <a:extLst>
              <a:ext uri="{FF2B5EF4-FFF2-40B4-BE49-F238E27FC236}">
                <a16:creationId xmlns:a16="http://schemas.microsoft.com/office/drawing/2014/main" id="{97250C3C-7266-460E-75B7-70275B11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6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hart: Most Popular Climate Policies | Statista">
            <a:extLst>
              <a:ext uri="{FF2B5EF4-FFF2-40B4-BE49-F238E27FC236}">
                <a16:creationId xmlns:a16="http://schemas.microsoft.com/office/drawing/2014/main" id="{D63449F8-1AA3-D092-E964-5D52163E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8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rab Centre for Climate Change Policies">
            <a:extLst>
              <a:ext uri="{FF2B5EF4-FFF2-40B4-BE49-F238E27FC236}">
                <a16:creationId xmlns:a16="http://schemas.microsoft.com/office/drawing/2014/main" id="{22727B54-0795-A8C7-72CF-7DA589A07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0"/>
            <a:ext cx="7443787" cy="70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7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000" dirty="0">
                <a:latin typeface="TitilliumMaps29L" pitchFamily="50" charset="-18"/>
              </a:rPr>
              <a:t>2020 </a:t>
            </a:r>
            <a:r>
              <a:rPr lang="cs-CZ" sz="6000" dirty="0" err="1">
                <a:latin typeface="TitilliumMaps29L" pitchFamily="50" charset="-18"/>
              </a:rPr>
              <a:t>Climate</a:t>
            </a:r>
            <a:r>
              <a:rPr lang="cs-CZ" sz="6000" dirty="0">
                <a:latin typeface="TitilliumMaps29L" pitchFamily="50" charset="-18"/>
              </a:rPr>
              <a:t> </a:t>
            </a:r>
            <a:r>
              <a:rPr lang="cs-CZ" sz="6000" dirty="0" err="1">
                <a:latin typeface="TitilliumMaps29L" pitchFamily="50" charset="-18"/>
              </a:rPr>
              <a:t>Goals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reducing greenhouse gas emissions by 20 % </a:t>
            </a:r>
            <a:endParaRPr lang="cs-CZ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increasing the share of renewable energy to 20 %</a:t>
            </a:r>
            <a:endParaRPr lang="cs-CZ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making improvement in energy efficiency by 20 %</a:t>
            </a:r>
            <a:endParaRPr lang="cs-CZ" sz="2000" dirty="0">
              <a:latin typeface="TitilliumMaps29L" pitchFamily="50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8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C47101-0E0C-C98F-5587-590EAF8C39C1}"/>
              </a:ext>
            </a:extLst>
          </p:cNvPr>
          <p:cNvSpPr txBox="1"/>
          <p:nvPr/>
        </p:nvSpPr>
        <p:spPr>
          <a:xfrm>
            <a:off x="8442008" y="6117828"/>
            <a:ext cx="303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Source: </a:t>
            </a:r>
            <a:r>
              <a:rPr lang="cs-CZ" dirty="0" err="1">
                <a:solidFill>
                  <a:schemeClr val="bg1"/>
                </a:solidFill>
              </a:rPr>
              <a:t>Climate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Tracker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4" descr="Global update: Paris Agreement Turning Point | Climate Action Tracker">
            <a:extLst>
              <a:ext uri="{FF2B5EF4-FFF2-40B4-BE49-F238E27FC236}">
                <a16:creationId xmlns:a16="http://schemas.microsoft.com/office/drawing/2014/main" id="{8E9357C7-908E-0A7E-8482-30CE07492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1" y="-91440"/>
            <a:ext cx="838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23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e CO2 znečišťující látka? | Blog o meteorologii, hydrologii a kvalitě  ovzduší">
            <a:extLst>
              <a:ext uri="{FF2B5EF4-FFF2-40B4-BE49-F238E27FC236}">
                <a16:creationId xmlns:a16="http://schemas.microsoft.com/office/drawing/2014/main" id="{8BCF1C89-1D11-7F4D-F9EB-3956A742D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57238"/>
            <a:ext cx="97536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913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210</Words>
  <Application>Microsoft Office PowerPoint</Application>
  <PresentationFormat>Širokoúhlá obrazovka</PresentationFormat>
  <Paragraphs>46</Paragraphs>
  <Slides>48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TitilliumMaps29L</vt:lpstr>
      <vt:lpstr>Motiv Office</vt:lpstr>
      <vt:lpstr>Eliška Ullrichová, November 25 2022</vt:lpstr>
      <vt:lpstr>Actorness and/vs. Leadership (Vogler 2016)</vt:lpstr>
      <vt:lpstr>Actorness and/vs. Leadership (Liefferink and Wurzel 2017)</vt:lpstr>
      <vt:lpstr>Prezentace aplikace PowerPoint</vt:lpstr>
      <vt:lpstr>Prezentace aplikace PowerPoint</vt:lpstr>
      <vt:lpstr>Prezentace aplikace PowerPoint</vt:lpstr>
      <vt:lpstr>2020 Climate Goals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2030 Climate Goals</vt:lpstr>
      <vt:lpstr>Prezentace aplikace PowerPoint</vt:lpstr>
      <vt:lpstr>Prezentace aplikace PowerPoint</vt:lpstr>
      <vt:lpstr>Climate neutrality</vt:lpstr>
      <vt:lpstr>European Green Deal </vt:lpstr>
      <vt:lpstr>Prezentace aplikace PowerPoint</vt:lpstr>
      <vt:lpstr>Prezentace aplikace PowerPoint</vt:lpstr>
      <vt:lpstr>Prezentace aplikace PowerPoint</vt:lpstr>
      <vt:lpstr>Degrowth</vt:lpstr>
      <vt:lpstr>Prezentace aplikace PowerPoint</vt:lpstr>
      <vt:lpstr>Electric cars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Nuclear energy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Hydrogen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58369989,Filip Šourek,students</dc:creator>
  <cp:lastModifiedBy>Eliška Ullrichová</cp:lastModifiedBy>
  <cp:revision>26</cp:revision>
  <dcterms:created xsi:type="dcterms:W3CDTF">2021-04-07T13:30:05Z</dcterms:created>
  <dcterms:modified xsi:type="dcterms:W3CDTF">2022-11-25T09:32:26Z</dcterms:modified>
</cp:coreProperties>
</file>