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1"/>
  </p:sldMasterIdLst>
  <p:sldIdLst>
    <p:sldId id="256" r:id="rId2"/>
    <p:sldId id="257" r:id="rId3"/>
    <p:sldId id="286" r:id="rId4"/>
    <p:sldId id="287" r:id="rId5"/>
    <p:sldId id="271" r:id="rId6"/>
    <p:sldId id="258" r:id="rId7"/>
    <p:sldId id="267" r:id="rId8"/>
    <p:sldId id="268" r:id="rId9"/>
    <p:sldId id="269" r:id="rId10"/>
    <p:sldId id="270" r:id="rId11"/>
    <p:sldId id="280" r:id="rId12"/>
    <p:sldId id="283" r:id="rId13"/>
    <p:sldId id="284" r:id="rId14"/>
    <p:sldId id="272" r:id="rId15"/>
    <p:sldId id="273" r:id="rId16"/>
    <p:sldId id="274" r:id="rId17"/>
    <p:sldId id="275" r:id="rId18"/>
    <p:sldId id="259" r:id="rId19"/>
    <p:sldId id="260" r:id="rId20"/>
    <p:sldId id="261" r:id="rId21"/>
    <p:sldId id="262" r:id="rId22"/>
    <p:sldId id="263" r:id="rId23"/>
    <p:sldId id="277" r:id="rId24"/>
    <p:sldId id="278" r:id="rId25"/>
    <p:sldId id="279" r:id="rId26"/>
    <p:sldId id="264" r:id="rId27"/>
    <p:sldId id="265" r:id="rId28"/>
    <p:sldId id="281" r:id="rId29"/>
    <p:sldId id="266" r:id="rId30"/>
    <p:sldId id="282" r:id="rId31"/>
    <p:sldId id="285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371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04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7047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552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12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470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4511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536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854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768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378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132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74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059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57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30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056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Rostliny v lékařství a kosmetice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95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Získávání silic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Destilací </a:t>
            </a:r>
            <a:r>
              <a:rPr lang="cs-CZ" dirty="0"/>
              <a:t>suroviny ve svěžím stavu vodní </a:t>
            </a:r>
            <a:r>
              <a:rPr lang="cs-CZ" dirty="0" smtClean="0"/>
              <a:t>parou - většina silic</a:t>
            </a:r>
            <a:endParaRPr lang="cs-CZ" dirty="0"/>
          </a:p>
          <a:p>
            <a:r>
              <a:rPr lang="cs-CZ" dirty="0"/>
              <a:t>Extrakcí organickými </a:t>
            </a:r>
            <a:r>
              <a:rPr lang="cs-CZ" dirty="0" smtClean="0"/>
              <a:t>rozpouštědly, při </a:t>
            </a:r>
            <a:r>
              <a:rPr lang="cs-CZ" dirty="0"/>
              <a:t>získávání silice z květů se používá petroléter nebo </a:t>
            </a:r>
            <a:r>
              <a:rPr lang="cs-CZ" dirty="0" smtClean="0"/>
              <a:t>benzin</a:t>
            </a:r>
          </a:p>
          <a:p>
            <a:r>
              <a:rPr lang="cs-CZ" dirty="0" smtClean="0"/>
              <a:t>Jinou </a:t>
            </a:r>
            <a:r>
              <a:rPr lang="cs-CZ" dirty="0"/>
              <a:t>možností je extrakce z květů do tuku (tzv. ENFLEURÁŽ</a:t>
            </a:r>
            <a:r>
              <a:rPr lang="cs-CZ" dirty="0" smtClean="0"/>
              <a:t>), může </a:t>
            </a:r>
            <a:r>
              <a:rPr lang="cs-CZ" dirty="0"/>
              <a:t>být provedena za studena </a:t>
            </a:r>
            <a:r>
              <a:rPr lang="cs-CZ" dirty="0" err="1"/>
              <a:t>bezpachým</a:t>
            </a:r>
            <a:r>
              <a:rPr lang="cs-CZ" dirty="0"/>
              <a:t> tukem, nejčastěji vepřovým sádlem nebo za tepla macerací horkým </a:t>
            </a:r>
            <a:r>
              <a:rPr lang="cs-CZ" dirty="0" smtClean="0"/>
              <a:t>tukem, </a:t>
            </a:r>
            <a:r>
              <a:rPr lang="cs-CZ" u="sng" dirty="0" smtClean="0"/>
              <a:t>vyplatí se </a:t>
            </a:r>
            <a:r>
              <a:rPr lang="cs-CZ" u="sng" dirty="0"/>
              <a:t>jen u vzácných </a:t>
            </a:r>
            <a:r>
              <a:rPr lang="cs-CZ" u="sng" dirty="0" smtClean="0"/>
              <a:t>silic</a:t>
            </a:r>
          </a:p>
          <a:p>
            <a:r>
              <a:rPr lang="cs-CZ" dirty="0" smtClean="0"/>
              <a:t>Lisováním, uplatňuje </a:t>
            </a:r>
            <a:r>
              <a:rPr lang="cs-CZ" dirty="0"/>
              <a:t>se při výrobě silic z kůry citrusových </a:t>
            </a:r>
            <a:r>
              <a:rPr lang="cs-CZ" dirty="0" smtClean="0"/>
              <a:t>plodů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90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Rostlinné oleje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Arganový</a:t>
            </a:r>
            <a:r>
              <a:rPr lang="cs-CZ" dirty="0" smtClean="0"/>
              <a:t> olej – z ořechů </a:t>
            </a:r>
            <a:r>
              <a:rPr lang="cs-CZ" dirty="0" err="1" smtClean="0"/>
              <a:t>arganie</a:t>
            </a:r>
            <a:r>
              <a:rPr lang="cs-CZ" dirty="0" smtClean="0"/>
              <a:t> trnité</a:t>
            </a:r>
          </a:p>
          <a:p>
            <a:r>
              <a:rPr lang="cs-CZ" dirty="0" smtClean="0"/>
              <a:t>Avokádový olej</a:t>
            </a:r>
          </a:p>
          <a:p>
            <a:r>
              <a:rPr lang="cs-CZ" dirty="0" smtClean="0"/>
              <a:t>Jojobový olej – z plodů </a:t>
            </a:r>
            <a:r>
              <a:rPr lang="cs-CZ" dirty="0" err="1" smtClean="0"/>
              <a:t>simondsie</a:t>
            </a:r>
            <a:r>
              <a:rPr lang="cs-CZ" dirty="0" smtClean="0"/>
              <a:t> čínské</a:t>
            </a:r>
          </a:p>
          <a:p>
            <a:r>
              <a:rPr lang="cs-CZ" dirty="0" smtClean="0"/>
              <a:t>Kokosový olej</a:t>
            </a:r>
          </a:p>
          <a:p>
            <a:r>
              <a:rPr lang="cs-CZ" dirty="0" smtClean="0"/>
              <a:t>Konopný olej</a:t>
            </a:r>
          </a:p>
          <a:p>
            <a:r>
              <a:rPr lang="cs-CZ" dirty="0" smtClean="0"/>
              <a:t>Lněný olej</a:t>
            </a:r>
          </a:p>
          <a:p>
            <a:r>
              <a:rPr lang="cs-CZ" dirty="0" err="1" smtClean="0"/>
              <a:t>Makadamiový</a:t>
            </a:r>
            <a:r>
              <a:rPr lang="cs-CZ" dirty="0" smtClean="0"/>
              <a:t> olej</a:t>
            </a:r>
          </a:p>
          <a:p>
            <a:r>
              <a:rPr lang="cs-CZ" dirty="0" smtClean="0"/>
              <a:t>Pupalkový olej</a:t>
            </a:r>
          </a:p>
          <a:p>
            <a:r>
              <a:rPr lang="cs-CZ" dirty="0" smtClean="0"/>
              <a:t>Olivový olej</a:t>
            </a:r>
          </a:p>
          <a:p>
            <a:r>
              <a:rPr lang="cs-CZ" dirty="0" smtClean="0"/>
              <a:t>……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999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Získávání rostlinných olejů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Lisování za studena – nejkvalitnější zpracování, teplota mezi 47 a 50°C</a:t>
            </a:r>
          </a:p>
          <a:p>
            <a:r>
              <a:rPr lang="cs-CZ" dirty="0" smtClean="0"/>
              <a:t>Určeny i ke konzumaci</a:t>
            </a:r>
          </a:p>
          <a:p>
            <a:endParaRPr lang="cs-CZ" dirty="0"/>
          </a:p>
          <a:p>
            <a:r>
              <a:rPr lang="cs-CZ" dirty="0" smtClean="0"/>
              <a:t>Rafinace – může následovat po lisování, musí být provedena šetrně</a:t>
            </a:r>
          </a:p>
          <a:p>
            <a:r>
              <a:rPr lang="cs-CZ" dirty="0" smtClean="0"/>
              <a:t>Extrakce – z pokrutin, které zbyly po lisování, se získává zbytkový olej – používají se nevhodná rozpouštědla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871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léčivé rostliny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01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Arnika horská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ři </a:t>
            </a:r>
            <a:r>
              <a:rPr lang="cs-CZ" dirty="0"/>
              <a:t>bronchitidě, arterioskleróze, koronární insuficienci a </a:t>
            </a:r>
            <a:r>
              <a:rPr lang="cs-CZ" dirty="0" err="1"/>
              <a:t>anginozních</a:t>
            </a:r>
            <a:r>
              <a:rPr lang="cs-CZ" dirty="0"/>
              <a:t> </a:t>
            </a:r>
            <a:r>
              <a:rPr lang="cs-CZ" dirty="0" smtClean="0"/>
              <a:t>bolestech</a:t>
            </a:r>
          </a:p>
          <a:p>
            <a:r>
              <a:rPr lang="cs-CZ" b="1" dirty="0" smtClean="0"/>
              <a:t>Antiflogistikum</a:t>
            </a:r>
            <a:r>
              <a:rPr lang="cs-CZ" dirty="0" smtClean="0"/>
              <a:t> </a:t>
            </a:r>
            <a:r>
              <a:rPr lang="cs-CZ" dirty="0"/>
              <a:t>a kožní </a:t>
            </a:r>
            <a:r>
              <a:rPr lang="cs-CZ" dirty="0" err="1"/>
              <a:t>dezinficiens</a:t>
            </a:r>
            <a:r>
              <a:rPr lang="cs-CZ" dirty="0"/>
              <a:t>, na obklady při zánětech, otocích, při svalovém revmatismu nebo kloubních </a:t>
            </a:r>
            <a:r>
              <a:rPr lang="cs-CZ" dirty="0" smtClean="0"/>
              <a:t>potížích</a:t>
            </a:r>
          </a:p>
          <a:p>
            <a:r>
              <a:rPr lang="cs-CZ" b="1" dirty="0" smtClean="0"/>
              <a:t>Urychluje hojení</a:t>
            </a: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6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 černý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Vitamínová bomba</a:t>
            </a:r>
          </a:p>
          <a:p>
            <a:r>
              <a:rPr lang="cs-CZ" dirty="0" smtClean="0"/>
              <a:t>Květy </a:t>
            </a:r>
            <a:r>
              <a:rPr lang="cs-CZ" dirty="0"/>
              <a:t>působí potopudně, močopudně, snižují horečku a příznivě působí na cévní </a:t>
            </a:r>
            <a:r>
              <a:rPr lang="cs-CZ" dirty="0" smtClean="0"/>
              <a:t>stěny</a:t>
            </a:r>
          </a:p>
          <a:p>
            <a:r>
              <a:rPr lang="cs-CZ" b="1" dirty="0" smtClean="0"/>
              <a:t>Plody působí </a:t>
            </a:r>
            <a:r>
              <a:rPr lang="cs-CZ" b="1" dirty="0"/>
              <a:t>analgeticky</a:t>
            </a:r>
            <a:r>
              <a:rPr lang="cs-CZ" dirty="0"/>
              <a:t>, osvědčily se zejména při </a:t>
            </a:r>
            <a:r>
              <a:rPr lang="cs-CZ" dirty="0" smtClean="0"/>
              <a:t>migrénách, </a:t>
            </a:r>
            <a:r>
              <a:rPr lang="cs-CZ" dirty="0"/>
              <a:t>při bolestech trojklaného nervu, páteře či kloubů (zde působí i protizánětlivě), příznivě působí i při křečích trávicího ústrojí a při </a:t>
            </a:r>
            <a:r>
              <a:rPr lang="cs-CZ" dirty="0" smtClean="0"/>
              <a:t>nadýmání</a:t>
            </a:r>
          </a:p>
          <a:p>
            <a:r>
              <a:rPr lang="cs-CZ" u="sng" dirty="0" smtClean="0"/>
              <a:t>Při </a:t>
            </a:r>
            <a:r>
              <a:rPr lang="cs-CZ" u="sng" dirty="0"/>
              <a:t>předávkování </a:t>
            </a:r>
            <a:r>
              <a:rPr lang="cs-CZ" dirty="0"/>
              <a:t>však může vnitřně podaný bezový list (a stejně tak kůra) vyvolávat </a:t>
            </a:r>
            <a:r>
              <a:rPr lang="cs-CZ" u="sng" dirty="0"/>
              <a:t>zvracení a těžké </a:t>
            </a:r>
            <a:r>
              <a:rPr lang="cs-CZ" u="sng" dirty="0" smtClean="0"/>
              <a:t>průjmy</a:t>
            </a:r>
            <a:endParaRPr lang="cs-CZ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09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Česnek medvědí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a</a:t>
            </a:r>
            <a:r>
              <a:rPr lang="cs-CZ" b="1" dirty="0" smtClean="0"/>
              <a:t> </a:t>
            </a:r>
            <a:r>
              <a:rPr lang="cs-CZ" b="1" dirty="0"/>
              <a:t>žaludek a </a:t>
            </a:r>
            <a:r>
              <a:rPr lang="cs-CZ" b="1" dirty="0" smtClean="0"/>
              <a:t>střeva - </a:t>
            </a:r>
            <a:r>
              <a:rPr lang="cs-CZ" dirty="0" smtClean="0"/>
              <a:t>při </a:t>
            </a:r>
            <a:r>
              <a:rPr lang="cs-CZ" dirty="0"/>
              <a:t>akutních a chronických průjmech, provázených plynatostí a </a:t>
            </a:r>
            <a:r>
              <a:rPr lang="cs-CZ" dirty="0" smtClean="0"/>
              <a:t>kolikami</a:t>
            </a:r>
          </a:p>
          <a:p>
            <a:r>
              <a:rPr lang="cs-CZ" dirty="0"/>
              <a:t>L</a:t>
            </a:r>
            <a:r>
              <a:rPr lang="cs-CZ" dirty="0" smtClean="0"/>
              <a:t>éčba </a:t>
            </a:r>
            <a:r>
              <a:rPr lang="cs-CZ" dirty="0"/>
              <a:t>nachlazení nebo onemocnění horních cest dýchacích, účinně působí proti zlatému stafylokokovi, jako </a:t>
            </a:r>
            <a:r>
              <a:rPr lang="cs-CZ" b="1" dirty="0"/>
              <a:t>přírodní antioxidant</a:t>
            </a:r>
            <a:r>
              <a:rPr lang="cs-CZ" dirty="0"/>
              <a:t> nebo </a:t>
            </a:r>
            <a:r>
              <a:rPr lang="cs-CZ" b="1" dirty="0"/>
              <a:t>prevence proti </a:t>
            </a:r>
            <a:r>
              <a:rPr lang="cs-CZ" b="1" dirty="0" smtClean="0"/>
              <a:t>rakovině</a:t>
            </a:r>
          </a:p>
          <a:p>
            <a:r>
              <a:rPr lang="cs-CZ" dirty="0"/>
              <a:t>M</a:t>
            </a:r>
            <a:r>
              <a:rPr lang="cs-CZ" dirty="0" smtClean="0"/>
              <a:t>á </a:t>
            </a:r>
            <a:r>
              <a:rPr lang="cs-CZ" dirty="0"/>
              <a:t>podobně jako cibule preventivní účinky proti rakovině jícnu, žaludku a tlustého </a:t>
            </a:r>
            <a:r>
              <a:rPr lang="cs-CZ" dirty="0" smtClean="0"/>
              <a:t>střeva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453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Devětsil lékařský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Působí </a:t>
            </a:r>
            <a:r>
              <a:rPr lang="cs-CZ" b="1" dirty="0"/>
              <a:t>protikřečově</a:t>
            </a:r>
            <a:r>
              <a:rPr lang="cs-CZ" dirty="0"/>
              <a:t> zejména při chorobách dýchacích cest, ale i při křečích žaludku, močového ústrojí, žlučníku, výrazně </a:t>
            </a:r>
            <a:r>
              <a:rPr lang="cs-CZ" b="1" dirty="0" smtClean="0"/>
              <a:t>utišuje kašel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smtClean="0"/>
              <a:t>osvědčil </a:t>
            </a:r>
            <a:r>
              <a:rPr lang="cs-CZ" dirty="0"/>
              <a:t>se i při </a:t>
            </a:r>
            <a:r>
              <a:rPr lang="cs-CZ" dirty="0" smtClean="0"/>
              <a:t>astmatu</a:t>
            </a:r>
          </a:p>
          <a:p>
            <a:r>
              <a:rPr lang="cs-CZ" dirty="0" smtClean="0"/>
              <a:t>Výhodou je</a:t>
            </a:r>
            <a:r>
              <a:rPr lang="cs-CZ" dirty="0"/>
              <a:t>, že nemá žádné vedlejší účinky a proto ho mohou využívat i </a:t>
            </a:r>
            <a:r>
              <a:rPr lang="cs-CZ" dirty="0" smtClean="0"/>
              <a:t>děti</a:t>
            </a:r>
            <a:endParaRPr lang="cs-CZ" dirty="0"/>
          </a:p>
          <a:p>
            <a:r>
              <a:rPr lang="cs-CZ" dirty="0"/>
              <a:t>N</a:t>
            </a:r>
            <a:r>
              <a:rPr lang="cs-CZ" dirty="0" smtClean="0"/>
              <a:t>evýhodou </a:t>
            </a:r>
            <a:r>
              <a:rPr lang="cs-CZ" dirty="0"/>
              <a:t>je, že droga </a:t>
            </a:r>
            <a:r>
              <a:rPr lang="cs-CZ" u="sng" dirty="0"/>
              <a:t>nepříjemně páchne</a:t>
            </a:r>
            <a:r>
              <a:rPr lang="cs-CZ" dirty="0"/>
              <a:t>, proto může její požití u citlivých osob vyvolat </a:t>
            </a:r>
            <a:r>
              <a:rPr lang="cs-CZ" dirty="0" smtClean="0"/>
              <a:t>nevolnost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981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Heřmánek pravý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Má hojivé vlastnosti a široké uplatnění v kosmetické </a:t>
            </a:r>
            <a:r>
              <a:rPr lang="cs-CZ" dirty="0" smtClean="0"/>
              <a:t>péči</a:t>
            </a:r>
          </a:p>
          <a:p>
            <a:r>
              <a:rPr lang="cs-CZ" dirty="0" smtClean="0"/>
              <a:t>Je </a:t>
            </a:r>
            <a:r>
              <a:rPr lang="cs-CZ" dirty="0"/>
              <a:t>používán pro kontrolu akné, zklidnění kožních podráždění a čištění kůže od </a:t>
            </a:r>
            <a:r>
              <a:rPr lang="cs-CZ" dirty="0" smtClean="0"/>
              <a:t>nečistot</a:t>
            </a:r>
          </a:p>
          <a:p>
            <a:r>
              <a:rPr lang="cs-CZ" dirty="0"/>
              <a:t>U</a:t>
            </a:r>
            <a:r>
              <a:rPr lang="cs-CZ" dirty="0" smtClean="0"/>
              <a:t>klidňující účinky, </a:t>
            </a:r>
            <a:r>
              <a:rPr lang="cs-CZ" b="1" dirty="0" smtClean="0"/>
              <a:t>protizánětlivý</a:t>
            </a:r>
            <a:r>
              <a:rPr lang="cs-CZ" b="1" dirty="0"/>
              <a:t>, protikřečový a protiinfekční </a:t>
            </a:r>
            <a:r>
              <a:rPr lang="cs-CZ" b="1" dirty="0" smtClean="0"/>
              <a:t>účinek</a:t>
            </a:r>
          </a:p>
          <a:p>
            <a:r>
              <a:rPr lang="cs-CZ" dirty="0"/>
              <a:t>M</a:t>
            </a:r>
            <a:r>
              <a:rPr lang="cs-CZ" dirty="0" smtClean="0"/>
              <a:t>írně </a:t>
            </a:r>
            <a:r>
              <a:rPr lang="cs-CZ" dirty="0"/>
              <a:t>sedativní účinek, </a:t>
            </a:r>
            <a:r>
              <a:rPr lang="cs-CZ" dirty="0" smtClean="0"/>
              <a:t>usnadňuje usínání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30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</a:t>
            </a:r>
            <a:r>
              <a:rPr lang="cs-CZ" dirty="0" smtClean="0"/>
              <a:t>evandule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Jedná </a:t>
            </a:r>
            <a:r>
              <a:rPr lang="cs-CZ" dirty="0"/>
              <a:t>se o nejvíce všestrannou rostlinu v kosmetické </a:t>
            </a:r>
            <a:r>
              <a:rPr lang="cs-CZ" dirty="0" smtClean="0"/>
              <a:t>péči</a:t>
            </a:r>
          </a:p>
          <a:p>
            <a:r>
              <a:rPr lang="cs-CZ" b="1" dirty="0" smtClean="0"/>
              <a:t>Osvěžuje</a:t>
            </a:r>
            <a:r>
              <a:rPr lang="cs-CZ" b="1" dirty="0"/>
              <a:t>, zklidňuje a tonizuje </a:t>
            </a:r>
            <a:r>
              <a:rPr lang="cs-CZ" b="1" dirty="0" smtClean="0"/>
              <a:t>kůži</a:t>
            </a:r>
          </a:p>
        </p:txBody>
      </p:sp>
    </p:spTree>
    <p:extLst>
      <p:ext uri="{BB962C8B-B14F-4D97-AF65-F5344CB8AC3E}">
        <p14:creationId xmlns:p14="http://schemas.microsoft.com/office/powerpoint/2010/main" val="267509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Rostliny jako léky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Botanika - jedna z nejstarších biologických věd</a:t>
            </a:r>
          </a:p>
          <a:p>
            <a:r>
              <a:rPr lang="cs-CZ" dirty="0" smtClean="0"/>
              <a:t>Řadu rostlin využívají jako léčiva i ostatní zvířata</a:t>
            </a:r>
          </a:p>
          <a:p>
            <a:r>
              <a:rPr lang="cs-CZ" dirty="0" smtClean="0"/>
              <a:t>Léčivé látky se mohou stát jedem</a:t>
            </a:r>
          </a:p>
          <a:p>
            <a:r>
              <a:rPr lang="cs-CZ" dirty="0" smtClean="0"/>
              <a:t>Mohou být významnými alergeny</a:t>
            </a:r>
          </a:p>
          <a:p>
            <a:r>
              <a:rPr lang="cs-CZ" dirty="0" smtClean="0"/>
              <a:t>Pozor u dlouhodobého užívání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941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Máta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 </a:t>
            </a:r>
            <a:r>
              <a:rPr lang="cs-CZ" b="1" dirty="0"/>
              <a:t>chladivý, zklidňující a hojivý </a:t>
            </a:r>
            <a:r>
              <a:rPr lang="cs-CZ" b="1" dirty="0" smtClean="0"/>
              <a:t>účinek</a:t>
            </a:r>
          </a:p>
          <a:p>
            <a:r>
              <a:rPr lang="cs-CZ" dirty="0" smtClean="0"/>
              <a:t>Působí při nechutenství</a:t>
            </a:r>
          </a:p>
          <a:p>
            <a:r>
              <a:rPr lang="cs-CZ" dirty="0"/>
              <a:t>O</a:t>
            </a:r>
            <a:r>
              <a:rPr lang="cs-CZ" dirty="0" smtClean="0"/>
              <a:t>svěžení </a:t>
            </a:r>
            <a:r>
              <a:rPr lang="cs-CZ" dirty="0"/>
              <a:t>mastné </a:t>
            </a:r>
            <a:r>
              <a:rPr lang="cs-CZ" dirty="0" smtClean="0"/>
              <a:t>pleti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715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Šalvěj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Hojivé účinky</a:t>
            </a:r>
          </a:p>
          <a:p>
            <a:r>
              <a:rPr lang="cs-CZ" dirty="0" smtClean="0"/>
              <a:t>Prohřívá </a:t>
            </a:r>
          </a:p>
          <a:p>
            <a:r>
              <a:rPr lang="cs-CZ" dirty="0" smtClean="0"/>
              <a:t>Stimulaci </a:t>
            </a:r>
            <a:r>
              <a:rPr lang="cs-CZ" dirty="0"/>
              <a:t>pokožky </a:t>
            </a:r>
            <a:r>
              <a:rPr lang="cs-CZ" dirty="0" smtClean="0"/>
              <a:t>hlavy</a:t>
            </a:r>
          </a:p>
          <a:p>
            <a:r>
              <a:rPr lang="cs-CZ" dirty="0" smtClean="0"/>
              <a:t>Má </a:t>
            </a:r>
            <a:r>
              <a:rPr lang="cs-CZ" dirty="0"/>
              <a:t>mít též ztmavující účinek na vlasy.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009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Citrón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Přírodní </a:t>
            </a:r>
            <a:r>
              <a:rPr lang="cs-CZ" dirty="0"/>
              <a:t>projasňující </a:t>
            </a:r>
            <a:r>
              <a:rPr lang="cs-CZ" dirty="0" smtClean="0"/>
              <a:t>prostředek - zesvětluje</a:t>
            </a:r>
            <a:r>
              <a:rPr lang="cs-CZ" dirty="0"/>
              <a:t>, aniž by narušoval přirozený kyselý plášť </a:t>
            </a:r>
            <a:r>
              <a:rPr lang="cs-CZ" dirty="0" smtClean="0"/>
              <a:t>kůže</a:t>
            </a:r>
          </a:p>
          <a:p>
            <a:r>
              <a:rPr lang="cs-CZ" dirty="0" smtClean="0"/>
              <a:t>Působí </a:t>
            </a:r>
            <a:r>
              <a:rPr lang="cs-CZ" b="1" dirty="0"/>
              <a:t>adstringentně</a:t>
            </a:r>
            <a:r>
              <a:rPr lang="cs-CZ" dirty="0"/>
              <a:t> a pomáhá napínat </a:t>
            </a:r>
            <a:r>
              <a:rPr lang="cs-CZ" dirty="0" smtClean="0"/>
              <a:t>kůži</a:t>
            </a:r>
          </a:p>
          <a:p>
            <a:r>
              <a:rPr lang="cs-CZ" dirty="0" smtClean="0"/>
              <a:t>Je </a:t>
            </a:r>
            <a:r>
              <a:rPr lang="cs-CZ" dirty="0"/>
              <a:t>velmi </a:t>
            </a:r>
            <a:r>
              <a:rPr lang="cs-CZ" dirty="0" smtClean="0"/>
              <a:t>osvěžující</a:t>
            </a:r>
          </a:p>
          <a:p>
            <a:r>
              <a:rPr lang="cs-CZ" dirty="0" smtClean="0"/>
              <a:t>Je všestrannou </a:t>
            </a:r>
            <a:r>
              <a:rPr lang="cs-CZ" dirty="0"/>
              <a:t>ingrediencí a bývá používán do pleťových krémů, čistících krémů a do </a:t>
            </a:r>
            <a:r>
              <a:rPr lang="cs-CZ" dirty="0" smtClean="0"/>
              <a:t>masek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907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Konopí seté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Již dříve se užívalo konopí např. jako </a:t>
            </a:r>
            <a:r>
              <a:rPr lang="cs-CZ" b="1" dirty="0"/>
              <a:t>anestetikum</a:t>
            </a:r>
            <a:r>
              <a:rPr lang="cs-CZ" dirty="0"/>
              <a:t>, prostředek tišící bolest, popřípadě pro podporu </a:t>
            </a:r>
            <a:r>
              <a:rPr lang="cs-CZ" dirty="0" smtClean="0"/>
              <a:t>trávení</a:t>
            </a:r>
          </a:p>
          <a:p>
            <a:r>
              <a:rPr lang="cs-CZ" dirty="0" smtClean="0"/>
              <a:t>V </a:t>
            </a:r>
            <a:r>
              <a:rPr lang="cs-CZ" dirty="0"/>
              <a:t>19. století bylo konopí užíváno v lékařství při svalových křečích a při </a:t>
            </a:r>
            <a:r>
              <a:rPr lang="cs-CZ" dirty="0" smtClean="0"/>
              <a:t>revmatismu, </a:t>
            </a:r>
            <a:r>
              <a:rPr lang="cs-CZ" dirty="0"/>
              <a:t>i britská královna Viktorie užívala konopí při menstruačních </a:t>
            </a:r>
            <a:r>
              <a:rPr lang="cs-CZ" dirty="0" smtClean="0"/>
              <a:t>potížích</a:t>
            </a:r>
          </a:p>
          <a:p>
            <a:r>
              <a:rPr lang="cs-CZ" dirty="0" smtClean="0"/>
              <a:t>Při </a:t>
            </a:r>
            <a:r>
              <a:rPr lang="cs-CZ" b="1" dirty="0"/>
              <a:t>onkologických onemocněních, při poruchách pohybového </a:t>
            </a:r>
            <a:r>
              <a:rPr lang="cs-CZ" b="1" dirty="0" smtClean="0"/>
              <a:t>ústrojí, při </a:t>
            </a:r>
            <a:r>
              <a:rPr lang="cs-CZ" b="1" dirty="0"/>
              <a:t>léčbě roztroušené </a:t>
            </a:r>
            <a:r>
              <a:rPr lang="cs-CZ" b="1" dirty="0" smtClean="0"/>
              <a:t>sklerózy a kožních chorob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4194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Kopřiva dvoudomá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Chlorofyl </a:t>
            </a:r>
            <a:r>
              <a:rPr lang="cs-CZ" dirty="0"/>
              <a:t>působí povzbudivě na metabolismus a zároveň působí </a:t>
            </a:r>
            <a:r>
              <a:rPr lang="cs-CZ" b="1" dirty="0"/>
              <a:t>proti chudokrevnosti, dále působí jako antirevmatikum, protizánětlivě, dezodoračně a také urychluje hojení </a:t>
            </a:r>
            <a:r>
              <a:rPr lang="cs-CZ" b="1" dirty="0" smtClean="0"/>
              <a:t>ran</a:t>
            </a:r>
            <a:endParaRPr lang="cs-CZ" b="1" dirty="0"/>
          </a:p>
          <a:p>
            <a:r>
              <a:rPr lang="cs-CZ" dirty="0" smtClean="0"/>
              <a:t>Účinkuje </a:t>
            </a:r>
            <a:r>
              <a:rPr lang="cs-CZ" b="1" dirty="0" err="1" smtClean="0"/>
              <a:t>protiprůjmově</a:t>
            </a:r>
            <a:r>
              <a:rPr lang="cs-CZ" b="1" dirty="0"/>
              <a:t>, antivirově </a:t>
            </a:r>
            <a:r>
              <a:rPr lang="cs-CZ" dirty="0"/>
              <a:t>(zejména proti </a:t>
            </a:r>
            <a:r>
              <a:rPr lang="cs-CZ" dirty="0" smtClean="0"/>
              <a:t>chřipce), </a:t>
            </a:r>
            <a:r>
              <a:rPr lang="cs-CZ" dirty="0"/>
              <a:t>podporuje činnost slinivky a vaječníků, pomáhá při bronchiálním astmatu, působí močopudně, zastavuje krvácení, zlepšuje prokrvení vnitřních orgánů, osvědčila se i při chorobách jater, žlučníku a ledvin i jako prostředek podporující tvorbu mateřského mléka, </a:t>
            </a:r>
            <a:r>
              <a:rPr lang="cs-CZ" dirty="0" smtClean="0"/>
              <a:t>proti </a:t>
            </a:r>
            <a:r>
              <a:rPr lang="cs-CZ" dirty="0"/>
              <a:t>vypadávání </a:t>
            </a:r>
            <a:r>
              <a:rPr lang="cs-CZ" dirty="0" smtClean="0"/>
              <a:t>vlasů</a:t>
            </a:r>
          </a:p>
        </p:txBody>
      </p:sp>
    </p:spTree>
    <p:extLst>
      <p:ext uri="{BB962C8B-B14F-4D97-AF65-F5344CB8AC3E}">
        <p14:creationId xmlns:p14="http://schemas.microsoft.com/office/powerpoint/2010/main" val="303250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Kozlík lékařský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Příznivě </a:t>
            </a:r>
            <a:r>
              <a:rPr lang="cs-CZ" dirty="0"/>
              <a:t>působí při léčbě </a:t>
            </a:r>
            <a:r>
              <a:rPr lang="cs-CZ" dirty="0" smtClean="0"/>
              <a:t>nespavosti, podporuje spánek, snižuje </a:t>
            </a:r>
            <a:r>
              <a:rPr lang="cs-CZ" dirty="0"/>
              <a:t>dobu usínání a zlepšuje kvalitu </a:t>
            </a:r>
            <a:r>
              <a:rPr lang="cs-CZ" dirty="0" smtClean="0"/>
              <a:t>spánku</a:t>
            </a:r>
          </a:p>
          <a:p>
            <a:r>
              <a:rPr lang="cs-CZ" dirty="0" smtClean="0"/>
              <a:t>Působí </a:t>
            </a:r>
            <a:r>
              <a:rPr lang="cs-CZ" dirty="0"/>
              <a:t>proti strachu,</a:t>
            </a:r>
            <a:r>
              <a:rPr lang="cs-CZ" b="1" dirty="0"/>
              <a:t> </a:t>
            </a:r>
            <a:r>
              <a:rPr lang="cs-CZ" dirty="0"/>
              <a:t>depresi a </a:t>
            </a:r>
            <a:r>
              <a:rPr lang="cs-CZ" dirty="0" smtClean="0"/>
              <a:t>křečím</a:t>
            </a:r>
          </a:p>
          <a:p>
            <a:r>
              <a:rPr lang="cs-CZ" dirty="0" smtClean="0"/>
              <a:t>Snižuje </a:t>
            </a:r>
            <a:r>
              <a:rPr lang="cs-CZ" dirty="0"/>
              <a:t>krevní tlak a má mírně </a:t>
            </a:r>
            <a:r>
              <a:rPr lang="cs-CZ" b="1" dirty="0"/>
              <a:t>analgetické účinky</a:t>
            </a:r>
            <a:r>
              <a:rPr lang="cs-CZ" dirty="0"/>
              <a:t> (snižuje bolest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4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Mandle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jedna </a:t>
            </a:r>
            <a:r>
              <a:rPr lang="cs-CZ" dirty="0"/>
              <a:t>z nejlépe známých kosmetických </a:t>
            </a:r>
            <a:r>
              <a:rPr lang="cs-CZ" dirty="0" smtClean="0"/>
              <a:t>složek</a:t>
            </a:r>
          </a:p>
          <a:p>
            <a:r>
              <a:rPr lang="cs-CZ" dirty="0" smtClean="0"/>
              <a:t>Vyhlazuje </a:t>
            </a:r>
            <a:r>
              <a:rPr lang="cs-CZ" dirty="0"/>
              <a:t>a napíná </a:t>
            </a:r>
            <a:r>
              <a:rPr lang="cs-CZ" dirty="0" smtClean="0"/>
              <a:t>pleť</a:t>
            </a:r>
          </a:p>
          <a:p>
            <a:r>
              <a:rPr lang="cs-CZ" dirty="0" smtClean="0"/>
              <a:t>Zjemňuje </a:t>
            </a:r>
            <a:r>
              <a:rPr lang="cs-CZ" dirty="0"/>
              <a:t>a hydratuje </a:t>
            </a:r>
            <a:r>
              <a:rPr lang="cs-CZ" dirty="0" smtClean="0"/>
              <a:t>pokožku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697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Hřebíček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 </a:t>
            </a:r>
            <a:r>
              <a:rPr lang="cs-CZ" dirty="0"/>
              <a:t>silný </a:t>
            </a:r>
            <a:r>
              <a:rPr lang="cs-CZ" b="1" dirty="0"/>
              <a:t>antiseptický a osvěžující </a:t>
            </a:r>
            <a:r>
              <a:rPr lang="cs-CZ" b="1" dirty="0" smtClean="0"/>
              <a:t>účinek</a:t>
            </a:r>
          </a:p>
          <a:p>
            <a:r>
              <a:rPr lang="cs-CZ" dirty="0" smtClean="0"/>
              <a:t>Hojí </a:t>
            </a:r>
            <a:r>
              <a:rPr lang="cs-CZ" dirty="0"/>
              <a:t>a zklidňuje kožní </a:t>
            </a:r>
            <a:r>
              <a:rPr lang="cs-CZ" dirty="0" smtClean="0"/>
              <a:t>vyrážky</a:t>
            </a:r>
          </a:p>
          <a:p>
            <a:r>
              <a:rPr lang="cs-CZ" dirty="0" smtClean="0"/>
              <a:t>Bývá </a:t>
            </a:r>
            <a:r>
              <a:rPr lang="cs-CZ" dirty="0"/>
              <a:t>užíván v hojivých krémech a </a:t>
            </a:r>
            <a:r>
              <a:rPr lang="cs-CZ" dirty="0" smtClean="0"/>
              <a:t>maskách</a:t>
            </a:r>
          </a:p>
          <a:p>
            <a:r>
              <a:rPr lang="cs-CZ" dirty="0" smtClean="0"/>
              <a:t>Prospívá </a:t>
            </a:r>
            <a:r>
              <a:rPr lang="cs-CZ" dirty="0"/>
              <a:t>zubům a osvěžuje </a:t>
            </a:r>
            <a:r>
              <a:rPr lang="cs-CZ" dirty="0" smtClean="0"/>
              <a:t>dech</a:t>
            </a:r>
          </a:p>
        </p:txBody>
      </p:sp>
    </p:spTree>
    <p:extLst>
      <p:ext uri="{BB962C8B-B14F-4D97-AF65-F5344CB8AC3E}">
        <p14:creationId xmlns:p14="http://schemas.microsoft.com/office/powerpoint/2010/main" val="2147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Eukalyptus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</a:t>
            </a:r>
            <a:r>
              <a:rPr lang="cs-CZ" b="1" dirty="0" smtClean="0"/>
              <a:t> </a:t>
            </a:r>
            <a:r>
              <a:rPr lang="cs-CZ" b="1" dirty="0"/>
              <a:t>antiseptické </a:t>
            </a:r>
            <a:r>
              <a:rPr lang="cs-CZ" dirty="0" smtClean="0"/>
              <a:t>vlastnosti</a:t>
            </a:r>
          </a:p>
          <a:p>
            <a:r>
              <a:rPr lang="cs-CZ" dirty="0" smtClean="0"/>
              <a:t>Zklidňuje</a:t>
            </a:r>
            <a:r>
              <a:rPr lang="cs-CZ" dirty="0"/>
              <a:t>, hojí a osvěžuje </a:t>
            </a:r>
            <a:r>
              <a:rPr lang="cs-CZ" dirty="0" smtClean="0"/>
              <a:t>pleť</a:t>
            </a:r>
          </a:p>
          <a:p>
            <a:r>
              <a:rPr lang="cs-CZ" dirty="0" smtClean="0"/>
              <a:t>Je </a:t>
            </a:r>
            <a:r>
              <a:rPr lang="cs-CZ" dirty="0"/>
              <a:t>ideální do přípravků určených pro problematickou a mastnou </a:t>
            </a:r>
            <a:r>
              <a:rPr lang="cs-CZ" dirty="0" smtClean="0"/>
              <a:t>pleť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299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Kostival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Obsahuje </a:t>
            </a:r>
            <a:r>
              <a:rPr lang="cs-CZ" dirty="0"/>
              <a:t>olej, který má hojivé účinky a je prospěšný pro dehydrovanou </a:t>
            </a:r>
            <a:r>
              <a:rPr lang="cs-CZ" dirty="0" smtClean="0"/>
              <a:t>kůži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279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Získávání léčivých rostlin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Volný sběr</a:t>
            </a:r>
          </a:p>
          <a:p>
            <a:r>
              <a:rPr lang="cs-CZ" dirty="0" smtClean="0"/>
              <a:t>Záměrné pěstování</a:t>
            </a:r>
          </a:p>
          <a:p>
            <a:r>
              <a:rPr lang="cs-CZ" dirty="0" smtClean="0"/>
              <a:t>Ekologické zemědělství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429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Skořice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Esenciální </a:t>
            </a:r>
            <a:r>
              <a:rPr lang="cs-CZ" dirty="0"/>
              <a:t>olej ze skořice bývá používán při </a:t>
            </a:r>
            <a:r>
              <a:rPr lang="cs-CZ" dirty="0" smtClean="0"/>
              <a:t>masážích</a:t>
            </a:r>
          </a:p>
          <a:p>
            <a:r>
              <a:rPr lang="cs-CZ" dirty="0" smtClean="0"/>
              <a:t>Zklidňuje </a:t>
            </a:r>
            <a:r>
              <a:rPr lang="cs-CZ" dirty="0"/>
              <a:t>sluncem poškozenou </a:t>
            </a:r>
            <a:r>
              <a:rPr lang="cs-CZ" dirty="0" smtClean="0"/>
              <a:t>kůži</a:t>
            </a:r>
          </a:p>
          <a:p>
            <a:r>
              <a:rPr lang="cs-CZ" dirty="0" smtClean="0"/>
              <a:t>Je </a:t>
            </a:r>
            <a:r>
              <a:rPr lang="cs-CZ" dirty="0"/>
              <a:t>též vhodný pro </a:t>
            </a:r>
            <a:r>
              <a:rPr lang="cs-CZ" dirty="0" smtClean="0"/>
              <a:t>zuby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848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další…..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Aloe vera</a:t>
            </a:r>
          </a:p>
          <a:p>
            <a:r>
              <a:rPr lang="cs-CZ" dirty="0" smtClean="0"/>
              <a:t>Kostival</a:t>
            </a:r>
          </a:p>
          <a:p>
            <a:r>
              <a:rPr lang="cs-CZ" dirty="0" smtClean="0"/>
              <a:t>Světlík</a:t>
            </a:r>
          </a:p>
          <a:p>
            <a:r>
              <a:rPr lang="cs-CZ" dirty="0" smtClean="0"/>
              <a:t>Hluchavka</a:t>
            </a:r>
          </a:p>
          <a:p>
            <a:r>
              <a:rPr lang="cs-CZ" dirty="0" smtClean="0"/>
              <a:t>Podběl</a:t>
            </a:r>
          </a:p>
          <a:p>
            <a:r>
              <a:rPr lang="cs-CZ" dirty="0" smtClean="0"/>
              <a:t>Zázvor</a:t>
            </a:r>
          </a:p>
          <a:p>
            <a:r>
              <a:rPr lang="cs-CZ" dirty="0" smtClean="0"/>
              <a:t>Meduňka</a:t>
            </a:r>
          </a:p>
          <a:p>
            <a:r>
              <a:rPr lang="cs-CZ" dirty="0" smtClean="0"/>
              <a:t>Náprstník</a:t>
            </a:r>
          </a:p>
          <a:p>
            <a:r>
              <a:rPr lang="cs-CZ" dirty="0" smtClean="0"/>
              <a:t>Růže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Jitrocel</a:t>
            </a:r>
          </a:p>
          <a:p>
            <a:r>
              <a:rPr lang="cs-CZ" dirty="0" smtClean="0"/>
              <a:t>Řepík</a:t>
            </a:r>
          </a:p>
          <a:p>
            <a:r>
              <a:rPr lang="cs-CZ" dirty="0" smtClean="0"/>
              <a:t>Třezalka</a:t>
            </a:r>
          </a:p>
          <a:p>
            <a:r>
              <a:rPr lang="cs-CZ" dirty="0" smtClean="0"/>
              <a:t>Měsíček</a:t>
            </a:r>
          </a:p>
          <a:p>
            <a:r>
              <a:rPr lang="cs-CZ" dirty="0" smtClean="0"/>
              <a:t>Borůvka</a:t>
            </a:r>
          </a:p>
          <a:p>
            <a:r>
              <a:rPr lang="cs-CZ" dirty="0" smtClean="0"/>
              <a:t>Brusinka</a:t>
            </a:r>
          </a:p>
          <a:p>
            <a:r>
              <a:rPr lang="cs-CZ" dirty="0" smtClean="0"/>
              <a:t>Chmel</a:t>
            </a:r>
          </a:p>
          <a:p>
            <a:r>
              <a:rPr lang="cs-CZ" dirty="0" smtClean="0"/>
              <a:t>Cibule</a:t>
            </a:r>
          </a:p>
          <a:p>
            <a:r>
              <a:rPr lang="cs-CZ" dirty="0" smtClean="0"/>
              <a:t>Česnek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709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Otázka podmínek při pěstování</a:t>
            </a:r>
          </a:p>
          <a:p>
            <a:r>
              <a:rPr lang="cs-CZ" dirty="0" smtClean="0"/>
              <a:t>Způsob sběru a zpracování</a:t>
            </a:r>
          </a:p>
          <a:p>
            <a:r>
              <a:rPr lang="cs-CZ" smtClean="0"/>
              <a:t>Riziko plísní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565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a způsoby aplikace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Nálevy, odvary</a:t>
            </a:r>
          </a:p>
          <a:p>
            <a:r>
              <a:rPr lang="cs-CZ" dirty="0" smtClean="0"/>
              <a:t>Masti</a:t>
            </a:r>
          </a:p>
          <a:p>
            <a:r>
              <a:rPr lang="cs-CZ" dirty="0" smtClean="0"/>
              <a:t>Tinktury</a:t>
            </a:r>
          </a:p>
          <a:p>
            <a:endParaRPr lang="cs-CZ" dirty="0"/>
          </a:p>
          <a:p>
            <a:r>
              <a:rPr lang="cs-CZ" dirty="0" smtClean="0"/>
              <a:t>Čaje, koupele, obklady, mazání, inhalace,…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16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přírodních látek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Nižší negativní účinky</a:t>
            </a:r>
          </a:p>
          <a:p>
            <a:r>
              <a:rPr lang="cs-CZ" dirty="0" smtClean="0"/>
              <a:t>Lepší snášenlivost</a:t>
            </a:r>
          </a:p>
          <a:p>
            <a:r>
              <a:rPr lang="cs-CZ" dirty="0" smtClean="0"/>
              <a:t>Nižší zátěž pro životní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611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Rostlinné silice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 = Látky aromatické</a:t>
            </a:r>
          </a:p>
          <a:p>
            <a:r>
              <a:rPr lang="cs-CZ" dirty="0"/>
              <a:t>V</a:t>
            </a:r>
            <a:r>
              <a:rPr lang="cs-CZ" dirty="0" smtClean="0"/>
              <a:t> kosmetickém</a:t>
            </a:r>
            <a:r>
              <a:rPr lang="cs-CZ" dirty="0"/>
              <a:t>, farmaceutickém, potravinářském průmyslu a dalších </a:t>
            </a:r>
            <a:r>
              <a:rPr lang="cs-CZ" dirty="0" smtClean="0"/>
              <a:t>oborech</a:t>
            </a:r>
          </a:p>
          <a:p>
            <a:r>
              <a:rPr lang="cs-CZ" dirty="0"/>
              <a:t>P</a:t>
            </a:r>
            <a:r>
              <a:rPr lang="cs-CZ" dirty="0" smtClean="0"/>
              <a:t>ůsobí </a:t>
            </a:r>
            <a:r>
              <a:rPr lang="cs-CZ" dirty="0"/>
              <a:t>na čichové nebo chuťové receptory člověka a vyvolávají dojem vůně nebo </a:t>
            </a:r>
            <a:r>
              <a:rPr lang="cs-CZ" dirty="0" smtClean="0"/>
              <a:t>chuti</a:t>
            </a:r>
          </a:p>
          <a:p>
            <a:r>
              <a:rPr lang="cs-CZ" dirty="0" smtClean="0"/>
              <a:t>Komplexní </a:t>
            </a:r>
            <a:r>
              <a:rPr lang="cs-CZ" dirty="0"/>
              <a:t>vjem vyvolaný vonnými a chuťovými látkami se označuje jako </a:t>
            </a:r>
            <a:r>
              <a:rPr lang="cs-CZ" b="1" dirty="0" smtClean="0"/>
              <a:t>AROMA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5858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Aromaterapie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ilice </a:t>
            </a:r>
            <a:r>
              <a:rPr lang="cs-CZ" dirty="0"/>
              <a:t>vyvolávají u živých organismů vedle vjemu vůně a chuti také důležitou biologickou </a:t>
            </a:r>
            <a:r>
              <a:rPr lang="cs-CZ" dirty="0" smtClean="0"/>
              <a:t>aktivitu</a:t>
            </a:r>
          </a:p>
          <a:p>
            <a:r>
              <a:rPr lang="cs-CZ" dirty="0"/>
              <a:t>T</a:t>
            </a:r>
            <a:r>
              <a:rPr lang="cs-CZ" dirty="0" smtClean="0"/>
              <a:t>ato </a:t>
            </a:r>
            <a:r>
              <a:rPr lang="cs-CZ" dirty="0"/>
              <a:t>bioaktivita působí na různých orgánových úrovních a vyvolává určité žádoucí účinky podle druhu použité </a:t>
            </a:r>
            <a:r>
              <a:rPr lang="cs-CZ" dirty="0" smtClean="0"/>
              <a:t>silice</a:t>
            </a:r>
          </a:p>
          <a:p>
            <a:r>
              <a:rPr lang="cs-CZ" dirty="0"/>
              <a:t>P</a:t>
            </a:r>
            <a:r>
              <a:rPr lang="cs-CZ" dirty="0" smtClean="0"/>
              <a:t>ůsobí-li </a:t>
            </a:r>
            <a:r>
              <a:rPr lang="cs-CZ" dirty="0"/>
              <a:t>rostlinné silice svou biologickou aktivitou na živý </a:t>
            </a:r>
            <a:r>
              <a:rPr lang="cs-CZ" dirty="0" smtClean="0"/>
              <a:t>organismus = AROMATERAPIE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83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Rostlinné silice X oleje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Silice </a:t>
            </a:r>
            <a:r>
              <a:rPr lang="cs-CZ" dirty="0"/>
              <a:t>jsou látky těkavé, nestálé, bezbarvé či barevné </a:t>
            </a:r>
            <a:r>
              <a:rPr lang="cs-CZ" dirty="0" smtClean="0"/>
              <a:t>kapaliny, </a:t>
            </a:r>
            <a:r>
              <a:rPr lang="cs-CZ" dirty="0" smtClean="0"/>
              <a:t>nejsou </a:t>
            </a:r>
            <a:r>
              <a:rPr lang="cs-CZ" dirty="0"/>
              <a:t>mísitelné s </a:t>
            </a:r>
            <a:r>
              <a:rPr lang="cs-CZ" dirty="0" smtClean="0"/>
              <a:t>vodou, dobře </a:t>
            </a:r>
            <a:r>
              <a:rPr lang="cs-CZ" dirty="0"/>
              <a:t>se rozpouštějí v rostlinných </a:t>
            </a:r>
            <a:r>
              <a:rPr lang="cs-CZ" dirty="0" smtClean="0"/>
              <a:t>olejích,  </a:t>
            </a:r>
            <a:r>
              <a:rPr lang="cs-CZ" dirty="0"/>
              <a:t>jsou hlavními nositeli jejich vonných a chuťových </a:t>
            </a:r>
            <a:r>
              <a:rPr lang="cs-CZ" dirty="0" smtClean="0"/>
              <a:t>vlastností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/>
              <a:t>R</a:t>
            </a:r>
            <a:r>
              <a:rPr lang="cs-CZ" b="1" dirty="0" smtClean="0"/>
              <a:t>ostlinné </a:t>
            </a:r>
            <a:r>
              <a:rPr lang="cs-CZ" b="1" dirty="0"/>
              <a:t>oleje </a:t>
            </a:r>
            <a:r>
              <a:rPr lang="cs-CZ" dirty="0"/>
              <a:t>patří mezi tuky, jsou to směsi </a:t>
            </a:r>
            <a:r>
              <a:rPr lang="cs-CZ" dirty="0" smtClean="0"/>
              <a:t>lipidů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30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271</TotalTime>
  <Words>918</Words>
  <Application>Microsoft Office PowerPoint</Application>
  <PresentationFormat>Širokoúhlá obrazovka</PresentationFormat>
  <Paragraphs>149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Arial</vt:lpstr>
      <vt:lpstr>Trebuchet MS</vt:lpstr>
      <vt:lpstr>Wingdings 3</vt:lpstr>
      <vt:lpstr>Faseta</vt:lpstr>
      <vt:lpstr>Rostliny v lékařství a kosmetice</vt:lpstr>
      <vt:lpstr>Rostliny jako léky</vt:lpstr>
      <vt:lpstr>Získávání léčivých rostlin</vt:lpstr>
      <vt:lpstr>Rizika</vt:lpstr>
      <vt:lpstr>Formy a způsoby aplikace</vt:lpstr>
      <vt:lpstr>Výhody přírodních látek</vt:lpstr>
      <vt:lpstr>Rostlinné silice</vt:lpstr>
      <vt:lpstr>Aromaterapie</vt:lpstr>
      <vt:lpstr>Rostlinné silice X oleje</vt:lpstr>
      <vt:lpstr>Získávání silic</vt:lpstr>
      <vt:lpstr>Rostlinné oleje</vt:lpstr>
      <vt:lpstr>Získávání rostlinných olejů</vt:lpstr>
      <vt:lpstr>Vybrané léčivé rostliny</vt:lpstr>
      <vt:lpstr>Arnika horská</vt:lpstr>
      <vt:lpstr>Bez černý</vt:lpstr>
      <vt:lpstr>Česnek medvědí</vt:lpstr>
      <vt:lpstr>Devětsil lékařský</vt:lpstr>
      <vt:lpstr>Heřmánek pravý</vt:lpstr>
      <vt:lpstr>Levandule</vt:lpstr>
      <vt:lpstr>Máta</vt:lpstr>
      <vt:lpstr>Šalvěj</vt:lpstr>
      <vt:lpstr>Citrón</vt:lpstr>
      <vt:lpstr>Konopí seté</vt:lpstr>
      <vt:lpstr>Kopřiva dvoudomá</vt:lpstr>
      <vt:lpstr>Kozlík lékařský</vt:lpstr>
      <vt:lpstr>Mandle</vt:lpstr>
      <vt:lpstr>Hřebíček</vt:lpstr>
      <vt:lpstr>Eukalyptus</vt:lpstr>
      <vt:lpstr>Kostival</vt:lpstr>
      <vt:lpstr>Skořice</vt:lpstr>
      <vt:lpstr>A další…..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Rostliny v lékařství a kosmetice</dc:title>
  <dc:creator>Doug</dc:creator>
  <cp:lastModifiedBy>Thorovska</cp:lastModifiedBy>
  <cp:revision>20</cp:revision>
  <dcterms:created xsi:type="dcterms:W3CDTF">2015-11-17T18:28:44Z</dcterms:created>
  <dcterms:modified xsi:type="dcterms:W3CDTF">2019-12-10T11:04:07Z</dcterms:modified>
</cp:coreProperties>
</file>