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6" r:id="rId7"/>
    <p:sldId id="277" r:id="rId8"/>
    <p:sldId id="278" r:id="rId9"/>
    <p:sldId id="279" r:id="rId10"/>
    <p:sldId id="270" r:id="rId11"/>
    <p:sldId id="262" r:id="rId12"/>
    <p:sldId id="271" r:id="rId13"/>
    <p:sldId id="280" r:id="rId14"/>
    <p:sldId id="273" r:id="rId15"/>
    <p:sldId id="274" r:id="rId16"/>
    <p:sldId id="267" r:id="rId17"/>
    <p:sldId id="266" r:id="rId18"/>
    <p:sldId id="268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E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2B984-890D-723A-3F65-737DB1B2F95E}" v="997" dt="2024-12-02T10:44:17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l1.cuni.cz/pluginfile.php/1725771/mod_resource/content/1/Judith%20Okely%20-%20Anthropological%20Practice_%20Fieldwork%20and%20the%20Ethnographic%20Method-Routledge%20%282020%29.pdf" TargetMode="External"/><Relationship Id="rId2" Type="http://schemas.openxmlformats.org/officeDocument/2006/relationships/hyperlink" Target="http://176.119.25.72/main/2377000/0ed38ac4920291480d847e65f63c6d7e/Jeanne%20Favret-Saada_%20Catherine%20Cullen%20-%20Deadly%20Words.%20Witchcraft%20in%20the%20Bocage-Cambridge%20University%20Press%20%281980%29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715029"/>
            <a:ext cx="9144000" cy="2387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Jeanne </a:t>
            </a:r>
            <a:r>
              <a:rPr lang="cs-CZ" err="1">
                <a:solidFill>
                  <a:schemeClr val="bg1"/>
                </a:solidFill>
              </a:rPr>
              <a:t>Favret-Saada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6526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000" err="1">
                <a:solidFill>
                  <a:schemeClr val="bg1"/>
                </a:solidFill>
              </a:rPr>
              <a:t>Deadly</a:t>
            </a:r>
            <a:r>
              <a:rPr lang="cs-CZ" sz="4000" dirty="0">
                <a:solidFill>
                  <a:schemeClr val="bg1"/>
                </a:solidFill>
              </a:rPr>
              <a:t> </a:t>
            </a:r>
            <a:r>
              <a:rPr lang="cs-CZ" sz="4000" err="1">
                <a:solidFill>
                  <a:schemeClr val="bg1"/>
                </a:solidFill>
              </a:rPr>
              <a:t>Words</a:t>
            </a:r>
            <a:r>
              <a:rPr lang="cs-CZ" sz="4000" dirty="0">
                <a:solidFill>
                  <a:schemeClr val="bg1"/>
                </a:solidFill>
              </a:rPr>
              <a:t>: </a:t>
            </a:r>
            <a:r>
              <a:rPr lang="cs-CZ" sz="4000" err="1">
                <a:solidFill>
                  <a:schemeClr val="bg1"/>
                </a:solidFill>
              </a:rPr>
              <a:t>Witchcraft</a:t>
            </a:r>
            <a:r>
              <a:rPr lang="cs-CZ" sz="4000" dirty="0">
                <a:solidFill>
                  <a:schemeClr val="bg1"/>
                </a:solidFill>
              </a:rPr>
              <a:t> in </a:t>
            </a:r>
            <a:r>
              <a:rPr lang="cs-CZ" sz="4000" err="1">
                <a:solidFill>
                  <a:schemeClr val="bg1"/>
                </a:solidFill>
              </a:rPr>
              <a:t>the</a:t>
            </a:r>
            <a:r>
              <a:rPr lang="cs-CZ" sz="4000" dirty="0">
                <a:solidFill>
                  <a:schemeClr val="bg1"/>
                </a:solidFill>
              </a:rPr>
              <a:t> </a:t>
            </a:r>
            <a:r>
              <a:rPr lang="cs-CZ" sz="4000" err="1">
                <a:solidFill>
                  <a:schemeClr val="bg1"/>
                </a:solidFill>
              </a:rPr>
              <a:t>Bocage</a:t>
            </a:r>
            <a:r>
              <a:rPr lang="cs-CZ" sz="4000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A1C9E83-0A03-9E1D-A28B-09CB396D161D}"/>
              </a:ext>
            </a:extLst>
          </p:cNvPr>
          <p:cNvSpPr txBox="1"/>
          <p:nvPr/>
        </p:nvSpPr>
        <p:spPr>
          <a:xfrm>
            <a:off x="385299" y="5927694"/>
            <a:ext cx="45643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Denisa </a:t>
            </a:r>
            <a:r>
              <a:rPr lang="cs-CZ" err="1">
                <a:solidFill>
                  <a:schemeClr val="bg1"/>
                </a:solidFill>
              </a:rPr>
              <a:t>Barello</a:t>
            </a:r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Lidská tvář, osoba, oblečení, kůže&#10;&#10;Popis se vygeneroval automaticky.">
            <a:extLst>
              <a:ext uri="{FF2B5EF4-FFF2-40B4-BE49-F238E27FC236}">
                <a16:creationId xmlns:a16="http://schemas.microsoft.com/office/drawing/2014/main" id="{60942B70-8FA7-9714-01AD-329C9ABFF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A18D32-E171-75FF-36D8-D666F206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Favret-Saada jako bewitched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57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EB24AE6-11D5-1E37-D4D6-583A8322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Limity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BA68F-2D95-47CC-3167-FFD68CCE8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Nelze ověřit žádné tvrzení</a:t>
            </a:r>
          </a:p>
          <a:p>
            <a:r>
              <a:rPr lang="cs-CZ" sz="1800" dirty="0">
                <a:solidFill>
                  <a:schemeClr val="tx2"/>
                </a:solidFill>
              </a:rPr>
              <a:t>Nelze naráz vyslyšet stranu čaroděje a stranu očarovaného</a:t>
            </a:r>
          </a:p>
          <a:p>
            <a:r>
              <a:rPr lang="cs-CZ" sz="1800" dirty="0">
                <a:solidFill>
                  <a:schemeClr val="tx2"/>
                </a:solidFill>
              </a:rPr>
              <a:t>Nelze zkoumat ve svém sousedství</a:t>
            </a:r>
          </a:p>
        </p:txBody>
      </p:sp>
    </p:spTree>
    <p:extLst>
      <p:ext uri="{BB962C8B-B14F-4D97-AF65-F5344CB8AC3E}">
        <p14:creationId xmlns:p14="http://schemas.microsoft.com/office/powerpoint/2010/main" val="98455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5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6CAD4F0-039A-7B00-3EF9-679CEB6E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Deadly words</a:t>
            </a:r>
          </a:p>
        </p:txBody>
      </p:sp>
      <p:pic>
        <p:nvPicPr>
          <p:cNvPr id="7" name="Obrázek 6" descr="Obsah obrázku kreslené, kresba, oblečení, ilustrace&#10;&#10;Popis se vygeneroval automaticky.">
            <a:extLst>
              <a:ext uri="{FF2B5EF4-FFF2-40B4-BE49-F238E27FC236}">
                <a16:creationId xmlns:a16="http://schemas.microsoft.com/office/drawing/2014/main" id="{F77F9C46-7670-BF39-5462-C547CFD7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41" y="1300281"/>
            <a:ext cx="5029200" cy="4249674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4049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A0815B4-C027-4B98-3A4B-229C1D63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less one talks, the less one is caught</a:t>
            </a:r>
          </a:p>
        </p:txBody>
      </p:sp>
      <p:pic>
        <p:nvPicPr>
          <p:cNvPr id="4" name="Zástupný obsah 3" descr="Obsah obrázku osoba, oblečení, Sako, obojek&#10;&#10;Popis se vygeneroval automaticky.">
            <a:extLst>
              <a:ext uri="{FF2B5EF4-FFF2-40B4-BE49-F238E27FC236}">
                <a16:creationId xmlns:a16="http://schemas.microsoft.com/office/drawing/2014/main" id="{7A94F86D-D6CC-FC06-35AD-2A13CEDF9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41" y="1759195"/>
            <a:ext cx="5029200" cy="333184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363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40DA6-43DB-0D5B-8BB7-6AAED503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síly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FF35EA51-718A-121E-6485-A254648179AE}"/>
              </a:ext>
            </a:extLst>
          </p:cNvPr>
          <p:cNvSpPr/>
          <p:nvPr/>
        </p:nvSpPr>
        <p:spPr>
          <a:xfrm>
            <a:off x="1800224" y="2883693"/>
            <a:ext cx="2666999" cy="261699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VITÁLNÍ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2FE97D6D-753A-837E-0747-9E18A5FE369E}"/>
              </a:ext>
            </a:extLst>
          </p:cNvPr>
          <p:cNvSpPr/>
          <p:nvPr/>
        </p:nvSpPr>
        <p:spPr>
          <a:xfrm>
            <a:off x="7269493" y="2887512"/>
            <a:ext cx="2673245" cy="26140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MAGICKÁ</a:t>
            </a:r>
          </a:p>
        </p:txBody>
      </p:sp>
    </p:spTree>
    <p:extLst>
      <p:ext uri="{BB962C8B-B14F-4D97-AF65-F5344CB8AC3E}">
        <p14:creationId xmlns:p14="http://schemas.microsoft.com/office/powerpoint/2010/main" val="282975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90528-F14A-4487-2D5D-A6A19A1A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F26F42-C705-D6FD-037A-02F7CF08C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5B026BE9-19C1-B4EE-C62D-DD8B1E2D5B3B}"/>
              </a:ext>
            </a:extLst>
          </p:cNvPr>
          <p:cNvSpPr/>
          <p:nvPr/>
        </p:nvSpPr>
        <p:spPr>
          <a:xfrm>
            <a:off x="678790" y="3559429"/>
            <a:ext cx="2666999" cy="261699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VITÁLNÍ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C8764D9-2A93-6775-5A59-3D9E9F037898}"/>
              </a:ext>
            </a:extLst>
          </p:cNvPr>
          <p:cNvSpPr/>
          <p:nvPr/>
        </p:nvSpPr>
        <p:spPr>
          <a:xfrm>
            <a:off x="4437153" y="515248"/>
            <a:ext cx="2673245" cy="26140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MAGICKÁ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EBB3E85-0CAA-6983-D571-DA7E345D8659}"/>
              </a:ext>
            </a:extLst>
          </p:cNvPr>
          <p:cNvSpPr/>
          <p:nvPr/>
        </p:nvSpPr>
        <p:spPr>
          <a:xfrm>
            <a:off x="8175267" y="3275701"/>
            <a:ext cx="2673245" cy="26140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MAGICKÁ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89F48D3-E28C-0FE2-22FA-6C8AA8005C44}"/>
              </a:ext>
            </a:extLst>
          </p:cNvPr>
          <p:cNvSpPr txBox="1"/>
          <p:nvPr/>
        </p:nvSpPr>
        <p:spPr>
          <a:xfrm>
            <a:off x="1316589" y="5366350"/>
            <a:ext cx="143324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2000" dirty="0"/>
              <a:t>Očarovaný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2609003-4938-2DE0-7ACF-13FE2058FDAF}"/>
              </a:ext>
            </a:extLst>
          </p:cNvPr>
          <p:cNvSpPr txBox="1"/>
          <p:nvPr/>
        </p:nvSpPr>
        <p:spPr>
          <a:xfrm>
            <a:off x="5066368" y="2316530"/>
            <a:ext cx="15832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2800" dirty="0"/>
              <a:t>Čaroděj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D860C63-BF04-A647-1AF5-F736542640A1}"/>
              </a:ext>
            </a:extLst>
          </p:cNvPr>
          <p:cNvSpPr txBox="1"/>
          <p:nvPr/>
        </p:nvSpPr>
        <p:spPr>
          <a:xfrm>
            <a:off x="8816147" y="5133030"/>
            <a:ext cx="143324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2800" dirty="0"/>
              <a:t>Léčitel</a:t>
            </a:r>
          </a:p>
        </p:txBody>
      </p:sp>
      <p:sp>
        <p:nvSpPr>
          <p:cNvPr id="23" name="Šipka: nahoru 22">
            <a:extLst>
              <a:ext uri="{FF2B5EF4-FFF2-40B4-BE49-F238E27FC236}">
                <a16:creationId xmlns:a16="http://schemas.microsoft.com/office/drawing/2014/main" id="{5BB6D30E-3360-8E6D-F43A-46CD70A4F017}"/>
              </a:ext>
            </a:extLst>
          </p:cNvPr>
          <p:cNvSpPr/>
          <p:nvPr/>
        </p:nvSpPr>
        <p:spPr>
          <a:xfrm rot="13860000">
            <a:off x="3114983" y="2250409"/>
            <a:ext cx="812688" cy="171820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: nahoru 25">
            <a:extLst>
              <a:ext uri="{FF2B5EF4-FFF2-40B4-BE49-F238E27FC236}">
                <a16:creationId xmlns:a16="http://schemas.microsoft.com/office/drawing/2014/main" id="{17BA608F-35B5-8796-C058-C6152DE30606}"/>
              </a:ext>
            </a:extLst>
          </p:cNvPr>
          <p:cNvSpPr/>
          <p:nvPr/>
        </p:nvSpPr>
        <p:spPr>
          <a:xfrm rot="-2520000">
            <a:off x="7399435" y="2279164"/>
            <a:ext cx="812688" cy="171820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: obousměrná svislá 30">
            <a:extLst>
              <a:ext uri="{FF2B5EF4-FFF2-40B4-BE49-F238E27FC236}">
                <a16:creationId xmlns:a16="http://schemas.microsoft.com/office/drawing/2014/main" id="{C69BFBDB-B038-AD18-C42F-F939AE7288F4}"/>
              </a:ext>
            </a:extLst>
          </p:cNvPr>
          <p:cNvSpPr/>
          <p:nvPr/>
        </p:nvSpPr>
        <p:spPr>
          <a:xfrm rot="3180000">
            <a:off x="3931461" y="2592636"/>
            <a:ext cx="383310" cy="208321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46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6C8007-430E-B91D-3DEF-B7551F53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latin typeface="+mj-lt"/>
                <a:ea typeface="+mj-ea"/>
                <a:cs typeface="+mj-cs"/>
              </a:rPr>
              <a:t>Judith </a:t>
            </a:r>
            <a:r>
              <a:rPr lang="en-US" sz="6100" kern="1200" dirty="0" err="1">
                <a:latin typeface="+mj-lt"/>
                <a:ea typeface="+mj-ea"/>
                <a:cs typeface="+mj-cs"/>
              </a:rPr>
              <a:t>Okely</a:t>
            </a:r>
            <a:r>
              <a:rPr lang="en-US" sz="6100" kern="1200" dirty="0">
                <a:latin typeface="+mj-lt"/>
                <a:ea typeface="+mj-ea"/>
                <a:cs typeface="+mj-cs"/>
              </a:rPr>
              <a:t>: </a:t>
            </a:r>
            <a:r>
              <a:rPr lang="en-US" sz="6100" dirty="0"/>
              <a:t>The</a:t>
            </a:r>
            <a:r>
              <a:rPr lang="en-US" sz="6100" kern="1200" dirty="0">
                <a:latin typeface="+mj-lt"/>
                <a:ea typeface="+mj-ea"/>
                <a:cs typeface="+mj-cs"/>
              </a:rPr>
              <a:t> body at risk</a:t>
            </a: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text, snímek obrazovky, kreslené&#10;&#10;Popis se vygeneroval automaticky.">
            <a:extLst>
              <a:ext uri="{FF2B5EF4-FFF2-40B4-BE49-F238E27FC236}">
                <a16:creationId xmlns:a16="http://schemas.microsoft.com/office/drawing/2014/main" id="{3BE3C7E9-FBE3-D11C-1232-0E4ECCD3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10412"/>
            <a:ext cx="7214616" cy="4809744"/>
          </a:xfrm>
          <a:prstGeom prst="rect">
            <a:avLst/>
          </a:prstGeom>
        </p:spPr>
      </p:pic>
      <p:pic>
        <p:nvPicPr>
          <p:cNvPr id="5" name="Obrázek 4" descr="Obsah obrázku oblečení, Módní doplňky, Lidská tvář, klobouk&#10;&#10;Popis se vygeneroval automaticky.">
            <a:extLst>
              <a:ext uri="{FF2B5EF4-FFF2-40B4-BE49-F238E27FC236}">
                <a16:creationId xmlns:a16="http://schemas.microsoft.com/office/drawing/2014/main" id="{71335A21-B5B8-A14C-F38E-B1C888B94A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927" r="1047" b="26664"/>
          <a:stretch/>
        </p:blipFill>
        <p:spPr>
          <a:xfrm>
            <a:off x="6382397" y="3858882"/>
            <a:ext cx="1415860" cy="153675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4D37BDF-B689-59AA-14F0-88E967E71669}"/>
              </a:ext>
            </a:extLst>
          </p:cNvPr>
          <p:cNvSpPr/>
          <p:nvPr/>
        </p:nvSpPr>
        <p:spPr>
          <a:xfrm>
            <a:off x="6449228" y="5406501"/>
            <a:ext cx="1716565" cy="249985"/>
          </a:xfrm>
          <a:prstGeom prst="rect">
            <a:avLst/>
          </a:prstGeom>
          <a:solidFill>
            <a:srgbClr val="87E3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4782CBA-45D5-DD1E-01F5-C358E9E74423}"/>
              </a:ext>
            </a:extLst>
          </p:cNvPr>
          <p:cNvSpPr txBox="1"/>
          <p:nvPr/>
        </p:nvSpPr>
        <p:spPr>
          <a:xfrm>
            <a:off x="6443055" y="5403611"/>
            <a:ext cx="21665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err="1"/>
              <a:t>Witchcraft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9670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DB95366-263C-FFE8-C4B3-54E0496F7E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127208-9747-F508-894B-42692E1A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Judith Okely: Objectivity or involvement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854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56E66-059B-9450-7A67-FC83B9CC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D22FA4-681A-39D4-5D61-C326E1BAF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rgbClr val="1D2125"/>
                </a:solidFill>
                <a:ea typeface="+mn-lt"/>
                <a:cs typeface="+mn-lt"/>
              </a:rPr>
              <a:t>FAVRET-SAADA, Jeanne. 1980 [1977]. </a:t>
            </a:r>
            <a:r>
              <a:rPr lang="cs-CZ" i="1" dirty="0">
                <a:solidFill>
                  <a:srgbClr val="0F6CBF"/>
                </a:solidFill>
                <a:ea typeface="+mn-lt"/>
                <a:cs typeface="+mn-lt"/>
                <a:hlinkClick r:id="rId2"/>
              </a:rPr>
              <a:t>Deadly Words. Witchcraft in the Bocage</a:t>
            </a:r>
            <a:r>
              <a:rPr lang="cs-CZ" dirty="0">
                <a:solidFill>
                  <a:srgbClr val="1D2125"/>
                </a:solidFill>
                <a:ea typeface="+mn-lt"/>
                <a:cs typeface="+mn-lt"/>
              </a:rPr>
              <a:t>. Cambridge: Cambridge University </a:t>
            </a:r>
            <a:r>
              <a:rPr lang="cs-CZ" err="1">
                <a:solidFill>
                  <a:srgbClr val="1D2125"/>
                </a:solidFill>
                <a:ea typeface="+mn-lt"/>
                <a:cs typeface="+mn-lt"/>
              </a:rPr>
              <a:t>Press</a:t>
            </a:r>
            <a:r>
              <a:rPr lang="cs-CZ" dirty="0">
                <a:solidFill>
                  <a:srgbClr val="1D2125"/>
                </a:solidFill>
                <a:ea typeface="+mn-lt"/>
                <a:cs typeface="+mn-lt"/>
              </a:rPr>
              <a:t>. Str. 3-95.</a:t>
            </a:r>
          </a:p>
          <a:p>
            <a:r>
              <a:rPr lang="cs-CZ" dirty="0">
                <a:solidFill>
                  <a:srgbClr val="1D2125"/>
                </a:solidFill>
                <a:ea typeface="+mn-lt"/>
                <a:cs typeface="+mn-lt"/>
              </a:rPr>
              <a:t>OKELY, Judith. 2012. </a:t>
            </a:r>
            <a:r>
              <a:rPr lang="cs-CZ" dirty="0">
                <a:solidFill>
                  <a:srgbClr val="1D2125"/>
                </a:solidFill>
                <a:ea typeface="+mn-lt"/>
                <a:cs typeface="+mn-lt"/>
                <a:hlinkClick r:id="rId3"/>
              </a:rPr>
              <a:t>Anthropological Practice. Fieldwork and the Ethnographic Method.</a:t>
            </a:r>
            <a:r>
              <a:rPr lang="cs-CZ" dirty="0">
                <a:solidFill>
                  <a:srgbClr val="1D2125"/>
                </a:solidFill>
                <a:ea typeface="+mn-lt"/>
                <a:cs typeface="+mn-lt"/>
              </a:rPr>
              <a:t> London, N.Y.: </a:t>
            </a:r>
            <a:r>
              <a:rPr lang="cs-CZ" dirty="0" err="1">
                <a:solidFill>
                  <a:srgbClr val="1D2125"/>
                </a:solidFill>
                <a:ea typeface="+mn-lt"/>
                <a:cs typeface="+mn-lt"/>
              </a:rPr>
              <a:t>Berg</a:t>
            </a:r>
            <a:r>
              <a:rPr lang="cs-CZ" dirty="0">
                <a:solidFill>
                  <a:srgbClr val="1D2125"/>
                </a:solidFill>
                <a:ea typeface="+mn-lt"/>
                <a:cs typeface="+mn-lt"/>
              </a:rPr>
              <a:t>.</a:t>
            </a:r>
            <a:endParaRPr lang="cs-CZ" dirty="0">
              <a:solidFill>
                <a:srgbClr val="1D21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7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42B49B-0A83-90F1-AE26-60020E52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cs-CZ" sz="4000" dirty="0"/>
              <a:t>Jeanne </a:t>
            </a:r>
            <a:r>
              <a:rPr lang="cs-CZ" sz="4000" dirty="0" err="1"/>
              <a:t>Favret-Saada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AE459E-DC4B-04D0-8A97-00AC94B4F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 dirty="0" err="1"/>
              <a:t>Francouzská</a:t>
            </a:r>
            <a:r>
              <a:rPr lang="en-US" sz="2000" dirty="0"/>
              <a:t> </a:t>
            </a:r>
            <a:r>
              <a:rPr lang="en-US" sz="2000" dirty="0" err="1"/>
              <a:t>etnoložka</a:t>
            </a:r>
          </a:p>
          <a:p>
            <a:r>
              <a:rPr lang="en-US" sz="2000" dirty="0" err="1"/>
              <a:t>Narozena</a:t>
            </a:r>
            <a:r>
              <a:rPr lang="en-US" sz="2000" dirty="0"/>
              <a:t> 1934, </a:t>
            </a:r>
            <a:r>
              <a:rPr lang="en-US" sz="2000" dirty="0" err="1"/>
              <a:t>Tunisko</a:t>
            </a:r>
          </a:p>
          <a:p>
            <a:r>
              <a:rPr lang="en-US" sz="2000" dirty="0"/>
              <a:t>The anti-witch</a:t>
            </a:r>
          </a:p>
        </p:txBody>
      </p:sp>
      <p:pic>
        <p:nvPicPr>
          <p:cNvPr id="4" name="Zástupný obsah 3" descr="Obsah obrázku Lidská tvář, oblečení, osoba, obloha&#10;&#10;Popis se vygeneroval automaticky.">
            <a:extLst>
              <a:ext uri="{FF2B5EF4-FFF2-40B4-BE49-F238E27FC236}">
                <a16:creationId xmlns:a16="http://schemas.microsoft.com/office/drawing/2014/main" id="{626DF622-B425-0CAF-3F76-8DF532DA40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14" r="29614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6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8F7B89C-939A-8AFE-43E9-ED3BEEB3574A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 err="1">
                <a:latin typeface="+mj-lt"/>
                <a:ea typeface="+mj-ea"/>
                <a:cs typeface="+mj-cs"/>
              </a:rPr>
              <a:t>Dosavadní</a:t>
            </a:r>
            <a:r>
              <a:rPr lang="en-US" sz="6600" dirty="0">
                <a:latin typeface="+mj-lt"/>
                <a:ea typeface="+mj-ea"/>
                <a:cs typeface="+mj-cs"/>
              </a:rPr>
              <a:t> </a:t>
            </a:r>
            <a:r>
              <a:rPr lang="en-US" sz="6600" dirty="0" err="1">
                <a:latin typeface="+mj-lt"/>
                <a:ea typeface="+mj-ea"/>
                <a:cs typeface="+mj-cs"/>
              </a:rPr>
              <a:t>vědění</a:t>
            </a:r>
            <a:r>
              <a:rPr lang="en-US" sz="6600" dirty="0">
                <a:latin typeface="+mj-lt"/>
                <a:ea typeface="+mj-ea"/>
                <a:cs typeface="+mj-cs"/>
              </a:rPr>
              <a:t> o </a:t>
            </a:r>
            <a:r>
              <a:rPr lang="en-US" sz="6600" dirty="0" err="1">
                <a:latin typeface="+mj-lt"/>
                <a:ea typeface="+mj-ea"/>
                <a:cs typeface="+mj-cs"/>
              </a:rPr>
              <a:t>čarodějnictví</a:t>
            </a:r>
            <a:r>
              <a:rPr lang="en-US" sz="6600" dirty="0">
                <a:latin typeface="+mj-lt"/>
                <a:ea typeface="+mj-ea"/>
                <a:cs typeface="+mj-cs"/>
              </a:rPr>
              <a:t> v </a:t>
            </a:r>
            <a:r>
              <a:rPr lang="en-US" sz="6600" dirty="0" err="1">
                <a:latin typeface="+mj-lt"/>
                <a:ea typeface="+mj-ea"/>
                <a:cs typeface="+mj-cs"/>
              </a:rPr>
              <a:t>Mayenne</a:t>
            </a:r>
          </a:p>
        </p:txBody>
      </p:sp>
      <p:pic>
        <p:nvPicPr>
          <p:cNvPr id="5" name="Obrázek 4" descr="Obsah obrázku skica, kresba, ilustrace, Umělecký tisk&#10;&#10;Popis se vygeneroval automaticky.">
            <a:extLst>
              <a:ext uri="{FF2B5EF4-FFF2-40B4-BE49-F238E27FC236}">
                <a16:creationId xmlns:a16="http://schemas.microsoft.com/office/drawing/2014/main" id="{07F5954F-33CD-B036-89BE-EFB50BE31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924" y="320040"/>
            <a:ext cx="2804647" cy="3895344"/>
          </a:xfrm>
          <a:prstGeom prst="rect">
            <a:avLst/>
          </a:prstGeom>
        </p:spPr>
      </p:pic>
      <p:pic>
        <p:nvPicPr>
          <p:cNvPr id="4" name="Zástupný obsah 3" descr="Obsah obrázku Zvířecí tuk, červené maso, hovězí, vepřové&#10;&#10;Popis se vygeneroval automaticky.">
            <a:extLst>
              <a:ext uri="{FF2B5EF4-FFF2-40B4-BE49-F238E27FC236}">
                <a16:creationId xmlns:a16="http://schemas.microsoft.com/office/drawing/2014/main" id="{D3C7C574-ECDF-4E58-9530-A1D33B4AB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4496" y="400919"/>
            <a:ext cx="5614416" cy="3733586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3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896C393-A473-FB8B-3F9E-5A9B283A07ED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latin typeface="+mj-lt"/>
                <a:ea typeface="+mj-ea"/>
                <a:cs typeface="+mj-cs"/>
              </a:rPr>
              <a:t>Počátek terénního výzkumu</a:t>
            </a:r>
          </a:p>
        </p:txBody>
      </p:sp>
      <p:pic>
        <p:nvPicPr>
          <p:cNvPr id="4" name="Zástupný obsah 3" descr="Obsah obrázku mapa, text, atlas&#10;&#10;Popis se vygeneroval automaticky.">
            <a:extLst>
              <a:ext uri="{FF2B5EF4-FFF2-40B4-BE49-F238E27FC236}">
                <a16:creationId xmlns:a16="http://schemas.microsoft.com/office/drawing/2014/main" id="{28AA1051-DF8A-95D0-0B51-C04703E79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805" r="-2" b="15284"/>
          <a:stretch/>
        </p:blipFill>
        <p:spPr>
          <a:xfrm>
            <a:off x="642198" y="320040"/>
            <a:ext cx="4970099" cy="3895344"/>
          </a:xfrm>
          <a:prstGeom prst="rect">
            <a:avLst/>
          </a:prstGeom>
        </p:spPr>
      </p:pic>
      <p:pic>
        <p:nvPicPr>
          <p:cNvPr id="3" name="Obrázek 2" descr="Obsah obrázku klipart, Lidská tvář, kreslené, ilustrace&#10;&#10;Popis se vygeneroval automaticky.">
            <a:extLst>
              <a:ext uri="{FF2B5EF4-FFF2-40B4-BE49-F238E27FC236}">
                <a16:creationId xmlns:a16="http://schemas.microsoft.com/office/drawing/2014/main" id="{2F3EC030-A601-C9A4-B480-0269D139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23" r="8472" b="-1"/>
          <a:stretch/>
        </p:blipFill>
        <p:spPr>
          <a:xfrm>
            <a:off x="6885397" y="320040"/>
            <a:ext cx="4352614" cy="3895344"/>
          </a:xfrm>
          <a:prstGeom prst="rect">
            <a:avLst/>
          </a:pr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3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0D072E-BC19-05CA-DC9E-12741A2B0F83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latin typeface="+mj-lt"/>
                <a:ea typeface="+mj-ea"/>
                <a:cs typeface="+mj-cs"/>
              </a:rPr>
              <a:t>Zpochybnění role výzkumníka</a:t>
            </a:r>
          </a:p>
        </p:txBody>
      </p:sp>
      <p:pic>
        <p:nvPicPr>
          <p:cNvPr id="6" name="Obrázek 5" descr="Obsah obrázku osoba, Lidská tvář, oblečení, obloha&#10;&#10;Popis se vygeneroval automaticky.">
            <a:extLst>
              <a:ext uri="{FF2B5EF4-FFF2-40B4-BE49-F238E27FC236}">
                <a16:creationId xmlns:a16="http://schemas.microsoft.com/office/drawing/2014/main" id="{EBF43240-3925-4776-09BE-D32A376AB3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1" r="37254"/>
          <a:stretch/>
        </p:blipFill>
        <p:spPr>
          <a:xfrm>
            <a:off x="1314094" y="320040"/>
            <a:ext cx="3626308" cy="3895344"/>
          </a:xfrm>
          <a:prstGeom prst="rect">
            <a:avLst/>
          </a:prstGeom>
        </p:spPr>
      </p:pic>
      <p:pic>
        <p:nvPicPr>
          <p:cNvPr id="4" name="Zástupný obsah 3" descr="Obsah obrázku Lidská tvář, oblečení, osoba, obloha&#10;&#10;Popis se vygeneroval automaticky.">
            <a:extLst>
              <a:ext uri="{FF2B5EF4-FFF2-40B4-BE49-F238E27FC236}">
                <a16:creationId xmlns:a16="http://schemas.microsoft.com/office/drawing/2014/main" id="{2422A244-51F4-7B2E-0BA1-A7784FE34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3645" r="29645"/>
          <a:stretch/>
        </p:blipFill>
        <p:spPr>
          <a:xfrm>
            <a:off x="7242187" y="320040"/>
            <a:ext cx="3639034" cy="3895344"/>
          </a:xfrm>
          <a:prstGeom prst="rect">
            <a:avLst/>
          </a:pr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8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Lidská tvář, osoba, venku, Módní doplňky&#10;&#10;Popis se vygeneroval automaticky.">
            <a:extLst>
              <a:ext uri="{FF2B5EF4-FFF2-40B4-BE49-F238E27FC236}">
                <a16:creationId xmlns:a16="http://schemas.microsoft.com/office/drawing/2014/main" id="{A58E848D-2391-318C-26EC-2305BC7F71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37B054-434B-A36F-2DB1-A235396A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The witch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0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Lidská tvář, osoba, postel, interiér&#10;&#10;Popis se vygeneroval automaticky.">
            <a:extLst>
              <a:ext uri="{FF2B5EF4-FFF2-40B4-BE49-F238E27FC236}">
                <a16:creationId xmlns:a16="http://schemas.microsoft.com/office/drawing/2014/main" id="{B7254AA6-6B1A-8A4E-2BA9-B5B1921B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63" b="5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D517A3-4C03-992D-201E-55C250FC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Bewitched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51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bloha, prst, Podsvícení, osoba&#10;&#10;Popis se vygeneroval automaticky.">
            <a:extLst>
              <a:ext uri="{FF2B5EF4-FFF2-40B4-BE49-F238E27FC236}">
                <a16:creationId xmlns:a16="http://schemas.microsoft.com/office/drawing/2014/main" id="{8C8A493C-DB53-FA8D-0490-F0E23BAAF3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EF8E13-DD51-E94D-896A-ED4FD9C9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Unwitcher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12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Lidská tvář, osoba, oblečení, zeď&#10;&#10;Popis se vygeneroval automaticky.">
            <a:extLst>
              <a:ext uri="{FF2B5EF4-FFF2-40B4-BE49-F238E27FC236}">
                <a16:creationId xmlns:a16="http://schemas.microsoft.com/office/drawing/2014/main" id="{8AF38F06-E385-2C99-0DF0-EDFBF2FFB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C339A5-AAA7-CB87-D3A8-92FEC2A1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Favret-Saada jako unwitcher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5479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Jeanne Favret-Saada</vt:lpstr>
      <vt:lpstr>Jeanne Favret-Saada</vt:lpstr>
      <vt:lpstr>Prezentace aplikace PowerPoint</vt:lpstr>
      <vt:lpstr>Prezentace aplikace PowerPoint</vt:lpstr>
      <vt:lpstr>Prezentace aplikace PowerPoint</vt:lpstr>
      <vt:lpstr>The witch</vt:lpstr>
      <vt:lpstr>Bewitched</vt:lpstr>
      <vt:lpstr>Unwitcher</vt:lpstr>
      <vt:lpstr>Favret-Saada jako unwitcher</vt:lpstr>
      <vt:lpstr>Favret-Saada jako bewitched</vt:lpstr>
      <vt:lpstr>Limity výzkumu</vt:lpstr>
      <vt:lpstr>Deadly words</vt:lpstr>
      <vt:lpstr>The less one talks, the less one is caught</vt:lpstr>
      <vt:lpstr>Koncept síly</vt:lpstr>
      <vt:lpstr>Prezentace aplikace PowerPoint</vt:lpstr>
      <vt:lpstr>Judith Okely: The body at risk</vt:lpstr>
      <vt:lpstr>Judith Okely: Objectivity or involvement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388</cp:revision>
  <dcterms:created xsi:type="dcterms:W3CDTF">2024-12-01T11:55:15Z</dcterms:created>
  <dcterms:modified xsi:type="dcterms:W3CDTF">2024-12-02T11:06:02Z</dcterms:modified>
</cp:coreProperties>
</file>