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1" r:id="rId5"/>
    <p:sldId id="262" r:id="rId6"/>
    <p:sldId id="272" r:id="rId7"/>
    <p:sldId id="274" r:id="rId8"/>
    <p:sldId id="285" r:id="rId9"/>
    <p:sldId id="276" r:id="rId10"/>
    <p:sldId id="275" r:id="rId11"/>
    <p:sldId id="283" r:id="rId12"/>
    <p:sldId id="273" r:id="rId13"/>
    <p:sldId id="287" r:id="rId14"/>
    <p:sldId id="288" r:id="rId15"/>
    <p:sldId id="286" r:id="rId16"/>
    <p:sldId id="277" r:id="rId17"/>
    <p:sldId id="278" r:id="rId18"/>
    <p:sldId id="279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74910" autoAdjust="0"/>
  </p:normalViewPr>
  <p:slideViewPr>
    <p:cSldViewPr snapToGrid="0" snapToObjects="1">
      <p:cViewPr varScale="1">
        <p:scale>
          <a:sx n="86" d="100"/>
          <a:sy n="86" d="100"/>
        </p:scale>
        <p:origin x="23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D6E3F09-7D53-5546-95B9-038378ECBD5D}" type="datetime1">
              <a:rPr lang="en-US"/>
              <a:pPr>
                <a:defRPr/>
              </a:pPr>
              <a:t>16-Feb-20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BE501C0-4EA8-644C-AFDC-6886270AA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9E00457-5374-E14A-BCD1-94DAB29AFC04}" type="datetime1">
              <a:rPr lang="en-US"/>
              <a:pPr>
                <a:defRPr/>
              </a:pPr>
              <a:t>16-Feb-20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8577F40-97DA-4043-AF9D-1FC2F5D51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2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77F40-97DA-4043-AF9D-1FC2F5D511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31 %</a:t>
            </a:r>
            <a:r>
              <a:rPr lang="en-US" baseline="0" dirty="0"/>
              <a:t> - </a:t>
            </a:r>
            <a:r>
              <a:rPr lang="en-US" baseline="0" dirty="0" err="1"/>
              <a:t>kytara</a:t>
            </a:r>
            <a:endParaRPr lang="en-US" baseline="0" dirty="0"/>
          </a:p>
          <a:p>
            <a:r>
              <a:rPr lang="en-US" baseline="0" dirty="0"/>
              <a:t>9 % - </a:t>
            </a:r>
            <a:r>
              <a:rPr lang="en-US" baseline="0" dirty="0" err="1"/>
              <a:t>sportovní</a:t>
            </a:r>
            <a:r>
              <a:rPr lang="en-US" baseline="0" dirty="0"/>
              <a:t> </a:t>
            </a:r>
            <a:r>
              <a:rPr lang="en-US" baseline="0" dirty="0" err="1"/>
              <a:t>taška</a:t>
            </a:r>
            <a:endParaRPr lang="en-US" baseline="0" dirty="0"/>
          </a:p>
          <a:p>
            <a:r>
              <a:rPr lang="en-US" baseline="0" dirty="0"/>
              <a:t>14 % - </a:t>
            </a:r>
            <a:r>
              <a:rPr lang="en-US" baseline="0" dirty="0" err="1"/>
              <a:t>nic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77F40-97DA-4043-AF9D-1FC2F5D511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https://arstechnica.com/science/2017/11/researchers-find-oddities-in-high-profile-gender-studies/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77F40-97DA-4043-AF9D-1FC2F5D511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3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Přínosem</a:t>
            </a:r>
            <a:r>
              <a:rPr lang="en-US" dirty="0"/>
              <a:t> soc. </a:t>
            </a:r>
            <a:r>
              <a:rPr lang="en-US" dirty="0" err="1"/>
              <a:t>psy</a:t>
            </a:r>
            <a:r>
              <a:rPr lang="en-US" dirty="0"/>
              <a:t> je </a:t>
            </a:r>
            <a:r>
              <a:rPr lang="en-US" dirty="0" err="1"/>
              <a:t>určení</a:t>
            </a:r>
            <a:r>
              <a:rPr lang="en-US" dirty="0"/>
              <a:t> </a:t>
            </a:r>
            <a:r>
              <a:rPr lang="en-US" dirty="0" err="1"/>
              <a:t>podmínek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spíše</a:t>
            </a:r>
            <a:r>
              <a:rPr lang="en-US" dirty="0"/>
              <a:t> </a:t>
            </a:r>
            <a:r>
              <a:rPr lang="en-US" dirty="0" err="1"/>
              <a:t>platí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druhé</a:t>
            </a:r>
            <a:r>
              <a:rPr lang="en-US" dirty="0"/>
              <a:t>. </a:t>
            </a:r>
            <a:r>
              <a:rPr lang="en-US" dirty="0" err="1"/>
              <a:t>Dosáhnout</a:t>
            </a:r>
            <a:r>
              <a:rPr lang="en-US" baseline="0" dirty="0"/>
              <a:t> 100% </a:t>
            </a:r>
            <a:r>
              <a:rPr lang="en-US" baseline="0" dirty="0" err="1"/>
              <a:t>platnost</a:t>
            </a:r>
            <a:r>
              <a:rPr lang="en-US" baseline="0" dirty="0"/>
              <a:t> </a:t>
            </a:r>
            <a:r>
              <a:rPr lang="en-US" baseline="0" dirty="0" err="1"/>
              <a:t>není</a:t>
            </a:r>
            <a:r>
              <a:rPr lang="en-US" baseline="0" dirty="0"/>
              <a:t> </a:t>
            </a:r>
            <a:r>
              <a:rPr lang="en-US" baseline="0" dirty="0" err="1"/>
              <a:t>prakticky</a:t>
            </a:r>
            <a:r>
              <a:rPr lang="en-US" baseline="0" dirty="0"/>
              <a:t> </a:t>
            </a:r>
            <a:r>
              <a:rPr lang="en-US" baseline="0" dirty="0" err="1"/>
              <a:t>možné</a:t>
            </a:r>
            <a:r>
              <a:rPr lang="en-US" baseline="0" dirty="0"/>
              <a:t>, ale </a:t>
            </a:r>
            <a:r>
              <a:rPr lang="en-US" baseline="0" dirty="0" err="1"/>
              <a:t>i</a:t>
            </a:r>
            <a:r>
              <a:rPr lang="en-US" baseline="0" dirty="0"/>
              <a:t> </a:t>
            </a:r>
            <a:r>
              <a:rPr lang="en-US" baseline="0" dirty="0" err="1"/>
              <a:t>malé</a:t>
            </a:r>
            <a:r>
              <a:rPr lang="en-US" baseline="0" dirty="0"/>
              <a:t> </a:t>
            </a:r>
            <a:r>
              <a:rPr lang="en-US" baseline="0" dirty="0" err="1"/>
              <a:t>zlepšení</a:t>
            </a:r>
            <a:r>
              <a:rPr lang="en-US" baseline="0" dirty="0"/>
              <a:t> </a:t>
            </a:r>
            <a:r>
              <a:rPr lang="en-US" baseline="0" dirty="0" err="1"/>
              <a:t>úspěšnosti</a:t>
            </a:r>
            <a:r>
              <a:rPr lang="en-US" baseline="0" dirty="0"/>
              <a:t> </a:t>
            </a:r>
            <a:r>
              <a:rPr lang="en-US" baseline="0" dirty="0" err="1"/>
              <a:t>predikci</a:t>
            </a:r>
            <a:r>
              <a:rPr lang="en-US" baseline="0" dirty="0"/>
              <a:t> je </a:t>
            </a:r>
            <a:r>
              <a:rPr lang="en-US" baseline="0" dirty="0" err="1"/>
              <a:t>smysluplné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2751E-E462-49E0-ADBA-A2B6D4D9EE4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16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Jim </a:t>
            </a:r>
            <a:r>
              <a:rPr lang="cs-CZ" dirty="0" err="1"/>
              <a:t>Jones</a:t>
            </a:r>
            <a:r>
              <a:rPr lang="cs-CZ" dirty="0"/>
              <a:t> https://en.wikipedia.org/wiki/Jim_Jones</a:t>
            </a:r>
          </a:p>
          <a:p>
            <a:endParaRPr lang="cs-CZ" dirty="0"/>
          </a:p>
          <a:p>
            <a:r>
              <a:rPr lang="en-US" dirty="0" err="1"/>
              <a:t>lidé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tendenci</a:t>
            </a:r>
            <a:r>
              <a:rPr lang="en-US" dirty="0"/>
              <a:t> </a:t>
            </a:r>
            <a:r>
              <a:rPr lang="en-US" dirty="0" err="1"/>
              <a:t>hledat</a:t>
            </a:r>
            <a:r>
              <a:rPr lang="en-US" dirty="0"/>
              <a:t> </a:t>
            </a:r>
            <a:r>
              <a:rPr lang="en-US" dirty="0" err="1"/>
              <a:t>příčiny</a:t>
            </a:r>
            <a:r>
              <a:rPr lang="en-US" baseline="0" dirty="0"/>
              <a:t> </a:t>
            </a:r>
            <a:r>
              <a:rPr lang="en-US" baseline="0" dirty="0" err="1"/>
              <a:t>chování</a:t>
            </a:r>
            <a:r>
              <a:rPr lang="en-US" baseline="0" dirty="0"/>
              <a:t> v </a:t>
            </a:r>
            <a:r>
              <a:rPr lang="en-US" baseline="0" dirty="0" err="1"/>
              <a:t>trvalých</a:t>
            </a:r>
            <a:r>
              <a:rPr lang="en-US" baseline="0" dirty="0"/>
              <a:t> </a:t>
            </a:r>
            <a:r>
              <a:rPr lang="en-US" baseline="0" dirty="0" err="1"/>
              <a:t>vlastnostech</a:t>
            </a:r>
            <a:r>
              <a:rPr lang="en-US" baseline="0" dirty="0"/>
              <a:t> </a:t>
            </a:r>
            <a:r>
              <a:rPr lang="en-US" baseline="0" dirty="0" err="1"/>
              <a:t>dané</a:t>
            </a:r>
            <a:r>
              <a:rPr lang="en-US" baseline="0" dirty="0"/>
              <a:t> </a:t>
            </a:r>
            <a:r>
              <a:rPr lang="en-US" baseline="0" dirty="0" err="1"/>
              <a:t>osoby</a:t>
            </a:r>
            <a:endParaRPr lang="en-US" baseline="0" dirty="0"/>
          </a:p>
          <a:p>
            <a:pPr>
              <a:buFontTx/>
              <a:buChar char="-"/>
            </a:pPr>
            <a:r>
              <a:rPr lang="en-US" baseline="0" dirty="0"/>
              <a:t>to </a:t>
            </a:r>
            <a:r>
              <a:rPr lang="en-US" baseline="0" dirty="0" err="1"/>
              <a:t>dělá</a:t>
            </a:r>
            <a:r>
              <a:rPr lang="en-US" baseline="0" dirty="0"/>
              <a:t> </a:t>
            </a:r>
            <a:r>
              <a:rPr lang="en-US" baseline="0" dirty="0" err="1"/>
              <a:t>chování</a:t>
            </a:r>
            <a:r>
              <a:rPr lang="en-US" baseline="0" dirty="0"/>
              <a:t> </a:t>
            </a:r>
            <a:r>
              <a:rPr lang="en-US" baseline="0" dirty="0" err="1"/>
              <a:t>druhých</a:t>
            </a:r>
            <a:r>
              <a:rPr lang="en-US" baseline="0" dirty="0"/>
              <a:t> </a:t>
            </a:r>
            <a:r>
              <a:rPr lang="en-US" baseline="0" dirty="0" err="1"/>
              <a:t>zdánlivě</a:t>
            </a:r>
            <a:r>
              <a:rPr lang="en-US" baseline="0" dirty="0"/>
              <a:t> </a:t>
            </a:r>
            <a:r>
              <a:rPr lang="en-US" baseline="0" dirty="0" err="1"/>
              <a:t>předvídatelnější</a:t>
            </a:r>
            <a:endParaRPr lang="en-US" baseline="0" dirty="0"/>
          </a:p>
          <a:p>
            <a:pPr>
              <a:buFontTx/>
              <a:buChar char="-"/>
            </a:pPr>
            <a:r>
              <a:rPr lang="en-US" baseline="0" dirty="0" err="1"/>
              <a:t>ve</a:t>
            </a:r>
            <a:r>
              <a:rPr lang="en-US" baseline="0" dirty="0"/>
              <a:t> </a:t>
            </a:r>
            <a:r>
              <a:rPr lang="en-US" baseline="0" dirty="0" err="1"/>
              <a:t>skutečnosti</a:t>
            </a:r>
            <a:r>
              <a:rPr lang="en-US" baseline="0" dirty="0"/>
              <a:t> je </a:t>
            </a:r>
            <a:r>
              <a:rPr lang="en-US" baseline="0" dirty="0" err="1"/>
              <a:t>většinou</a:t>
            </a:r>
            <a:r>
              <a:rPr lang="en-US" baseline="0" dirty="0"/>
              <a:t> </a:t>
            </a:r>
            <a:r>
              <a:rPr lang="en-US" baseline="0" dirty="0" err="1"/>
              <a:t>stiuace</a:t>
            </a:r>
            <a:r>
              <a:rPr lang="en-US" baseline="0" dirty="0"/>
              <a:t> </a:t>
            </a:r>
            <a:r>
              <a:rPr lang="en-US" baseline="0" dirty="0" err="1"/>
              <a:t>významnějším</a:t>
            </a:r>
            <a:r>
              <a:rPr lang="en-US" baseline="0" dirty="0"/>
              <a:t> </a:t>
            </a:r>
            <a:r>
              <a:rPr lang="en-US" baseline="0" dirty="0" err="1"/>
              <a:t>faktorem</a:t>
            </a:r>
            <a:r>
              <a:rPr lang="en-US" baseline="0" dirty="0"/>
              <a:t> </a:t>
            </a:r>
            <a:r>
              <a:rPr lang="en-US" baseline="0" dirty="0" err="1"/>
              <a:t>určujícím</a:t>
            </a:r>
            <a:r>
              <a:rPr lang="en-US" baseline="0" dirty="0"/>
              <a:t> </a:t>
            </a:r>
            <a:r>
              <a:rPr lang="en-US" baseline="0" dirty="0" err="1"/>
              <a:t>chování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77F40-97DA-4043-AF9D-1FC2F5D511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Liberman, V., Samuels, S. M. &amp; Ross, L. (2004). The name of the game: Predictive power of reputations versus situational labels in determining prisoner’s dilemma game moves. </a:t>
            </a:r>
            <a:r>
              <a:rPr lang="en-US" i="1" dirty="0"/>
              <a:t>Personality and Social Psychology Bulletin</a:t>
            </a:r>
            <a:r>
              <a:rPr lang="en-US" i="0" dirty="0"/>
              <a:t>, </a:t>
            </a:r>
            <a:r>
              <a:rPr lang="en-US" i="1" dirty="0"/>
              <a:t>30</a:t>
            </a:r>
            <a:r>
              <a:rPr lang="en-US" i="0" dirty="0"/>
              <a:t>(9), 1175–1185.</a:t>
            </a:r>
          </a:p>
          <a:p>
            <a:br>
              <a:rPr lang="cs-CZ" i="0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77F40-97DA-4043-AF9D-1FC2F5D511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4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A7E7E-C6EC-FD44-9ACA-2648BFA1FADD}" type="datetime1">
              <a:rPr lang="cs-CZ"/>
              <a:pPr>
                <a:defRPr/>
              </a:pPr>
              <a:t>16.02.2020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0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4E741-BC94-7B41-95DE-F64A5ACA48C6}" type="datetime1">
              <a:rPr lang="cs-CZ"/>
              <a:pPr>
                <a:defRPr/>
              </a:pPr>
              <a:t>16.02.2020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8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B64C6-4739-DE43-8950-06A3245198B9}" type="datetime1">
              <a:rPr lang="cs-CZ"/>
              <a:pPr>
                <a:defRPr/>
              </a:pPr>
              <a:t>16.02.2020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8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51BC5-76B8-C041-81D8-DEF608751A52}" type="datetime1">
              <a:rPr lang="cs-CZ"/>
              <a:pPr>
                <a:defRPr/>
              </a:pPr>
              <a:t>16.02.2020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2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D3014-B99E-5D4B-8E1D-DA3BE7558E99}" type="datetime1">
              <a:rPr lang="cs-CZ"/>
              <a:pPr>
                <a:defRPr/>
              </a:pPr>
              <a:t>16.02.2020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6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CDC6-B6A4-4845-929F-B26B6E19752A}" type="datetime1">
              <a:rPr lang="cs-CZ"/>
              <a:pPr>
                <a:defRPr/>
              </a:pPr>
              <a:t>16.02.2020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1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335DA-5B04-584D-8811-FE73152CD09A}" type="datetime1">
              <a:rPr lang="cs-CZ"/>
              <a:pPr>
                <a:defRPr/>
              </a:pPr>
              <a:t>16.02.2020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CB484-F1D4-264E-B3F1-C63C4A97C75C}" type="datetime1">
              <a:rPr lang="cs-CZ"/>
              <a:pPr>
                <a:defRPr/>
              </a:pPr>
              <a:t>16.02.2020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BE9BE-43AC-014D-A39D-166221E06590}" type="datetime1">
              <a:rPr lang="cs-CZ"/>
              <a:pPr>
                <a:defRPr/>
              </a:pPr>
              <a:t>16.02.2020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0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8E960-F416-D541-B598-BE0E7FEA1B49}" type="datetime1">
              <a:rPr lang="cs-CZ"/>
              <a:pPr>
                <a:defRPr/>
              </a:pPr>
              <a:t>16.02.2020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0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011D0-9154-584C-962C-9F1E5A9691FB}" type="datetime1">
              <a:rPr lang="cs-CZ"/>
              <a:pPr>
                <a:defRPr/>
              </a:pPr>
              <a:t>16.02.2020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9F69E0-E31B-2E47-AF61-0A203F2A4FE3}" type="datetime1">
              <a:rPr lang="cs-CZ"/>
              <a:pPr>
                <a:defRPr/>
              </a:pPr>
              <a:t>16.02.2020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" y="0"/>
            <a:ext cx="3736585" cy="144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739608"/>
            <a:ext cx="7772400" cy="21574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J</a:t>
            </a:r>
            <a:r>
              <a:rPr lang="cs-CZ" dirty="0">
                <a:latin typeface="Calibri" charset="0"/>
                <a:ea typeface="ＭＳ Ｐゴシック" charset="0"/>
                <a:cs typeface="ＭＳ Ｐゴシック" charset="0"/>
              </a:rPr>
              <a:t>J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B225 </a:t>
            </a:r>
            <a:br>
              <a:rPr lang="cs-CZ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Sociálně-psychologické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aspekty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marketingové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komunikace</a:t>
            </a: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1600" dirty="0">
                <a:latin typeface="Calibri" charset="0"/>
                <a:ea typeface="ＭＳ Ｐゴシック" charset="0"/>
                <a:cs typeface="ＭＳ Ｐゴシック" charset="0"/>
              </a:rPr>
              <a:t>Přednášející:</a:t>
            </a:r>
            <a:br>
              <a:rPr lang="cs-CZ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3100" b="1" dirty="0">
                <a:latin typeface="Calibri" charset="0"/>
                <a:ea typeface="ＭＳ Ｐゴシック" charset="0"/>
                <a:cs typeface="ＭＳ Ｐゴシック" charset="0"/>
              </a:rPr>
              <a:t>Ing. Mgr. Marek Vranka</a:t>
            </a:r>
            <a:br>
              <a:rPr lang="cs-CZ" sz="3100" b="1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0364"/>
            <a:ext cx="6400800" cy="171467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1. Administrativa a </a:t>
            </a:r>
            <a:r>
              <a:rPr lang="en-US" sz="2800" b="1" dirty="0" err="1">
                <a:solidFill>
                  <a:schemeClr val="tx1"/>
                </a:solidFill>
              </a:rPr>
              <a:t>úvod</a:t>
            </a:r>
            <a:r>
              <a:rPr lang="en-US" sz="2800" b="1" dirty="0">
                <a:solidFill>
                  <a:schemeClr val="tx1"/>
                </a:solidFill>
              </a:rPr>
              <a:t> do </a:t>
            </a:r>
            <a:r>
              <a:rPr lang="en-US" sz="2800" b="1" dirty="0" err="1">
                <a:solidFill>
                  <a:schemeClr val="tx1"/>
                </a:solidFill>
              </a:rPr>
              <a:t>sociální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psychologie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psychologie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vědecké</a:t>
            </a:r>
            <a:r>
              <a:rPr lang="en-US" dirty="0"/>
              <a:t> </a:t>
            </a:r>
            <a:r>
              <a:rPr lang="en-US" dirty="0" err="1"/>
              <a:t>studium</a:t>
            </a:r>
            <a:r>
              <a:rPr lang="en-US" dirty="0"/>
              <a:t> </a:t>
            </a:r>
            <a:r>
              <a:rPr lang="en-US" dirty="0" err="1"/>
              <a:t>vlivu</a:t>
            </a:r>
            <a:r>
              <a:rPr lang="en-US" dirty="0"/>
              <a:t> </a:t>
            </a:r>
            <a:r>
              <a:rPr lang="en-US" b="1" dirty="0" err="1"/>
              <a:t>reálné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b="1" dirty="0" err="1"/>
              <a:t>domnělé</a:t>
            </a:r>
            <a:r>
              <a:rPr lang="en-US" dirty="0"/>
              <a:t> </a:t>
            </a:r>
            <a:r>
              <a:rPr lang="en-US" b="1" dirty="0" err="1"/>
              <a:t>přítomnosti</a:t>
            </a:r>
            <a:r>
              <a:rPr lang="en-US" dirty="0"/>
              <a:t> </a:t>
            </a:r>
            <a:r>
              <a:rPr lang="en-US" dirty="0" err="1"/>
              <a:t>jiných</a:t>
            </a:r>
            <a:r>
              <a:rPr lang="en-US" dirty="0"/>
              <a:t> </a:t>
            </a:r>
            <a:r>
              <a:rPr lang="en-US" b="1" dirty="0" err="1"/>
              <a:t>lidí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chování</a:t>
            </a:r>
            <a:r>
              <a:rPr lang="en-US" dirty="0"/>
              <a:t>, </a:t>
            </a:r>
            <a:r>
              <a:rPr lang="en-US" b="1" dirty="0" err="1"/>
              <a:t>myšlení</a:t>
            </a:r>
            <a:r>
              <a:rPr lang="en-US" dirty="0"/>
              <a:t> a </a:t>
            </a:r>
            <a:r>
              <a:rPr lang="en-US" b="1" dirty="0" err="1"/>
              <a:t>cítění</a:t>
            </a:r>
            <a:endParaRPr lang="en-US" b="1" dirty="0"/>
          </a:p>
          <a:p>
            <a:pPr lvl="1"/>
            <a:r>
              <a:rPr lang="en-US" dirty="0"/>
              <a:t>v </a:t>
            </a:r>
            <a:r>
              <a:rPr lang="en-US" dirty="0" err="1"/>
              <a:t>rozšířené</a:t>
            </a:r>
            <a:r>
              <a:rPr lang="en-US" dirty="0"/>
              <a:t> </a:t>
            </a:r>
            <a:r>
              <a:rPr lang="en-US" dirty="0" err="1"/>
              <a:t>formě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působení</a:t>
            </a:r>
            <a:r>
              <a:rPr lang="en-US" dirty="0"/>
              <a:t> </a:t>
            </a:r>
            <a:r>
              <a:rPr lang="en-US" dirty="0" err="1"/>
              <a:t>situačních</a:t>
            </a:r>
            <a:r>
              <a:rPr lang="en-US" dirty="0"/>
              <a:t> </a:t>
            </a:r>
            <a:r>
              <a:rPr lang="en-US" dirty="0" err="1"/>
              <a:t>vlivů</a:t>
            </a:r>
            <a:r>
              <a:rPr lang="en-US" dirty="0"/>
              <a:t> </a:t>
            </a:r>
            <a:r>
              <a:rPr lang="en-US" dirty="0" err="1"/>
              <a:t>obecně</a:t>
            </a:r>
            <a:endParaRPr lang="en-US" dirty="0"/>
          </a:p>
          <a:p>
            <a:r>
              <a:rPr lang="en-US" dirty="0" err="1"/>
              <a:t>studium</a:t>
            </a:r>
            <a:r>
              <a:rPr lang="en-US" dirty="0"/>
              <a:t> intra- a </a:t>
            </a:r>
            <a:r>
              <a:rPr lang="en-US" dirty="0" err="1"/>
              <a:t>interskupinových</a:t>
            </a:r>
            <a:r>
              <a:rPr lang="en-US" dirty="0"/>
              <a:t> </a:t>
            </a:r>
            <a:r>
              <a:rPr lang="en-US" dirty="0" err="1"/>
              <a:t>procesů</a:t>
            </a:r>
            <a:endParaRPr lang="cs-CZ" dirty="0"/>
          </a:p>
          <a:p>
            <a:endParaRPr lang="en-US" dirty="0"/>
          </a:p>
          <a:p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vliv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síla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psychologie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USA tradici -&gt; větší důraz na jednotlivce</a:t>
            </a:r>
          </a:p>
          <a:p>
            <a:endParaRPr lang="cs-CZ" dirty="0"/>
          </a:p>
          <a:p>
            <a:r>
              <a:rPr lang="cs-CZ" dirty="0"/>
              <a:t>v evropské tradici -&gt; větší důraz na skupiny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 nebo situace?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7890" name="Picture 2" descr="https://upload.wikimedia.org/wikipedia/commons/8/8d/Jim_Jones_in_front_of_the_International_Hot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7558"/>
            <a:ext cx="4708277" cy="3130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 descr="http://dericbownds.net/uploaded_images/stanfor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215757"/>
            <a:ext cx="3810000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4" name="Picture 6" descr="http://www.holah.karoo.net/shoc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3799" y="3978274"/>
            <a:ext cx="3800475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F90CB-1EE8-4E78-BBA6-E996EDF4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61359"/>
            <a:ext cx="8229600" cy="1143000"/>
          </a:xfrm>
        </p:spPr>
        <p:txBody>
          <a:bodyPr/>
          <a:lstStyle/>
          <a:p>
            <a:r>
              <a:rPr lang="cs-CZ" dirty="0"/>
              <a:t>www.pless.cz/</a:t>
            </a:r>
            <a:r>
              <a:rPr lang="cs-CZ" b="1" dirty="0"/>
              <a:t>exp11.html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17808F-A37C-4043-93D5-6F6779D1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DA8A1B2-B649-444C-87F2-DD9658E78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6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8FAA335E-9213-4D0A-9BA3-1925D792EA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736374"/>
          <a:ext cx="822960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val="1372175722"/>
                    </a:ext>
                  </a:extLst>
                </a:gridCol>
                <a:gridCol w="1529255">
                  <a:extLst>
                    <a:ext uri="{9D8B030D-6E8A-4147-A177-3AD203B41FA5}">
                      <a16:colId xmlns:a16="http://schemas.microsoft.com/office/drawing/2014/main" val="31313457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85020184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074597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Volba hráče B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50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Spolupráce (S)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Zrada (Z)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96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Spolupráce (S)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Hráč A   + 40 Kč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Hráč A   - 20 Kč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3214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Hráč B   + 40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Hráč B  + 80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62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Volba hráče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4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Zrada (Z)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Hráč A   + 80 Kč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Hráč A   0 Kč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0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Hráč B   - 20 Kč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Hráč B   0 Kč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367418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17808F-A37C-4043-93D5-6F6779D1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FABFD01-41BD-4C95-8D09-A6D09999458F}"/>
              </a:ext>
            </a:extLst>
          </p:cNvPr>
          <p:cNvSpPr txBox="1"/>
          <p:nvPr/>
        </p:nvSpPr>
        <p:spPr>
          <a:xfrm>
            <a:off x="898634" y="1417638"/>
            <a:ext cx="7457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Představte si, že budete náhodně spárován(a) s jinou osobou. Jeden z vás bude Hráč A, druhý Hráč B. Výsledné odměny v závislosti na volbách obou hráčů jsou popsány v tabulce níže: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7761BD2-DF55-4F63-80F9-9E5C4FE3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4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10846-ACEA-4516-B759-4DF73ADA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Vězňovo dilema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BAD586-FB93-4C09-97BA-D5B8557E7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48616"/>
            <a:ext cx="8229600" cy="187754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Ať udělá hráč B cokoliv, pro hráče A je vždy výhodnější „</a:t>
            </a:r>
            <a:r>
              <a:rPr lang="cs-CZ" dirty="0" err="1"/>
              <a:t>defect</a:t>
            </a:r>
            <a:r>
              <a:rPr lang="cs-CZ" dirty="0"/>
              <a:t>“</a:t>
            </a:r>
          </a:p>
          <a:p>
            <a:pPr lvl="1"/>
            <a:r>
              <a:rPr lang="cs-CZ" b="1" dirty="0"/>
              <a:t>B(C)</a:t>
            </a:r>
            <a:r>
              <a:rPr lang="cs-CZ" dirty="0"/>
              <a:t>: A(C) -&gt; P(A) = 1 rok / </a:t>
            </a:r>
            <a:r>
              <a:rPr lang="cs-CZ" b="1" dirty="0"/>
              <a:t>A(D)</a:t>
            </a:r>
            <a:r>
              <a:rPr lang="cs-CZ" dirty="0"/>
              <a:t> -&gt; P(A) = </a:t>
            </a:r>
            <a:r>
              <a:rPr lang="cs-CZ" b="1" dirty="0"/>
              <a:t>0 let</a:t>
            </a:r>
          </a:p>
          <a:p>
            <a:pPr lvl="1"/>
            <a:r>
              <a:rPr lang="cs-CZ" b="1" dirty="0"/>
              <a:t>B(D)</a:t>
            </a:r>
            <a:r>
              <a:rPr lang="cs-CZ" dirty="0"/>
              <a:t>: A(C) -&gt; P(A) = 3 roky / </a:t>
            </a:r>
            <a:r>
              <a:rPr lang="cs-CZ" b="1" dirty="0"/>
              <a:t>A(D)</a:t>
            </a:r>
            <a:r>
              <a:rPr lang="cs-CZ" dirty="0"/>
              <a:t> -&gt; P(A) = </a:t>
            </a:r>
            <a:r>
              <a:rPr lang="cs-CZ" b="1" dirty="0"/>
              <a:t>2 roky</a:t>
            </a:r>
          </a:p>
          <a:p>
            <a:r>
              <a:rPr lang="cs-CZ" dirty="0"/>
              <a:t>Tato strategie je (striktně) </a:t>
            </a:r>
            <a:r>
              <a:rPr lang="cs-CZ" b="1" dirty="0"/>
              <a:t>dominující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2CA590-2145-47AF-8433-5D7EEE1C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ADC3C5-0BC4-4C10-9678-B0FA217B9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364"/>
          <a:stretch/>
        </p:blipFill>
        <p:spPr>
          <a:xfrm>
            <a:off x="926154" y="1417638"/>
            <a:ext cx="7358600" cy="25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Převaha situačních faktorů nad osobností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400" dirty="0"/>
              <a:t>L</a:t>
            </a:r>
            <a:r>
              <a:rPr lang="cs-CZ" sz="2400" dirty="0" err="1"/>
              <a:t>iberman</a:t>
            </a:r>
            <a:r>
              <a:rPr lang="cs-CZ" sz="2400" dirty="0"/>
              <a:t>, </a:t>
            </a:r>
            <a:r>
              <a:rPr lang="cs-CZ" sz="2400" dirty="0" err="1"/>
              <a:t>Samuels</a:t>
            </a:r>
            <a:r>
              <a:rPr lang="cs-CZ" sz="2400" dirty="0"/>
              <a:t>, &amp; </a:t>
            </a:r>
            <a:r>
              <a:rPr lang="cs-CZ" sz="2400" dirty="0" err="1"/>
              <a:t>Ross</a:t>
            </a:r>
            <a:r>
              <a:rPr lang="cs-CZ" sz="2400" dirty="0"/>
              <a:t>, 2004. </a:t>
            </a:r>
            <a:r>
              <a:rPr lang="en-US" sz="2400" dirty="0"/>
              <a:t>The Name of the Game</a:t>
            </a:r>
            <a:r>
              <a:rPr lang="cs-CZ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7" y="2169721"/>
            <a:ext cx="701978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995055" y="2778826"/>
            <a:ext cx="3384467" cy="27194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2113810" y="2778826"/>
            <a:ext cx="581891" cy="27194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3952460" y="2788726"/>
            <a:ext cx="581891" cy="27194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Interpretace</a:t>
            </a:r>
            <a:r>
              <a:rPr lang="en-US" dirty="0"/>
              <a:t> </a:t>
            </a:r>
            <a:r>
              <a:rPr lang="en-US" dirty="0" err="1"/>
              <a:t>sociálních</a:t>
            </a:r>
            <a:r>
              <a:rPr lang="en-US" dirty="0"/>
              <a:t> </a:t>
            </a:r>
            <a:r>
              <a:rPr lang="en-US" dirty="0" err="1"/>
              <a:t>situací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 objektivní charakteristiky situací</a:t>
            </a:r>
          </a:p>
          <a:p>
            <a:pPr lvl="1"/>
            <a:r>
              <a:rPr lang="cs-CZ" dirty="0"/>
              <a:t>(nebo dokonce záměry druhých)</a:t>
            </a:r>
          </a:p>
          <a:p>
            <a:r>
              <a:rPr lang="cs-CZ" dirty="0"/>
              <a:t>ale jejich interpretace ovlivňuje prožívání a chování</a:t>
            </a:r>
          </a:p>
          <a:p>
            <a:r>
              <a:rPr lang="cs-CZ" dirty="0"/>
              <a:t>naivní realismus</a:t>
            </a:r>
          </a:p>
          <a:p>
            <a:pPr lvl="1"/>
            <a:r>
              <a:rPr lang="cs-CZ" dirty="0"/>
              <a:t>předpoklad, že vidíme svět takový, jaký 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 </a:t>
            </a:r>
            <a:r>
              <a:rPr lang="en-US" dirty="0" err="1"/>
              <a:t>ovlivňuje</a:t>
            </a:r>
            <a:r>
              <a:rPr lang="en-US" dirty="0"/>
              <a:t> </a:t>
            </a:r>
            <a:r>
              <a:rPr lang="en-US" dirty="0" err="1"/>
              <a:t>interpretace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Možné motivy:</a:t>
            </a:r>
          </a:p>
          <a:p>
            <a:pPr lvl="1"/>
            <a:r>
              <a:rPr lang="cs-CZ" dirty="0"/>
              <a:t>...</a:t>
            </a:r>
          </a:p>
          <a:p>
            <a:pPr lvl="1"/>
            <a:r>
              <a:rPr lang="cs-CZ" dirty="0"/>
              <a:t>udržení pozitivního sebe-obrazu</a:t>
            </a:r>
          </a:p>
          <a:p>
            <a:pPr lvl="2"/>
            <a:r>
              <a:rPr lang="cs-CZ" dirty="0"/>
              <a:t>ego ochraňující </a:t>
            </a:r>
            <a:r>
              <a:rPr lang="cs-CZ" dirty="0" err="1"/>
              <a:t>atribuce</a:t>
            </a:r>
            <a:r>
              <a:rPr lang="cs-CZ" dirty="0"/>
              <a:t>, ospravedlnění nečestnosti...</a:t>
            </a:r>
          </a:p>
          <a:p>
            <a:pPr lvl="1"/>
            <a:r>
              <a:rPr lang="cs-CZ" dirty="0"/>
              <a:t>přesnost</a:t>
            </a:r>
          </a:p>
          <a:p>
            <a:pPr lvl="2"/>
            <a:r>
              <a:rPr lang="cs-CZ" dirty="0"/>
              <a:t>z dlouhodobého hlediska vede k lepším výsledkům</a:t>
            </a:r>
          </a:p>
          <a:p>
            <a:pPr lvl="1"/>
            <a:r>
              <a:rPr lang="cs-CZ" dirty="0"/>
              <a:t>konzistence (soulad s očekáváním)</a:t>
            </a:r>
          </a:p>
          <a:p>
            <a:pPr lvl="2"/>
            <a:r>
              <a:rPr lang="cs-CZ" dirty="0"/>
              <a:t>energeticky úsporná + nekonzistence = přiznání chyby a poškození sebeobrazu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Konzistence</a:t>
            </a:r>
            <a:r>
              <a:rPr lang="en-US" dirty="0"/>
              <a:t> a </a:t>
            </a:r>
            <a:r>
              <a:rPr lang="en-US" dirty="0" err="1"/>
              <a:t>sebe-naplňující</a:t>
            </a:r>
            <a:r>
              <a:rPr lang="en-US" dirty="0"/>
              <a:t> </a:t>
            </a:r>
            <a:r>
              <a:rPr lang="en-US" dirty="0" err="1"/>
              <a:t>proroctví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Rosenthal &amp; Jacobson (1968)</a:t>
            </a:r>
          </a:p>
          <a:p>
            <a:pPr lvl="1"/>
            <a:r>
              <a:rPr lang="en-US" sz="2400" dirty="0" err="1"/>
              <a:t>náhodně</a:t>
            </a:r>
            <a:r>
              <a:rPr lang="en-US" sz="2400" dirty="0"/>
              <a:t> </a:t>
            </a:r>
            <a:r>
              <a:rPr lang="en-US" sz="2400" dirty="0" err="1"/>
              <a:t>vybraní</a:t>
            </a:r>
            <a:r>
              <a:rPr lang="en-US" sz="2400" dirty="0"/>
              <a:t> </a:t>
            </a:r>
            <a:r>
              <a:rPr lang="en-US" sz="2400" dirty="0" err="1"/>
              <a:t>studenti</a:t>
            </a:r>
            <a:r>
              <a:rPr lang="en-US" sz="2400" dirty="0"/>
              <a:t> </a:t>
            </a:r>
            <a:r>
              <a:rPr lang="en-US" sz="2400" dirty="0" err="1"/>
              <a:t>základní</a:t>
            </a:r>
            <a:r>
              <a:rPr lang="en-US" sz="2400" dirty="0"/>
              <a:t> </a:t>
            </a:r>
            <a:r>
              <a:rPr lang="en-US" sz="2400" dirty="0" err="1"/>
              <a:t>školy</a:t>
            </a:r>
            <a:r>
              <a:rPr lang="en-US" sz="2400" dirty="0"/>
              <a:t> </a:t>
            </a:r>
            <a:r>
              <a:rPr lang="en-US" sz="2400" dirty="0" err="1"/>
              <a:t>označeni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“</a:t>
            </a:r>
            <a:r>
              <a:rPr lang="en-US" sz="2400" dirty="0" err="1"/>
              <a:t>nadaní</a:t>
            </a:r>
            <a:r>
              <a:rPr lang="en-US" sz="2400" dirty="0"/>
              <a:t>”</a:t>
            </a:r>
          </a:p>
          <a:p>
            <a:pPr lvl="1"/>
            <a:r>
              <a:rPr lang="en-US" sz="2400" dirty="0"/>
              <a:t>s </a:t>
            </a:r>
            <a:r>
              <a:rPr lang="en-US" sz="2400" dirty="0" err="1"/>
              <a:t>odstupem</a:t>
            </a:r>
            <a:r>
              <a:rPr lang="en-US" sz="2400" dirty="0"/>
              <a:t> </a:t>
            </a:r>
            <a:r>
              <a:rPr lang="en-US" sz="2400" dirty="0" err="1"/>
              <a:t>času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opravdu</a:t>
            </a:r>
            <a:r>
              <a:rPr lang="en-US" sz="2400" dirty="0"/>
              <a:t> </a:t>
            </a:r>
            <a:r>
              <a:rPr lang="en-US" sz="2400" dirty="0" err="1"/>
              <a:t>vedli</a:t>
            </a:r>
            <a:r>
              <a:rPr lang="en-US" sz="2400" dirty="0"/>
              <a:t> </a:t>
            </a:r>
            <a:r>
              <a:rPr lang="en-US" sz="2400" dirty="0" err="1"/>
              <a:t>lépě</a:t>
            </a:r>
            <a:r>
              <a:rPr lang="en-US" sz="2400" dirty="0"/>
              <a:t> </a:t>
            </a:r>
            <a:r>
              <a:rPr lang="en-US" sz="2400" dirty="0" err="1"/>
              <a:t>než</a:t>
            </a:r>
            <a:r>
              <a:rPr lang="en-US" sz="2400" dirty="0"/>
              <a:t> </a:t>
            </a:r>
            <a:r>
              <a:rPr lang="en-US" sz="2400" dirty="0" err="1"/>
              <a:t>ostatní</a:t>
            </a:r>
            <a:endParaRPr lang="cs-CZ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0658" name="Picture 2" descr="https://sujenman.files.wordpress.com/2010/08/pygmalionsf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4394" y="3510661"/>
            <a:ext cx="4155170" cy="3210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k průběhu kurzu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13" y="1417638"/>
            <a:ext cx="7634378" cy="53038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1 semestr, </a:t>
            </a:r>
            <a:r>
              <a:rPr lang="en-US" dirty="0"/>
              <a:t>2</a:t>
            </a:r>
            <a:r>
              <a:rPr lang="cs-CZ" dirty="0"/>
              <a:t> hodiny týdně, </a:t>
            </a:r>
            <a:r>
              <a:rPr lang="cs-CZ" dirty="0" err="1"/>
              <a:t>Zk</a:t>
            </a:r>
            <a:endParaRPr lang="cs-CZ" dirty="0"/>
          </a:p>
          <a:p>
            <a:pPr>
              <a:buNone/>
            </a:pPr>
            <a:r>
              <a:rPr lang="cs-CZ" sz="2400" dirty="0"/>
              <a:t>	(obecně o kurzu viz sylabus v </a:t>
            </a:r>
            <a:r>
              <a:rPr lang="cs-CZ" sz="2400" dirty="0" err="1"/>
              <a:t>SISu</a:t>
            </a:r>
            <a:r>
              <a:rPr lang="cs-CZ" sz="2400" dirty="0"/>
              <a:t>)</a:t>
            </a:r>
          </a:p>
          <a:p>
            <a:pPr>
              <a:buNone/>
            </a:pPr>
            <a:r>
              <a:rPr lang="cs-CZ" dirty="0"/>
              <a:t>výuka:	Po 09:3</a:t>
            </a:r>
            <a:r>
              <a:rPr lang="en-US" dirty="0"/>
              <a:t>0</a:t>
            </a:r>
            <a:r>
              <a:rPr lang="cs-CZ" dirty="0"/>
              <a:t> </a:t>
            </a:r>
            <a:r>
              <a:rPr lang="en-US" dirty="0"/>
              <a:t>H</a:t>
            </a:r>
            <a:r>
              <a:rPr lang="cs-CZ" dirty="0"/>
              <a:t>108</a:t>
            </a:r>
          </a:p>
          <a:p>
            <a:pPr>
              <a:buNone/>
            </a:pPr>
            <a:r>
              <a:rPr lang="cs-CZ" dirty="0"/>
              <a:t>			</a:t>
            </a:r>
          </a:p>
          <a:p>
            <a:pPr>
              <a:buNone/>
            </a:pPr>
            <a:r>
              <a:rPr lang="cs-CZ" dirty="0"/>
              <a:t>KH:		Po, Pá </a:t>
            </a:r>
            <a:r>
              <a:rPr lang="en-US" dirty="0"/>
              <a:t>H106</a:t>
            </a:r>
            <a:endParaRPr lang="cs-CZ" sz="1800" dirty="0"/>
          </a:p>
          <a:p>
            <a:pPr>
              <a:buNone/>
            </a:pPr>
            <a:r>
              <a:rPr lang="cs-CZ" sz="1800" dirty="0"/>
              <a:t>			</a:t>
            </a:r>
            <a:r>
              <a:rPr lang="cs-CZ" sz="2400" dirty="0"/>
              <a:t>marek.vranka@f</a:t>
            </a:r>
            <a:r>
              <a:rPr lang="en-US" sz="2400" dirty="0" err="1"/>
              <a:t>sv</a:t>
            </a:r>
            <a:r>
              <a:rPr lang="en-US" sz="2400" dirty="0"/>
              <a:t>.</a:t>
            </a:r>
            <a:r>
              <a:rPr lang="cs-CZ" sz="2400" dirty="0" err="1"/>
              <a:t>cuni.cz</a:t>
            </a:r>
            <a:endParaRPr lang="cs-CZ" sz="2400" dirty="0"/>
          </a:p>
          <a:p>
            <a:pPr>
              <a:buNone/>
            </a:pPr>
            <a:r>
              <a:rPr lang="en-US" sz="2400" dirty="0"/>
              <a:t>			(e-mail policy: </a:t>
            </a:r>
          </a:p>
          <a:p>
            <a:pPr>
              <a:buNone/>
            </a:pPr>
            <a:r>
              <a:rPr lang="en-US" sz="2400" b="1" dirty="0"/>
              <a:t>			v </a:t>
            </a:r>
            <a:r>
              <a:rPr lang="en-US" sz="2400" b="1" dirty="0" err="1"/>
              <a:t>předmětu</a:t>
            </a:r>
            <a:r>
              <a:rPr lang="en-US" sz="2400" b="1" dirty="0"/>
              <a:t> </a:t>
            </a:r>
            <a:r>
              <a:rPr lang="en-US" sz="2400" b="1" dirty="0" err="1"/>
              <a:t>uvést</a:t>
            </a:r>
            <a:r>
              <a:rPr lang="en-US" sz="2400" b="1" dirty="0"/>
              <a:t> </a:t>
            </a:r>
            <a:r>
              <a:rPr lang="en-US" sz="2400" b="1" dirty="0" err="1"/>
              <a:t>ident</a:t>
            </a:r>
            <a:r>
              <a:rPr lang="en-US" sz="2400" b="1" dirty="0"/>
              <a:t> </a:t>
            </a:r>
            <a:r>
              <a:rPr lang="en-US" sz="2400" b="1" dirty="0" err="1"/>
              <a:t>kurzu</a:t>
            </a:r>
            <a:r>
              <a:rPr lang="en-US" sz="2400" b="1" dirty="0"/>
              <a:t> JJB225</a:t>
            </a:r>
            <a:r>
              <a:rPr lang="en-US" sz="2400" dirty="0"/>
              <a:t>)</a:t>
            </a:r>
            <a:endParaRPr lang="cs-CZ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cs-CZ" sz="2400" dirty="0"/>
              <a:t>materiály ke kurzu: </a:t>
            </a:r>
            <a:r>
              <a:rPr lang="cs-CZ" sz="1800" dirty="0"/>
              <a:t>http://dl1.cuni.cz/</a:t>
            </a:r>
            <a:r>
              <a:rPr lang="cs-CZ" sz="1800" dirty="0" err="1"/>
              <a:t>course</a:t>
            </a:r>
            <a:r>
              <a:rPr lang="cs-CZ" sz="1800" dirty="0"/>
              <a:t>/</a:t>
            </a:r>
            <a:r>
              <a:rPr lang="cs-CZ" sz="1800" dirty="0" err="1"/>
              <a:t>view.php</a:t>
            </a:r>
            <a:r>
              <a:rPr lang="cs-CZ" sz="1800" dirty="0"/>
              <a:t>?id=4543</a:t>
            </a:r>
            <a:endParaRPr lang="cs-C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síla</a:t>
            </a:r>
            <a:r>
              <a:rPr lang="en-US" dirty="0"/>
              <a:t> </a:t>
            </a:r>
            <a:r>
              <a:rPr lang="en-US" dirty="0" err="1"/>
              <a:t>situace</a:t>
            </a:r>
            <a:r>
              <a:rPr lang="en-US" dirty="0"/>
              <a:t> (vs. </a:t>
            </a:r>
            <a:r>
              <a:rPr lang="en-US" dirty="0" err="1"/>
              <a:t>osobní</a:t>
            </a:r>
            <a:r>
              <a:rPr lang="en-US" dirty="0"/>
              <a:t> </a:t>
            </a:r>
            <a:r>
              <a:rPr lang="en-US" dirty="0" err="1"/>
              <a:t>charakteristiky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síla</a:t>
            </a:r>
            <a:r>
              <a:rPr lang="en-US" dirty="0"/>
              <a:t> </a:t>
            </a:r>
            <a:r>
              <a:rPr lang="en-US" dirty="0" err="1"/>
              <a:t>interpretace</a:t>
            </a:r>
            <a:r>
              <a:rPr lang="en-US" dirty="0"/>
              <a:t> (vs. </a:t>
            </a:r>
            <a:r>
              <a:rPr lang="en-US" dirty="0" err="1"/>
              <a:t>objektivní</a:t>
            </a:r>
            <a:r>
              <a:rPr lang="en-US" dirty="0"/>
              <a:t> </a:t>
            </a:r>
            <a:r>
              <a:rPr lang="en-US" dirty="0" err="1"/>
              <a:t>realita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motivace</a:t>
            </a:r>
            <a:r>
              <a:rPr lang="en-US" dirty="0"/>
              <a:t>: </a:t>
            </a:r>
            <a:r>
              <a:rPr lang="en-US" dirty="0" err="1"/>
              <a:t>pozitivní</a:t>
            </a:r>
            <a:r>
              <a:rPr lang="en-US" dirty="0"/>
              <a:t> </a:t>
            </a:r>
            <a:r>
              <a:rPr lang="en-US" dirty="0" err="1"/>
              <a:t>sebeobraz</a:t>
            </a:r>
            <a:r>
              <a:rPr lang="en-US" dirty="0"/>
              <a:t>, </a:t>
            </a:r>
            <a:r>
              <a:rPr lang="en-US" dirty="0" err="1"/>
              <a:t>konzistence</a:t>
            </a:r>
            <a:r>
              <a:rPr lang="en-US" dirty="0"/>
              <a:t>, </a:t>
            </a:r>
            <a:r>
              <a:rPr lang="en-US" dirty="0" err="1"/>
              <a:t>přesnost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k průběhu kurzu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1946"/>
            <a:ext cx="8495731" cy="547952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Obsah:</a:t>
            </a:r>
          </a:p>
          <a:p>
            <a:pPr lvl="1"/>
            <a:r>
              <a:rPr lang="en-US" dirty="0" err="1"/>
              <a:t>aktuální</a:t>
            </a:r>
            <a:r>
              <a:rPr lang="en-US" dirty="0"/>
              <a:t> </a:t>
            </a:r>
            <a:r>
              <a:rPr lang="en-US" dirty="0" err="1"/>
              <a:t>poznatky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psychologie</a:t>
            </a:r>
            <a:r>
              <a:rPr lang="en-US" dirty="0"/>
              <a:t> a </a:t>
            </a:r>
            <a:r>
              <a:rPr lang="en-US" dirty="0" err="1"/>
              <a:t>základů</a:t>
            </a:r>
            <a:r>
              <a:rPr lang="en-US" dirty="0"/>
              <a:t> </a:t>
            </a:r>
            <a:r>
              <a:rPr lang="en-US" dirty="0" err="1"/>
              <a:t>behaviorální</a:t>
            </a:r>
            <a:r>
              <a:rPr lang="en-US" dirty="0"/>
              <a:t> </a:t>
            </a:r>
            <a:r>
              <a:rPr lang="en-US" dirty="0" err="1"/>
              <a:t>ekonomie</a:t>
            </a:r>
            <a:endParaRPr lang="cs-CZ" dirty="0"/>
          </a:p>
          <a:p>
            <a:pPr lvl="1"/>
            <a:r>
              <a:rPr lang="en-US" dirty="0" err="1"/>
              <a:t>důraz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aplikaci</a:t>
            </a:r>
            <a:r>
              <a:rPr lang="en-US" dirty="0"/>
              <a:t> v MK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obecnou</a:t>
            </a:r>
            <a:r>
              <a:rPr lang="en-US" dirty="0"/>
              <a:t> </a:t>
            </a:r>
            <a:r>
              <a:rPr lang="en-US" dirty="0" err="1"/>
              <a:t>využitelnost</a:t>
            </a:r>
            <a:endParaRPr lang="cs-CZ" dirty="0"/>
          </a:p>
          <a:p>
            <a:pPr>
              <a:buNone/>
            </a:pPr>
            <a:r>
              <a:rPr lang="en-US" dirty="0" err="1"/>
              <a:t>Hodnocení</a:t>
            </a:r>
            <a:r>
              <a:rPr lang="en-US" dirty="0"/>
              <a:t>:</a:t>
            </a:r>
          </a:p>
          <a:p>
            <a:pPr lvl="1"/>
            <a:r>
              <a:rPr lang="pt-BR" dirty="0"/>
              <a:t>0-50 % = F, 51-60 % = E, 61-70 % = D, 71-80 % = C, 81-90 % = B, 91 % a více = A</a:t>
            </a:r>
            <a:endParaRPr lang="en-US" dirty="0"/>
          </a:p>
          <a:p>
            <a:pPr>
              <a:buNone/>
            </a:pPr>
            <a:r>
              <a:rPr lang="cs-CZ" dirty="0"/>
              <a:t>Požadavky pro splnění předmětu</a:t>
            </a:r>
            <a:r>
              <a:rPr lang="en-US" dirty="0"/>
              <a:t>:</a:t>
            </a:r>
            <a:endParaRPr lang="cs-CZ" dirty="0"/>
          </a:p>
          <a:p>
            <a:r>
              <a:rPr lang="cs-CZ" b="1" dirty="0"/>
              <a:t>Krátké shrnutí přečtené literatury</a:t>
            </a:r>
            <a:r>
              <a:rPr lang="cs-CZ" dirty="0"/>
              <a:t> </a:t>
            </a:r>
            <a:endParaRPr lang="en-US" dirty="0"/>
          </a:p>
          <a:p>
            <a:pPr lvl="1"/>
            <a:r>
              <a:rPr lang="en-US" dirty="0"/>
              <a:t>k</a:t>
            </a:r>
            <a:r>
              <a:rPr lang="cs-CZ" dirty="0" err="1"/>
              <a:t>aždý</a:t>
            </a:r>
            <a:r>
              <a:rPr lang="cs-CZ" dirty="0"/>
              <a:t> týden elektronicky odevzdat stručné shrnutí ze zadané studijní literatury v rozsahu minimálně 1000 znaků a alespoň jeden námět nebo otázku k diskusi na hodině. 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cs-CZ" dirty="0" err="1"/>
              <a:t>ermín</a:t>
            </a:r>
            <a:r>
              <a:rPr lang="cs-CZ" dirty="0"/>
              <a:t> odevzdání je vždy 23:59:59 v den před výukou</a:t>
            </a:r>
            <a:endParaRPr lang="en-US" dirty="0"/>
          </a:p>
          <a:p>
            <a:pPr lvl="1"/>
            <a:r>
              <a:rPr lang="en-US" dirty="0"/>
              <a:t>12 x </a:t>
            </a:r>
            <a:r>
              <a:rPr lang="cs-CZ" dirty="0"/>
              <a:t>(max) </a:t>
            </a:r>
            <a:r>
              <a:rPr lang="en-US" dirty="0"/>
              <a:t>5 = 60 </a:t>
            </a:r>
            <a:r>
              <a:rPr lang="en-US" dirty="0" err="1"/>
              <a:t>bodů</a:t>
            </a:r>
            <a:endParaRPr lang="cs-CZ" dirty="0"/>
          </a:p>
          <a:p>
            <a:r>
              <a:rPr lang="en-US" b="1" dirty="0" err="1"/>
              <a:t>Závěrečný</a:t>
            </a:r>
            <a:r>
              <a:rPr lang="en-US" b="1" dirty="0"/>
              <a:t> test </a:t>
            </a:r>
          </a:p>
          <a:p>
            <a:pPr lvl="1"/>
            <a:r>
              <a:rPr lang="en-US" dirty="0"/>
              <a:t>40 </a:t>
            </a:r>
            <a:r>
              <a:rPr lang="en-US" dirty="0" err="1"/>
              <a:t>bodů</a:t>
            </a:r>
            <a:endParaRPr lang="cs-CZ" b="1" dirty="0"/>
          </a:p>
          <a:p>
            <a:r>
              <a:rPr lang="en-US" b="1" dirty="0" err="1"/>
              <a:t>Bonusové</a:t>
            </a:r>
            <a:r>
              <a:rPr lang="en-US" b="1" dirty="0"/>
              <a:t> body</a:t>
            </a:r>
          </a:p>
          <a:p>
            <a:pPr lvl="1"/>
            <a:r>
              <a:rPr lang="en-US" dirty="0" err="1"/>
              <a:t>účast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výzkumu</a:t>
            </a:r>
            <a:r>
              <a:rPr lang="en-US" dirty="0"/>
              <a:t> (max. 10 </a:t>
            </a:r>
            <a:r>
              <a:rPr lang="en-US" dirty="0" err="1"/>
              <a:t>bodů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k průběhu kurzu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/>
              <a:t>Forma v</a:t>
            </a:r>
            <a:r>
              <a:rPr lang="cs-CZ" sz="3500" dirty="0" err="1"/>
              <a:t>ýuk</a:t>
            </a:r>
            <a:r>
              <a:rPr lang="en-US" sz="3500" dirty="0"/>
              <a:t>y</a:t>
            </a:r>
            <a:r>
              <a:rPr lang="cs-CZ" sz="3500" dirty="0"/>
              <a:t>:</a:t>
            </a:r>
            <a:endParaRPr lang="cs-CZ" sz="3000" dirty="0"/>
          </a:p>
          <a:p>
            <a:pPr lvl="0"/>
            <a:r>
              <a:rPr lang="cs-CZ" dirty="0"/>
              <a:t>Přednáška</a:t>
            </a:r>
            <a:endParaRPr lang="en-US" dirty="0"/>
          </a:p>
          <a:p>
            <a:pPr lvl="1"/>
            <a:r>
              <a:rPr lang="en-US" dirty="0" err="1"/>
              <a:t>účast</a:t>
            </a:r>
            <a:r>
              <a:rPr lang="en-US" dirty="0"/>
              <a:t> </a:t>
            </a:r>
            <a:r>
              <a:rPr lang="en-US" dirty="0" err="1"/>
              <a:t>nepovinná</a:t>
            </a:r>
            <a:endParaRPr lang="en-US" dirty="0"/>
          </a:p>
          <a:p>
            <a:r>
              <a:rPr lang="en-US" dirty="0" err="1"/>
              <a:t>Domácí</a:t>
            </a:r>
            <a:r>
              <a:rPr lang="en-US" dirty="0"/>
              <a:t> </a:t>
            </a:r>
            <a:r>
              <a:rPr lang="en-US" dirty="0" err="1"/>
              <a:t>studium</a:t>
            </a:r>
            <a:endParaRPr lang="en-US" dirty="0"/>
          </a:p>
          <a:p>
            <a:pPr lvl="1"/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zaslaných</a:t>
            </a:r>
            <a:r>
              <a:rPr lang="en-US" dirty="0"/>
              <a:t> </a:t>
            </a:r>
            <a:r>
              <a:rPr lang="en-US" dirty="0" err="1"/>
              <a:t>materiálů</a:t>
            </a:r>
            <a:r>
              <a:rPr lang="en-US" dirty="0"/>
              <a:t> a </a:t>
            </a:r>
            <a:r>
              <a:rPr lang="en-US" dirty="0" err="1"/>
              <a:t>vybrané</a:t>
            </a:r>
            <a:r>
              <a:rPr lang="en-US" dirty="0"/>
              <a:t> </a:t>
            </a:r>
            <a:r>
              <a:rPr lang="en-US" dirty="0" err="1"/>
              <a:t>studijní</a:t>
            </a:r>
            <a:r>
              <a:rPr lang="en-US" dirty="0"/>
              <a:t> </a:t>
            </a:r>
            <a:r>
              <a:rPr lang="en-US" dirty="0" err="1"/>
              <a:t>literatury</a:t>
            </a:r>
            <a:endParaRPr lang="en-US" dirty="0"/>
          </a:p>
          <a:p>
            <a:pPr lvl="2"/>
            <a:r>
              <a:rPr lang="en-US" dirty="0" err="1"/>
              <a:t>tvoří</a:t>
            </a:r>
            <a:r>
              <a:rPr lang="en-US" dirty="0"/>
              <a:t> </a:t>
            </a:r>
            <a:r>
              <a:rPr lang="en-US" dirty="0" err="1"/>
              <a:t>obsah</a:t>
            </a:r>
            <a:r>
              <a:rPr lang="en-US" dirty="0"/>
              <a:t> </a:t>
            </a:r>
            <a:r>
              <a:rPr lang="en-US" dirty="0" err="1"/>
              <a:t>závěřečného</a:t>
            </a:r>
            <a:r>
              <a:rPr lang="en-US" dirty="0"/>
              <a:t> </a:t>
            </a:r>
            <a:r>
              <a:rPr lang="en-US" dirty="0" err="1"/>
              <a:t>testu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566"/>
            <a:ext cx="8229600" cy="1143000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050830"/>
            <a:ext cx="8720920" cy="56706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000" b="1" dirty="0"/>
              <a:t>Základní</a:t>
            </a:r>
            <a:endParaRPr lang="en-US" sz="2000" b="1" dirty="0"/>
          </a:p>
          <a:p>
            <a:r>
              <a:rPr lang="cs-CZ" sz="2000" dirty="0" err="1"/>
              <a:t>Aronson</a:t>
            </a:r>
            <a:r>
              <a:rPr lang="cs-CZ" sz="2000" dirty="0"/>
              <a:t>, E., Wilson, T. D., &amp; </a:t>
            </a:r>
            <a:r>
              <a:rPr lang="cs-CZ" sz="2000" dirty="0" err="1"/>
              <a:t>Akert</a:t>
            </a:r>
            <a:r>
              <a:rPr lang="cs-CZ" sz="2000" dirty="0"/>
              <a:t>, R. M. (2012). </a:t>
            </a:r>
            <a:r>
              <a:rPr lang="cs-CZ" sz="2000" i="1" dirty="0" err="1"/>
              <a:t>Social</a:t>
            </a:r>
            <a:r>
              <a:rPr lang="cs-CZ" sz="2000" i="1" dirty="0"/>
              <a:t> Psychology</a:t>
            </a:r>
            <a:r>
              <a:rPr lang="cs-CZ" sz="2000" dirty="0"/>
              <a:t>. </a:t>
            </a:r>
            <a:r>
              <a:rPr lang="cs-CZ" sz="2000" dirty="0" err="1"/>
              <a:t>Pearson</a:t>
            </a:r>
            <a:r>
              <a:rPr lang="cs-CZ" sz="2000" dirty="0"/>
              <a:t> </a:t>
            </a:r>
            <a:r>
              <a:rPr lang="cs-CZ" sz="2000" dirty="0" err="1"/>
              <a:t>Higher</a:t>
            </a:r>
            <a:r>
              <a:rPr lang="cs-CZ" sz="2000" dirty="0"/>
              <a:t> </a:t>
            </a:r>
            <a:r>
              <a:rPr lang="cs-CZ" sz="2000" dirty="0" err="1"/>
              <a:t>Ed</a:t>
            </a:r>
            <a:r>
              <a:rPr lang="cs-CZ" sz="2000" dirty="0"/>
              <a:t>.</a:t>
            </a:r>
            <a:endParaRPr lang="en-US" sz="2000" dirty="0"/>
          </a:p>
          <a:p>
            <a:r>
              <a:rPr lang="cs-CZ" sz="2000" dirty="0"/>
              <a:t> </a:t>
            </a:r>
            <a:r>
              <a:rPr lang="cs-CZ" sz="2000" dirty="0" err="1"/>
              <a:t>Cialdini</a:t>
            </a:r>
            <a:r>
              <a:rPr lang="cs-CZ" sz="2000" dirty="0"/>
              <a:t> Robert, B. (1993). </a:t>
            </a:r>
            <a:r>
              <a:rPr lang="cs-CZ" sz="2000" i="1" dirty="0"/>
              <a:t>Influence</a:t>
            </a:r>
            <a:r>
              <a:rPr lang="cs-CZ" sz="2000" dirty="0"/>
              <a:t>. </a:t>
            </a:r>
            <a:r>
              <a:rPr lang="cs-CZ" sz="2000" dirty="0" err="1"/>
              <a:t>Harper</a:t>
            </a:r>
            <a:r>
              <a:rPr lang="cs-CZ" sz="2000" dirty="0"/>
              <a:t> </a:t>
            </a:r>
            <a:r>
              <a:rPr lang="cs-CZ" sz="2000" dirty="0" err="1"/>
              <a:t>Collins</a:t>
            </a:r>
            <a:r>
              <a:rPr lang="cs-CZ" sz="2000" dirty="0"/>
              <a:t>.</a:t>
            </a:r>
            <a:endParaRPr lang="en-US" sz="2000" dirty="0"/>
          </a:p>
          <a:p>
            <a:r>
              <a:rPr lang="cs-CZ" sz="2000" dirty="0"/>
              <a:t>(vybrané pasáže budou studentům zpřístupněny v podobě </a:t>
            </a:r>
            <a:r>
              <a:rPr lang="cs-CZ" sz="2000" dirty="0" err="1"/>
              <a:t>pdf</a:t>
            </a:r>
            <a:r>
              <a:rPr lang="cs-CZ" sz="2000" dirty="0"/>
              <a:t> souborů)</a:t>
            </a:r>
            <a:endParaRPr lang="en-US" sz="2000" dirty="0"/>
          </a:p>
          <a:p>
            <a:pPr>
              <a:buNone/>
            </a:pPr>
            <a:r>
              <a:rPr lang="cs-CZ" sz="2000" dirty="0"/>
              <a:t>  </a:t>
            </a:r>
            <a:endParaRPr lang="en-US" sz="2000" dirty="0"/>
          </a:p>
          <a:p>
            <a:pPr>
              <a:buNone/>
            </a:pPr>
            <a:r>
              <a:rPr lang="cs-CZ" sz="2000" b="1" dirty="0"/>
              <a:t>Doporučená</a:t>
            </a:r>
            <a:endParaRPr lang="en-US" sz="2000" b="1" dirty="0"/>
          </a:p>
          <a:p>
            <a:r>
              <a:rPr lang="en-US" sz="2000" dirty="0" err="1"/>
              <a:t>Ariely</a:t>
            </a:r>
            <a:r>
              <a:rPr lang="en-US" sz="2000" dirty="0"/>
              <a:t>, D. (2009). </a:t>
            </a:r>
            <a:r>
              <a:rPr lang="en-US" sz="2000" i="1" dirty="0" err="1"/>
              <a:t>Jak</a:t>
            </a:r>
            <a:r>
              <a:rPr lang="en-US" sz="2000" i="1" dirty="0"/>
              <a:t> </a:t>
            </a:r>
            <a:r>
              <a:rPr lang="en-US" sz="2000" i="1" dirty="0" err="1"/>
              <a:t>drahé</a:t>
            </a:r>
            <a:r>
              <a:rPr lang="en-US" sz="2000" i="1" dirty="0"/>
              <a:t> je </a:t>
            </a:r>
            <a:r>
              <a:rPr lang="en-US" sz="2000" i="1" dirty="0" err="1"/>
              <a:t>zdarma</a:t>
            </a:r>
            <a:r>
              <a:rPr lang="en-US" sz="2000" dirty="0"/>
              <a:t>. </a:t>
            </a:r>
            <a:r>
              <a:rPr lang="en-US" sz="2000" dirty="0" err="1"/>
              <a:t>Práh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Ariely</a:t>
            </a:r>
            <a:r>
              <a:rPr lang="en-US" sz="2000" dirty="0"/>
              <a:t>, D. (2011). </a:t>
            </a:r>
            <a:r>
              <a:rPr lang="en-US" sz="2000" i="1" dirty="0" err="1"/>
              <a:t>Jak</a:t>
            </a:r>
            <a:r>
              <a:rPr lang="en-US" sz="2000" i="1" dirty="0"/>
              <a:t> </a:t>
            </a:r>
            <a:r>
              <a:rPr lang="en-US" sz="2000" i="1" dirty="0" err="1"/>
              <a:t>drahá</a:t>
            </a:r>
            <a:r>
              <a:rPr lang="en-US" sz="2000" i="1" dirty="0"/>
              <a:t> je </a:t>
            </a:r>
            <a:r>
              <a:rPr lang="en-US" sz="2000" i="1" dirty="0" err="1"/>
              <a:t>intuice</a:t>
            </a:r>
            <a:r>
              <a:rPr lang="en-US" sz="2000" i="1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Práh</a:t>
            </a:r>
            <a:r>
              <a:rPr lang="en-US" sz="2000" dirty="0"/>
              <a:t>.</a:t>
            </a:r>
          </a:p>
          <a:p>
            <a:r>
              <a:rPr lang="en-US" sz="2000" dirty="0"/>
              <a:t>Aronson, E. (2003). </a:t>
            </a:r>
            <a:r>
              <a:rPr lang="en-US" sz="2000" i="1" dirty="0"/>
              <a:t>The social animal</a:t>
            </a:r>
            <a:r>
              <a:rPr lang="en-US" sz="2000" dirty="0"/>
              <a:t>. Macmillan.</a:t>
            </a:r>
          </a:p>
          <a:p>
            <a:r>
              <a:rPr lang="en-US" sz="2000" dirty="0" err="1"/>
              <a:t>Henrich</a:t>
            </a:r>
            <a:r>
              <a:rPr lang="en-US" sz="2000" dirty="0"/>
              <a:t>, J. (2015). </a:t>
            </a:r>
            <a:r>
              <a:rPr lang="en-US" sz="2000" i="1" dirty="0"/>
              <a:t>The secret of our success: How culture is driving human evolution, domesticating our species, and making us smarter</a:t>
            </a:r>
            <a:r>
              <a:rPr lang="en-US" sz="2000" dirty="0"/>
              <a:t>. Princeton University Press.</a:t>
            </a:r>
          </a:p>
          <a:p>
            <a:r>
              <a:rPr lang="en-US" sz="2000" dirty="0"/>
              <a:t>H</a:t>
            </a:r>
            <a:r>
              <a:rPr lang="cs-CZ" sz="2000" dirty="0"/>
              <a:t>a</a:t>
            </a:r>
            <a:r>
              <a:rPr lang="en-US" sz="2000" dirty="0"/>
              <a:t>yes, N. (2009). </a:t>
            </a:r>
            <a:r>
              <a:rPr lang="en-US" sz="2000" i="1" dirty="0" err="1"/>
              <a:t>Základy</a:t>
            </a:r>
            <a:r>
              <a:rPr lang="en-US" sz="2000" i="1" dirty="0"/>
              <a:t> </a:t>
            </a:r>
            <a:r>
              <a:rPr lang="en-US" sz="2000" i="1" dirty="0" err="1"/>
              <a:t>sociální</a:t>
            </a:r>
            <a:r>
              <a:rPr lang="en-US" sz="2000" i="1" dirty="0"/>
              <a:t> </a:t>
            </a:r>
            <a:r>
              <a:rPr lang="en-US" sz="2000" i="1" dirty="0" err="1"/>
              <a:t>psychologie</a:t>
            </a:r>
            <a:r>
              <a:rPr lang="en-US" sz="2000" i="1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Portál</a:t>
            </a:r>
            <a:r>
              <a:rPr lang="en-US" sz="2000" dirty="0"/>
              <a:t>.</a:t>
            </a:r>
          </a:p>
          <a:p>
            <a:r>
              <a:rPr lang="en-US" sz="2000" dirty="0"/>
              <a:t>Heath, C., &amp; Heath, D. (2009). </a:t>
            </a:r>
            <a:r>
              <a:rPr lang="en-US" sz="2000" dirty="0" err="1"/>
              <a:t>Jak</a:t>
            </a:r>
            <a:r>
              <a:rPr lang="en-US" sz="2000" dirty="0"/>
              <a:t> </a:t>
            </a:r>
            <a:r>
              <a:rPr lang="en-US" sz="2000" dirty="0" err="1"/>
              <a:t>zaujmout</a:t>
            </a:r>
            <a:r>
              <a:rPr lang="en-US" sz="2000" dirty="0"/>
              <a:t> </a:t>
            </a:r>
            <a:r>
              <a:rPr lang="en-US" sz="2000" dirty="0" err="1"/>
              <a:t>hned</a:t>
            </a:r>
            <a:r>
              <a:rPr lang="en-US" sz="2000" dirty="0"/>
              <a:t> </a:t>
            </a:r>
            <a:r>
              <a:rPr lang="en-US" sz="2000" dirty="0" err="1"/>
              <a:t>napoprvé</a:t>
            </a:r>
            <a:r>
              <a:rPr lang="en-US" sz="2000" dirty="0"/>
              <a:t>. </a:t>
            </a:r>
            <a:r>
              <a:rPr lang="en-US" sz="2000" dirty="0" err="1"/>
              <a:t>Ikar</a:t>
            </a:r>
            <a:r>
              <a:rPr lang="en-US" sz="2000" dirty="0"/>
              <a:t>.</a:t>
            </a:r>
          </a:p>
          <a:p>
            <a:r>
              <a:rPr lang="en-US" sz="2000" dirty="0"/>
              <a:t>Pennington, D. C. (2012). </a:t>
            </a:r>
            <a:r>
              <a:rPr lang="en-US" sz="2000" i="1" dirty="0"/>
              <a:t>Social cognition</a:t>
            </a:r>
            <a:r>
              <a:rPr lang="en-US" sz="2000" dirty="0"/>
              <a:t>. </a:t>
            </a:r>
            <a:r>
              <a:rPr lang="en-US" sz="2000" dirty="0" err="1"/>
              <a:t>Routledge</a:t>
            </a:r>
            <a:r>
              <a:rPr lang="en-US" sz="2000" dirty="0"/>
              <a:t>.</a:t>
            </a:r>
          </a:p>
          <a:p>
            <a:r>
              <a:rPr lang="en-US" sz="2000" dirty="0"/>
              <a:t>Ross, L., &amp; </a:t>
            </a:r>
            <a:r>
              <a:rPr lang="en-US" sz="2000" dirty="0" err="1"/>
              <a:t>Nisbett</a:t>
            </a:r>
            <a:r>
              <a:rPr lang="en-US" sz="2000" dirty="0"/>
              <a:t>, R. E. (2011). </a:t>
            </a:r>
            <a:r>
              <a:rPr lang="en-US" sz="2000" i="1" dirty="0"/>
              <a:t>The person and the situation: Perspectives of social psychology</a:t>
            </a:r>
            <a:r>
              <a:rPr lang="en-US" sz="2000" dirty="0"/>
              <a:t>. Pinter &amp; Martin Publishers.</a:t>
            </a:r>
          </a:p>
          <a:p>
            <a:r>
              <a:rPr lang="en-US" sz="2000" dirty="0"/>
              <a:t>Vogel, T., &amp; </a:t>
            </a:r>
            <a:r>
              <a:rPr lang="en-US" sz="2000" dirty="0" err="1"/>
              <a:t>Wanke</a:t>
            </a:r>
            <a:r>
              <a:rPr lang="en-US" sz="2000" dirty="0"/>
              <a:t>, M. (2016). </a:t>
            </a:r>
            <a:r>
              <a:rPr lang="en-US" sz="2000" i="1" dirty="0"/>
              <a:t>Attitudes and attitude change</a:t>
            </a:r>
            <a:r>
              <a:rPr lang="en-US" sz="2000" dirty="0"/>
              <a:t>. Psychology Press.</a:t>
            </a:r>
          </a:p>
          <a:p>
            <a:r>
              <a:rPr lang="en-US" sz="2000" dirty="0"/>
              <a:t>(+ </a:t>
            </a:r>
            <a:r>
              <a:rPr lang="en-US" sz="2000" dirty="0" err="1"/>
              <a:t>další</a:t>
            </a:r>
            <a:r>
              <a:rPr lang="en-US" sz="2000" dirty="0"/>
              <a:t> </a:t>
            </a:r>
            <a:r>
              <a:rPr lang="en-US" sz="2000" dirty="0" err="1"/>
              <a:t>tituly</a:t>
            </a:r>
            <a:r>
              <a:rPr lang="en-US" sz="2000" dirty="0"/>
              <a:t> </a:t>
            </a:r>
            <a:r>
              <a:rPr lang="en-US" sz="2000" dirty="0" err="1"/>
              <a:t>zmíněny</a:t>
            </a:r>
            <a:r>
              <a:rPr lang="en-US" sz="2000" dirty="0"/>
              <a:t> v </a:t>
            </a:r>
            <a:r>
              <a:rPr lang="en-US" sz="2000" dirty="0" err="1"/>
              <a:t>průběhu</a:t>
            </a:r>
            <a:r>
              <a:rPr lang="en-US" sz="2000" dirty="0"/>
              <a:t> </a:t>
            </a:r>
            <a:r>
              <a:rPr lang="en-US" sz="2000" dirty="0" err="1"/>
              <a:t>kurzu</a:t>
            </a:r>
            <a:r>
              <a:rPr lang="en-US" sz="2000" dirty="0"/>
              <a:t>)</a:t>
            </a:r>
            <a:endParaRPr lang="cs-C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psychologie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vědecké</a:t>
            </a:r>
            <a:r>
              <a:rPr lang="en-US" dirty="0"/>
              <a:t> </a:t>
            </a:r>
            <a:r>
              <a:rPr lang="en-US" dirty="0" err="1"/>
              <a:t>studium</a:t>
            </a:r>
            <a:r>
              <a:rPr lang="en-US" dirty="0"/>
              <a:t> </a:t>
            </a:r>
            <a:r>
              <a:rPr lang="en-US" dirty="0" err="1"/>
              <a:t>vlivu</a:t>
            </a:r>
            <a:r>
              <a:rPr lang="en-US" dirty="0"/>
              <a:t> </a:t>
            </a:r>
            <a:r>
              <a:rPr lang="en-US" dirty="0" err="1"/>
              <a:t>reálné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domnělé</a:t>
            </a:r>
            <a:r>
              <a:rPr lang="en-US" dirty="0"/>
              <a:t> </a:t>
            </a:r>
            <a:r>
              <a:rPr lang="en-US" dirty="0" err="1"/>
              <a:t>přítomnosti</a:t>
            </a:r>
            <a:r>
              <a:rPr lang="en-US" dirty="0"/>
              <a:t> </a:t>
            </a:r>
            <a:r>
              <a:rPr lang="en-US" dirty="0" err="1"/>
              <a:t>jiných</a:t>
            </a:r>
            <a:r>
              <a:rPr lang="en-US" dirty="0"/>
              <a:t> </a:t>
            </a:r>
            <a:r>
              <a:rPr lang="en-US" dirty="0" err="1"/>
              <a:t>lidí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, </a:t>
            </a:r>
            <a:r>
              <a:rPr lang="en-US" dirty="0" err="1"/>
              <a:t>myšlení</a:t>
            </a:r>
            <a:r>
              <a:rPr lang="en-US" dirty="0"/>
              <a:t> a </a:t>
            </a:r>
            <a:r>
              <a:rPr lang="en-US" dirty="0" err="1"/>
              <a:t>cítění</a:t>
            </a:r>
            <a:endParaRPr lang="en-US" dirty="0"/>
          </a:p>
          <a:p>
            <a:pPr lvl="1"/>
            <a:r>
              <a:rPr lang="en-US" dirty="0"/>
              <a:t>v </a:t>
            </a:r>
            <a:r>
              <a:rPr lang="en-US" dirty="0" err="1"/>
              <a:t>rozšířené</a:t>
            </a:r>
            <a:r>
              <a:rPr lang="en-US" dirty="0"/>
              <a:t> </a:t>
            </a:r>
            <a:r>
              <a:rPr lang="en-US" dirty="0" err="1"/>
              <a:t>formě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působení</a:t>
            </a:r>
            <a:r>
              <a:rPr lang="en-US" dirty="0"/>
              <a:t> </a:t>
            </a:r>
            <a:r>
              <a:rPr lang="en-US" dirty="0" err="1"/>
              <a:t>situačních</a:t>
            </a:r>
            <a:r>
              <a:rPr lang="en-US" dirty="0"/>
              <a:t> </a:t>
            </a:r>
            <a:r>
              <a:rPr lang="en-US" dirty="0" err="1"/>
              <a:t>vlivů</a:t>
            </a:r>
            <a:r>
              <a:rPr lang="en-US" dirty="0"/>
              <a:t> </a:t>
            </a:r>
            <a:r>
              <a:rPr lang="en-US" dirty="0" err="1"/>
              <a:t>obecně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Atraktivitu</a:t>
            </a:r>
            <a:r>
              <a:rPr lang="en-US" dirty="0"/>
              <a:t> </a:t>
            </a:r>
            <a:r>
              <a:rPr lang="en-US" dirty="0" err="1"/>
              <a:t>zvyšující</a:t>
            </a:r>
            <a:r>
              <a:rPr lang="en-US" dirty="0"/>
              <a:t> </a:t>
            </a:r>
            <a:r>
              <a:rPr lang="en-US" dirty="0" err="1"/>
              <a:t>signály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7014" b="2201"/>
          <a:stretch>
            <a:fillRect/>
          </a:stretch>
        </p:blipFill>
        <p:spPr bwMode="auto">
          <a:xfrm>
            <a:off x="409441" y="1554118"/>
            <a:ext cx="8338781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659" y="3316683"/>
            <a:ext cx="2491427" cy="340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Atraktivitu</a:t>
            </a:r>
            <a:r>
              <a:rPr lang="en-US" dirty="0"/>
              <a:t> </a:t>
            </a:r>
            <a:r>
              <a:rPr lang="en-US" dirty="0" err="1"/>
              <a:t>zvyšující</a:t>
            </a:r>
            <a:r>
              <a:rPr lang="en-US" dirty="0"/>
              <a:t> </a:t>
            </a:r>
            <a:r>
              <a:rPr lang="en-US" dirty="0" err="1"/>
              <a:t>signály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7014" b="2201"/>
          <a:stretch>
            <a:fillRect/>
          </a:stretch>
        </p:blipFill>
        <p:spPr bwMode="auto">
          <a:xfrm>
            <a:off x="409441" y="1554118"/>
            <a:ext cx="8338781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659" y="3316683"/>
            <a:ext cx="2491427" cy="340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ymbol zákazu 4">
            <a:extLst>
              <a:ext uri="{FF2B5EF4-FFF2-40B4-BE49-F238E27FC236}">
                <a16:creationId xmlns:a16="http://schemas.microsoft.com/office/drawing/2014/main" id="{BF6214EE-542A-44FA-A300-B1E584FAA3A2}"/>
              </a:ext>
            </a:extLst>
          </p:cNvPr>
          <p:cNvSpPr/>
          <p:nvPr/>
        </p:nvSpPr>
        <p:spPr>
          <a:xfrm>
            <a:off x="1449658" y="365170"/>
            <a:ext cx="6244684" cy="6244684"/>
          </a:xfrm>
          <a:prstGeom prst="noSmoking">
            <a:avLst/>
          </a:prstGeom>
          <a:solidFill>
            <a:srgbClr val="FF000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bg1"/>
                </a:solidFill>
              </a:rPr>
              <a:t>FAKE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22C670-2316-4470-895D-F843A2893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93" y="4614862"/>
            <a:ext cx="75342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cs-CZ" dirty="0" err="1"/>
              <a:t>elský</a:t>
            </a:r>
            <a:r>
              <a:rPr lang="cs-CZ" dirty="0"/>
              <a:t> rozum stačí?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752" y="1527048"/>
            <a:ext cx="8604742" cy="4572000"/>
          </a:xfrm>
        </p:spPr>
        <p:txBody>
          <a:bodyPr>
            <a:normAutofit/>
          </a:bodyPr>
          <a:lstStyle/>
          <a:p>
            <a:r>
              <a:rPr lang="cs-CZ" sz="2000" b="1" dirty="0"/>
              <a:t>Každý je </a:t>
            </a:r>
            <a:r>
              <a:rPr lang="en-US" sz="2000" b="1" dirty="0" err="1"/>
              <a:t>sociální</a:t>
            </a:r>
            <a:r>
              <a:rPr lang="en-US" sz="2000" b="1" dirty="0"/>
              <a:t> </a:t>
            </a:r>
            <a:r>
              <a:rPr lang="cs-CZ" sz="2000" b="1" dirty="0"/>
              <a:t>psycholog</a:t>
            </a:r>
          </a:p>
          <a:p>
            <a:pPr lvl="1">
              <a:buFontTx/>
              <a:buChar char="-"/>
            </a:pPr>
            <a:r>
              <a:rPr lang="cs-CZ" sz="2000" dirty="0"/>
              <a:t>Máme pocit, že všemu rozumíme</a:t>
            </a:r>
            <a:r>
              <a:rPr lang="en-US" sz="2000" dirty="0"/>
              <a:t>, </a:t>
            </a:r>
            <a:r>
              <a:rPr lang="en-US" sz="2000" dirty="0" err="1"/>
              <a:t>vše</a:t>
            </a:r>
            <a:r>
              <a:rPr lang="en-US" sz="2000" dirty="0"/>
              <a:t> je </a:t>
            </a:r>
            <a:r>
              <a:rPr lang="en-US" sz="2000" dirty="0" err="1"/>
              <a:t>triviální</a:t>
            </a:r>
            <a:r>
              <a:rPr lang="en-US" sz="2000" dirty="0"/>
              <a:t> a “</a:t>
            </a:r>
            <a:r>
              <a:rPr lang="en-US" sz="2000" dirty="0" err="1"/>
              <a:t>zřejmé</a:t>
            </a:r>
            <a:r>
              <a:rPr lang="en-US" sz="2000" dirty="0"/>
              <a:t>”</a:t>
            </a:r>
            <a:endParaRPr lang="cs-CZ" sz="2000" dirty="0"/>
          </a:p>
          <a:p>
            <a:pPr lvl="1">
              <a:buFontTx/>
              <a:buChar char="-"/>
            </a:pPr>
            <a:r>
              <a:rPr lang="en-US" sz="2000" dirty="0" err="1"/>
              <a:t>Názory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ale </a:t>
            </a:r>
            <a:r>
              <a:rPr lang="en-US" sz="2000" dirty="0" err="1"/>
              <a:t>často</a:t>
            </a:r>
            <a:r>
              <a:rPr lang="en-US" sz="2000" dirty="0"/>
              <a:t> </a:t>
            </a:r>
            <a:r>
              <a:rPr lang="en-US" sz="2000" dirty="0" err="1"/>
              <a:t>protichůdné</a:t>
            </a:r>
            <a:r>
              <a:rPr lang="en-US" sz="2000" dirty="0"/>
              <a:t> a </a:t>
            </a:r>
            <a:r>
              <a:rPr lang="en-US" sz="2000" dirty="0" err="1"/>
              <a:t>lidem</a:t>
            </a:r>
            <a:r>
              <a:rPr lang="en-US" sz="2000" dirty="0"/>
              <a:t> </a:t>
            </a:r>
            <a:r>
              <a:rPr lang="en-US" sz="2000" dirty="0" err="1"/>
              <a:t>přijdou</a:t>
            </a:r>
            <a:r>
              <a:rPr lang="en-US" sz="2000" dirty="0"/>
              <a:t> </a:t>
            </a:r>
            <a:r>
              <a:rPr lang="en-US" sz="2000" dirty="0" err="1"/>
              <a:t>triviální</a:t>
            </a:r>
            <a:r>
              <a:rPr lang="en-US" sz="2000" dirty="0"/>
              <a:t> a “</a:t>
            </a:r>
            <a:r>
              <a:rPr lang="en-US" sz="2000" dirty="0" err="1"/>
              <a:t>zřejmé</a:t>
            </a:r>
            <a:r>
              <a:rPr lang="en-US" sz="2000" dirty="0"/>
              <a:t>” </a:t>
            </a:r>
            <a:r>
              <a:rPr lang="en-US" sz="2000" dirty="0" err="1"/>
              <a:t>obě</a:t>
            </a:r>
            <a:r>
              <a:rPr lang="en-US" sz="2000" dirty="0"/>
              <a:t> </a:t>
            </a:r>
            <a:r>
              <a:rPr lang="en-US" sz="2000" dirty="0" err="1"/>
              <a:t>pozice</a:t>
            </a:r>
            <a:r>
              <a:rPr lang="en-US" sz="2000" dirty="0"/>
              <a:t>:</a:t>
            </a:r>
            <a:endParaRPr lang="cs-CZ" sz="2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153794" y="2909279"/>
            <a:ext cx="8129522" cy="63809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sz="2000" b="1" dirty="0"/>
              <a:t>„Vrána k vráně sedá“</a:t>
            </a:r>
            <a:r>
              <a:rPr lang="en-US" sz="2000" dirty="0"/>
              <a:t> </a:t>
            </a:r>
            <a:r>
              <a:rPr lang="cs-CZ" sz="2000" dirty="0"/>
              <a:t>ale i</a:t>
            </a:r>
            <a:r>
              <a:rPr lang="cs-CZ" sz="2000" b="1" dirty="0"/>
              <a:t> „Opaky se přitahují“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7572375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4876" y="3501008"/>
            <a:ext cx="3929090" cy="30712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03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19847</TotalTime>
  <Words>1159</Words>
  <Application>Microsoft Office PowerPoint</Application>
  <PresentationFormat>Předvádění na obrazovce (4:3)</PresentationFormat>
  <Paragraphs>159</Paragraphs>
  <Slides>20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 2</vt:lpstr>
      <vt:lpstr>Motiv systému Office</vt:lpstr>
      <vt:lpstr>JJB225  Sociálně-psychologické aspekty marketingové komunikace  Přednášející: Ing. Mgr. Marek Vranka </vt:lpstr>
      <vt:lpstr>Informace k průběhu kurzu</vt:lpstr>
      <vt:lpstr>Informace k průběhu kurzu</vt:lpstr>
      <vt:lpstr>Informace k průběhu kurzu</vt:lpstr>
      <vt:lpstr>Literatura</vt:lpstr>
      <vt:lpstr>Sociální psychologie</vt:lpstr>
      <vt:lpstr>Atraktivitu zvyšující signály</vt:lpstr>
      <vt:lpstr>Atraktivitu zvyšující signály</vt:lpstr>
      <vt:lpstr>Selský rozum stačí?</vt:lpstr>
      <vt:lpstr>Sociální psychologie</vt:lpstr>
      <vt:lpstr>Sociální psychologie</vt:lpstr>
      <vt:lpstr>Osobnost nebo situace?</vt:lpstr>
      <vt:lpstr>www.pless.cz/exp11.html</vt:lpstr>
      <vt:lpstr>Prezentace aplikace PowerPoint</vt:lpstr>
      <vt:lpstr>Vězňovo dilema</vt:lpstr>
      <vt:lpstr>Převaha situačních faktorů nad osobností</vt:lpstr>
      <vt:lpstr>Interpretace sociálních situací</vt:lpstr>
      <vt:lpstr>Co ovlivňuje interpretace</vt:lpstr>
      <vt:lpstr>Konzistence a sebe-naplňující proroctví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 neuroekonomie</dc:title>
  <dc:creator>Petr Houdek</dc:creator>
  <cp:lastModifiedBy>mV</cp:lastModifiedBy>
  <cp:revision>609</cp:revision>
  <dcterms:created xsi:type="dcterms:W3CDTF">2010-04-13T10:47:41Z</dcterms:created>
  <dcterms:modified xsi:type="dcterms:W3CDTF">2020-02-17T08:34:44Z</dcterms:modified>
</cp:coreProperties>
</file>