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56" r:id="rId3"/>
    <p:sldId id="359" r:id="rId4"/>
    <p:sldId id="360" r:id="rId5"/>
    <p:sldId id="361" r:id="rId6"/>
    <p:sldId id="357" r:id="rId7"/>
    <p:sldId id="339" r:id="rId8"/>
    <p:sldId id="341" r:id="rId9"/>
    <p:sldId id="358" r:id="rId10"/>
    <p:sldId id="290" r:id="rId11"/>
    <p:sldId id="291" r:id="rId12"/>
    <p:sldId id="292" r:id="rId13"/>
    <p:sldId id="293" r:id="rId14"/>
    <p:sldId id="323" r:id="rId15"/>
    <p:sldId id="298" r:id="rId16"/>
    <p:sldId id="309" r:id="rId17"/>
    <p:sldId id="342" r:id="rId18"/>
    <p:sldId id="36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6085" autoAdjust="0"/>
  </p:normalViewPr>
  <p:slideViewPr>
    <p:cSldViewPr>
      <p:cViewPr varScale="1">
        <p:scale>
          <a:sx n="78" d="100"/>
          <a:sy n="78" d="100"/>
        </p:scale>
        <p:origin x="811" y="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10.03.2024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03512" y="1268761"/>
            <a:ext cx="8856984" cy="233169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vytváření dat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</a:rPr>
              <a:t>Jiri.mertl@fhs.cuni.cz</a:t>
            </a:r>
          </a:p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21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Dotazník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úskalí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jeho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vytvářením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155170"/>
            <a:ext cx="11305256" cy="558619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Dotazník by měl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začínat oslovením a vysvětlením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 čemu slouží a v rámci jakého výzkumu bude využit + ujištění o základních etických náležitostech.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 případě, že by úřad práce zavedl bonifikaci na zaměstnávání propuštěných osob, propuštěné osoby by mohly intenzivně využívat sociální služby ze strany sociálních pracovníků a pracovnic, zejména s ohledem na intervenci, která by byla založená na přístupu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recovery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a exekutorský úřad by vám pomáhal s administrativou exekucí, byl byste ochotný zaměstnávat propuštěné osoby?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 by být co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nejkratší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Otázky by měly být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srozumitelné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neměly by být zavádějící a měli bychom se ptát vždy jenom na jednu věc.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Pokud je podezření ohledně nepochopení – přidat vysvětlení před nebo do otázky.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Minimální nebo žádné citlivé otázky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Kdy naposled jste měl/a se sex?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Otevřené otázky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bývají podceňovány, ale mohou být dobrým nástrojem.</a:t>
            </a:r>
          </a:p>
        </p:txBody>
      </p:sp>
    </p:spTree>
    <p:extLst>
      <p:ext uri="{BB962C8B-B14F-4D97-AF65-F5344CB8AC3E}">
        <p14:creationId xmlns:p14="http://schemas.microsoft.com/office/powerpoint/2010/main" val="340207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Typy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otázek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dotazníku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25172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Uzavřené otázky.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Odpověď může být binární (ano/ne).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Jedna odpověď z více než dvou odpovědí.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se využívá škála (nejčastěji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Likertova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): slovní – „dobře, spíše dobře, ani dobře a ani špatně, spíše špatně, špatně“ – i číselná – „1, 2, 3, 4, 5“ – psychologický efekt.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Více odpovědí v rámci jedné otázky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kvůli zjištění nějakých důvodů atd.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Baterie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Pozor na deduktivně vykonstruované odpovědi, které mohou navádět respondenta nebo respondentku.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Otevřené otázky.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být využito i určité řazení respondentem nebo respondentkou.</a:t>
            </a:r>
          </a:p>
          <a:p>
            <a:pPr>
              <a:spcAft>
                <a:spcPts val="600"/>
              </a:spcAft>
            </a:pP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3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8381" y="108112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Atribuční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268760"/>
            <a:ext cx="11233248" cy="558924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Popisují daný vzorek a poskytují o něm lepší představu.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slouží jako třídící proměnné.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 osob.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Věk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Gender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Pohlaví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Vzdělání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Příjem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 subjektů.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Velikost (počet zaměstnanců)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Geografická poloha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Provozování určitých služeb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Zkušenosti s problematikou</a:t>
            </a:r>
          </a:p>
        </p:txBody>
      </p:sp>
    </p:spTree>
    <p:extLst>
      <p:ext uri="{BB962C8B-B14F-4D97-AF65-F5344CB8AC3E}">
        <p14:creationId xmlns:p14="http://schemas.microsoft.com/office/powerpoint/2010/main" val="37970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Větvení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dotazníku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1797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Třídící proměnné mohou být užitečné i během dotazování, jelikož mohou poskytnout kritérium pro větvení otázek.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ZŠ/SŠ odpoví, že nemají zkušenosti se supervizí, tak se jich můžeme zeptat na jinou sadu otázek.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Pozor na přílišné větvení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ztrácí se pak orientace v dotazníku a není jasné, kam přeskočit a kam se pak vrátit. (Viz příklad.)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dobré si případně udělat diagram.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Vyplatí se udělat pro elektronický dotazník (tam může být větvení i komplexnější).</a:t>
            </a:r>
          </a:p>
        </p:txBody>
      </p:sp>
    </p:spTree>
    <p:extLst>
      <p:ext uri="{BB962C8B-B14F-4D97-AF65-F5344CB8AC3E}">
        <p14:creationId xmlns:p14="http://schemas.microsoft.com/office/powerpoint/2010/main" val="414014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Pilotáž dotazníku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824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Odzkoušení dotazníku s několika respondenty/respondentkami.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Zjištění největších chyb a nesrovnalostí a délky dotazníku.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časově náročné až nemožné, protože se nedostanete k relevantním respondentům/tkám.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Vyplatí se udělat alespoň s někým, aby byly odrušeny obecné největší chyby.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Vyplatí se dělat i u kvalitativních rozhovorů.</a:t>
            </a:r>
          </a:p>
        </p:txBody>
      </p:sp>
    </p:spTree>
    <p:extLst>
      <p:ext uri="{BB962C8B-B14F-4D97-AF65-F5344CB8AC3E}">
        <p14:creationId xmlns:p14="http://schemas.microsoft.com/office/powerpoint/2010/main" val="53068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Face-to-face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dotazování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oproti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elektronickému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dotazování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700808"/>
            <a:ext cx="10972800" cy="4896544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Face-to-face = rozhovor s respondentem/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tkou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společné vyplňování dotazníku.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možnost sledovat jeho/její reakce a dělat si poznámky, případně lépe vytipovat a již rovnou oslovit na rozhovory nebo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Elektronické dotazování nic takového neumožňuje.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 požádat o vyjádření zájmu a participaci na rozhovoru nebo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předání kontaktu, ale může působit nedůvěryhodně.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Face-to-face má větší návratnost oproti elektronickému dotazování.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Obě formy ovlivňují i dostupnost určitých populací.</a:t>
            </a:r>
          </a:p>
        </p:txBody>
      </p:sp>
    </p:spTree>
    <p:extLst>
      <p:ext uri="{BB962C8B-B14F-4D97-AF65-F5344CB8AC3E}">
        <p14:creationId xmlns:p14="http://schemas.microsoft.com/office/powerpoint/2010/main" val="1834991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Přepis dotazníků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824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Repetitivní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úmorná práce = velký prostor pro chyby.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Nutná součást face-to-face dotazování.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Přepis ve více lidech = zmenšení možnosti udělání chyby.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menší výzkumy stačí pro přepisování vytvoření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excelovského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souboru a přepsání dat do něj.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Velmi důležité je párování dotazníků s případy v datovém souboru.</a:t>
            </a:r>
          </a:p>
        </p:txBody>
      </p:sp>
    </p:spTree>
    <p:extLst>
      <p:ext uri="{BB962C8B-B14F-4D97-AF65-F5344CB8AC3E}">
        <p14:creationId xmlns:p14="http://schemas.microsoft.com/office/powerpoint/2010/main" val="127361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Pozorování – kvantitativní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628800"/>
            <a:ext cx="11161240" cy="496855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podstatě stejně jako kvalitativního s tím rozdílem, že se nedělá terénní deník, ale vyplňuje se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protokol z pozorování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Protokol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obsahuje kategorie, na něž je potřeba se při pozorování zaměřit a vyplnit je (slovně nebo číselně).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Údaje se pak kvantifikují a agregovaně.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možné si pořizovat i vlastní poznámky mimo protokol jako vysvětlující informace na později.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výzkum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Key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-to-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Voice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 nemocnici.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Spolu s dotazníky může mít podobu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experimentu (randomizovaná kontrolní studie)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nebo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kvazi-experimentu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770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1C2D8-9E9E-41AF-AD60-7EB15BD42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7A6F6-1D62-837C-5577-0BDCEB69C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0527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3C636-D7C5-D4E4-E246-6C04FF5FF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124744"/>
            <a:ext cx="11161240" cy="5733256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Brinkmann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S. (2013).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Interviewing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Oxford University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Brinkmann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S., &amp;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Kvale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S. (2018).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Doing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Interviews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(2nd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). SAGE.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Creswell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J. W. (2007).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Inquiry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&amp;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Design: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Choosing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among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Five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Approaches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SAGE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Gillham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B. (2005).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Interviewing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Open University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Gray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 E. (2004).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Doing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in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Real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World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Sage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Heřmanský, M. (2019). Zúčastněné pozorování.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(pp. 353–389). FHS UK.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Hirt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T., Zíková, T., Toušek, L., Sosna, D.,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Henig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D., Tošner, M.,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Hrešánová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E., Dvořáková, I., Kavalír, A., Kovář, J., &amp; Pařízková, A. (2012).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Vybrané kapitoly z aplikované sociální antropologie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Západočeská univerzita.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Lowndes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S. (2005).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E-mail Interview. In B.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Gillham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(Ed.),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Interviewing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: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Range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Techniques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(pp. 107–112). Open University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Saldaña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J. (2011).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Fundamentals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 Oxford University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Press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Špaček, O. (2019). Dotazník.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(pp. 141–168). FHS UK.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Wilkinson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D., &amp;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Dokter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D. (2023).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Researcher’s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Toolkit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: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Complete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Guide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to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Practitioner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anose="02020404030301010803" pitchFamily="18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(Second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edition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).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Routledge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Zandlová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, M. (2019). Rozhovor.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anose="02020404030301010803" pitchFamily="18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anose="02020404030301010803" pitchFamily="18" charset="0"/>
              </a:rPr>
              <a:t>Metody výzkumu ve společenských vědách</a:t>
            </a:r>
            <a:r>
              <a:rPr lang="cs-CZ" dirty="0">
                <a:solidFill>
                  <a:schemeClr val="bg1"/>
                </a:solidFill>
                <a:latin typeface="Garamond" panose="02020404030301010803" pitchFamily="18" charset="0"/>
              </a:rPr>
              <a:t> (pp. 315–352). FHS UK.</a:t>
            </a:r>
          </a:p>
          <a:p>
            <a:pPr marL="0" indent="0">
              <a:spcAft>
                <a:spcPts val="600"/>
              </a:spcAft>
              <a:buNone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1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11017224" cy="128215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Rozhovory jako hlavní kvalitativní metoda vytváření dat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398786"/>
            <a:ext cx="11233248" cy="5342582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Mohou být formální a neformální.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Neformální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rozhovory mimo nahrávky, velmi volné, tématem může být cokoliv.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Formální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Polo-strukturované (jasně daná témata, lze se odklonit, pokud je to vhodné).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Narativní (důraz na vyprávění informanta/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Biografické (vyprávění životního příběhu nebo události v životě).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Fenomenologické (často v terapiích nebo psychologii, opakované rozhovory týkající se události, zkušenosti apod.).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Kombinace.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Lze je nahrávat nebo si dělat poznámky; specifikum je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chvíle po rozhovoru, kdy se vypne diktafon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Nahrávku lze pořizovat i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skrytě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(má to etické implikace).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Ale může mít i on-line formu nebo, pokud je to vhodné, i psanou formu (vyměňování mailů).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Vedení rozhovoru je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řemeslo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je nutné tuto dovednost trénovat. Existují některá základní pravidla: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nutné informanta/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tku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poslouchat a dávat mu najevo, že posloucháte.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dobré se ptát na upřesnění formou „Vy jste říkal/a, že…, jak jste to myslel/a?“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se nehodí jít do konfrontace – chcete se něco dozvědět. </a:t>
            </a:r>
          </a:p>
        </p:txBody>
      </p:sp>
    </p:spTree>
    <p:extLst>
      <p:ext uri="{BB962C8B-B14F-4D97-AF65-F5344CB8AC3E}">
        <p14:creationId xmlns:p14="http://schemas.microsoft.com/office/powerpoint/2010/main" val="20677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801200" cy="10081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Rozhovor není výslech!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268760"/>
            <a:ext cx="11233248" cy="5472608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Můžete se mi prosím stručně představit a říct, kdy poprvé jste užila tvrdou drogu?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Jmenuji se B. Je mi 22 let. Vystudovala SŠ se zaměřením na pedagogiku a sport. Nyní pracuji na recepci ve fitness centru. Dále k tomu vedu i skupinové lekce. První droga, kterou jsem užila byla marihuana. Bylo to již na základní škole, přibližně v 8.třídě.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Kdo vám podal první drogu?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Starší kamarádi.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Užila jste i nějaké jiné drogy kromě marihuany?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Ano.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Jaké drogy to byli?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Extáze, kokain a efedrin.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Jak často drogy užíváte?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Drogy užívám pouze rekreačně, pro lepší zábavu ve společnosti.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A To je tedy jak často.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Informant/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Přibližně dvakrát do měsíce. Někdy více, někdy méně.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Tazatel/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Co vás vede k užívání drog?“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5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116632"/>
            <a:ext cx="11233248" cy="10801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Rozhovor není zkoušení!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268760"/>
            <a:ext cx="11233248" cy="558924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„A s tím teda lehce souvisí ten syndrom vyhoření, víte, co to je? Nebo, co znamená pro vás ten syndrom vyhoření?“</a:t>
            </a:r>
          </a:p>
          <a:p>
            <a:pPr>
              <a:spcAft>
                <a:spcPts val="600"/>
              </a:spcAft>
            </a:pPr>
            <a:r>
              <a:rPr lang="pl-PL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„Jak se to podle vás projevuje, ten syndrom vyhoření?”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</a:t>
            </a:r>
            <a:r>
              <a:rPr lang="sv-SE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Když se tak zeptám, setkala jste se někdy s pojmem syndrom vyhoření?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„A věděla byste, co syndrom vyhoření obnáší, popř. co by mohl obnášet?“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„Víte koho by se syndrom vyhoření mohl týkat?“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„Tušíš, jaké drogy se nejčastěji u nás používají?“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„Tušíš, jaké sociální služby jsou poskytované drogově závislým?“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„Víš, na jakém principu působí služby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harm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reduction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„Víš, jaká je úloha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streetworkera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 Jak se podle Vás cítí dítě, když dojde k uspokojení jeho potřeb?“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 Jaké mohu nastat důsledky u dítěte vznikající z neuspokojování potřeb?“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 Jak rozpoznáte, že má dítě v náhradní rodinné péči nějakou potřebu?“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„Máte povědomí o formách pomoci a podpory v oblasti uspokojování potřeby dítěte?“</a:t>
            </a:r>
          </a:p>
        </p:txBody>
      </p:sp>
    </p:spTree>
    <p:extLst>
      <p:ext uri="{BB962C8B-B14F-4D97-AF65-F5344CB8AC3E}">
        <p14:creationId xmlns:p14="http://schemas.microsoft.com/office/powerpoint/2010/main" val="395430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11017224" cy="108012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Rozhovor a sociální práce nebo terapeutická praxe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196752"/>
            <a:ext cx="11233248" cy="532859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Výzkumný rozhovor je velmi podobný rozhovorům vedeným v sociální práci nebo terapeutické praxi.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Stejná míra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elicitace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nebo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probingu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-&gt; chcete se dozvědět co nejvíce o dané záležitosti.</a:t>
            </a:r>
          </a:p>
          <a:p>
            <a:pPr lvl="1"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Elicitace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probing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povzbuzování a doptávání se dané(ho) informanta/informantky, aby rozvíjel svoji promluvu a upřesňoval dané myšlenky.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Zásadní rozdíl = ve výzkumném rozhovoru nejde o nalezení nějakého řešení nebo pomoci dané(mu) informantovi/informantce, ale zjištění relevantních informací vztahujících se k danému tématu.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Stává se, že se role výzkumníka/výzkumnice a terapeuta/terapeutky / sociální(ho) pracovníka/pracovnice prolínají -&gt; je dobré to reflektovat a učit se s tím pracovat. 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7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skupiny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412776"/>
            <a:ext cx="11161240" cy="518457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podstatě skupinové rozhovory, které na jedné straně šetří čas, ale hlavně mají jinou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dynamiku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než rozhovory, protože je tam možná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konfrontace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vzájemné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doplňování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důležité zvážit, jestli je dynamika v rámci tématu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žádoucí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může dojít k hádce, což naruší celou skupinu.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se stát, že se sejde skupina, která se bude velmi dobře doplňovat, ale nebývá to zvykem. Někdy se může stát, že skupina bude působit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intimidačně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(příkladem genderový výzkum na technických fakultách).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Velmi důležitá role moderátora/moderátorky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(vás) – může se stát, že téma se stočí někam, kam nechcete, a je potřeba ho direktivně vrátit na původní kolej.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Náročné na přepis a taky organizaci. </a:t>
            </a:r>
          </a:p>
        </p:txBody>
      </p:sp>
    </p:spTree>
    <p:extLst>
      <p:ext uri="{BB962C8B-B14F-4D97-AF65-F5344CB8AC3E}">
        <p14:creationId xmlns:p14="http://schemas.microsoft.com/office/powerpoint/2010/main" val="304131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11089232" cy="128215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Pozorování – kvalitativní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628800"/>
            <a:ext cx="11233248" cy="496855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být zúčastněné a nezúčastněné.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Zúčastněné: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vyzkumník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/výzkumnice se přímo podílí na interakcích a je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aktérsky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součástí zkoumaného pole.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Nezúčastněné: pozorování odehrávajících se interakcí a aktivní vyhýbání se jejich ovlivňování. (Příklad: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Fassin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Prison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Worlds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Součástí pozorování může být i pořizování nahrávky, ale často problematické a je potřeba to dělat skrytě (nelze se každého ptát na rozhovor).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Nutnou součástí je terénní deník = zápisky zkušeností z terénu.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Hodí se zapisovat prakticky úplně všechno, protože není jasné, kdy se co může hodit.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Dělá se po interakcích, ale je možné si dělat poznámky (třeba výstižné citace) během interakcí.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Nesledují se pouze interakce, ale také prostředí, neverbální komunikace, gesta, bezprostřední reakce atd.</a:t>
            </a:r>
          </a:p>
        </p:txBody>
      </p:sp>
    </p:spTree>
    <p:extLst>
      <p:ext uri="{BB962C8B-B14F-4D97-AF65-F5344CB8AC3E}">
        <p14:creationId xmlns:p14="http://schemas.microsoft.com/office/powerpoint/2010/main" val="96632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Desk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412776"/>
            <a:ext cx="11377264" cy="518457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Shromažďování diskurzivní produkce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 danému tématu.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Diskurzivní produkce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v podstatě jakákoliv vytvořená informace k danému tématu; může mít podobu dokumentu, videa, audia, fotografie, obrazu, mediálního obsahu, zákonu, tiskové zprávy atd.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nutná striktní selekce toho, co je relevantní a co není.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se odehrává v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archivech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nebo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depozitářích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apod.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desk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lze postavit celou analýzu (například analýza mediálního diskurzu) nebo může sloužit jako podpora k analýze postavené na jiným metodách.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 nalezení produkce lze použít i speciální elektronické vyhledavače.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Například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Anopress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který slouží k vyhledávání a shromažďování mediální produkce.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Jinak je shromažďování produkce často spíše „mravenčí“ prací spočívající v podrobném hledání relevantních informací a jejich získání (ať už fyzicky nebo elektronicky).</a:t>
            </a:r>
          </a:p>
        </p:txBody>
      </p:sp>
    </p:spTree>
    <p:extLst>
      <p:ext uri="{BB962C8B-B14F-4D97-AF65-F5344CB8AC3E}">
        <p14:creationId xmlns:p14="http://schemas.microsoft.com/office/powerpoint/2010/main" val="221274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8721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Etnografie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484784"/>
            <a:ext cx="11305256" cy="511256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Spojení všech předešlých metod v jeden celek, který by měl velmi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podrobně a přesně vysvětlovat analyzované téma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Časově náročná, ale zase nejkomplexnější metoda.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Není vhodná pro výzkumníky/výzkumnice bez zkušeností (pocit zahlcení a demotivace z neustálé absence dostatečného chápání).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Výsledkem by měla být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teorie postavená induktivně na vytvořených datech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přičemž by měla zohledňovat i alternativní pohledy a interpretace a argumentovat, proč je přesnější než tyto pohledy.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Předmětem etnografie může být cílová skupina, kultura, prostor, organizace, zaměstnání atd.</a:t>
            </a:r>
          </a:p>
        </p:txBody>
      </p:sp>
    </p:spTree>
    <p:extLst>
      <p:ext uri="{BB962C8B-B14F-4D97-AF65-F5344CB8AC3E}">
        <p14:creationId xmlns:p14="http://schemas.microsoft.com/office/powerpoint/2010/main" val="60127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2252</Words>
  <Application>Microsoft Office PowerPoint</Application>
  <PresentationFormat>Širokoúhlá obrazovka</PresentationFormat>
  <Paragraphs>163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Garamond</vt:lpstr>
      <vt:lpstr>Georgia</vt:lpstr>
      <vt:lpstr>Motiv systému Office</vt:lpstr>
      <vt:lpstr>Metody vytváření dat</vt:lpstr>
      <vt:lpstr>Rozhovory jako hlavní kvalitativní metoda vytváření dat</vt:lpstr>
      <vt:lpstr>Rozhovor není výslech!</vt:lpstr>
      <vt:lpstr>Rozhovor není zkoušení!</vt:lpstr>
      <vt:lpstr>Rozhovor a sociální práce nebo terapeutická praxe</vt:lpstr>
      <vt:lpstr>Fokusní skupiny</vt:lpstr>
      <vt:lpstr>Pozorování – kvalitativní</vt:lpstr>
      <vt:lpstr>Desk research</vt:lpstr>
      <vt:lpstr>Etnografie</vt:lpstr>
      <vt:lpstr>Dotazník a úskalí s jeho vytvářením</vt:lpstr>
      <vt:lpstr>Typy otázek v dotazníku</vt:lpstr>
      <vt:lpstr>Atribuční data</vt:lpstr>
      <vt:lpstr>Větvení dotazníku</vt:lpstr>
      <vt:lpstr>Pilotáž dotazníku</vt:lpstr>
      <vt:lpstr>Face-to-face dotazování oproti elektronickému dotazování</vt:lpstr>
      <vt:lpstr>Přepis dotazníků</vt:lpstr>
      <vt:lpstr>Pozorování – kvantitativní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náležitosti kurzu a základy (kvalitativně vedeného smíšeného) výzkumu</dc:title>
  <dc:creator>Jiří Mertl</dc:creator>
  <cp:lastModifiedBy>Mertl Jiří</cp:lastModifiedBy>
  <cp:revision>67</cp:revision>
  <dcterms:created xsi:type="dcterms:W3CDTF">2020-10-17T19:57:40Z</dcterms:created>
  <dcterms:modified xsi:type="dcterms:W3CDTF">2024-03-10T18:24:08Z</dcterms:modified>
</cp:coreProperties>
</file>