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1" r:id="rId4"/>
    <p:sldId id="277" r:id="rId5"/>
    <p:sldId id="278" r:id="rId6"/>
    <p:sldId id="275" r:id="rId7"/>
    <p:sldId id="259" r:id="rId8"/>
    <p:sldId id="262" r:id="rId9"/>
    <p:sldId id="276" r:id="rId10"/>
    <p:sldId id="261" r:id="rId11"/>
    <p:sldId id="263" r:id="rId12"/>
    <p:sldId id="284" r:id="rId13"/>
    <p:sldId id="286" r:id="rId14"/>
    <p:sldId id="257" r:id="rId15"/>
    <p:sldId id="258" r:id="rId16"/>
    <p:sldId id="272" r:id="rId17"/>
    <p:sldId id="265" r:id="rId18"/>
    <p:sldId id="266" r:id="rId19"/>
    <p:sldId id="285" r:id="rId20"/>
    <p:sldId id="271" r:id="rId21"/>
    <p:sldId id="273" r:id="rId22"/>
    <p:sldId id="268" r:id="rId23"/>
    <p:sldId id="282" r:id="rId24"/>
    <p:sldId id="269" r:id="rId25"/>
    <p:sldId id="280" r:id="rId26"/>
    <p:sldId id="270" r:id="rId27"/>
    <p:sldId id="283" r:id="rId28"/>
    <p:sldId id="264" r:id="rId29"/>
    <p:sldId id="279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24E89D-8604-4C0B-BDAB-9C40E45A5610}" type="datetimeFigureOut">
              <a:rPr lang="cs-CZ" smtClean="0"/>
              <a:t>9. 10. 2020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BF6081-5B3D-42B4-B30E-C647365BC73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VARTALO, ASTEVAIHTELU, PREESENS, EUROOPAN MAAT, KANSALAISUUDET JA KIELET, SIJAT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34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PUHUA</a:t>
            </a:r>
            <a:r>
              <a:rPr lang="cs-CZ" dirty="0" smtClean="0"/>
              <a:t>-VERBI – sloveso mluvit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92830933"/>
              </p:ext>
            </p:extLst>
          </p:nvPr>
        </p:nvGraphicFramePr>
        <p:xfrm>
          <a:off x="914400" y="1844823"/>
          <a:ext cx="7772400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082392"/>
                <a:gridCol w="2026568"/>
              </a:tblGrid>
              <a:tr h="42910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9039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1.osoba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puhu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puhu-</a:t>
                      </a:r>
                      <a:r>
                        <a:rPr lang="cs-CZ" sz="2400" i="1" dirty="0" err="1" smtClean="0">
                          <a:solidFill>
                            <a:srgbClr val="0070C0"/>
                          </a:solidFill>
                        </a:rPr>
                        <a:t>mme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29039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2.osoba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sinä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puhu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te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puhu-</a:t>
                      </a:r>
                      <a:r>
                        <a:rPr lang="cs-CZ" sz="2400" i="1" dirty="0" err="1" smtClean="0">
                          <a:solidFill>
                            <a:srgbClr val="0070C0"/>
                          </a:solidFill>
                        </a:rPr>
                        <a:t>tte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29039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3.osoba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hän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puhu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he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puhu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vat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14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ASUA</a:t>
            </a:r>
            <a:r>
              <a:rPr lang="cs-CZ" dirty="0" smtClean="0"/>
              <a:t>-VERBI – sloveso bydlet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4870687"/>
              </p:ext>
            </p:extLst>
          </p:nvPr>
        </p:nvGraphicFramePr>
        <p:xfrm>
          <a:off x="914400" y="1844823"/>
          <a:ext cx="7772400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082392"/>
                <a:gridCol w="2026568"/>
              </a:tblGrid>
              <a:tr h="42910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9039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1.osoba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asu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asu-</a:t>
                      </a:r>
                      <a:r>
                        <a:rPr lang="cs-CZ" sz="2400" i="1" dirty="0" err="1" smtClean="0">
                          <a:solidFill>
                            <a:srgbClr val="0070C0"/>
                          </a:solidFill>
                        </a:rPr>
                        <a:t>mme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29039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2.osoba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sinä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asu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te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asu-</a:t>
                      </a:r>
                      <a:r>
                        <a:rPr lang="cs-CZ" sz="2400" i="1" dirty="0" err="1" smtClean="0">
                          <a:solidFill>
                            <a:srgbClr val="0070C0"/>
                          </a:solidFill>
                        </a:rPr>
                        <a:t>tte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29039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3.osoba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hän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asu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he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asu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vat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1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cs-CZ" i="1" dirty="0" smtClean="0"/>
              <a:t>OPISKELLA</a:t>
            </a:r>
            <a:r>
              <a:rPr lang="cs-CZ" dirty="0" smtClean="0"/>
              <a:t>-VERBI – sloveso studovat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2904103"/>
              </p:ext>
            </p:extLst>
          </p:nvPr>
        </p:nvGraphicFramePr>
        <p:xfrm>
          <a:off x="914400" y="1772816"/>
          <a:ext cx="7762056" cy="194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543"/>
                <a:gridCol w="2529485"/>
                <a:gridCol w="994211"/>
                <a:gridCol w="2886817"/>
              </a:tblGrid>
              <a:tr h="41378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pl</a:t>
                      </a:r>
                      <a:endParaRPr lang="cs-CZ" dirty="0"/>
                    </a:p>
                  </a:txBody>
                  <a:tcPr/>
                </a:tc>
              </a:tr>
              <a:tr h="510144"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opiskele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opiskele-</a:t>
                      </a:r>
                      <a:r>
                        <a:rPr lang="cs-CZ" sz="2400" i="1" dirty="0" err="1" smtClean="0">
                          <a:solidFill>
                            <a:srgbClr val="0070C0"/>
                          </a:solidFill>
                        </a:rPr>
                        <a:t>mme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0144"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sinä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opiskele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te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opiskele-</a:t>
                      </a:r>
                      <a:r>
                        <a:rPr lang="cs-CZ" sz="2400" i="1" dirty="0" err="1" smtClean="0">
                          <a:solidFill>
                            <a:srgbClr val="0070C0"/>
                          </a:solidFill>
                        </a:rPr>
                        <a:t>tte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0144"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hän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opiskele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he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opiskele</a:t>
                      </a:r>
                      <a:r>
                        <a:rPr lang="cs-CZ" sz="2400" i="1" dirty="0" smtClean="0"/>
                        <a:t>-</a:t>
                      </a:r>
                      <a:r>
                        <a:rPr lang="cs-CZ" sz="2400" i="1" dirty="0" smtClean="0">
                          <a:solidFill>
                            <a:srgbClr val="0070C0"/>
                          </a:solidFill>
                        </a:rPr>
                        <a:t>vat</a:t>
                      </a:r>
                      <a:endParaRPr lang="cs-CZ" sz="2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68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VERBITYYPIT – typy sloves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TYYPPI 1: VARTALO (KMEN) + -A/Ä</a:t>
            </a:r>
          </a:p>
          <a:p>
            <a:r>
              <a:rPr lang="cs-CZ" dirty="0" smtClean="0"/>
              <a:t>PUHU-A </a:t>
            </a:r>
            <a:r>
              <a:rPr lang="cs-CZ" dirty="0"/>
              <a:t>(mluvit)</a:t>
            </a:r>
          </a:p>
          <a:p>
            <a:r>
              <a:rPr lang="cs-CZ" dirty="0"/>
              <a:t>ASU-A (bydlet)</a:t>
            </a:r>
          </a:p>
          <a:p>
            <a:r>
              <a:rPr lang="cs-CZ" dirty="0"/>
              <a:t>SEISO-A (stát)</a:t>
            </a:r>
          </a:p>
          <a:p>
            <a:r>
              <a:rPr lang="cs-CZ" dirty="0"/>
              <a:t>LUKE-A (číst)</a:t>
            </a:r>
          </a:p>
          <a:p>
            <a:r>
              <a:rPr lang="cs-CZ" dirty="0"/>
              <a:t>ETSI-Ä (hledat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TYYPPI 2: KONSONANTTIVARTALO (KONS. KMEN) + -LA/LÄ, -NA/NÄ, -RA/RÄ, -TA-TÄ</a:t>
            </a:r>
          </a:p>
          <a:p>
            <a:r>
              <a:rPr lang="cs-CZ" dirty="0" smtClean="0"/>
              <a:t>OL-LA  (být)</a:t>
            </a:r>
          </a:p>
          <a:p>
            <a:r>
              <a:rPr lang="cs-CZ" dirty="0" smtClean="0"/>
              <a:t>OPISKEL-LA (studovat)</a:t>
            </a:r>
          </a:p>
          <a:p>
            <a:r>
              <a:rPr lang="cs-CZ" dirty="0" smtClean="0"/>
              <a:t>MEN-NÄ (jít)</a:t>
            </a:r>
          </a:p>
          <a:p>
            <a:r>
              <a:rPr lang="cs-CZ" dirty="0" smtClean="0"/>
              <a:t>PUR-RA (kousat)</a:t>
            </a:r>
          </a:p>
          <a:p>
            <a:r>
              <a:rPr lang="cs-CZ" dirty="0" smtClean="0"/>
              <a:t>NOUS-TA (vstát)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 err="1" smtClean="0"/>
              <a:t>Opiskelen</a:t>
            </a:r>
            <a:r>
              <a:rPr lang="cs-CZ" i="1" dirty="0" smtClean="0"/>
              <a:t> </a:t>
            </a:r>
            <a:r>
              <a:rPr lang="cs-CZ" i="1" dirty="0" err="1" smtClean="0"/>
              <a:t>tšekin</a:t>
            </a:r>
            <a:r>
              <a:rPr lang="cs-CZ" i="1" dirty="0" smtClean="0"/>
              <a:t> </a:t>
            </a:r>
            <a:r>
              <a:rPr lang="cs-CZ" i="1" dirty="0" err="1" smtClean="0"/>
              <a:t>viittomakiel-tä</a:t>
            </a:r>
            <a:r>
              <a:rPr lang="cs-CZ" i="1" dirty="0" smtClean="0"/>
              <a:t> </a:t>
            </a:r>
            <a:r>
              <a:rPr lang="cs-CZ" dirty="0" smtClean="0"/>
              <a:t>(NOM = </a:t>
            </a:r>
            <a:r>
              <a:rPr lang="cs-CZ" i="1" dirty="0" err="1" smtClean="0"/>
              <a:t>viittomakieli</a:t>
            </a:r>
            <a:r>
              <a:rPr lang="cs-CZ" dirty="0" smtClean="0"/>
              <a:t>)</a:t>
            </a:r>
          </a:p>
          <a:p>
            <a:r>
              <a:rPr lang="cs-CZ" i="1" dirty="0" err="1" smtClean="0"/>
              <a:t>Opiskelen</a:t>
            </a:r>
            <a:r>
              <a:rPr lang="cs-CZ" i="1" dirty="0" smtClean="0"/>
              <a:t> </a:t>
            </a:r>
            <a:r>
              <a:rPr lang="cs-CZ" i="1" dirty="0" err="1" smtClean="0"/>
              <a:t>suome</a:t>
            </a:r>
            <a:r>
              <a:rPr lang="cs-CZ" i="1" dirty="0" smtClean="0"/>
              <a:t>-a, </a:t>
            </a:r>
            <a:r>
              <a:rPr lang="cs-CZ" i="1" dirty="0" err="1" smtClean="0"/>
              <a:t>hollanti</a:t>
            </a:r>
            <a:r>
              <a:rPr lang="cs-CZ" i="1" dirty="0" smtClean="0"/>
              <a:t>-a, </a:t>
            </a:r>
            <a:r>
              <a:rPr lang="cs-CZ" i="1" dirty="0" err="1" smtClean="0"/>
              <a:t>norja</a:t>
            </a:r>
            <a:r>
              <a:rPr lang="cs-CZ" i="1" dirty="0" smtClean="0"/>
              <a:t>-a, </a:t>
            </a:r>
            <a:r>
              <a:rPr lang="cs-CZ" i="1" dirty="0" err="1" smtClean="0"/>
              <a:t>ranska</a:t>
            </a:r>
            <a:r>
              <a:rPr lang="cs-CZ" i="1" dirty="0" smtClean="0"/>
              <a:t>-a…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1848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EUROOPAN MAAT – evropské země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10131"/>
            <a:ext cx="5832648" cy="536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15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MAAT JA KIELET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9607162"/>
              </p:ext>
            </p:extLst>
          </p:nvPr>
        </p:nvGraphicFramePr>
        <p:xfrm>
          <a:off x="1115616" y="1196751"/>
          <a:ext cx="6912768" cy="525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579345"/>
                <a:gridCol w="2029167"/>
              </a:tblGrid>
              <a:tr h="450393">
                <a:tc>
                  <a:txBody>
                    <a:bodyPr/>
                    <a:lstStyle/>
                    <a:p>
                      <a:r>
                        <a:rPr lang="cs-CZ" dirty="0" smtClean="0"/>
                        <a:t>MAA (země)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ASUKAS (obyvatel)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KIELI (jazyk)</a:t>
                      </a:r>
                      <a:endParaRPr lang="cs-CZ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Suomi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suom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sz="2400" dirty="0" err="1" smtClean="0"/>
                        <a:t>lainen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suomi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Ruotsi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ruots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sz="2400" dirty="0" err="1" smtClean="0"/>
                        <a:t>lainen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ruotsi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Saksa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saksalainen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saksa</a:t>
                      </a:r>
                      <a:r>
                        <a:rPr lang="cs-CZ" sz="2400" dirty="0" smtClean="0"/>
                        <a:t> 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Norja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norjalainen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norja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Ranska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ranskalainen</a:t>
                      </a:r>
                      <a:r>
                        <a:rPr lang="cs-CZ" sz="2400" dirty="0" smtClean="0"/>
                        <a:t>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ranska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Iso-Britannia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englantilainen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englanti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Tšekki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tšekkiläinen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tšekki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Slovakia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slovakialainen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slovakki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Venäjä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</a:rPr>
                        <a:t>venä</a:t>
                      </a:r>
                      <a:r>
                        <a:rPr lang="cs-CZ" sz="2400" dirty="0" err="1" smtClean="0"/>
                        <a:t>läinen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venäjä</a:t>
                      </a:r>
                      <a:endParaRPr lang="cs-CZ" sz="2400" dirty="0"/>
                    </a:p>
                  </a:txBody>
                  <a:tcPr/>
                </a:tc>
              </a:tr>
              <a:tr h="480152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Kiina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kiinalainen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kiina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18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SIJAT - pády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14 pádů</a:t>
            </a:r>
          </a:p>
          <a:p>
            <a:r>
              <a:rPr lang="cs-CZ" dirty="0"/>
              <a:t>a</a:t>
            </a:r>
            <a:r>
              <a:rPr lang="cs-CZ" dirty="0" smtClean="0"/>
              <a:t>bsence rodů</a:t>
            </a:r>
          </a:p>
          <a:p>
            <a:r>
              <a:rPr lang="cs-CZ" dirty="0" err="1"/>
              <a:t>s</a:t>
            </a:r>
            <a:r>
              <a:rPr lang="cs-CZ" dirty="0" err="1" smtClean="0"/>
              <a:t>g</a:t>
            </a:r>
            <a:r>
              <a:rPr lang="cs-CZ" dirty="0" smtClean="0"/>
              <a:t> a </a:t>
            </a:r>
            <a:r>
              <a:rPr lang="cs-CZ" dirty="0" err="1" smtClean="0"/>
              <a:t>pl</a:t>
            </a:r>
            <a:endParaRPr lang="cs-CZ" dirty="0" smtClean="0"/>
          </a:p>
          <a:p>
            <a:r>
              <a:rPr lang="cs-CZ" dirty="0" smtClean="0"/>
              <a:t>Pádové koncovky </a:t>
            </a:r>
            <a:r>
              <a:rPr lang="cs-CZ" b="1" dirty="0" smtClean="0"/>
              <a:t>stejné</a:t>
            </a:r>
            <a:r>
              <a:rPr lang="cs-CZ" dirty="0" smtClean="0"/>
              <a:t> pro všechna jména!</a:t>
            </a:r>
          </a:p>
          <a:p>
            <a:endParaRPr lang="cs-CZ" dirty="0"/>
          </a:p>
          <a:p>
            <a:r>
              <a:rPr lang="cs-CZ" dirty="0" smtClean="0"/>
              <a:t>GRAMATICKÉ: 3 (NOM, PART, GEN)</a:t>
            </a:r>
          </a:p>
          <a:p>
            <a:r>
              <a:rPr lang="cs-CZ" dirty="0" smtClean="0"/>
              <a:t>LOKÁLNÍ: 6 (3 VNITŘNÍ + 3 VNĚJŠÍ)</a:t>
            </a:r>
          </a:p>
          <a:p>
            <a:r>
              <a:rPr lang="cs-CZ" dirty="0" smtClean="0"/>
              <a:t>ABSTRAKTNĚ-LOKÁLNÍ: 2 (ESS, TRA)</a:t>
            </a:r>
          </a:p>
          <a:p>
            <a:r>
              <a:rPr lang="cs-CZ" dirty="0" smtClean="0"/>
              <a:t>MARGINÁLNÍ: 3 (KOM, INSTR, ABE)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85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NOMINATIIVI – nominativ (</a:t>
            </a:r>
            <a:r>
              <a:rPr lang="cs-CZ" dirty="0" err="1" smtClean="0"/>
              <a:t>Mikä</a:t>
            </a:r>
            <a:r>
              <a:rPr lang="cs-CZ" dirty="0" smtClean="0"/>
              <a:t>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5328592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ákladní slovníkový tvar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err="1" smtClean="0"/>
              <a:t>sg</a:t>
            </a:r>
            <a:r>
              <a:rPr lang="cs-CZ" dirty="0" smtClean="0"/>
              <a:t>.  bez pádové koncovky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err="1" smtClean="0"/>
              <a:t>pl</a:t>
            </a:r>
            <a:r>
              <a:rPr lang="cs-CZ" dirty="0" smtClean="0"/>
              <a:t>. koncovka –</a:t>
            </a:r>
            <a:r>
              <a:rPr lang="cs-CZ" i="1" dirty="0" smtClean="0"/>
              <a:t>t</a:t>
            </a:r>
          </a:p>
          <a:p>
            <a:r>
              <a:rPr lang="cs-CZ" dirty="0"/>
              <a:t>u slov se střídáním stupňů využívá </a:t>
            </a:r>
            <a:r>
              <a:rPr lang="cs-CZ" dirty="0" smtClean="0"/>
              <a:t>v </a:t>
            </a:r>
            <a:r>
              <a:rPr lang="cs-CZ" dirty="0" err="1" smtClean="0"/>
              <a:t>sg</a:t>
            </a:r>
            <a:r>
              <a:rPr lang="cs-CZ" dirty="0" smtClean="0"/>
              <a:t>. silný a v </a:t>
            </a:r>
            <a:r>
              <a:rPr lang="cs-CZ" dirty="0" err="1" smtClean="0"/>
              <a:t>pl</a:t>
            </a:r>
            <a:r>
              <a:rPr lang="cs-CZ" dirty="0" smtClean="0"/>
              <a:t>. slabý </a:t>
            </a:r>
            <a:r>
              <a:rPr lang="cs-CZ" dirty="0"/>
              <a:t>stupeň</a:t>
            </a:r>
          </a:p>
          <a:p>
            <a:endParaRPr lang="cs-CZ" i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16454"/>
              </p:ext>
            </p:extLst>
          </p:nvPr>
        </p:nvGraphicFramePr>
        <p:xfrm>
          <a:off x="971600" y="3573015"/>
          <a:ext cx="7200800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590466">
                <a:tc>
                  <a:txBody>
                    <a:bodyPr/>
                    <a:lstStyle/>
                    <a:p>
                      <a:r>
                        <a:rPr lang="cs-CZ" dirty="0" smtClean="0"/>
                        <a:t>NOM</a:t>
                      </a:r>
                      <a:r>
                        <a:rPr lang="cs-CZ" baseline="0" dirty="0" smtClean="0"/>
                        <a:t> SG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NOM PL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maa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země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maa</a:t>
                      </a:r>
                      <a:r>
                        <a:rPr lang="cs-CZ" sz="2000" i="1" dirty="0" smtClean="0"/>
                        <a:t>-t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země</a:t>
                      </a:r>
                      <a:endParaRPr lang="cs-CZ" sz="2000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kahvila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kavárna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kahvila</a:t>
                      </a:r>
                      <a:r>
                        <a:rPr lang="cs-CZ" sz="2000" i="1" dirty="0" smtClean="0"/>
                        <a:t>-t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kavárny</a:t>
                      </a:r>
                      <a:endParaRPr lang="cs-CZ" sz="2000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bussi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autobus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bussi</a:t>
                      </a:r>
                      <a:r>
                        <a:rPr lang="cs-CZ" sz="2000" i="1" dirty="0" smtClean="0"/>
                        <a:t>-t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autobusy</a:t>
                      </a:r>
                      <a:endParaRPr lang="cs-CZ" sz="2000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yliopisto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univerzita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yliopisto</a:t>
                      </a:r>
                      <a:r>
                        <a:rPr lang="cs-CZ" sz="2000" i="1" dirty="0" smtClean="0"/>
                        <a:t>-t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univerzity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87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PARTITIIVI – </a:t>
            </a:r>
            <a:r>
              <a:rPr lang="cs-CZ" dirty="0" err="1" smtClean="0"/>
              <a:t>partitiv</a:t>
            </a:r>
            <a:r>
              <a:rPr lang="cs-CZ" dirty="0" smtClean="0"/>
              <a:t> (</a:t>
            </a:r>
            <a:r>
              <a:rPr lang="cs-CZ" dirty="0" err="1" smtClean="0"/>
              <a:t>Mitä</a:t>
            </a:r>
            <a:r>
              <a:rPr lang="cs-CZ" dirty="0" smtClean="0"/>
              <a:t>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352928" cy="48615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</a:t>
            </a:r>
            <a:r>
              <a:rPr lang="cs-CZ" dirty="0" smtClean="0"/>
              <a:t>značuje část celku, neurčité množství něčeho</a:t>
            </a:r>
          </a:p>
          <a:p>
            <a:r>
              <a:rPr lang="cs-CZ" dirty="0" smtClean="0"/>
              <a:t>mnoho různých významů a použití –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asto pád předmětu</a:t>
            </a:r>
          </a:p>
          <a:p>
            <a:pPr lvl="1"/>
            <a:r>
              <a:rPr lang="cs-CZ" dirty="0" smtClean="0"/>
              <a:t>pozdravy</a:t>
            </a:r>
          </a:p>
          <a:p>
            <a:pPr lvl="1"/>
            <a:r>
              <a:rPr lang="cs-CZ" dirty="0" smtClean="0"/>
              <a:t>vždy u předmětu v záporné větě</a:t>
            </a:r>
          </a:p>
          <a:p>
            <a:pPr lvl="1"/>
            <a:r>
              <a:rPr lang="cs-CZ" dirty="0" smtClean="0"/>
              <a:t>číslovky (2 a vyšší) + PART </a:t>
            </a:r>
            <a:r>
              <a:rPr lang="cs-CZ" dirty="0" err="1" smtClean="0"/>
              <a:t>sg</a:t>
            </a:r>
            <a:endParaRPr lang="cs-CZ" dirty="0" smtClean="0"/>
          </a:p>
          <a:p>
            <a:r>
              <a:rPr lang="cs-CZ" dirty="0"/>
              <a:t>u slov se střídáním stupňů využívá </a:t>
            </a:r>
            <a:r>
              <a:rPr lang="cs-CZ" dirty="0" smtClean="0"/>
              <a:t>silný stupeň</a:t>
            </a:r>
          </a:p>
          <a:p>
            <a:pPr marL="0" indent="0">
              <a:buNone/>
            </a:pPr>
            <a:r>
              <a:rPr lang="cs-CZ" dirty="0" smtClean="0"/>
              <a:t>2 typy koncovky: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i="1" dirty="0" smtClean="0"/>
              <a:t>a/-ä </a:t>
            </a:r>
          </a:p>
          <a:p>
            <a:r>
              <a:rPr lang="cs-CZ" dirty="0" smtClean="0"/>
              <a:t>po </a:t>
            </a:r>
            <a:r>
              <a:rPr lang="cs-CZ" dirty="0" smtClean="0"/>
              <a:t>krátkém </a:t>
            </a:r>
            <a:r>
              <a:rPr lang="cs-CZ" dirty="0" smtClean="0"/>
              <a:t>vokálu: </a:t>
            </a:r>
            <a:r>
              <a:rPr lang="cs-CZ" i="1" dirty="0" err="1" smtClean="0"/>
              <a:t>suome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cs-CZ" i="1" dirty="0" smtClean="0"/>
              <a:t>, </a:t>
            </a:r>
            <a:r>
              <a:rPr lang="cs-CZ" i="1" dirty="0" err="1" smtClean="0"/>
              <a:t>englanti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cs-CZ" i="1" dirty="0" smtClean="0"/>
              <a:t>, </a:t>
            </a:r>
            <a:r>
              <a:rPr lang="cs-CZ" i="1" dirty="0" err="1" smtClean="0"/>
              <a:t>tšekki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ä</a:t>
            </a:r>
          </a:p>
          <a:p>
            <a:pPr marL="0" indent="0">
              <a:buNone/>
            </a:pPr>
            <a:r>
              <a:rPr lang="cs-CZ" i="1" dirty="0" smtClean="0"/>
              <a:t>-ta/-</a:t>
            </a:r>
            <a:r>
              <a:rPr lang="cs-CZ" i="1" dirty="0" err="1" smtClean="0"/>
              <a:t>tä</a:t>
            </a:r>
            <a:r>
              <a:rPr lang="cs-CZ" i="1" dirty="0" smtClean="0"/>
              <a:t> </a:t>
            </a:r>
            <a:endParaRPr lang="cs-CZ" dirty="0" smtClean="0"/>
          </a:p>
          <a:p>
            <a:pPr lvl="1"/>
            <a:r>
              <a:rPr lang="cs-CZ" dirty="0" smtClean="0"/>
              <a:t>po dlouhém vokálu nebo diftongu: </a:t>
            </a:r>
            <a:r>
              <a:rPr lang="cs-CZ" i="1" dirty="0" err="1"/>
              <a:t>maa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ta</a:t>
            </a:r>
            <a:r>
              <a:rPr lang="cs-CZ" i="1" dirty="0"/>
              <a:t>, </a:t>
            </a:r>
            <a:r>
              <a:rPr lang="cs-CZ" i="1" dirty="0" err="1" smtClean="0"/>
              <a:t>pää-</a:t>
            </a:r>
            <a:r>
              <a:rPr lang="cs-CZ" i="1" dirty="0" err="1" smtClean="0">
                <a:solidFill>
                  <a:srgbClr val="FF0000"/>
                </a:solidFill>
              </a:rPr>
              <a:t>tä</a:t>
            </a:r>
            <a:r>
              <a:rPr lang="cs-CZ" i="1" dirty="0" smtClean="0"/>
              <a:t>, </a:t>
            </a:r>
            <a:r>
              <a:rPr lang="cs-CZ" i="1" dirty="0" err="1" smtClean="0"/>
              <a:t>yö-</a:t>
            </a:r>
            <a:r>
              <a:rPr lang="cs-CZ" i="1" dirty="0" err="1" smtClean="0">
                <a:solidFill>
                  <a:srgbClr val="FF0000"/>
                </a:solidFill>
              </a:rPr>
              <a:t>tä</a:t>
            </a:r>
            <a:r>
              <a:rPr lang="cs-CZ" i="1" dirty="0" smtClean="0"/>
              <a:t>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konsonantním kmenu: </a:t>
            </a:r>
            <a:r>
              <a:rPr lang="cs-CZ" i="1" dirty="0" err="1" smtClean="0"/>
              <a:t>huomen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ta</a:t>
            </a:r>
            <a:r>
              <a:rPr lang="cs-CZ" i="1" dirty="0" smtClean="0"/>
              <a:t>, </a:t>
            </a:r>
            <a:r>
              <a:rPr lang="cs-CZ" i="1" dirty="0" err="1" smtClean="0"/>
              <a:t>asukas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ta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6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HUOM! </a:t>
            </a:r>
            <a:r>
              <a:rPr lang="cs-CZ" i="1" dirty="0" smtClean="0"/>
              <a:t>OPISKELLA</a:t>
            </a:r>
            <a:r>
              <a:rPr lang="cs-CZ" dirty="0" smtClean="0"/>
              <a:t> + PART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fi-FI" b="1" dirty="0"/>
              <a:t>Juan:</a:t>
            </a:r>
            <a:r>
              <a:rPr lang="fi-FI" dirty="0"/>
              <a:t>  Minä opiskelen geologia</a:t>
            </a:r>
            <a:r>
              <a:rPr lang="fi-FI" dirty="0">
                <a:solidFill>
                  <a:srgbClr val="FF0000"/>
                </a:solidFill>
              </a:rPr>
              <a:t>a</a:t>
            </a:r>
            <a:r>
              <a:rPr lang="fi-FI" dirty="0"/>
              <a:t>. </a:t>
            </a:r>
            <a:r>
              <a:rPr lang="fi-FI" dirty="0">
                <a:solidFill>
                  <a:srgbClr val="FF0000"/>
                </a:solidFill>
              </a:rPr>
              <a:t>Mitä</a:t>
            </a:r>
            <a:r>
              <a:rPr lang="fi-FI" dirty="0"/>
              <a:t> te opiskelette?</a:t>
            </a:r>
          </a:p>
          <a:p>
            <a:pPr fontAlgn="base"/>
            <a:r>
              <a:rPr lang="fi-FI" b="1" dirty="0"/>
              <a:t>Inga:</a:t>
            </a:r>
            <a:r>
              <a:rPr lang="fi-FI" dirty="0"/>
              <a:t>  Minä opiskelen historia</a:t>
            </a:r>
            <a:r>
              <a:rPr lang="fi-FI" dirty="0">
                <a:solidFill>
                  <a:srgbClr val="FF0000"/>
                </a:solidFill>
              </a:rPr>
              <a:t>a </a:t>
            </a:r>
            <a:r>
              <a:rPr lang="fi-FI" dirty="0"/>
              <a:t>ja </a:t>
            </a:r>
            <a:r>
              <a:rPr lang="fi-FI" dirty="0" smtClean="0"/>
              <a:t>suome</a:t>
            </a:r>
            <a:r>
              <a:rPr lang="fi-FI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</a:t>
            </a:r>
            <a:endParaRPr lang="fi-FI" dirty="0"/>
          </a:p>
          <a:p>
            <a:pPr fontAlgn="base"/>
            <a:r>
              <a:rPr lang="fi-FI" b="1" dirty="0"/>
              <a:t>Karl:</a:t>
            </a:r>
            <a:r>
              <a:rPr lang="fi-FI" dirty="0"/>
              <a:t>  Minä opiskelen fysiikka</a:t>
            </a:r>
            <a:r>
              <a:rPr lang="fi-FI" dirty="0">
                <a:solidFill>
                  <a:srgbClr val="FF0000"/>
                </a:solidFill>
              </a:rPr>
              <a:t>a</a:t>
            </a:r>
            <a:r>
              <a:rPr lang="fi-FI" dirty="0"/>
              <a:t> ja kemia</a:t>
            </a:r>
            <a:r>
              <a:rPr lang="fi-FI" dirty="0">
                <a:solidFill>
                  <a:srgbClr val="FF0000"/>
                </a:solidFill>
              </a:rPr>
              <a:t>a</a:t>
            </a:r>
            <a:r>
              <a:rPr lang="fi-FI" dirty="0"/>
              <a:t>.</a:t>
            </a:r>
          </a:p>
          <a:p>
            <a:pPr fontAlgn="base"/>
            <a:r>
              <a:rPr lang="fi-FI" b="1" dirty="0"/>
              <a:t>Ville:</a:t>
            </a:r>
            <a:r>
              <a:rPr lang="fi-FI" dirty="0"/>
              <a:t>  Minä opiskelen </a:t>
            </a:r>
            <a:r>
              <a:rPr lang="cs-CZ" dirty="0" err="1" smtClean="0"/>
              <a:t>englanti</a:t>
            </a:r>
            <a:r>
              <a:rPr lang="cs-CZ" dirty="0" err="1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 </a:t>
            </a:r>
            <a:r>
              <a:rPr lang="cs-CZ" dirty="0" err="1" smtClean="0"/>
              <a:t>ja</a:t>
            </a:r>
            <a:r>
              <a:rPr lang="cs-CZ" dirty="0" smtClean="0"/>
              <a:t> </a:t>
            </a:r>
            <a:r>
              <a:rPr lang="cs-CZ" dirty="0" err="1" smtClean="0"/>
              <a:t>ruotsi</a:t>
            </a:r>
            <a:r>
              <a:rPr lang="cs-CZ" dirty="0" err="1" smtClean="0">
                <a:solidFill>
                  <a:srgbClr val="FF0000"/>
                </a:solidFill>
              </a:rPr>
              <a:t>a</a:t>
            </a:r>
            <a:r>
              <a:rPr lang="fi-FI" dirty="0" smtClean="0"/>
              <a:t>.</a:t>
            </a:r>
            <a:endParaRPr lang="fi-FI" dirty="0"/>
          </a:p>
          <a:p>
            <a:pPr fontAlgn="base"/>
            <a:r>
              <a:rPr lang="fi-FI" b="1" dirty="0"/>
              <a:t>Teija:</a:t>
            </a:r>
            <a:r>
              <a:rPr lang="fi-FI" dirty="0"/>
              <a:t>  Minä opiskelen taidehistoria</a:t>
            </a:r>
            <a:r>
              <a:rPr lang="fi-FI" dirty="0">
                <a:solidFill>
                  <a:srgbClr val="FF0000"/>
                </a:solidFill>
              </a:rPr>
              <a:t>a</a:t>
            </a:r>
            <a:r>
              <a:rPr lang="fi-FI" dirty="0"/>
              <a:t>.</a:t>
            </a:r>
          </a:p>
          <a:p>
            <a:pPr fontAlgn="base"/>
            <a:r>
              <a:rPr lang="fi-FI" b="1" dirty="0"/>
              <a:t>Kaire:</a:t>
            </a:r>
            <a:r>
              <a:rPr lang="fi-FI" dirty="0"/>
              <a:t>  Minä opiskelen matematiikka</a:t>
            </a:r>
            <a:r>
              <a:rPr lang="fi-FI" dirty="0">
                <a:solidFill>
                  <a:srgbClr val="FF0000"/>
                </a:solidFill>
              </a:rPr>
              <a:t>a</a:t>
            </a:r>
            <a:r>
              <a:rPr lang="fi-FI" dirty="0"/>
              <a:t>.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Mitä</a:t>
            </a:r>
            <a:r>
              <a:rPr lang="cs-CZ" dirty="0" smtClean="0"/>
              <a:t> </a:t>
            </a:r>
            <a:r>
              <a:rPr lang="cs-CZ" dirty="0" err="1" smtClean="0"/>
              <a:t>sinä</a:t>
            </a:r>
            <a:r>
              <a:rPr lang="cs-CZ" dirty="0" smtClean="0"/>
              <a:t> </a:t>
            </a:r>
            <a:r>
              <a:rPr lang="cs-CZ" dirty="0" err="1" smtClean="0"/>
              <a:t>opiskelet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Minä</a:t>
            </a:r>
            <a:r>
              <a:rPr lang="cs-CZ" dirty="0" smtClean="0"/>
              <a:t> </a:t>
            </a:r>
            <a:r>
              <a:rPr lang="cs-CZ" dirty="0" err="1" smtClean="0"/>
              <a:t>opiskelen</a:t>
            </a:r>
            <a:r>
              <a:rPr lang="cs-CZ" dirty="0" smtClean="0"/>
              <a:t> ……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26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VARTALO – kmen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8075240" cy="5472608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ákladní stavební kámen jmen i sloves</a:t>
            </a:r>
          </a:p>
          <a:p>
            <a:r>
              <a:rPr lang="cs-CZ" dirty="0"/>
              <a:t>n</a:t>
            </a:r>
            <a:r>
              <a:rPr lang="cs-CZ" dirty="0" smtClean="0"/>
              <a:t>a něj se pojí koncovky (pádové i osobní)</a:t>
            </a:r>
          </a:p>
          <a:p>
            <a:r>
              <a:rPr lang="cs-CZ" dirty="0"/>
              <a:t>k</a:t>
            </a:r>
            <a:r>
              <a:rPr lang="cs-CZ" dirty="0" smtClean="0"/>
              <a:t>aždé ohebné slovo má 1-3 kmeny</a:t>
            </a:r>
          </a:p>
          <a:p>
            <a:r>
              <a:rPr lang="cs-CZ" dirty="0"/>
              <a:t>z</a:t>
            </a:r>
            <a:r>
              <a:rPr lang="cs-CZ" dirty="0" smtClean="0"/>
              <a:t>ákladní kmen je </a:t>
            </a:r>
            <a:r>
              <a:rPr lang="cs-CZ" b="1" dirty="0" smtClean="0"/>
              <a:t>vokální</a:t>
            </a:r>
            <a:r>
              <a:rPr lang="cs-CZ" dirty="0" smtClean="0"/>
              <a:t>, tj. končí na vokál</a:t>
            </a:r>
          </a:p>
          <a:p>
            <a:pPr lvl="1"/>
            <a:r>
              <a:rPr lang="cs-CZ" i="1" dirty="0" smtClean="0"/>
              <a:t>TALO: </a:t>
            </a:r>
            <a:r>
              <a:rPr lang="cs-CZ" i="1" dirty="0" err="1" smtClean="0"/>
              <a:t>talo</a:t>
            </a:r>
            <a:r>
              <a:rPr lang="cs-CZ" i="1" dirty="0" smtClean="0"/>
              <a:t>-, MAA: </a:t>
            </a:r>
            <a:r>
              <a:rPr lang="cs-CZ" i="1" dirty="0" err="1" smtClean="0"/>
              <a:t>maa</a:t>
            </a:r>
            <a:r>
              <a:rPr lang="cs-CZ" i="1" dirty="0" smtClean="0"/>
              <a:t>-</a:t>
            </a:r>
            <a:r>
              <a:rPr lang="cs-CZ" dirty="0" smtClean="0"/>
              <a:t>; </a:t>
            </a:r>
            <a:r>
              <a:rPr lang="cs-CZ" i="1" dirty="0" smtClean="0"/>
              <a:t>PUHUA</a:t>
            </a:r>
            <a:r>
              <a:rPr lang="cs-CZ" dirty="0" smtClean="0"/>
              <a:t>: </a:t>
            </a:r>
            <a:r>
              <a:rPr lang="cs-CZ" i="1" dirty="0" err="1" smtClean="0"/>
              <a:t>puhu</a:t>
            </a:r>
            <a:r>
              <a:rPr lang="cs-CZ" i="1" dirty="0" smtClean="0"/>
              <a:t>-</a:t>
            </a:r>
          </a:p>
          <a:p>
            <a:r>
              <a:rPr lang="cs-CZ" dirty="0"/>
              <a:t>n</a:t>
            </a:r>
            <a:r>
              <a:rPr lang="cs-CZ" dirty="0" smtClean="0"/>
              <a:t>ěkterá slova podléhají </a:t>
            </a:r>
            <a:r>
              <a:rPr lang="cs-CZ" b="1" dirty="0" smtClean="0"/>
              <a:t>střídání stupňů </a:t>
            </a:r>
            <a:r>
              <a:rPr lang="cs-CZ" dirty="0" smtClean="0"/>
              <a:t>(ASTEVAIHTELU) – mají 2 vokální kmeny: </a:t>
            </a:r>
          </a:p>
          <a:p>
            <a:pPr marL="274320" lvl="1" indent="0">
              <a:buNone/>
            </a:pPr>
            <a:r>
              <a:rPr lang="cs-CZ" dirty="0" smtClean="0"/>
              <a:t>silný (VAHVA) a slabý (HEIKKO)</a:t>
            </a:r>
          </a:p>
          <a:p>
            <a:pPr marL="617220" lvl="1" indent="-342900"/>
            <a:r>
              <a:rPr lang="cs-CZ" dirty="0"/>
              <a:t>	</a:t>
            </a:r>
            <a:r>
              <a:rPr lang="cs-CZ" i="1" dirty="0" smtClean="0"/>
              <a:t>TYTTÖ</a:t>
            </a:r>
            <a:r>
              <a:rPr lang="cs-CZ" dirty="0" smtClean="0"/>
              <a:t>: </a:t>
            </a:r>
            <a:r>
              <a:rPr lang="cs-CZ" i="1" dirty="0" err="1" smtClean="0"/>
              <a:t>tyttö</a:t>
            </a:r>
            <a:r>
              <a:rPr lang="cs-CZ" i="1" dirty="0" smtClean="0"/>
              <a:t>-/</a:t>
            </a:r>
            <a:r>
              <a:rPr lang="cs-CZ" i="1" dirty="0" err="1" smtClean="0"/>
              <a:t>tytö</a:t>
            </a:r>
            <a:r>
              <a:rPr lang="cs-CZ" i="1" dirty="0" smtClean="0"/>
              <a:t>; OTTAA: </a:t>
            </a:r>
            <a:r>
              <a:rPr lang="cs-CZ" i="1" dirty="0" err="1" smtClean="0"/>
              <a:t>otta</a:t>
            </a:r>
            <a:r>
              <a:rPr lang="cs-CZ" i="1" dirty="0" smtClean="0"/>
              <a:t>-/</a:t>
            </a:r>
            <a:r>
              <a:rPr lang="cs-CZ" i="1" dirty="0" err="1" smtClean="0"/>
              <a:t>ota</a:t>
            </a:r>
            <a:r>
              <a:rPr lang="cs-CZ" i="1" dirty="0" smtClean="0"/>
              <a:t>-</a:t>
            </a:r>
          </a:p>
          <a:p>
            <a:r>
              <a:rPr lang="cs-CZ" dirty="0"/>
              <a:t>n</a:t>
            </a:r>
            <a:r>
              <a:rPr lang="cs-CZ" dirty="0" smtClean="0"/>
              <a:t>ěkterá slova mají vokální a </a:t>
            </a:r>
            <a:r>
              <a:rPr lang="cs-CZ" b="1" dirty="0" smtClean="0"/>
              <a:t>konsonantní</a:t>
            </a:r>
            <a:r>
              <a:rPr lang="cs-CZ" dirty="0" smtClean="0"/>
              <a:t> kmen</a:t>
            </a:r>
          </a:p>
          <a:p>
            <a:pPr lvl="1"/>
            <a:r>
              <a:rPr lang="cs-CZ" i="1" dirty="0" smtClean="0"/>
              <a:t>ASUKAS: </a:t>
            </a:r>
            <a:r>
              <a:rPr lang="cs-CZ" i="1" dirty="0" err="1" smtClean="0"/>
              <a:t>asukkaa</a:t>
            </a:r>
            <a:r>
              <a:rPr lang="cs-CZ" i="1" dirty="0" smtClean="0"/>
              <a:t>- + </a:t>
            </a:r>
            <a:r>
              <a:rPr lang="cs-CZ" i="1" dirty="0" err="1" smtClean="0"/>
              <a:t>asukas</a:t>
            </a:r>
            <a:r>
              <a:rPr lang="cs-CZ" i="1" dirty="0" smtClean="0"/>
              <a:t>- ; HALUTA: </a:t>
            </a:r>
            <a:r>
              <a:rPr lang="cs-CZ" i="1" dirty="0" err="1" smtClean="0"/>
              <a:t>halua</a:t>
            </a:r>
            <a:r>
              <a:rPr lang="cs-CZ" i="1" dirty="0" smtClean="0"/>
              <a:t>- + </a:t>
            </a:r>
            <a:r>
              <a:rPr lang="cs-CZ" i="1" dirty="0" err="1" smtClean="0"/>
              <a:t>halut</a:t>
            </a:r>
            <a:r>
              <a:rPr lang="cs-CZ" i="1" dirty="0" smtClean="0"/>
              <a:t>-</a:t>
            </a:r>
          </a:p>
          <a:p>
            <a:r>
              <a:rPr lang="cs-CZ" dirty="0"/>
              <a:t>m</a:t>
            </a:r>
            <a:r>
              <a:rPr lang="cs-CZ" dirty="0" smtClean="0"/>
              <a:t>alá skupina slov má 2 vokální + 1 konsonantní</a:t>
            </a:r>
          </a:p>
          <a:p>
            <a:pPr lvl="1"/>
            <a:r>
              <a:rPr lang="cs-CZ" i="1" dirty="0" smtClean="0"/>
              <a:t>VESI: </a:t>
            </a:r>
            <a:r>
              <a:rPr lang="cs-CZ" i="1" dirty="0" err="1" smtClean="0"/>
              <a:t>vete</a:t>
            </a:r>
            <a:r>
              <a:rPr lang="cs-CZ" i="1" dirty="0" smtClean="0"/>
              <a:t>-/vede- + vet-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9704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MITÄ</a:t>
            </a:r>
            <a:r>
              <a:rPr lang="cs-CZ" dirty="0" smtClean="0"/>
              <a:t> KIELTÄ SINÄ PUHUT?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1" r="6023" b="35909"/>
          <a:stretch/>
        </p:blipFill>
        <p:spPr bwMode="auto">
          <a:xfrm>
            <a:off x="1043608" y="2132856"/>
            <a:ext cx="733898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7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PARTITIIVI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Pozdravy: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 err="1"/>
              <a:t>Hyvä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ä</a:t>
            </a:r>
            <a:r>
              <a:rPr lang="cs-CZ" i="1" dirty="0"/>
              <a:t> </a:t>
            </a:r>
            <a:r>
              <a:rPr lang="cs-CZ" i="1" dirty="0" err="1"/>
              <a:t>huomen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ta</a:t>
            </a:r>
            <a:r>
              <a:rPr lang="cs-CZ" i="1" dirty="0"/>
              <a:t>! </a:t>
            </a:r>
          </a:p>
          <a:p>
            <a:r>
              <a:rPr lang="cs-CZ" i="1" dirty="0" err="1"/>
              <a:t>Hyvä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ä</a:t>
            </a:r>
            <a:r>
              <a:rPr lang="cs-CZ" i="1" dirty="0"/>
              <a:t> </a:t>
            </a:r>
            <a:r>
              <a:rPr lang="cs-CZ" i="1" dirty="0" err="1"/>
              <a:t>päivä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ä</a:t>
            </a:r>
            <a:r>
              <a:rPr lang="cs-CZ" i="1" dirty="0"/>
              <a:t>! </a:t>
            </a:r>
          </a:p>
          <a:p>
            <a:r>
              <a:rPr lang="cs-CZ" i="1" dirty="0" err="1"/>
              <a:t>Hyvä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ä</a:t>
            </a:r>
            <a:r>
              <a:rPr lang="cs-CZ" i="1" dirty="0"/>
              <a:t> </a:t>
            </a:r>
            <a:r>
              <a:rPr lang="cs-CZ" i="1" dirty="0" err="1"/>
              <a:t>ilta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a</a:t>
            </a:r>
            <a:r>
              <a:rPr lang="cs-CZ" i="1" dirty="0"/>
              <a:t>!</a:t>
            </a:r>
          </a:p>
          <a:p>
            <a:r>
              <a:rPr lang="cs-CZ" i="1" dirty="0" err="1"/>
              <a:t>Hyvä</a:t>
            </a:r>
            <a:r>
              <a:rPr lang="cs-CZ" i="1" dirty="0"/>
              <a:t>-</a:t>
            </a:r>
            <a:r>
              <a:rPr lang="cs-CZ" i="1" dirty="0">
                <a:solidFill>
                  <a:srgbClr val="FF0000"/>
                </a:solidFill>
              </a:rPr>
              <a:t>ä</a:t>
            </a:r>
            <a:r>
              <a:rPr lang="cs-CZ" i="1" dirty="0"/>
              <a:t> </a:t>
            </a:r>
            <a:r>
              <a:rPr lang="cs-CZ" i="1" dirty="0" err="1"/>
              <a:t>yö-</a:t>
            </a:r>
            <a:r>
              <a:rPr lang="cs-CZ" i="1" dirty="0" err="1">
                <a:solidFill>
                  <a:srgbClr val="FF0000"/>
                </a:solidFill>
              </a:rPr>
              <a:t>tä</a:t>
            </a:r>
            <a:r>
              <a:rPr lang="cs-CZ" i="1" dirty="0"/>
              <a:t>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79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PARTITIIVI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r="9805" b="5967"/>
          <a:stretch/>
        </p:blipFill>
        <p:spPr bwMode="auto">
          <a:xfrm>
            <a:off x="827584" y="1547811"/>
            <a:ext cx="7581290" cy="49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0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/>
              <a:t> </a:t>
            </a:r>
            <a:r>
              <a:rPr lang="cs-CZ" i="1" dirty="0" err="1" smtClean="0"/>
              <a:t>kieltä</a:t>
            </a:r>
            <a:r>
              <a:rPr lang="cs-CZ" i="1" dirty="0"/>
              <a:t> </a:t>
            </a:r>
            <a:r>
              <a:rPr lang="cs-CZ" i="1" dirty="0" smtClean="0"/>
              <a:t>Václav </a:t>
            </a:r>
            <a:r>
              <a:rPr lang="cs-CZ" i="1" dirty="0" err="1"/>
              <a:t>p</a:t>
            </a:r>
            <a:r>
              <a:rPr lang="cs-CZ" i="1" dirty="0" err="1" smtClean="0"/>
              <a:t>uhuu</a:t>
            </a:r>
            <a:r>
              <a:rPr lang="cs-CZ" i="1" dirty="0" smtClean="0"/>
              <a:t>? Václav </a:t>
            </a:r>
            <a:r>
              <a:rPr lang="cs-CZ" i="1" dirty="0" err="1" smtClean="0"/>
              <a:t>puhuu</a:t>
            </a:r>
            <a:r>
              <a:rPr lang="cs-CZ" i="1" dirty="0" smtClean="0"/>
              <a:t> </a:t>
            </a:r>
            <a:r>
              <a:rPr lang="cs-CZ" i="1" dirty="0" err="1" smtClean="0"/>
              <a:t>tšekkiä</a:t>
            </a:r>
            <a:r>
              <a:rPr lang="cs-CZ" i="1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Olaf</a:t>
            </a:r>
          </a:p>
          <a:p>
            <a:r>
              <a:rPr lang="cs-CZ" dirty="0" smtClean="0"/>
              <a:t>Pedro</a:t>
            </a:r>
          </a:p>
          <a:p>
            <a:r>
              <a:rPr lang="cs-CZ" dirty="0" smtClean="0"/>
              <a:t>Anastasia</a:t>
            </a:r>
          </a:p>
          <a:p>
            <a:r>
              <a:rPr lang="cs-CZ" dirty="0" smtClean="0"/>
              <a:t>Jadwiga</a:t>
            </a:r>
          </a:p>
          <a:p>
            <a:r>
              <a:rPr lang="cs-CZ" dirty="0" smtClean="0"/>
              <a:t>Wolfgang</a:t>
            </a:r>
          </a:p>
          <a:p>
            <a:r>
              <a:rPr lang="cs-CZ" dirty="0" smtClean="0"/>
              <a:t>Jean-Paul</a:t>
            </a:r>
          </a:p>
          <a:p>
            <a:r>
              <a:rPr lang="cs-CZ" dirty="0" smtClean="0"/>
              <a:t>Kostas</a:t>
            </a:r>
          </a:p>
          <a:p>
            <a:r>
              <a:rPr lang="cs-CZ" dirty="0" smtClean="0"/>
              <a:t>Astrid</a:t>
            </a:r>
          </a:p>
          <a:p>
            <a:r>
              <a:rPr lang="cs-CZ" dirty="0" smtClean="0"/>
              <a:t>Nancy</a:t>
            </a:r>
          </a:p>
          <a:p>
            <a:r>
              <a:rPr lang="cs-CZ" dirty="0" err="1" smtClean="0"/>
              <a:t>Li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93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GENETIIVI – genitiv (</a:t>
            </a:r>
            <a:r>
              <a:rPr lang="cs-CZ" dirty="0" err="1" smtClean="0"/>
              <a:t>Minkä</a:t>
            </a:r>
            <a:r>
              <a:rPr lang="cs-CZ" dirty="0" smtClean="0"/>
              <a:t>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yjadřuje přivlastňovací vztah</a:t>
            </a:r>
          </a:p>
          <a:p>
            <a:r>
              <a:rPr lang="cs-CZ" dirty="0"/>
              <a:t>k</a:t>
            </a:r>
            <a:r>
              <a:rPr lang="cs-CZ" dirty="0" smtClean="0"/>
              <a:t>oncovka –</a:t>
            </a:r>
            <a:r>
              <a:rPr lang="cs-CZ" i="1" dirty="0" smtClean="0"/>
              <a:t>n</a:t>
            </a:r>
          </a:p>
          <a:p>
            <a:r>
              <a:rPr lang="cs-CZ" dirty="0"/>
              <a:t>u slov se střídáním stupňů využívá slabý stupeň</a:t>
            </a:r>
          </a:p>
          <a:p>
            <a:endParaRPr lang="cs-CZ" i="1" dirty="0" smtClean="0"/>
          </a:p>
          <a:p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Tšekin</a:t>
            </a:r>
            <a:r>
              <a:rPr lang="cs-CZ" i="1" dirty="0" smtClean="0"/>
              <a:t> </a:t>
            </a:r>
            <a:r>
              <a:rPr lang="cs-CZ" i="1" dirty="0" err="1" smtClean="0"/>
              <a:t>naapurimaa</a:t>
            </a:r>
            <a:r>
              <a:rPr lang="cs-CZ" i="1" dirty="0" smtClean="0"/>
              <a:t>	</a:t>
            </a:r>
            <a:r>
              <a:rPr lang="cs-CZ" dirty="0" smtClean="0"/>
              <a:t>sousední země Česka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Prahan</a:t>
            </a:r>
            <a:r>
              <a:rPr lang="cs-CZ" i="1" dirty="0" smtClean="0"/>
              <a:t> </a:t>
            </a:r>
            <a:r>
              <a:rPr lang="cs-CZ" i="1" dirty="0" err="1" smtClean="0"/>
              <a:t>yliopisto</a:t>
            </a:r>
            <a:r>
              <a:rPr lang="cs-CZ" i="1" dirty="0" smtClean="0"/>
              <a:t>		</a:t>
            </a:r>
            <a:r>
              <a:rPr lang="cs-CZ" dirty="0" smtClean="0"/>
              <a:t>pražská univerzita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b</a:t>
            </a:r>
            <a:r>
              <a:rPr lang="cs-CZ" i="1" dirty="0" err="1" smtClean="0"/>
              <a:t>iologian</a:t>
            </a:r>
            <a:r>
              <a:rPr lang="cs-CZ" i="1" dirty="0" smtClean="0"/>
              <a:t> </a:t>
            </a:r>
            <a:r>
              <a:rPr lang="cs-CZ" i="1" dirty="0" err="1" smtClean="0"/>
              <a:t>opiskelija</a:t>
            </a:r>
            <a:r>
              <a:rPr lang="cs-CZ" i="1" dirty="0" smtClean="0"/>
              <a:t>	</a:t>
            </a:r>
            <a:r>
              <a:rPr lang="cs-CZ" dirty="0" smtClean="0"/>
              <a:t>student/</a:t>
            </a:r>
            <a:r>
              <a:rPr lang="cs-CZ" dirty="0" err="1" smtClean="0"/>
              <a:t>ka</a:t>
            </a:r>
            <a:r>
              <a:rPr lang="cs-CZ" dirty="0" smtClean="0"/>
              <a:t> biologie</a:t>
            </a:r>
          </a:p>
          <a:p>
            <a:pPr marL="0" indent="0">
              <a:buNone/>
            </a:pPr>
            <a:r>
              <a:rPr lang="cs-CZ" i="1" dirty="0" err="1" smtClean="0"/>
              <a:t>tytön</a:t>
            </a:r>
            <a:r>
              <a:rPr lang="cs-CZ" i="1" dirty="0" smtClean="0"/>
              <a:t> </a:t>
            </a:r>
            <a:r>
              <a:rPr lang="cs-CZ" i="1" dirty="0" err="1" smtClean="0"/>
              <a:t>kirja</a:t>
            </a:r>
            <a:r>
              <a:rPr lang="cs-CZ" i="1" dirty="0" smtClean="0"/>
              <a:t>			</a:t>
            </a:r>
            <a:r>
              <a:rPr lang="cs-CZ" dirty="0" smtClean="0"/>
              <a:t>dívčina kniha/kniha dívky</a:t>
            </a:r>
            <a:r>
              <a:rPr lang="cs-CZ" i="1" dirty="0" smtClean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0069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424834"/>
          </a:xfrm>
        </p:spPr>
        <p:txBody>
          <a:bodyPr/>
          <a:lstStyle/>
          <a:p>
            <a:r>
              <a:rPr lang="cs-CZ" dirty="0" err="1" smtClean="0"/>
              <a:t>Minkä</a:t>
            </a:r>
            <a:r>
              <a:rPr lang="cs-CZ" dirty="0" smtClean="0"/>
              <a:t> </a:t>
            </a:r>
            <a:r>
              <a:rPr lang="cs-CZ" dirty="0" err="1" smtClean="0"/>
              <a:t>maan</a:t>
            </a:r>
            <a:r>
              <a:rPr lang="cs-CZ" dirty="0" smtClean="0"/>
              <a:t> </a:t>
            </a:r>
            <a:r>
              <a:rPr lang="cs-CZ" dirty="0" err="1" smtClean="0"/>
              <a:t>lippu</a:t>
            </a:r>
            <a:r>
              <a:rPr lang="cs-CZ" dirty="0" smtClean="0"/>
              <a:t> </a:t>
            </a:r>
            <a:r>
              <a:rPr lang="cs-CZ" dirty="0" err="1" smtClean="0"/>
              <a:t>tämä</a:t>
            </a:r>
            <a:r>
              <a:rPr lang="cs-CZ" dirty="0" smtClean="0"/>
              <a:t> on</a:t>
            </a:r>
            <a:r>
              <a:rPr lang="cs-CZ" dirty="0" smtClean="0"/>
              <a:t>? Se on …-n </a:t>
            </a:r>
            <a:r>
              <a:rPr lang="cs-CZ" dirty="0" err="1" smtClean="0"/>
              <a:t>lippu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16419" r="7120"/>
          <a:stretch/>
        </p:blipFill>
        <p:spPr bwMode="auto">
          <a:xfrm>
            <a:off x="1331640" y="1556792"/>
            <a:ext cx="6963070" cy="48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5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smtClean="0"/>
              <a:t>INESSIIVI – </a:t>
            </a:r>
            <a:r>
              <a:rPr lang="cs-CZ" dirty="0" err="1" smtClean="0"/>
              <a:t>inessiv</a:t>
            </a:r>
            <a:r>
              <a:rPr lang="cs-CZ" dirty="0" smtClean="0"/>
              <a:t> (</a:t>
            </a:r>
            <a:r>
              <a:rPr lang="cs-CZ" dirty="0" err="1" smtClean="0"/>
              <a:t>Missä</a:t>
            </a:r>
            <a:r>
              <a:rPr lang="cs-CZ" dirty="0" smtClean="0"/>
              <a:t>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075240" cy="5370746"/>
          </a:xfrm>
        </p:spPr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eden ze 3 vnitřních lokálních pádů</a:t>
            </a:r>
          </a:p>
          <a:p>
            <a:r>
              <a:rPr lang="cs-CZ" dirty="0"/>
              <a:t>s</a:t>
            </a:r>
            <a:r>
              <a:rPr lang="cs-CZ" dirty="0" smtClean="0"/>
              <a:t>tatický, vyjadřuje umístění v něčem, uvnitř něčeho</a:t>
            </a:r>
          </a:p>
          <a:p>
            <a:r>
              <a:rPr lang="cs-CZ" dirty="0"/>
              <a:t>k</a:t>
            </a:r>
            <a:r>
              <a:rPr lang="cs-CZ" dirty="0" smtClean="0"/>
              <a:t>oncovka –</a:t>
            </a:r>
            <a:r>
              <a:rPr lang="cs-CZ" i="1" dirty="0" err="1" smtClean="0"/>
              <a:t>ssa</a:t>
            </a:r>
            <a:r>
              <a:rPr lang="cs-CZ" i="1" dirty="0" smtClean="0"/>
              <a:t>/-</a:t>
            </a:r>
            <a:r>
              <a:rPr lang="cs-CZ" i="1" dirty="0" err="1" smtClean="0"/>
              <a:t>ssä</a:t>
            </a:r>
            <a:endParaRPr lang="cs-CZ" i="1" dirty="0" smtClean="0"/>
          </a:p>
          <a:p>
            <a:r>
              <a:rPr lang="cs-CZ" dirty="0"/>
              <a:t>u</a:t>
            </a:r>
            <a:r>
              <a:rPr lang="cs-CZ" dirty="0" smtClean="0"/>
              <a:t> slov se střídáním stupňů využívá slabý stupeň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 err="1" smtClean="0">
                <a:solidFill>
                  <a:srgbClr val="FF0000"/>
                </a:solidFill>
              </a:rPr>
              <a:t>Missä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asut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Asun</a:t>
            </a:r>
            <a:r>
              <a:rPr lang="cs-CZ" i="1" dirty="0" smtClean="0"/>
              <a:t> </a:t>
            </a:r>
            <a:r>
              <a:rPr lang="cs-CZ" i="1" dirty="0" smtClean="0"/>
              <a:t>Praha-</a:t>
            </a:r>
            <a:r>
              <a:rPr lang="cs-CZ" i="1" dirty="0" err="1" smtClean="0">
                <a:solidFill>
                  <a:srgbClr val="FF0000"/>
                </a:solidFill>
              </a:rPr>
              <a:t>ssa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asuu</a:t>
            </a:r>
            <a:r>
              <a:rPr lang="cs-CZ" i="1" dirty="0" smtClean="0"/>
              <a:t> Kolín-</a:t>
            </a:r>
            <a:r>
              <a:rPr lang="cs-CZ" i="1" dirty="0" smtClean="0">
                <a:solidFill>
                  <a:srgbClr val="92D050"/>
                </a:solidFill>
              </a:rPr>
              <a:t>i-</a:t>
            </a:r>
            <a:r>
              <a:rPr lang="cs-CZ" i="1" dirty="0" err="1" smtClean="0">
                <a:solidFill>
                  <a:srgbClr val="FF0000"/>
                </a:solidFill>
              </a:rPr>
              <a:t>ssa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 err="1" smtClean="0"/>
              <a:t>Olemme</a:t>
            </a:r>
            <a:r>
              <a:rPr lang="cs-CZ" i="1" dirty="0" smtClean="0"/>
              <a:t> </a:t>
            </a:r>
            <a:r>
              <a:rPr lang="cs-CZ" i="1" dirty="0" err="1" smtClean="0"/>
              <a:t>Tšeki-</a:t>
            </a:r>
            <a:r>
              <a:rPr lang="cs-CZ" i="1" dirty="0" err="1" smtClean="0">
                <a:solidFill>
                  <a:srgbClr val="FF0000"/>
                </a:solidFill>
              </a:rPr>
              <a:t>ssä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Olemme</a:t>
            </a:r>
            <a:r>
              <a:rPr lang="cs-CZ" i="1" dirty="0" smtClean="0"/>
              <a:t> </a:t>
            </a:r>
            <a:r>
              <a:rPr lang="cs-CZ" i="1" dirty="0" err="1" smtClean="0"/>
              <a:t>Euroopa-</a:t>
            </a:r>
            <a:r>
              <a:rPr lang="cs-CZ" i="1" dirty="0" err="1" smtClean="0">
                <a:solidFill>
                  <a:srgbClr val="FF0000"/>
                </a:solidFill>
              </a:rPr>
              <a:t>ssa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Emme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 smtClean="0"/>
              <a:t>yliopisto-</a:t>
            </a:r>
            <a:r>
              <a:rPr lang="cs-CZ" i="1" dirty="0" err="1" smtClean="0">
                <a:solidFill>
                  <a:srgbClr val="FF0000"/>
                </a:solidFill>
              </a:rPr>
              <a:t>ssa</a:t>
            </a:r>
            <a:r>
              <a:rPr lang="cs-CZ" i="1" dirty="0" smtClean="0"/>
              <a:t>.</a:t>
            </a:r>
            <a:endParaRPr lang="cs-CZ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89222"/>
            <a:ext cx="4423654" cy="204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13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Minkämaalainen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… on? </a:t>
            </a:r>
            <a:r>
              <a:rPr lang="cs-CZ" dirty="0" err="1" smtClean="0">
                <a:solidFill>
                  <a:srgbClr val="FF0000"/>
                </a:solidFill>
              </a:rPr>
              <a:t>Missä</a:t>
            </a:r>
            <a:r>
              <a:rPr lang="cs-CZ" dirty="0" smtClean="0"/>
              <a:t> …… </a:t>
            </a:r>
            <a:r>
              <a:rPr lang="cs-CZ" dirty="0" err="1" smtClean="0"/>
              <a:t>asuu</a:t>
            </a:r>
            <a:r>
              <a:rPr lang="cs-CZ" dirty="0" smtClean="0"/>
              <a:t>?</a:t>
            </a:r>
          </a:p>
          <a:p>
            <a:r>
              <a:rPr lang="cs-CZ" dirty="0" smtClean="0"/>
              <a:t>Olaf, Oslo</a:t>
            </a:r>
            <a:endParaRPr lang="cs-CZ" dirty="0"/>
          </a:p>
          <a:p>
            <a:r>
              <a:rPr lang="cs-CZ" dirty="0" smtClean="0"/>
              <a:t>Pedro, Madrid</a:t>
            </a:r>
            <a:endParaRPr lang="cs-CZ" dirty="0"/>
          </a:p>
          <a:p>
            <a:r>
              <a:rPr lang="cs-CZ" dirty="0" smtClean="0"/>
              <a:t>Anastasia, </a:t>
            </a:r>
            <a:r>
              <a:rPr lang="cs-CZ" dirty="0" err="1" smtClean="0"/>
              <a:t>Moskova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Jadwiga, </a:t>
            </a:r>
            <a:r>
              <a:rPr lang="cs-CZ" dirty="0" err="1" smtClean="0"/>
              <a:t>Varsova</a:t>
            </a:r>
            <a:endParaRPr lang="cs-CZ" dirty="0"/>
          </a:p>
          <a:p>
            <a:r>
              <a:rPr lang="cs-CZ" dirty="0" smtClean="0"/>
              <a:t>Wolfgang, </a:t>
            </a:r>
            <a:r>
              <a:rPr lang="cs-CZ" dirty="0" err="1" smtClean="0"/>
              <a:t>Wien</a:t>
            </a:r>
            <a:endParaRPr lang="cs-CZ" dirty="0"/>
          </a:p>
          <a:p>
            <a:r>
              <a:rPr lang="cs-CZ" dirty="0" smtClean="0"/>
              <a:t>Jean-Paul, </a:t>
            </a:r>
            <a:r>
              <a:rPr lang="cs-CZ" dirty="0" err="1" smtClean="0"/>
              <a:t>Pariisi</a:t>
            </a:r>
            <a:endParaRPr lang="cs-CZ" dirty="0"/>
          </a:p>
          <a:p>
            <a:r>
              <a:rPr lang="cs-CZ" dirty="0" smtClean="0"/>
              <a:t>Kostas, </a:t>
            </a:r>
            <a:r>
              <a:rPr lang="cs-CZ" dirty="0" err="1" smtClean="0"/>
              <a:t>Kreikka</a:t>
            </a:r>
            <a:endParaRPr lang="cs-CZ" dirty="0"/>
          </a:p>
          <a:p>
            <a:r>
              <a:rPr lang="cs-CZ" dirty="0" smtClean="0"/>
              <a:t>Astrid, </a:t>
            </a:r>
            <a:r>
              <a:rPr lang="cs-CZ" dirty="0" err="1" smtClean="0"/>
              <a:t>Tukholma</a:t>
            </a:r>
            <a:endParaRPr lang="cs-CZ" dirty="0"/>
          </a:p>
          <a:p>
            <a:r>
              <a:rPr lang="cs-CZ" dirty="0" smtClean="0"/>
              <a:t>Nancy, </a:t>
            </a:r>
            <a:r>
              <a:rPr lang="cs-CZ" dirty="0" err="1" smtClean="0"/>
              <a:t>Lontoo</a:t>
            </a:r>
            <a:endParaRPr lang="cs-CZ" dirty="0" smtClean="0"/>
          </a:p>
          <a:p>
            <a:r>
              <a:rPr lang="cs-CZ" dirty="0" err="1" smtClean="0"/>
              <a:t>Jaan</a:t>
            </a:r>
            <a:r>
              <a:rPr lang="cs-CZ" dirty="0" smtClean="0"/>
              <a:t>, </a:t>
            </a:r>
            <a:r>
              <a:rPr lang="cs-CZ" dirty="0" err="1" smtClean="0"/>
              <a:t>Viro</a:t>
            </a:r>
            <a:endParaRPr lang="cs-CZ" dirty="0"/>
          </a:p>
          <a:p>
            <a:r>
              <a:rPr lang="cs-CZ" dirty="0" err="1" smtClean="0"/>
              <a:t>Matti</a:t>
            </a:r>
            <a:r>
              <a:rPr lang="cs-CZ" dirty="0" smtClean="0"/>
              <a:t>, </a:t>
            </a:r>
            <a:r>
              <a:rPr lang="cs-CZ" dirty="0" err="1" smtClean="0"/>
              <a:t>Suomi</a:t>
            </a:r>
            <a:endParaRPr lang="cs-CZ" dirty="0" smtClean="0"/>
          </a:p>
          <a:p>
            <a:r>
              <a:rPr lang="cs-CZ" dirty="0" smtClean="0"/>
              <a:t>Margita, Kežmarok</a:t>
            </a:r>
          </a:p>
          <a:p>
            <a:r>
              <a:rPr lang="cs-CZ" dirty="0" smtClean="0"/>
              <a:t>Sara, </a:t>
            </a:r>
            <a:r>
              <a:rPr lang="cs-CZ" dirty="0" err="1" smtClean="0"/>
              <a:t>Rooma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072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Kerro</a:t>
            </a:r>
            <a:r>
              <a:rPr lang="cs-CZ" dirty="0" smtClean="0"/>
              <a:t> </a:t>
            </a:r>
            <a:r>
              <a:rPr lang="cs-CZ" dirty="0" err="1" smtClean="0"/>
              <a:t>itsestäsi</a:t>
            </a:r>
            <a:r>
              <a:rPr lang="cs-CZ" dirty="0" smtClean="0"/>
              <a:t>. Řekni o sobě.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/>
              <a:t>Kuka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olet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kieltä</a:t>
            </a:r>
            <a:r>
              <a:rPr lang="cs-CZ" i="1" dirty="0" smtClean="0"/>
              <a:t> </a:t>
            </a:r>
            <a:r>
              <a:rPr lang="cs-CZ" i="1" dirty="0" err="1" smtClean="0"/>
              <a:t>puhut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opiskelet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asut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olet</a:t>
            </a:r>
            <a:r>
              <a:rPr lang="cs-CZ" i="1" dirty="0" smtClean="0"/>
              <a:t> nyt?</a:t>
            </a:r>
          </a:p>
          <a:p>
            <a:pPr marL="0" indent="0">
              <a:buNone/>
            </a:pPr>
            <a:r>
              <a:rPr lang="cs-CZ" i="1" dirty="0" err="1" smtClean="0"/>
              <a:t>Oletko</a:t>
            </a:r>
            <a:r>
              <a:rPr lang="cs-CZ" i="1" dirty="0" smtClean="0"/>
              <a:t> </a:t>
            </a:r>
            <a:r>
              <a:rPr lang="cs-CZ" i="1" dirty="0" err="1" smtClean="0"/>
              <a:t>suomalainen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Asutko</a:t>
            </a:r>
            <a:r>
              <a:rPr lang="cs-CZ" i="1" dirty="0" smtClean="0"/>
              <a:t> </a:t>
            </a:r>
            <a:r>
              <a:rPr lang="cs-CZ" i="1" dirty="0" err="1" smtClean="0"/>
              <a:t>Prahassa</a:t>
            </a:r>
            <a:r>
              <a:rPr lang="cs-CZ" i="1" dirty="0" smtClean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63692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Sanasto</a:t>
            </a:r>
            <a:r>
              <a:rPr lang="cs-CZ" dirty="0" smtClean="0"/>
              <a:t> + </a:t>
            </a:r>
            <a:r>
              <a:rPr lang="cs-CZ" dirty="0" err="1" smtClean="0"/>
              <a:t>lisää</a:t>
            </a:r>
            <a:r>
              <a:rPr lang="cs-CZ" dirty="0" smtClean="0"/>
              <a:t> </a:t>
            </a:r>
            <a:r>
              <a:rPr lang="cs-CZ" dirty="0" err="1" smtClean="0"/>
              <a:t>lukemista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Oppikirja</a:t>
            </a:r>
            <a:r>
              <a:rPr lang="cs-CZ" dirty="0" smtClean="0"/>
              <a:t> </a:t>
            </a:r>
            <a:r>
              <a:rPr lang="cs-CZ" dirty="0" err="1" smtClean="0"/>
              <a:t>kpl</a:t>
            </a:r>
            <a:r>
              <a:rPr lang="cs-CZ" dirty="0" smtClean="0"/>
              <a:t> 2</a:t>
            </a:r>
          </a:p>
          <a:p>
            <a:r>
              <a:rPr lang="cs-CZ" dirty="0" err="1" smtClean="0"/>
              <a:t>Sanasto</a:t>
            </a:r>
            <a:r>
              <a:rPr lang="cs-CZ" dirty="0" smtClean="0"/>
              <a:t>: </a:t>
            </a:r>
            <a:r>
              <a:rPr lang="cs-CZ" dirty="0"/>
              <a:t>s. 28-29 </a:t>
            </a:r>
            <a:r>
              <a:rPr lang="cs-CZ" dirty="0" smtClean="0"/>
              <a:t>(</a:t>
            </a:r>
            <a:r>
              <a:rPr lang="cs-CZ" dirty="0" err="1" smtClean="0"/>
              <a:t>Maat</a:t>
            </a:r>
            <a:r>
              <a:rPr lang="cs-CZ" dirty="0" smtClean="0"/>
              <a:t> </a:t>
            </a:r>
            <a:r>
              <a:rPr lang="cs-CZ" dirty="0" err="1" smtClean="0"/>
              <a:t>ja</a:t>
            </a:r>
            <a:r>
              <a:rPr lang="cs-CZ" dirty="0" smtClean="0"/>
              <a:t> </a:t>
            </a:r>
            <a:r>
              <a:rPr lang="cs-CZ" dirty="0" err="1" smtClean="0"/>
              <a:t>kansalaisuudet</a:t>
            </a:r>
            <a:r>
              <a:rPr lang="cs-CZ" dirty="0" smtClean="0"/>
              <a:t> = země a národnosti) + s. 35-36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13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VARTALO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6" r="47159"/>
          <a:stretch/>
        </p:blipFill>
        <p:spPr bwMode="auto">
          <a:xfrm>
            <a:off x="1763688" y="1772816"/>
            <a:ext cx="4043536" cy="461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0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ASTEVAIHTELU – střídání stupňů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třídání kmenových </a:t>
            </a:r>
            <a:r>
              <a:rPr lang="cs-CZ" b="1" dirty="0" smtClean="0"/>
              <a:t>SOUHLÁSEK</a:t>
            </a:r>
          </a:p>
          <a:p>
            <a:r>
              <a:rPr lang="cs-CZ" dirty="0" smtClean="0"/>
              <a:t>asi 20 typů</a:t>
            </a:r>
            <a:endParaRPr lang="cs-CZ" dirty="0"/>
          </a:p>
          <a:p>
            <a:r>
              <a:rPr lang="cs-CZ" dirty="0" smtClean="0"/>
              <a:t>týká se souhlásek </a:t>
            </a:r>
            <a:r>
              <a:rPr lang="cs-CZ" i="1" dirty="0" smtClean="0"/>
              <a:t>k, p, t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23472"/>
              </p:ext>
            </p:extLst>
          </p:nvPr>
        </p:nvGraphicFramePr>
        <p:xfrm>
          <a:off x="755576" y="3645023"/>
          <a:ext cx="7848872" cy="259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698416">
                <a:tc>
                  <a:txBody>
                    <a:bodyPr/>
                    <a:lstStyle/>
                    <a:p>
                      <a:r>
                        <a:rPr lang="cs-CZ" dirty="0" smtClean="0"/>
                        <a:t>VAHVA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ASTE</a:t>
                      </a:r>
                    </a:p>
                    <a:p>
                      <a:r>
                        <a:rPr lang="cs-CZ" dirty="0" smtClean="0"/>
                        <a:t>SILNÝ STUPEŇ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HEIKKO ASTE</a:t>
                      </a:r>
                    </a:p>
                    <a:p>
                      <a:r>
                        <a:rPr lang="cs-CZ" dirty="0" smtClean="0"/>
                        <a:t>SLABÝ STUPEŇ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41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KK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kukka</a:t>
                      </a:r>
                      <a:r>
                        <a:rPr lang="cs-CZ" sz="2000" i="1" dirty="0" smtClean="0"/>
                        <a:t>-</a:t>
                      </a:r>
                    </a:p>
                    <a:p>
                      <a:r>
                        <a:rPr lang="cs-CZ" sz="2000" i="1" dirty="0" err="1" smtClean="0"/>
                        <a:t>Tšekki</a:t>
                      </a:r>
                      <a:r>
                        <a:rPr lang="cs-CZ" sz="2000" i="1" dirty="0" smtClean="0"/>
                        <a:t>-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kuka</a:t>
                      </a:r>
                      <a:r>
                        <a:rPr lang="cs-CZ" sz="2000" i="1" dirty="0" smtClean="0"/>
                        <a:t>-</a:t>
                      </a:r>
                    </a:p>
                    <a:p>
                      <a:r>
                        <a:rPr lang="cs-CZ" sz="2000" i="1" dirty="0" err="1" smtClean="0"/>
                        <a:t>Tšeki</a:t>
                      </a:r>
                      <a:r>
                        <a:rPr lang="cs-CZ" sz="2000" i="1" dirty="0" smtClean="0"/>
                        <a:t>-</a:t>
                      </a:r>
                    </a:p>
                  </a:txBody>
                  <a:tcPr/>
                </a:tc>
              </a:tr>
              <a:tr h="69841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PP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pappi</a:t>
                      </a:r>
                      <a:r>
                        <a:rPr lang="cs-CZ" sz="2000" i="1" dirty="0" smtClean="0"/>
                        <a:t>-</a:t>
                      </a:r>
                    </a:p>
                    <a:p>
                      <a:r>
                        <a:rPr lang="cs-CZ" sz="2000" i="1" dirty="0" err="1" smtClean="0"/>
                        <a:t>Eurooppa</a:t>
                      </a:r>
                      <a:r>
                        <a:rPr lang="cs-CZ" sz="2000" i="1" dirty="0" smtClean="0"/>
                        <a:t>-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smtClean="0"/>
                        <a:t>papi-</a:t>
                      </a:r>
                    </a:p>
                    <a:p>
                      <a:r>
                        <a:rPr lang="cs-CZ" sz="2000" i="1" dirty="0" err="1" smtClean="0"/>
                        <a:t>Euroopa</a:t>
                      </a:r>
                      <a:r>
                        <a:rPr lang="cs-CZ" sz="2000" i="1" dirty="0" smtClean="0"/>
                        <a:t>-</a:t>
                      </a:r>
                      <a:endParaRPr lang="cs-CZ" sz="2000" i="1" dirty="0"/>
                    </a:p>
                  </a:txBody>
                  <a:tcPr/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TT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tyttö</a:t>
                      </a:r>
                      <a:r>
                        <a:rPr lang="cs-CZ" sz="2000" i="1" dirty="0" smtClean="0"/>
                        <a:t>-</a:t>
                      </a:r>
                      <a:endParaRPr lang="cs-CZ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i="1" dirty="0" err="1" smtClean="0"/>
                        <a:t>tytö</a:t>
                      </a:r>
                      <a:r>
                        <a:rPr lang="cs-CZ" sz="2000" i="1" dirty="0" smtClean="0"/>
                        <a:t>-</a:t>
                      </a:r>
                      <a:endParaRPr lang="cs-CZ" sz="20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2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ASTEVAIHTELU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789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Základní pravidlo: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Před </a:t>
            </a:r>
            <a:r>
              <a:rPr lang="cs-CZ" b="1" dirty="0" smtClean="0"/>
              <a:t>otevřenou</a:t>
            </a:r>
            <a:r>
              <a:rPr lang="cs-CZ" dirty="0" smtClean="0"/>
              <a:t> slabikou (tj. slabikou končící na samohlásku) je silný stupeň:	</a:t>
            </a:r>
            <a:r>
              <a:rPr lang="cs-CZ" i="1" dirty="0" err="1" smtClean="0"/>
              <a:t>ty</a:t>
            </a:r>
            <a:r>
              <a:rPr lang="cs-CZ" i="1" dirty="0" err="1" smtClean="0">
                <a:solidFill>
                  <a:srgbClr val="FF0000"/>
                </a:solidFill>
              </a:rPr>
              <a:t>tt</a:t>
            </a:r>
            <a:r>
              <a:rPr lang="cs-CZ" i="1" dirty="0" err="1" smtClean="0"/>
              <a:t>ö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Před </a:t>
            </a:r>
            <a:r>
              <a:rPr lang="cs-CZ" b="1" dirty="0" smtClean="0"/>
              <a:t>zavřenou</a:t>
            </a:r>
            <a:r>
              <a:rPr lang="cs-CZ" dirty="0" smtClean="0"/>
              <a:t> slabikou (tj. slabikou končící na souhlásku) je slabý stupeň: 	</a:t>
            </a:r>
            <a:r>
              <a:rPr lang="cs-CZ" i="1" dirty="0" err="1" smtClean="0"/>
              <a:t>ty</a:t>
            </a:r>
            <a:r>
              <a:rPr lang="cs-CZ" i="1" dirty="0" err="1" smtClean="0">
                <a:solidFill>
                  <a:srgbClr val="FF0000"/>
                </a:solidFill>
              </a:rPr>
              <a:t>t</a:t>
            </a:r>
            <a:r>
              <a:rPr lang="cs-CZ" i="1" dirty="0" err="1" smtClean="0"/>
              <a:t>öt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Jednotlivé pády využívají buď silný nebo slabý stupeň podle svých koncovek.</a:t>
            </a:r>
          </a:p>
          <a:p>
            <a:pPr marL="0" indent="0">
              <a:buNone/>
            </a:pPr>
            <a:r>
              <a:rPr lang="cs-CZ" dirty="0" smtClean="0"/>
              <a:t>NOM </a:t>
            </a:r>
            <a:r>
              <a:rPr lang="cs-CZ" dirty="0" err="1" smtClean="0"/>
              <a:t>sg</a:t>
            </a:r>
            <a:r>
              <a:rPr lang="cs-CZ" dirty="0" smtClean="0"/>
              <a:t>, PART – silný    	</a:t>
            </a:r>
            <a:r>
              <a:rPr lang="cs-CZ" i="1" dirty="0" err="1" smtClean="0"/>
              <a:t>ty</a:t>
            </a:r>
            <a:r>
              <a:rPr lang="cs-CZ" i="1" dirty="0" err="1" smtClean="0">
                <a:solidFill>
                  <a:srgbClr val="FF0000"/>
                </a:solidFill>
              </a:rPr>
              <a:t>tt</a:t>
            </a:r>
            <a:r>
              <a:rPr lang="cs-CZ" i="1" dirty="0" err="1" smtClean="0"/>
              <a:t>ö</a:t>
            </a:r>
            <a:r>
              <a:rPr lang="cs-CZ" i="1" dirty="0" smtClean="0"/>
              <a:t>, </a:t>
            </a:r>
            <a:r>
              <a:rPr lang="cs-CZ" i="1" dirty="0" err="1" smtClean="0"/>
              <a:t>ty</a:t>
            </a:r>
            <a:r>
              <a:rPr lang="cs-CZ" i="1" dirty="0" err="1" smtClean="0">
                <a:solidFill>
                  <a:srgbClr val="FF0000"/>
                </a:solidFill>
              </a:rPr>
              <a:t>tt</a:t>
            </a:r>
            <a:r>
              <a:rPr lang="cs-CZ" i="1" dirty="0" err="1" smtClean="0"/>
              <a:t>öä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NOM </a:t>
            </a:r>
            <a:r>
              <a:rPr lang="cs-CZ" dirty="0" err="1" smtClean="0"/>
              <a:t>pl</a:t>
            </a:r>
            <a:r>
              <a:rPr lang="cs-CZ" dirty="0" smtClean="0"/>
              <a:t>, GEN, INE – slabý	</a:t>
            </a:r>
            <a:r>
              <a:rPr lang="cs-CZ" i="1" dirty="0" err="1" smtClean="0"/>
              <a:t>ty</a:t>
            </a:r>
            <a:r>
              <a:rPr lang="cs-CZ" i="1" dirty="0" err="1" smtClean="0">
                <a:solidFill>
                  <a:srgbClr val="FF0000"/>
                </a:solidFill>
              </a:rPr>
              <a:t>t</a:t>
            </a:r>
            <a:r>
              <a:rPr lang="cs-CZ" i="1" dirty="0" err="1" smtClean="0"/>
              <a:t>öt</a:t>
            </a:r>
            <a:r>
              <a:rPr lang="cs-CZ" i="1" dirty="0" smtClean="0"/>
              <a:t>, </a:t>
            </a:r>
            <a:r>
              <a:rPr lang="cs-CZ" i="1" dirty="0" err="1" smtClean="0"/>
              <a:t>ty</a:t>
            </a:r>
            <a:r>
              <a:rPr lang="cs-CZ" i="1" dirty="0" err="1" smtClean="0">
                <a:solidFill>
                  <a:srgbClr val="FF0000"/>
                </a:solidFill>
              </a:rPr>
              <a:t>t</a:t>
            </a:r>
            <a:r>
              <a:rPr lang="cs-CZ" i="1" dirty="0" err="1" smtClean="0"/>
              <a:t>ön</a:t>
            </a:r>
            <a:r>
              <a:rPr lang="cs-CZ" i="1" dirty="0" smtClean="0"/>
              <a:t>, </a:t>
            </a:r>
            <a:r>
              <a:rPr lang="cs-CZ" i="1" dirty="0" err="1" smtClean="0"/>
              <a:t>ty</a:t>
            </a:r>
            <a:r>
              <a:rPr lang="cs-CZ" i="1" dirty="0" err="1" smtClean="0">
                <a:solidFill>
                  <a:srgbClr val="FF0000"/>
                </a:solidFill>
              </a:rPr>
              <a:t>t</a:t>
            </a:r>
            <a:r>
              <a:rPr lang="cs-CZ" i="1" dirty="0" err="1" smtClean="0"/>
              <a:t>össä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9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E-VARTALO – e-kmen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96944" cy="4572000"/>
          </a:xfrm>
        </p:spPr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cs-CZ" dirty="0" smtClean="0"/>
              <a:t>ména v nominativu zakončená na –i</a:t>
            </a:r>
          </a:p>
          <a:p>
            <a:r>
              <a:rPr lang="cs-CZ" dirty="0"/>
              <a:t>a</a:t>
            </a:r>
            <a:r>
              <a:rPr lang="cs-CZ" dirty="0" smtClean="0"/>
              <a:t>le ve kmeni mají –e</a:t>
            </a:r>
          </a:p>
          <a:p>
            <a:r>
              <a:rPr lang="cs-CZ" dirty="0"/>
              <a:t>t</a:t>
            </a:r>
            <a:r>
              <a:rPr lang="cs-CZ" dirty="0" smtClean="0"/>
              <a:t>ento kmen používají v ostatních pádech kromě NOM</a:t>
            </a:r>
          </a:p>
          <a:p>
            <a:r>
              <a:rPr lang="cs-CZ" dirty="0"/>
              <a:t>p</a:t>
            </a:r>
            <a:r>
              <a:rPr lang="cs-CZ" dirty="0" smtClean="0"/>
              <a:t>atří ke starší slovní zásobě</a:t>
            </a:r>
          </a:p>
          <a:p>
            <a:endParaRPr lang="cs-CZ" dirty="0" smtClean="0"/>
          </a:p>
          <a:p>
            <a:r>
              <a:rPr lang="cs-CZ" i="1" dirty="0" err="1" smtClean="0"/>
              <a:t>Suomi</a:t>
            </a:r>
            <a:r>
              <a:rPr lang="cs-CZ" dirty="0" smtClean="0"/>
              <a:t>	Finsko 	</a:t>
            </a:r>
            <a:r>
              <a:rPr lang="cs-CZ" i="1" dirty="0" err="1" smtClean="0"/>
              <a:t>Suome</a:t>
            </a:r>
            <a:r>
              <a:rPr lang="cs-CZ" i="1" dirty="0" smtClean="0"/>
              <a:t>- </a:t>
            </a:r>
            <a:r>
              <a:rPr lang="cs-CZ" dirty="0" smtClean="0"/>
              <a:t>	-</a:t>
            </a:r>
            <a:r>
              <a:rPr lang="cs-CZ" i="1" dirty="0" smtClean="0"/>
              <a:t>a, -n, -</a:t>
            </a:r>
            <a:r>
              <a:rPr lang="cs-CZ" i="1" dirty="0" err="1" smtClean="0"/>
              <a:t>ssa</a:t>
            </a:r>
            <a:endParaRPr lang="cs-CZ" i="1" dirty="0" smtClean="0"/>
          </a:p>
          <a:p>
            <a:r>
              <a:rPr lang="cs-CZ" i="1" dirty="0" err="1" smtClean="0"/>
              <a:t>järvi</a:t>
            </a:r>
            <a:r>
              <a:rPr lang="cs-CZ" i="1" dirty="0" smtClean="0"/>
              <a:t> </a:t>
            </a:r>
            <a:r>
              <a:rPr lang="cs-CZ" dirty="0" smtClean="0"/>
              <a:t>	jezero		</a:t>
            </a:r>
            <a:r>
              <a:rPr lang="cs-CZ" i="1" dirty="0" err="1" smtClean="0"/>
              <a:t>järve</a:t>
            </a:r>
            <a:r>
              <a:rPr lang="cs-CZ" i="1" dirty="0" smtClean="0"/>
              <a:t>-		</a:t>
            </a:r>
          </a:p>
          <a:p>
            <a:r>
              <a:rPr lang="cs-CZ" i="1" dirty="0"/>
              <a:t>k</a:t>
            </a:r>
            <a:r>
              <a:rPr lang="cs-CZ" i="1" dirty="0" smtClean="0"/>
              <a:t>ivi	</a:t>
            </a:r>
            <a:r>
              <a:rPr lang="cs-CZ" dirty="0" smtClean="0"/>
              <a:t> 	kámen	</a:t>
            </a:r>
            <a:r>
              <a:rPr lang="cs-CZ" i="1" dirty="0" err="1" smtClean="0"/>
              <a:t>kive</a:t>
            </a:r>
            <a:r>
              <a:rPr lang="cs-CZ" i="1" dirty="0" smtClean="0"/>
              <a:t>-</a:t>
            </a:r>
          </a:p>
          <a:p>
            <a:r>
              <a:rPr lang="cs-CZ" i="1" dirty="0" err="1"/>
              <a:t>n</a:t>
            </a:r>
            <a:r>
              <a:rPr lang="cs-CZ" i="1" dirty="0" err="1" smtClean="0"/>
              <a:t>iemi</a:t>
            </a:r>
            <a:r>
              <a:rPr lang="cs-CZ" dirty="0" smtClean="0"/>
              <a:t>	poloostrov	</a:t>
            </a:r>
            <a:r>
              <a:rPr lang="cs-CZ" i="1" dirty="0" err="1" smtClean="0"/>
              <a:t>nieme</a:t>
            </a:r>
            <a:r>
              <a:rPr lang="cs-CZ" i="1" dirty="0" smtClean="0"/>
              <a:t>-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51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PREESENS – přítomný 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ákladní slovesný čas</a:t>
            </a:r>
          </a:p>
          <a:p>
            <a:r>
              <a:rPr lang="cs-CZ" dirty="0"/>
              <a:t>o</a:t>
            </a:r>
            <a:r>
              <a:rPr lang="cs-CZ" dirty="0" smtClean="0"/>
              <a:t>dkazuje na děje přítomné i budoucí (+ adverbia)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celkem 4 slovesné časy: </a:t>
            </a:r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reesens</a:t>
            </a:r>
            <a:endParaRPr lang="cs-CZ" dirty="0" smtClean="0"/>
          </a:p>
          <a:p>
            <a:pPr lvl="1"/>
            <a:r>
              <a:rPr lang="cs-CZ" dirty="0" err="1"/>
              <a:t>i</a:t>
            </a:r>
            <a:r>
              <a:rPr lang="cs-CZ" dirty="0" err="1" smtClean="0"/>
              <a:t>mperfekti</a:t>
            </a:r>
            <a:endParaRPr lang="cs-CZ" dirty="0" smtClean="0"/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erfekti</a:t>
            </a:r>
            <a:endParaRPr lang="cs-CZ" dirty="0" smtClean="0"/>
          </a:p>
          <a:p>
            <a:pPr lvl="1"/>
            <a:r>
              <a:rPr lang="cs-CZ" dirty="0" err="1" smtClean="0"/>
              <a:t>pluskvamperfekti</a:t>
            </a: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2723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VERBIEN PERSOONAPÄÄTTEET </a:t>
            </a:r>
            <a:br>
              <a:rPr lang="cs-CZ" dirty="0" smtClean="0"/>
            </a:br>
            <a:r>
              <a:rPr lang="cs-CZ" dirty="0" smtClean="0"/>
              <a:t>- osobní koncovky sloves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2491765"/>
              </p:ext>
            </p:extLst>
          </p:nvPr>
        </p:nvGraphicFramePr>
        <p:xfrm>
          <a:off x="914400" y="1844823"/>
          <a:ext cx="7772400" cy="230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4904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4616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1.osoba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-n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me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-</a:t>
                      </a:r>
                      <a:r>
                        <a:rPr lang="cs-CZ" sz="2400" i="1" dirty="0" err="1" smtClean="0"/>
                        <a:t>mme</a:t>
                      </a:r>
                      <a:endParaRPr lang="cs-CZ" sz="2400" i="1" dirty="0"/>
                    </a:p>
                  </a:txBody>
                  <a:tcPr/>
                </a:tc>
              </a:tr>
              <a:tr h="604616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2.osoba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sinä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-t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te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-</a:t>
                      </a:r>
                      <a:r>
                        <a:rPr lang="cs-CZ" sz="2400" i="1" dirty="0" err="1" smtClean="0"/>
                        <a:t>tte</a:t>
                      </a:r>
                      <a:endParaRPr lang="cs-CZ" sz="2400" i="1" dirty="0"/>
                    </a:p>
                  </a:txBody>
                  <a:tcPr/>
                </a:tc>
              </a:tr>
              <a:tr h="604616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3.osoba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 smtClean="0"/>
                        <a:t>hän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-V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he</a:t>
                      </a:r>
                      <a:endParaRPr lang="cs-CZ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smtClean="0"/>
                        <a:t>-vat/-</a:t>
                      </a:r>
                      <a:r>
                        <a:rPr lang="cs-CZ" sz="2400" i="1" dirty="0" err="1" smtClean="0"/>
                        <a:t>vät</a:t>
                      </a:r>
                      <a:endParaRPr lang="cs-CZ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44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VERBIEN TAIVUTUS – časování sloves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VARTALO (kmen) + PERSOONAPÄÄTTEET (osobní koncovky)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INFINITIIVI	1.SG.		1.PL</a:t>
            </a:r>
          </a:p>
          <a:p>
            <a:pPr marL="0" indent="0">
              <a:buNone/>
            </a:pPr>
            <a:r>
              <a:rPr lang="cs-CZ" i="1" dirty="0" err="1"/>
              <a:t>o</a:t>
            </a:r>
            <a:r>
              <a:rPr lang="cs-CZ" i="1" dirty="0" err="1" smtClean="0"/>
              <a:t>lla</a:t>
            </a:r>
            <a:r>
              <a:rPr lang="cs-CZ" i="1" dirty="0" smtClean="0"/>
              <a:t>		</a:t>
            </a:r>
            <a:r>
              <a:rPr lang="cs-CZ" i="1" dirty="0" err="1" smtClean="0"/>
              <a:t>ole</a:t>
            </a:r>
            <a:r>
              <a:rPr lang="cs-CZ" i="1" dirty="0" smtClean="0"/>
              <a:t>-n		</a:t>
            </a:r>
            <a:r>
              <a:rPr lang="cs-CZ" i="1" dirty="0" err="1" smtClean="0"/>
              <a:t>ole-mme</a:t>
            </a: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puhua</a:t>
            </a:r>
            <a:r>
              <a:rPr lang="cs-CZ" i="1" dirty="0" smtClean="0"/>
              <a:t>	</a:t>
            </a:r>
            <a:r>
              <a:rPr lang="cs-CZ" i="1" dirty="0" err="1" smtClean="0"/>
              <a:t>puhu</a:t>
            </a:r>
            <a:r>
              <a:rPr lang="cs-CZ" i="1" dirty="0" smtClean="0"/>
              <a:t>-n	</a:t>
            </a:r>
            <a:r>
              <a:rPr lang="cs-CZ" i="1" dirty="0" err="1" smtClean="0"/>
              <a:t>puhu-mme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a</a:t>
            </a:r>
            <a:r>
              <a:rPr lang="cs-CZ" i="1" dirty="0" err="1" smtClean="0"/>
              <a:t>sua</a:t>
            </a:r>
            <a:r>
              <a:rPr lang="cs-CZ" i="1" dirty="0" smtClean="0"/>
              <a:t> 		</a:t>
            </a:r>
            <a:r>
              <a:rPr lang="cs-CZ" i="1" dirty="0" err="1" smtClean="0"/>
              <a:t>asu</a:t>
            </a:r>
            <a:r>
              <a:rPr lang="cs-CZ" i="1" dirty="0" smtClean="0"/>
              <a:t>-n		</a:t>
            </a:r>
            <a:r>
              <a:rPr lang="cs-CZ" i="1" dirty="0" err="1" smtClean="0"/>
              <a:t>asu-mme</a:t>
            </a:r>
            <a:endParaRPr lang="cs-CZ" i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00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872</TotalTime>
  <Words>894</Words>
  <Application>Microsoft Office PowerPoint</Application>
  <PresentationFormat>Předvádění na obrazovce (4:3)</PresentationFormat>
  <Paragraphs>327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Jmění</vt:lpstr>
      <vt:lpstr>KIELI I</vt:lpstr>
      <vt:lpstr>VARTALO – kmen </vt:lpstr>
      <vt:lpstr>VARTALO</vt:lpstr>
      <vt:lpstr>ASTEVAIHTELU – střídání stupňů</vt:lpstr>
      <vt:lpstr>ASTEVAIHTELU </vt:lpstr>
      <vt:lpstr>E-VARTALO – e-kmen </vt:lpstr>
      <vt:lpstr>PREESENS – přítomný čas</vt:lpstr>
      <vt:lpstr>VERBIEN PERSOONAPÄÄTTEET  - osobní koncovky sloves</vt:lpstr>
      <vt:lpstr>VERBIEN TAIVUTUS – časování sloves</vt:lpstr>
      <vt:lpstr>PUHUA-VERBI – sloveso mluvit</vt:lpstr>
      <vt:lpstr>ASUA-VERBI – sloveso bydlet</vt:lpstr>
      <vt:lpstr>OPISKELLA-VERBI – sloveso studovat</vt:lpstr>
      <vt:lpstr>VERBITYYPIT – typy sloves </vt:lpstr>
      <vt:lpstr>EUROOPAN MAAT – evropské země</vt:lpstr>
      <vt:lpstr>MAAT JA KIELET</vt:lpstr>
      <vt:lpstr>SIJAT - pády</vt:lpstr>
      <vt:lpstr>NOMINATIIVI – nominativ (Mikä?)</vt:lpstr>
      <vt:lpstr>PARTITIIVI – partitiv (Mitä?)</vt:lpstr>
      <vt:lpstr>HUOM! OPISKELLA + PART</vt:lpstr>
      <vt:lpstr>MITÄ KIELTÄ SINÄ PUHUT?</vt:lpstr>
      <vt:lpstr>PARTITIIVI </vt:lpstr>
      <vt:lpstr>PARTITIIVI</vt:lpstr>
      <vt:lpstr>HARJOITUS 1</vt:lpstr>
      <vt:lpstr>GENETIIVI – genitiv (Minkä?)</vt:lpstr>
      <vt:lpstr>HARJOITUS 2</vt:lpstr>
      <vt:lpstr>INESSIIVI – inessiv (Missä?)</vt:lpstr>
      <vt:lpstr>HARJOITUS 3</vt:lpstr>
      <vt:lpstr>HARJOITUS 4</vt:lpstr>
      <vt:lpstr>Sanasto + lisää lukemista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31</cp:revision>
  <dcterms:created xsi:type="dcterms:W3CDTF">2020-10-06T19:36:13Z</dcterms:created>
  <dcterms:modified xsi:type="dcterms:W3CDTF">2020-10-09T16:13:36Z</dcterms:modified>
</cp:coreProperties>
</file>