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294" r:id="rId3"/>
    <p:sldId id="311" r:id="rId4"/>
    <p:sldId id="310" r:id="rId5"/>
    <p:sldId id="293" r:id="rId6"/>
    <p:sldId id="295" r:id="rId7"/>
    <p:sldId id="299" r:id="rId8"/>
    <p:sldId id="306" r:id="rId9"/>
    <p:sldId id="325" r:id="rId10"/>
    <p:sldId id="305" r:id="rId11"/>
    <p:sldId id="309" r:id="rId12"/>
    <p:sldId id="307" r:id="rId13"/>
    <p:sldId id="300" r:id="rId14"/>
    <p:sldId id="301" r:id="rId15"/>
    <p:sldId id="302" r:id="rId16"/>
    <p:sldId id="257" r:id="rId17"/>
    <p:sldId id="259" r:id="rId18"/>
    <p:sldId id="298" r:id="rId19"/>
    <p:sldId id="262" r:id="rId20"/>
    <p:sldId id="260" r:id="rId21"/>
    <p:sldId id="296" r:id="rId22"/>
    <p:sldId id="297" r:id="rId23"/>
    <p:sldId id="322" r:id="rId24"/>
    <p:sldId id="263" r:id="rId25"/>
    <p:sldId id="265" r:id="rId26"/>
    <p:sldId id="266" r:id="rId27"/>
    <p:sldId id="268" r:id="rId28"/>
    <p:sldId id="264" r:id="rId29"/>
    <p:sldId id="328" r:id="rId30"/>
    <p:sldId id="272" r:id="rId31"/>
    <p:sldId id="312" r:id="rId32"/>
    <p:sldId id="277" r:id="rId33"/>
    <p:sldId id="278" r:id="rId34"/>
    <p:sldId id="267" r:id="rId35"/>
    <p:sldId id="330" r:id="rId36"/>
    <p:sldId id="269" r:id="rId37"/>
    <p:sldId id="270" r:id="rId38"/>
    <p:sldId id="271" r:id="rId39"/>
    <p:sldId id="317" r:id="rId40"/>
    <p:sldId id="315" r:id="rId41"/>
    <p:sldId id="316" r:id="rId42"/>
    <p:sldId id="314" r:id="rId43"/>
    <p:sldId id="273" r:id="rId44"/>
    <p:sldId id="274" r:id="rId45"/>
    <p:sldId id="318" r:id="rId46"/>
    <p:sldId id="275" r:id="rId47"/>
    <p:sldId id="303" r:id="rId48"/>
    <p:sldId id="280" r:id="rId49"/>
    <p:sldId id="281" r:id="rId50"/>
    <p:sldId id="319" r:id="rId51"/>
    <p:sldId id="304" r:id="rId52"/>
    <p:sldId id="320" r:id="rId53"/>
    <p:sldId id="323" r:id="rId54"/>
    <p:sldId id="321" r:id="rId55"/>
    <p:sldId id="329" r:id="rId56"/>
    <p:sldId id="324" r:id="rId57"/>
    <p:sldId id="326" r:id="rId58"/>
    <p:sldId id="308" r:id="rId59"/>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758" autoAdjust="0"/>
  </p:normalViewPr>
  <p:slideViewPr>
    <p:cSldViewPr>
      <p:cViewPr varScale="1">
        <p:scale>
          <a:sx n="67" d="100"/>
          <a:sy n="67" d="100"/>
        </p:scale>
        <p:origin x="-166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715C115-3311-4511-A812-925236DF9DEF}" type="datetimeFigureOut">
              <a:rPr lang="cs-CZ"/>
              <a:pPr>
                <a:defRPr/>
              </a:pPr>
              <a:t>10.12.2012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55EA164-15EB-475B-940D-E2FAB1D7644A}"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smtClean="0"/>
              <a:t>Virtually all oxygen in our atmosphere has been produced by oxygenic photosynthetic organisms. However, for long periods in the history of our planet and life, oxygen may not have been present in the atmosphere to an appreciable extent (80). The ancient atmosphere was composed of methane, carbon dioxide, and nitrogen. The organisms that lived then did not rely on the oxygen–water cycle but were linked to other molecules in a strictly anaerobic biochemistry. When O</a:t>
            </a:r>
            <a:r>
              <a:rPr lang="en-US" baseline="-25000" dirty="0" smtClean="0"/>
              <a:t>2</a:t>
            </a:r>
            <a:r>
              <a:rPr lang="en-US" dirty="0" smtClean="0"/>
              <a:t> appeared in the atmosphere approximately 2.4 </a:t>
            </a:r>
            <a:r>
              <a:rPr lang="en-US" dirty="0" err="1" smtClean="0"/>
              <a:t>Gya</a:t>
            </a:r>
            <a:r>
              <a:rPr lang="en-US" dirty="0" smtClean="0"/>
              <a:t>, it fundamentally altered the </a:t>
            </a:r>
            <a:r>
              <a:rPr lang="en-US" dirty="0" err="1" smtClean="0"/>
              <a:t>redox</a:t>
            </a:r>
            <a:r>
              <a:rPr lang="en-US" dirty="0" smtClean="0"/>
              <a:t> balance on Earth, and organisms were either forced to adapt to oxygen, retreat to anaerobic ecological niches, or become extinct. Evolving ways to tolerate O</a:t>
            </a:r>
            <a:r>
              <a:rPr lang="en-US" baseline="-25000" dirty="0" smtClean="0"/>
              <a:t>2</a:t>
            </a:r>
            <a:r>
              <a:rPr lang="en-US" dirty="0" smtClean="0"/>
              <a:t> and eventually to utilize the tremendous amount of energy available when O</a:t>
            </a:r>
            <a:r>
              <a:rPr lang="en-US" baseline="-25000" dirty="0" smtClean="0"/>
              <a:t>2</a:t>
            </a:r>
            <a:r>
              <a:rPr lang="en-US" dirty="0" smtClean="0"/>
              <a:t> is used as a terminal oxidant, organisms greatly expanded their repertoire of metabolic processes (29, 152).</a:t>
            </a:r>
            <a:endParaRPr lang="cs-CZ" dirty="0"/>
          </a:p>
        </p:txBody>
      </p:sp>
      <p:sp>
        <p:nvSpPr>
          <p:cNvPr id="4" name="Zástupný symbol pro číslo snímku 3"/>
          <p:cNvSpPr>
            <a:spLocks noGrp="1"/>
          </p:cNvSpPr>
          <p:nvPr>
            <p:ph type="sldNum" sz="quarter" idx="10"/>
          </p:nvPr>
        </p:nvSpPr>
        <p:spPr/>
        <p:txBody>
          <a:bodyPr/>
          <a:lstStyle/>
          <a:p>
            <a:pPr>
              <a:defRPr/>
            </a:pPr>
            <a:fld id="{E55EA164-15EB-475B-940D-E2FAB1D7644A}" type="slidenum">
              <a:rPr lang="cs-CZ" smtClean="0"/>
              <a:pPr>
                <a:defRPr/>
              </a:pPr>
              <a:t>8</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err="1" smtClean="0"/>
              <a:t>Apicomplexans</a:t>
            </a:r>
            <a:r>
              <a:rPr lang="en-US" dirty="0" smtClean="0"/>
              <a:t> are an important group of pathogens that include the causative agents of malaria, toxoplasmosis, and cryptosporidiosis. These single-celled eukaryotic parasites evolved from photosynthetic algae. A remnant chloroplast, called the </a:t>
            </a:r>
            <a:r>
              <a:rPr lang="en-US" dirty="0" err="1" smtClean="0"/>
              <a:t>apicoplast</a:t>
            </a:r>
            <a:r>
              <a:rPr lang="en-US" dirty="0" smtClean="0"/>
              <a:t>, is a telltale hold-over from this more benign past in the ocean. The </a:t>
            </a:r>
            <a:r>
              <a:rPr lang="en-US" dirty="0" err="1" smtClean="0"/>
              <a:t>apicoplast</a:t>
            </a:r>
            <a:r>
              <a:rPr lang="en-US" dirty="0" smtClean="0"/>
              <a:t> is essential for parasite growth and development and therefore a potential target for drug therapy. The fact that humans and animals lack chloroplasts suggests that using approaches to target the </a:t>
            </a:r>
            <a:r>
              <a:rPr lang="en-US" dirty="0" err="1" smtClean="0"/>
              <a:t>apicoplast</a:t>
            </a:r>
            <a:r>
              <a:rPr lang="en-US" dirty="0" smtClean="0"/>
              <a:t> may provide parasite specificity. What are the critical functions of the </a:t>
            </a:r>
            <a:r>
              <a:rPr lang="en-US" dirty="0" err="1" smtClean="0"/>
              <a:t>apicoplast</a:t>
            </a:r>
            <a:r>
              <a:rPr lang="en-US" dirty="0" smtClean="0"/>
              <a:t> that should be targeted? In addition to the obvious medical relevance this question has broader biological implications. Why do organisms maintain an ancient symbiotic relationship when the initial rationale for this relationship has fallen by the evolutionary wayside? A new study by </a:t>
            </a:r>
            <a:r>
              <a:rPr lang="en-US" dirty="0" err="1" smtClean="0"/>
              <a:t>Yeh</a:t>
            </a:r>
            <a:r>
              <a:rPr lang="en-US" dirty="0" smtClean="0"/>
              <a:t> and </a:t>
            </a:r>
            <a:r>
              <a:rPr lang="en-US" dirty="0" err="1" smtClean="0"/>
              <a:t>DeRisi</a:t>
            </a:r>
            <a:r>
              <a:rPr lang="en-US" dirty="0" smtClean="0"/>
              <a:t> provides important clues. Their work demonstrates that antibiotic-induced loss of the </a:t>
            </a:r>
            <a:r>
              <a:rPr lang="en-US" dirty="0" err="1" smtClean="0"/>
              <a:t>apicoplast</a:t>
            </a:r>
            <a:r>
              <a:rPr lang="en-US" dirty="0" smtClean="0"/>
              <a:t> in cultured malaria parasites can be chemically rescued by providing </a:t>
            </a:r>
            <a:r>
              <a:rPr lang="en-US" dirty="0" err="1" smtClean="0"/>
              <a:t>isopentenyl</a:t>
            </a:r>
            <a:r>
              <a:rPr lang="en-US" dirty="0" smtClean="0"/>
              <a:t>-pyrophosphate (IPP) in the medium. IPP is generated by the </a:t>
            </a:r>
            <a:r>
              <a:rPr lang="en-US" dirty="0" err="1" smtClean="0"/>
              <a:t>apicoplast</a:t>
            </a:r>
            <a:r>
              <a:rPr lang="en-US" dirty="0" smtClean="0"/>
              <a:t> resident </a:t>
            </a:r>
            <a:r>
              <a:rPr lang="en-US" dirty="0" err="1" smtClean="0"/>
              <a:t>isoprenoid</a:t>
            </a:r>
            <a:r>
              <a:rPr lang="en-US" dirty="0" smtClean="0"/>
              <a:t> biosynthesis pathway and is apparently the one </a:t>
            </a:r>
            <a:r>
              <a:rPr lang="en-US" dirty="0" err="1" smtClean="0"/>
              <a:t>apicoplast</a:t>
            </a:r>
            <a:r>
              <a:rPr lang="en-US" dirty="0" smtClean="0"/>
              <a:t> metabolite that the parasite cannot live without in the red blood cell. This finding could be of great importance for the development of drugs and vaccines. The ability to produce and maintain parasite lines that lack the </a:t>
            </a:r>
            <a:r>
              <a:rPr lang="en-US" dirty="0" err="1" smtClean="0"/>
              <a:t>apicoplast</a:t>
            </a:r>
            <a:r>
              <a:rPr lang="en-US" dirty="0" smtClean="0"/>
              <a:t> also offers exciting experimental possibilities for the future.</a:t>
            </a:r>
            <a:endParaRPr lang="cs-CZ" dirty="0"/>
          </a:p>
        </p:txBody>
      </p:sp>
      <p:sp>
        <p:nvSpPr>
          <p:cNvPr id="4" name="Zástupný symbol pro číslo snímku 3"/>
          <p:cNvSpPr>
            <a:spLocks noGrp="1"/>
          </p:cNvSpPr>
          <p:nvPr>
            <p:ph type="sldNum" sz="quarter" idx="10"/>
          </p:nvPr>
        </p:nvSpPr>
        <p:spPr/>
        <p:txBody>
          <a:bodyPr/>
          <a:lstStyle/>
          <a:p>
            <a:pPr>
              <a:defRPr/>
            </a:pPr>
            <a:fld id="{E55EA164-15EB-475B-940D-E2FAB1D7644A}" type="slidenum">
              <a:rPr lang="cs-CZ" smtClean="0"/>
              <a:pPr>
                <a:defRPr/>
              </a:pPr>
              <a:t>18</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p:spPr>
        <p:txBody>
          <a:bodyPr wrap="none" lIns="82058" tIns="41029" rIns="82058" bIns="41029" anchor="ctr"/>
          <a:lstStyle/>
          <a:p>
            <a:endParaRPr lang="cs-CZ"/>
          </a:p>
        </p:txBody>
      </p:sp>
      <p:sp>
        <p:nvSpPr>
          <p:cNvPr id="4098" name="Text Box 2"/>
          <p:cNvSpPr txBox="1">
            <a:spLocks noGrp="1" noChangeArrowheads="1"/>
          </p:cNvSpPr>
          <p:nvPr>
            <p:ph type="body"/>
          </p:nvPr>
        </p:nvSpPr>
        <p:spPr bwMode="auto">
          <a:xfrm>
            <a:off x="1046350" y="4352637"/>
            <a:ext cx="4770904" cy="3478068"/>
          </a:xfrm>
          <a:prstGeom prst="rect">
            <a:avLst/>
          </a:prstGeom>
          <a:noFill/>
          <a:ln>
            <a:round/>
            <a:headEnd/>
            <a:tailEnd/>
          </a:ln>
        </p:spPr>
        <p:txBody>
          <a:bodyPr lIns="0" tIns="0" rIns="0" bIns="0"/>
          <a:lstStyle/>
          <a:p>
            <a:pPr marL="76930" indent="-76930" eaLnBrk="1">
              <a:lnSpc>
                <a:spcPct val="93000"/>
              </a:lnSpc>
              <a:spcBef>
                <a:spcPct val="0"/>
              </a:spcBef>
              <a:buSzPct val="45000"/>
              <a:tabLst>
                <a:tab pos="649628" algn="l"/>
                <a:tab pos="1299256" algn="l"/>
                <a:tab pos="1948884" algn="l"/>
                <a:tab pos="2598511" algn="l"/>
                <a:tab pos="3248139" algn="l"/>
                <a:tab pos="3897767" algn="l"/>
                <a:tab pos="4547395" algn="l"/>
              </a:tabLst>
            </a:pPr>
            <a:r>
              <a:rPr lang="en-GB" dirty="0">
                <a:latin typeface="Arial" charset="0"/>
                <a:ea typeface="msgothic" charset="0"/>
                <a:cs typeface="msgothic" charset="0"/>
              </a:rPr>
              <a:t>Schematic depiction of our working hypothesis showing myosin as a target of blue light signalling. Based on </a:t>
            </a:r>
            <a:r>
              <a:rPr lang="en-GB" dirty="0" err="1">
                <a:latin typeface="Arial" charset="0"/>
                <a:ea typeface="msgothic" charset="0"/>
                <a:cs typeface="msgothic" charset="0"/>
              </a:rPr>
              <a:t>Grabalska</a:t>
            </a:r>
            <a:r>
              <a:rPr lang="en-GB" dirty="0">
                <a:latin typeface="Arial" charset="0"/>
                <a:ea typeface="msgothic" charset="0"/>
                <a:cs typeface="msgothic" charset="0"/>
              </a:rPr>
              <a:t> and </a:t>
            </a:r>
            <a:r>
              <a:rPr lang="en-GB" dirty="0" err="1">
                <a:latin typeface="Arial" charset="0"/>
                <a:ea typeface="msgothic" charset="0"/>
                <a:cs typeface="msgothic" charset="0"/>
              </a:rPr>
              <a:t>Malec</a:t>
            </a:r>
            <a:r>
              <a:rPr lang="en-GB" dirty="0">
                <a:latin typeface="Arial" charset="0"/>
                <a:ea typeface="msgothic" charset="0"/>
                <a:cs typeface="msgothic" charset="0"/>
              </a:rPr>
              <a:t> (2004); </a:t>
            </a:r>
            <a:r>
              <a:rPr lang="en-GB" dirty="0" err="1">
                <a:latin typeface="Arial" charset="0"/>
                <a:ea typeface="msgothic" charset="0"/>
                <a:cs typeface="msgothic" charset="0"/>
              </a:rPr>
              <a:t>Krzeszowiec</a:t>
            </a:r>
            <a:r>
              <a:rPr lang="en-GB" dirty="0">
                <a:latin typeface="Arial" charset="0"/>
                <a:ea typeface="msgothic" charset="0"/>
                <a:cs typeface="msgothic" charset="0"/>
              </a:rPr>
              <a:t> and </a:t>
            </a:r>
            <a:r>
              <a:rPr lang="en-GB" dirty="0" err="1">
                <a:latin typeface="Arial" charset="0"/>
                <a:ea typeface="msgothic" charset="0"/>
                <a:cs typeface="msgothic" charset="0"/>
              </a:rPr>
              <a:t>Gabryś</a:t>
            </a:r>
            <a:r>
              <a:rPr lang="en-GB" dirty="0">
                <a:latin typeface="Arial" charset="0"/>
                <a:ea typeface="msgothic" charset="0"/>
                <a:cs typeface="msgothic" charset="0"/>
              </a:rPr>
              <a:t> (2007); </a:t>
            </a:r>
            <a:r>
              <a:rPr lang="en-GB" dirty="0" err="1">
                <a:latin typeface="Arial" charset="0"/>
                <a:ea typeface="msgothic" charset="0"/>
                <a:cs typeface="msgothic" charset="0"/>
              </a:rPr>
              <a:t>Krzeszowiec</a:t>
            </a:r>
            <a:r>
              <a:rPr lang="en-GB" dirty="0">
                <a:latin typeface="Arial" charset="0"/>
                <a:ea typeface="msgothic" charset="0"/>
                <a:cs typeface="msgothic" charset="0"/>
              </a:rPr>
              <a:t> et al. (2007); and </a:t>
            </a:r>
            <a:r>
              <a:rPr lang="en-GB" dirty="0" err="1">
                <a:latin typeface="Arial" charset="0"/>
                <a:ea typeface="msgothic" charset="0"/>
                <a:cs typeface="msgothic" charset="0"/>
              </a:rPr>
              <a:t>Anielska</a:t>
            </a:r>
            <a:r>
              <a:rPr lang="en-GB" dirty="0">
                <a:latin typeface="Arial" charset="0"/>
                <a:ea typeface="msgothic" charset="0"/>
                <a:cs typeface="msgothic" charset="0"/>
              </a:rPr>
              <a:t>-Mazur et al. (2009). The modulating role of </a:t>
            </a:r>
            <a:r>
              <a:rPr lang="en-GB" dirty="0" err="1">
                <a:latin typeface="Arial" charset="0"/>
                <a:ea typeface="msgothic" charset="0"/>
                <a:cs typeface="msgothic" charset="0"/>
              </a:rPr>
              <a:t>phytochrome</a:t>
            </a:r>
            <a:r>
              <a:rPr lang="en-GB" dirty="0">
                <a:latin typeface="Arial" charset="0"/>
                <a:ea typeface="msgothic" charset="0"/>
                <a:cs typeface="msgothic" charset="0"/>
              </a:rPr>
              <a:t> has been postulated on the basis of red-light-induced changes observed in the </a:t>
            </a:r>
            <a:r>
              <a:rPr lang="en-GB" dirty="0" err="1">
                <a:latin typeface="Arial" charset="0"/>
                <a:ea typeface="msgothic" charset="0"/>
                <a:cs typeface="msgothic" charset="0"/>
              </a:rPr>
              <a:t>actin</a:t>
            </a:r>
            <a:r>
              <a:rPr lang="en-GB" dirty="0">
                <a:latin typeface="Arial" charset="0"/>
                <a:ea typeface="msgothic" charset="0"/>
                <a:cs typeface="msgothic" charset="0"/>
              </a:rPr>
              <a:t> network architecture of the phot2 mutant (</a:t>
            </a:r>
            <a:r>
              <a:rPr lang="en-GB" dirty="0" err="1">
                <a:latin typeface="Arial" charset="0"/>
                <a:ea typeface="msgothic" charset="0"/>
                <a:cs typeface="msgothic" charset="0"/>
              </a:rPr>
              <a:t>Krzeszowiec</a:t>
            </a:r>
            <a:r>
              <a:rPr lang="en-GB" dirty="0">
                <a:latin typeface="Arial" charset="0"/>
                <a:ea typeface="msgothic" charset="0"/>
                <a:cs typeface="msgothic" charset="0"/>
              </a:rPr>
              <a:t> et al., 2007). CAM, </a:t>
            </a:r>
            <a:r>
              <a:rPr lang="en-GB" dirty="0" err="1">
                <a:latin typeface="Arial" charset="0"/>
                <a:ea typeface="msgothic" charset="0"/>
                <a:cs typeface="msgothic" charset="0"/>
              </a:rPr>
              <a:t>calmodulin</a:t>
            </a:r>
            <a:r>
              <a:rPr lang="en-GB" dirty="0">
                <a:latin typeface="Arial" charset="0"/>
                <a:ea typeface="msgothic" charset="0"/>
                <a:cs typeface="msgothic" charset="0"/>
              </a:rPr>
              <a:t>; PtdIns3K, PtdIns4K, </a:t>
            </a:r>
            <a:r>
              <a:rPr lang="en-GB" dirty="0" err="1">
                <a:latin typeface="Arial" charset="0"/>
                <a:ea typeface="msgothic" charset="0"/>
                <a:cs typeface="msgothic" charset="0"/>
              </a:rPr>
              <a:t>phosphatidylinositol</a:t>
            </a:r>
            <a:r>
              <a:rPr lang="en-GB" dirty="0">
                <a:latin typeface="Arial" charset="0"/>
                <a:ea typeface="msgothic" charset="0"/>
                <a:cs typeface="msgothic" charset="0"/>
              </a:rPr>
              <a:t> </a:t>
            </a:r>
            <a:r>
              <a:rPr lang="en-GB" dirty="0" err="1">
                <a:latin typeface="Arial" charset="0"/>
                <a:ea typeface="msgothic" charset="0"/>
                <a:cs typeface="msgothic" charset="0"/>
              </a:rPr>
              <a:t>kinases</a:t>
            </a:r>
            <a:r>
              <a:rPr lang="en-GB" dirty="0">
                <a:latin typeface="Arial" charset="0"/>
                <a:ea typeface="msgothic" charset="0"/>
                <a:cs typeface="msgothic" charset="0"/>
              </a:rPr>
              <a:t>; RL, red light; </a:t>
            </a:r>
            <a:r>
              <a:rPr lang="en-GB" dirty="0" err="1">
                <a:latin typeface="Arial" charset="0"/>
                <a:ea typeface="msgothic" charset="0"/>
                <a:cs typeface="msgothic" charset="0"/>
              </a:rPr>
              <a:t>wBL</a:t>
            </a:r>
            <a:r>
              <a:rPr lang="en-GB" dirty="0">
                <a:latin typeface="Arial" charset="0"/>
                <a:ea typeface="msgothic" charset="0"/>
                <a:cs typeface="msgothic" charset="0"/>
              </a:rPr>
              <a:t>, weak blue light; SBL, strong blue light; </a:t>
            </a:r>
            <a:r>
              <a:rPr lang="en-GB" dirty="0" err="1">
                <a:latin typeface="Arial" charset="0"/>
                <a:ea typeface="msgothic" charset="0"/>
                <a:cs typeface="msgothic" charset="0"/>
              </a:rPr>
              <a:t>phy</a:t>
            </a:r>
            <a:r>
              <a:rPr lang="en-GB" dirty="0">
                <a:latin typeface="Arial" charset="0"/>
                <a:ea typeface="msgothic" charset="0"/>
                <a:cs typeface="msgothic" charset="0"/>
              </a:rPr>
              <a:t>, </a:t>
            </a:r>
            <a:r>
              <a:rPr lang="en-GB" dirty="0" err="1">
                <a:latin typeface="Arial" charset="0"/>
                <a:ea typeface="msgothic" charset="0"/>
                <a:cs typeface="msgothic" charset="0"/>
              </a:rPr>
              <a:t>phytochrome</a:t>
            </a:r>
            <a:r>
              <a:rPr lang="en-GB" dirty="0">
                <a:latin typeface="Arial" charset="0"/>
                <a:ea typeface="msgothic" charset="0"/>
                <a:cs typeface="msgothic" charset="0"/>
              </a:rPr>
              <a:t>; </a:t>
            </a:r>
            <a:r>
              <a:rPr lang="en-GB" dirty="0" err="1">
                <a:latin typeface="Arial" charset="0"/>
                <a:ea typeface="msgothic" charset="0"/>
                <a:cs typeface="msgothic" charset="0"/>
              </a:rPr>
              <a:t>phot</a:t>
            </a:r>
            <a:r>
              <a:rPr lang="en-GB" dirty="0">
                <a:latin typeface="Arial" charset="0"/>
                <a:ea typeface="msgothic" charset="0"/>
                <a:cs typeface="msgothic" charset="0"/>
              </a:rPr>
              <a:t>, </a:t>
            </a:r>
            <a:r>
              <a:rPr lang="en-GB" dirty="0" err="1">
                <a:latin typeface="Arial" charset="0"/>
                <a:ea typeface="msgothic" charset="0"/>
                <a:cs typeface="msgothic" charset="0"/>
              </a:rPr>
              <a:t>phototropin</a:t>
            </a:r>
            <a:r>
              <a:rPr lang="en-GB" dirty="0">
                <a:latin typeface="Arial" charset="0"/>
                <a:ea typeface="msgothic" charset="0"/>
                <a:cs typeface="msgothic" charset="0"/>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8915"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36868"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568E9E-B9D0-4D9F-8467-D41733018469}" type="slidenum">
              <a:rPr lang="cs-CZ" smtClean="0"/>
              <a:pPr fontAlgn="base">
                <a:spcBef>
                  <a:spcPct val="0"/>
                </a:spcBef>
                <a:spcAft>
                  <a:spcPct val="0"/>
                </a:spcAft>
                <a:defRPr/>
              </a:pPr>
              <a:t>30</a:t>
            </a:fld>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dirty="0" smtClean="0"/>
              <a:t> Repair cycle of the PSII D1 protein. Light induces </a:t>
            </a:r>
            <a:r>
              <a:rPr lang="en-US" dirty="0" err="1" smtClean="0"/>
              <a:t>phosphorylation</a:t>
            </a:r>
            <a:r>
              <a:rPr lang="en-US" dirty="0" smtClean="0"/>
              <a:t> and damage of the D1 protein (shown as stripes). The damaged PSII monomers migrate from the </a:t>
            </a:r>
            <a:r>
              <a:rPr lang="en-US" dirty="0" err="1" smtClean="0"/>
              <a:t>grana</a:t>
            </a:r>
            <a:r>
              <a:rPr lang="en-US" dirty="0" smtClean="0"/>
              <a:t> stacks to the </a:t>
            </a:r>
            <a:r>
              <a:rPr lang="en-US" dirty="0" err="1" smtClean="0"/>
              <a:t>stroma</a:t>
            </a:r>
            <a:r>
              <a:rPr lang="en-US" dirty="0" smtClean="0"/>
              <a:t> </a:t>
            </a:r>
            <a:r>
              <a:rPr lang="en-US" dirty="0" err="1" smtClean="0"/>
              <a:t>thylakoids</a:t>
            </a:r>
            <a:r>
              <a:rPr lang="en-US" dirty="0" smtClean="0"/>
              <a:t>, where the D1 protein is </a:t>
            </a:r>
            <a:r>
              <a:rPr lang="en-US" dirty="0" err="1" smtClean="0"/>
              <a:t>dephosphorylated</a:t>
            </a:r>
            <a:r>
              <a:rPr lang="en-US" dirty="0" smtClean="0"/>
              <a:t> and subsequently degraded by the </a:t>
            </a:r>
            <a:r>
              <a:rPr lang="en-US" dirty="0" err="1" smtClean="0"/>
              <a:t>FtsH</a:t>
            </a:r>
            <a:r>
              <a:rPr lang="en-US" dirty="0" smtClean="0"/>
              <a:t>, which functions as a </a:t>
            </a:r>
            <a:r>
              <a:rPr lang="en-US" dirty="0" err="1" smtClean="0"/>
              <a:t>hexamer</a:t>
            </a:r>
            <a:r>
              <a:rPr lang="en-US" dirty="0" smtClean="0"/>
              <a:t>, and </a:t>
            </a:r>
            <a:r>
              <a:rPr lang="en-US" dirty="0" err="1" smtClean="0"/>
              <a:t>DegP</a:t>
            </a:r>
            <a:r>
              <a:rPr lang="en-US" dirty="0" smtClean="0"/>
              <a:t> proteases assisted by the TLP18.3 protein. The D1 proteolysis is followed by a partial disassembly of the PSII complex and co-translational insertion of the newly synthesized D1 into the </a:t>
            </a:r>
            <a:r>
              <a:rPr lang="en-US" dirty="0" err="1" smtClean="0"/>
              <a:t>thylakoid</a:t>
            </a:r>
            <a:r>
              <a:rPr lang="en-US" dirty="0" smtClean="0"/>
              <a:t> membrane. The LPA1 protein is required for efficient translation of the </a:t>
            </a:r>
            <a:r>
              <a:rPr lang="en-US" i="1" dirty="0" err="1" smtClean="0"/>
              <a:t>psbA</a:t>
            </a:r>
            <a:r>
              <a:rPr lang="en-US" dirty="0" smtClean="0"/>
              <a:t> transcripts and insertion of the new D1 copy into PSII. CYP38 assists in the proper folding of the D1 protein and thus facilitates the proper assembly of the oxygen evolving complex. PAM68, shown to interact with the various PSII assembly factors and early PSII assembly intermediates, affects the stability and maturation of the D1 protein thereby promoting the early steps in PSII biogenesis. HCF136 and HSP70 are probably also assisting in the </a:t>
            </a:r>
            <a:r>
              <a:rPr lang="en-US" i="1" dirty="0" err="1" smtClean="0"/>
              <a:t>psbA</a:t>
            </a:r>
            <a:r>
              <a:rPr lang="en-US" dirty="0" smtClean="0"/>
              <a:t> mRNA translation, proper folding of the D1 protein and the assembly of the PSII complex. The C-terminus of the D1 protein is processed by the </a:t>
            </a:r>
            <a:r>
              <a:rPr lang="en-US" dirty="0" err="1" smtClean="0"/>
              <a:t>CtpA</a:t>
            </a:r>
            <a:r>
              <a:rPr lang="en-US" dirty="0" smtClean="0"/>
              <a:t> protease with the aid of the LPA19 protein. Thereafter, the Psb27 protein mediates the assembly of the oxygen evolving complex to the PSII complex. When the assembly of PSII core monomers is completed, they migrate back to the </a:t>
            </a:r>
            <a:r>
              <a:rPr lang="en-US" dirty="0" err="1" smtClean="0"/>
              <a:t>granal</a:t>
            </a:r>
            <a:r>
              <a:rPr lang="en-US" dirty="0" smtClean="0"/>
              <a:t> stacks, where </a:t>
            </a:r>
            <a:r>
              <a:rPr lang="en-US" dirty="0" err="1" smtClean="0"/>
              <a:t>supercomplex</a:t>
            </a:r>
            <a:r>
              <a:rPr lang="en-US" dirty="0" smtClean="0"/>
              <a:t> formation, </a:t>
            </a:r>
            <a:r>
              <a:rPr lang="en-US" dirty="0" err="1" smtClean="0"/>
              <a:t>dimerization</a:t>
            </a:r>
            <a:r>
              <a:rPr lang="en-US" dirty="0" smtClean="0"/>
              <a:t> and activation of the complexes occur.</a:t>
            </a:r>
            <a:endParaRPr lang="cs-CZ" dirty="0"/>
          </a:p>
        </p:txBody>
      </p:sp>
      <p:sp>
        <p:nvSpPr>
          <p:cNvPr id="4" name="Zástupný symbol pro číslo snímku 3"/>
          <p:cNvSpPr>
            <a:spLocks noGrp="1"/>
          </p:cNvSpPr>
          <p:nvPr>
            <p:ph type="sldNum" sz="quarter" idx="10"/>
          </p:nvPr>
        </p:nvSpPr>
        <p:spPr/>
        <p:txBody>
          <a:bodyPr/>
          <a:lstStyle/>
          <a:p>
            <a:pPr>
              <a:defRPr/>
            </a:pPr>
            <a:fld id="{E55EA164-15EB-475B-940D-E2FAB1D7644A}" type="slidenum">
              <a:rPr lang="cs-CZ" smtClean="0"/>
              <a:pPr>
                <a:defRPr/>
              </a:pPr>
              <a:t>54</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0ABEF2F4-3FDB-4AC2-BB0F-18146F3494B4}" type="datetimeFigureOut">
              <a:rPr lang="cs-CZ"/>
              <a:pPr>
                <a:defRPr/>
              </a:pPr>
              <a:t>10.12.2012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4BBC75E-F537-4080-8138-9A9F89BBE0B0}"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E5087AD4-DBCC-4F12-B95D-53DD112ABDFD}" type="datetimeFigureOut">
              <a:rPr lang="cs-CZ"/>
              <a:pPr>
                <a:defRPr/>
              </a:pPr>
              <a:t>10.12.2012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FD3C1E9-143E-4E16-B2F1-F90F1847819C}"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201B7E20-C033-4D70-8894-620CEED9F094}" type="datetimeFigureOut">
              <a:rPr lang="cs-CZ"/>
              <a:pPr>
                <a:defRPr/>
              </a:pPr>
              <a:t>10.12.2012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DA7D3266-206F-4472-A2F5-6C44A1AE47AF}"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8ABFFEEB-0307-4444-BF0A-F205FACF0352}" type="datetimeFigureOut">
              <a:rPr lang="cs-CZ"/>
              <a:pPr>
                <a:defRPr/>
              </a:pPr>
              <a:t>10.12.2012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15BEC38-37F9-4BA7-AA4E-D697B9103596}"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ED4F81E6-BBB6-4D6C-9C6F-3035952BF546}" type="datetimeFigureOut">
              <a:rPr lang="cs-CZ"/>
              <a:pPr>
                <a:defRPr/>
              </a:pPr>
              <a:t>10.12.2012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F02F7D1B-1CFC-49C5-87D7-265B1EB2B1AD}"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D8C0A87E-96B7-482C-BCE5-D14188B2215C}" type="datetimeFigureOut">
              <a:rPr lang="cs-CZ"/>
              <a:pPr>
                <a:defRPr/>
              </a:pPr>
              <a:t>10.12.2012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9B2DD994-0D26-486C-A9BD-ED962A9EA737}"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DF221664-0BFD-4C03-A47B-E205D003E614}" type="datetimeFigureOut">
              <a:rPr lang="cs-CZ"/>
              <a:pPr>
                <a:defRPr/>
              </a:pPr>
              <a:t>10.12.2012</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9EC1D2C0-C870-411E-A481-5852F0626D5D}"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1CE8A2EF-5691-44C7-B07D-189C7081E58F}" type="datetimeFigureOut">
              <a:rPr lang="cs-CZ"/>
              <a:pPr>
                <a:defRPr/>
              </a:pPr>
              <a:t>10.12.2012</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56CE847E-9C58-4585-96CE-629E14BDDCCC}"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3649F9D9-5BCE-473C-BF43-3F47A327D7E5}" type="datetimeFigureOut">
              <a:rPr lang="cs-CZ"/>
              <a:pPr>
                <a:defRPr/>
              </a:pPr>
              <a:t>10.12.2012</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844862AE-FF42-4B5C-9E89-7AEBF9B70EEF}"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F8C74952-C3A6-4B29-8BE5-78AB9846EF55}" type="datetimeFigureOut">
              <a:rPr lang="cs-CZ"/>
              <a:pPr>
                <a:defRPr/>
              </a:pPr>
              <a:t>10.12.2012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726996FF-2E80-4AAC-9591-E1CA8D5E9F09}"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6787CE5B-C49D-4E67-9CDB-3B878745ED21}" type="datetimeFigureOut">
              <a:rPr lang="cs-CZ"/>
              <a:pPr>
                <a:defRPr/>
              </a:pPr>
              <a:t>10.12.2012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7816C44-E155-467D-9080-718F5B974CB1}"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A8B8383-C870-4320-877A-B6BB6E4993AF}" type="datetimeFigureOut">
              <a:rPr lang="cs-CZ"/>
              <a:pPr>
                <a:defRPr/>
              </a:pPr>
              <a:t>10.12.2012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02B9AE4-9CB5-4127-AC34-A8D0EC3BF84D}"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youtube.com/watch?v=hj_WKgnL6MI"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dnatube.com/video/104/ATP-synthase-structure-and-mechanism" TargetMode="External"/><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g.flog.pravda.sk/2010/03/24/tSR_297608_orig.jpg"/>
          <p:cNvPicPr>
            <a:picLocks noChangeAspect="1" noChangeArrowheads="1"/>
          </p:cNvPicPr>
          <p:nvPr/>
        </p:nvPicPr>
        <p:blipFill>
          <a:blip r:embed="rId2" cstate="print"/>
          <a:srcRect r="22992"/>
          <a:stretch>
            <a:fillRect/>
          </a:stretch>
        </p:blipFill>
        <p:spPr bwMode="auto">
          <a:xfrm>
            <a:off x="0" y="0"/>
            <a:ext cx="9145588" cy="6858000"/>
          </a:xfrm>
          <a:prstGeom prst="rect">
            <a:avLst/>
          </a:prstGeom>
          <a:noFill/>
          <a:ln w="9525">
            <a:noFill/>
            <a:miter lim="800000"/>
            <a:headEnd/>
            <a:tailEnd/>
          </a:ln>
        </p:spPr>
      </p:pic>
      <p:sp>
        <p:nvSpPr>
          <p:cNvPr id="2" name="Nadpis 1"/>
          <p:cNvSpPr>
            <a:spLocks noGrp="1"/>
          </p:cNvSpPr>
          <p:nvPr>
            <p:ph type="ctrTitle"/>
          </p:nvPr>
        </p:nvSpPr>
        <p:spPr/>
        <p:txBody>
          <a:bodyPr rtlCol="0">
            <a:normAutofit fontScale="90000"/>
          </a:bodyPr>
          <a:lstStyle/>
          <a:p>
            <a:pPr eaLnBrk="1" fontAlgn="auto" hangingPunct="1">
              <a:spcAft>
                <a:spcPts val="0"/>
              </a:spcAft>
              <a:defRPr/>
            </a:pPr>
            <a:r>
              <a:rPr lang="en-US" sz="8800" b="1" dirty="0" smtClean="0">
                <a:solidFill>
                  <a:schemeClr val="tx2">
                    <a:lumMod val="20000"/>
                    <a:lumOff val="80000"/>
                  </a:schemeClr>
                </a:solidFill>
              </a:rPr>
              <a:t>PHOTOSYNTHESIS</a:t>
            </a:r>
            <a:endParaRPr lang="cs-CZ" sz="8800" b="1" dirty="0">
              <a:solidFill>
                <a:schemeClr val="tx2">
                  <a:lumMod val="20000"/>
                  <a:lumOff val="80000"/>
                </a:schemeClr>
              </a:solidFill>
            </a:endParaRPr>
          </a:p>
        </p:txBody>
      </p:sp>
      <p:sp>
        <p:nvSpPr>
          <p:cNvPr id="3" name="Podnadpis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1484784"/>
            <a:ext cx="8229600" cy="4525963"/>
          </a:xfrm>
        </p:spPr>
        <p:txBody>
          <a:bodyPr/>
          <a:lstStyle/>
          <a:p>
            <a:r>
              <a:rPr lang="en-US" dirty="0" smtClean="0"/>
              <a:t>so where did all the oxygen came from?</a:t>
            </a:r>
          </a:p>
          <a:p>
            <a:pPr algn="ctr">
              <a:buNone/>
            </a:pPr>
            <a:r>
              <a:rPr lang="cs-CZ" dirty="0" err="1" smtClean="0">
                <a:solidFill>
                  <a:srgbClr val="FF0000"/>
                </a:solidFill>
              </a:rPr>
              <a:t>Photosynthetic</a:t>
            </a:r>
            <a:r>
              <a:rPr lang="en-US" dirty="0" smtClean="0">
                <a:solidFill>
                  <a:srgbClr val="FF0000"/>
                </a:solidFill>
              </a:rPr>
              <a:t> oxygen evolution is also the source of almost all the </a:t>
            </a:r>
            <a:r>
              <a:rPr lang="cs-CZ" dirty="0" smtClean="0">
                <a:solidFill>
                  <a:srgbClr val="FF0000"/>
                </a:solidFill>
              </a:rPr>
              <a:t>oxygen in </a:t>
            </a:r>
            <a:r>
              <a:rPr lang="cs-CZ" dirty="0" err="1" smtClean="0">
                <a:solidFill>
                  <a:srgbClr val="FF0000"/>
                </a:solidFill>
              </a:rPr>
              <a:t>Earth’s</a:t>
            </a:r>
            <a:r>
              <a:rPr lang="cs-CZ" dirty="0" smtClean="0">
                <a:solidFill>
                  <a:srgbClr val="FF0000"/>
                </a:solidFill>
              </a:rPr>
              <a:t> </a:t>
            </a:r>
            <a:r>
              <a:rPr lang="cs-CZ" dirty="0" err="1" smtClean="0">
                <a:solidFill>
                  <a:srgbClr val="FF0000"/>
                </a:solidFill>
              </a:rPr>
              <a:t>atmosphere</a:t>
            </a:r>
            <a:r>
              <a:rPr lang="cs-CZ" dirty="0" smtClean="0">
                <a:solidFill>
                  <a:srgbClr val="FF0000"/>
                </a:solidFill>
              </a:rPr>
              <a:t>.</a:t>
            </a:r>
            <a:endParaRPr lang="en-US" dirty="0" smtClean="0">
              <a:solidFill>
                <a:srgbClr val="FF0000"/>
              </a:solidFill>
            </a:endParaRPr>
          </a:p>
          <a:p>
            <a:pPr>
              <a:buNone/>
            </a:pPr>
            <a:r>
              <a:rPr lang="en-US" dirty="0" smtClean="0"/>
              <a:t>....and more importantly, where is all the reduced carbon? Fossil reserves?</a:t>
            </a:r>
          </a:p>
        </p:txBody>
      </p:sp>
      <p:sp>
        <p:nvSpPr>
          <p:cNvPr id="4" name="Nadpis 3"/>
          <p:cNvSpPr>
            <a:spLocks noGrp="1"/>
          </p:cNvSpPr>
          <p:nvPr>
            <p:ph type="title"/>
          </p:nvPr>
        </p:nvSpPr>
        <p:spPr/>
        <p:txBody>
          <a:bodyPr/>
          <a:lstStyle/>
          <a:p>
            <a:r>
              <a:rPr lang="en-US" dirty="0" err="1" smtClean="0"/>
              <a:t>Maybye</a:t>
            </a:r>
            <a:r>
              <a:rPr lang="en-US" dirty="0" smtClean="0"/>
              <a:t> right now you are asking...</a:t>
            </a:r>
            <a:endParaRPr lang="cs-CZ" dirty="0"/>
          </a:p>
        </p:txBody>
      </p:sp>
      <p:pic>
        <p:nvPicPr>
          <p:cNvPr id="78850" name="Picture 2" descr="http://i.telegraph.co.uk/multimedia/archive/00980/car-exhaust-460_980077c.jpg"/>
          <p:cNvPicPr>
            <a:picLocks noChangeAspect="1" noChangeArrowheads="1"/>
          </p:cNvPicPr>
          <p:nvPr/>
        </p:nvPicPr>
        <p:blipFill>
          <a:blip r:embed="rId2" cstate="print"/>
          <a:srcRect/>
          <a:stretch>
            <a:fillRect/>
          </a:stretch>
        </p:blipFill>
        <p:spPr bwMode="auto">
          <a:xfrm>
            <a:off x="5076056" y="4725144"/>
            <a:ext cx="3105344" cy="194421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188640"/>
            <a:ext cx="8229600" cy="3456384"/>
          </a:xfrm>
        </p:spPr>
        <p:txBody>
          <a:bodyPr/>
          <a:lstStyle/>
          <a:p>
            <a:r>
              <a:rPr lang="en-US" dirty="0" smtClean="0"/>
              <a:t>Organic matter in </a:t>
            </a:r>
            <a:r>
              <a:rPr lang="en-US" dirty="0" err="1" smtClean="0"/>
              <a:t>shales</a:t>
            </a:r>
            <a:r>
              <a:rPr lang="en-US" dirty="0" smtClean="0"/>
              <a:t> is the dominant reduced carbon reservoir. The earth's crust contains 1.1 x 10</a:t>
            </a:r>
            <a:r>
              <a:rPr lang="en-US" baseline="30000" dirty="0" smtClean="0"/>
              <a:t>21</a:t>
            </a:r>
            <a:r>
              <a:rPr lang="en-US" dirty="0" smtClean="0"/>
              <a:t> moles of reduced carbon—</a:t>
            </a:r>
          </a:p>
          <a:p>
            <a:r>
              <a:rPr lang="en-US" dirty="0" smtClean="0"/>
              <a:t>The total amount of organic carbon needed to account for all the oxygen in the atmosphere is only 0.038 x 10</a:t>
            </a:r>
            <a:r>
              <a:rPr lang="en-US" baseline="30000" dirty="0" smtClean="0"/>
              <a:t>21</a:t>
            </a:r>
            <a:r>
              <a:rPr lang="en-US" dirty="0" smtClean="0"/>
              <a:t> moles!</a:t>
            </a:r>
          </a:p>
          <a:p>
            <a:r>
              <a:rPr lang="en-US" dirty="0" smtClean="0"/>
              <a:t>part of oxygen is in ferric iron - equivalent to 0.064 x 10</a:t>
            </a:r>
            <a:r>
              <a:rPr lang="en-US" baseline="30000" dirty="0" smtClean="0"/>
              <a:t>21</a:t>
            </a:r>
            <a:r>
              <a:rPr lang="en-US" dirty="0" smtClean="0"/>
              <a:t> moles</a:t>
            </a:r>
            <a:endParaRPr lang="cs-CZ" dirty="0"/>
          </a:p>
        </p:txBody>
      </p:sp>
      <p:pic>
        <p:nvPicPr>
          <p:cNvPr id="81922" name="Picture 2" descr="http://www.datalogtechnology.com/Portals/153579/images/unconventional-reservoir-rocks-shale-gas-plays.jpg"/>
          <p:cNvPicPr>
            <a:picLocks noChangeAspect="1" noChangeArrowheads="1"/>
          </p:cNvPicPr>
          <p:nvPr/>
        </p:nvPicPr>
        <p:blipFill>
          <a:blip r:embed="rId2" cstate="print"/>
          <a:srcRect/>
          <a:stretch>
            <a:fillRect/>
          </a:stretch>
        </p:blipFill>
        <p:spPr bwMode="auto">
          <a:xfrm>
            <a:off x="4644008" y="3858581"/>
            <a:ext cx="3995936" cy="2999419"/>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6477000" y="5867400"/>
            <a:ext cx="2286000" cy="457200"/>
          </a:xfrm>
          <a:prstGeom prst="rect">
            <a:avLst/>
          </a:prstGeom>
          <a:noFill/>
          <a:ln w="9525">
            <a:noFill/>
            <a:miter lim="800000"/>
            <a:headEnd/>
            <a:tailEnd/>
          </a:ln>
          <a:effectLst/>
        </p:spPr>
        <p:txBody>
          <a:bodyPr>
            <a:spAutoFit/>
          </a:bodyPr>
          <a:lstStyle/>
          <a:p>
            <a:pPr>
              <a:spcBef>
                <a:spcPct val="50000"/>
              </a:spcBef>
            </a:pPr>
            <a:r>
              <a:rPr lang="en-US"/>
              <a:t>Annual Reviews</a:t>
            </a:r>
          </a:p>
        </p:txBody>
      </p:sp>
      <p:pic>
        <p:nvPicPr>
          <p:cNvPr id="2061" name="Picture 13" descr="Blankenship-f01-clr"/>
          <p:cNvPicPr>
            <a:picLocks noChangeAspect="1" noChangeArrowheads="1"/>
          </p:cNvPicPr>
          <p:nvPr/>
        </p:nvPicPr>
        <p:blipFill>
          <a:blip r:embed="rId2" cstate="print"/>
          <a:srcRect/>
          <a:stretch>
            <a:fillRect/>
          </a:stretch>
        </p:blipFill>
        <p:spPr bwMode="auto">
          <a:xfrm>
            <a:off x="2933700" y="873125"/>
            <a:ext cx="3276600" cy="5111750"/>
          </a:xfrm>
          <a:prstGeom prst="rect">
            <a:avLst/>
          </a:prstGeom>
          <a:noFill/>
        </p:spPr>
      </p:pic>
      <p:sp>
        <p:nvSpPr>
          <p:cNvPr id="4" name="TextovéPole 3"/>
          <p:cNvSpPr txBox="1"/>
          <p:nvPr/>
        </p:nvSpPr>
        <p:spPr>
          <a:xfrm>
            <a:off x="1691680" y="188640"/>
            <a:ext cx="5083443" cy="369332"/>
          </a:xfrm>
          <a:prstGeom prst="rect">
            <a:avLst/>
          </a:prstGeom>
          <a:noFill/>
        </p:spPr>
        <p:txBody>
          <a:bodyPr wrap="none" rtlCol="0">
            <a:spAutoFit/>
          </a:bodyPr>
          <a:lstStyle/>
          <a:p>
            <a:r>
              <a:rPr lang="en-US" dirty="0" smtClean="0"/>
              <a:t>Models of various ancient light reaction systems</a:t>
            </a:r>
            <a:endParaRPr lang="cs-C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71682" name="Picture 2" descr="http://www.sciencemag.org/content/304/5668/253/F1.large.jpg"/>
          <p:cNvPicPr>
            <a:picLocks noChangeAspect="1" noChangeArrowheads="1"/>
          </p:cNvPicPr>
          <p:nvPr/>
        </p:nvPicPr>
        <p:blipFill>
          <a:blip r:embed="rId2" cstate="print"/>
          <a:srcRect/>
          <a:stretch>
            <a:fillRect/>
          </a:stretch>
        </p:blipFill>
        <p:spPr bwMode="auto">
          <a:xfrm>
            <a:off x="395536" y="116631"/>
            <a:ext cx="8495990" cy="6608803"/>
          </a:xfrm>
          <a:prstGeom prst="rect">
            <a:avLst/>
          </a:prstGeom>
          <a:noFill/>
        </p:spPr>
      </p:pic>
      <p:sp>
        <p:nvSpPr>
          <p:cNvPr id="71683" name="Rectangle 3"/>
          <p:cNvSpPr>
            <a:spLocks noChangeArrowheads="1"/>
          </p:cNvSpPr>
          <p:nvPr/>
        </p:nvSpPr>
        <p:spPr bwMode="auto">
          <a:xfrm>
            <a:off x="0" y="640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800" b="0" i="1" u="none" strike="noStrike" cap="none" normalizeH="0" baseline="0" dirty="0" smtClean="0">
                <a:ln>
                  <a:noFill/>
                </a:ln>
                <a:solidFill>
                  <a:schemeClr val="tx1"/>
                </a:solidFill>
                <a:effectLst/>
                <a:latin typeface="Arial" charset="0"/>
              </a:rPr>
              <a:t>Science 9 </a:t>
            </a:r>
            <a:r>
              <a:rPr kumimoji="0" lang="cs-CZ" sz="1800" b="0" i="1" u="none" strike="noStrike" cap="none" normalizeH="0" baseline="0" dirty="0" err="1" smtClean="0">
                <a:ln>
                  <a:noFill/>
                </a:ln>
                <a:solidFill>
                  <a:schemeClr val="tx1"/>
                </a:solidFill>
                <a:effectLst/>
                <a:latin typeface="Arial" charset="0"/>
              </a:rPr>
              <a:t>April</a:t>
            </a:r>
            <a:r>
              <a:rPr kumimoji="0" lang="cs-CZ" sz="1800" b="0" i="1" u="none" strike="noStrike" cap="none" normalizeH="0" baseline="0" dirty="0" smtClean="0">
                <a:ln>
                  <a:noFill/>
                </a:ln>
                <a:solidFill>
                  <a:schemeClr val="tx1"/>
                </a:solidFill>
                <a:effectLst/>
                <a:latin typeface="Arial" charset="0"/>
              </a:rPr>
              <a:t> 2004: </a:t>
            </a:r>
            <a:br>
              <a:rPr kumimoji="0" lang="cs-CZ" sz="1800" b="0" i="1" u="none" strike="noStrike" cap="none" normalizeH="0" baseline="0" dirty="0" smtClean="0">
                <a:ln>
                  <a:noFill/>
                </a:ln>
                <a:solidFill>
                  <a:schemeClr val="tx1"/>
                </a:solidFill>
                <a:effectLst/>
                <a:latin typeface="Arial" charset="0"/>
              </a:rPr>
            </a:br>
            <a:r>
              <a:rPr kumimoji="0" lang="cs-CZ" sz="1800" b="0" i="1" u="none" strike="noStrike" cap="none" normalizeH="0" baseline="0" dirty="0" smtClean="0">
                <a:ln>
                  <a:noFill/>
                </a:ln>
                <a:solidFill>
                  <a:schemeClr val="tx1"/>
                </a:solidFill>
                <a:effectLst/>
                <a:latin typeface="Arial" charset="0"/>
              </a:rPr>
              <a:t>Vol. 304 no. 5668 </a:t>
            </a:r>
            <a:r>
              <a:rPr kumimoji="0" lang="cs-CZ" sz="1800" b="0" i="1" u="none" strike="noStrike" cap="none" normalizeH="0" baseline="0" dirty="0" err="1" smtClean="0">
                <a:ln>
                  <a:noFill/>
                </a:ln>
                <a:solidFill>
                  <a:schemeClr val="tx1"/>
                </a:solidFill>
                <a:effectLst/>
                <a:latin typeface="Arial" charset="0"/>
              </a:rPr>
              <a:t>pp</a:t>
            </a:r>
            <a:r>
              <a:rPr kumimoji="0" lang="cs-CZ" sz="1800" b="0" i="1" u="none" strike="noStrike" cap="none" normalizeH="0" baseline="0" dirty="0" smtClean="0">
                <a:ln>
                  <a:noFill/>
                </a:ln>
                <a:solidFill>
                  <a:schemeClr val="tx1"/>
                </a:solidFill>
                <a:effectLst/>
                <a:latin typeface="Arial" charset="0"/>
              </a:rPr>
              <a:t>. 253-257 </a:t>
            </a:r>
            <a:endParaRPr kumimoji="0" lang="cs-CZ" sz="1800" b="0" i="0" u="none" strike="noStrike" cap="none" normalizeH="0" baseline="0" dirty="0" smtClean="0">
              <a:ln>
                <a:noFill/>
              </a:ln>
              <a:solidFill>
                <a:schemeClr val="tx1"/>
              </a:solidFill>
              <a:effectLst/>
              <a:latin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72706" name="Picture 2" descr="http://www.sciencemag.org/content/304/5668/253/F2.large.jpg"/>
          <p:cNvPicPr>
            <a:picLocks noChangeAspect="1" noChangeArrowheads="1"/>
          </p:cNvPicPr>
          <p:nvPr/>
        </p:nvPicPr>
        <p:blipFill>
          <a:blip r:embed="rId2" cstate="print"/>
          <a:srcRect/>
          <a:stretch>
            <a:fillRect/>
          </a:stretch>
        </p:blipFill>
        <p:spPr bwMode="auto">
          <a:xfrm>
            <a:off x="2699792" y="-1"/>
            <a:ext cx="4114802" cy="6858001"/>
          </a:xfrm>
          <a:prstGeom prst="rect">
            <a:avLst/>
          </a:prstGeom>
          <a:noFill/>
        </p:spPr>
      </p:pic>
      <p:sp>
        <p:nvSpPr>
          <p:cNvPr id="5" name="Rectangle 3"/>
          <p:cNvSpPr>
            <a:spLocks noChangeArrowheads="1"/>
          </p:cNvSpPr>
          <p:nvPr/>
        </p:nvSpPr>
        <p:spPr bwMode="auto">
          <a:xfrm>
            <a:off x="0" y="640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800" b="0" i="1" u="none" strike="noStrike" cap="none" normalizeH="0" baseline="0" dirty="0" smtClean="0">
                <a:ln>
                  <a:noFill/>
                </a:ln>
                <a:solidFill>
                  <a:schemeClr val="tx1"/>
                </a:solidFill>
                <a:effectLst/>
                <a:latin typeface="Arial" charset="0"/>
              </a:rPr>
              <a:t>Science 9 </a:t>
            </a:r>
            <a:r>
              <a:rPr kumimoji="0" lang="cs-CZ" sz="1800" b="0" i="1" u="none" strike="noStrike" cap="none" normalizeH="0" baseline="0" dirty="0" err="1" smtClean="0">
                <a:ln>
                  <a:noFill/>
                </a:ln>
                <a:solidFill>
                  <a:schemeClr val="tx1"/>
                </a:solidFill>
                <a:effectLst/>
                <a:latin typeface="Arial" charset="0"/>
              </a:rPr>
              <a:t>April</a:t>
            </a:r>
            <a:r>
              <a:rPr kumimoji="0" lang="cs-CZ" sz="1800" b="0" i="1" u="none" strike="noStrike" cap="none" normalizeH="0" baseline="0" dirty="0" smtClean="0">
                <a:ln>
                  <a:noFill/>
                </a:ln>
                <a:solidFill>
                  <a:schemeClr val="tx1"/>
                </a:solidFill>
                <a:effectLst/>
                <a:latin typeface="Arial" charset="0"/>
              </a:rPr>
              <a:t> 2004: </a:t>
            </a:r>
            <a:br>
              <a:rPr kumimoji="0" lang="cs-CZ" sz="1800" b="0" i="1" u="none" strike="noStrike" cap="none" normalizeH="0" baseline="0" dirty="0" smtClean="0">
                <a:ln>
                  <a:noFill/>
                </a:ln>
                <a:solidFill>
                  <a:schemeClr val="tx1"/>
                </a:solidFill>
                <a:effectLst/>
                <a:latin typeface="Arial" charset="0"/>
              </a:rPr>
            </a:br>
            <a:r>
              <a:rPr kumimoji="0" lang="cs-CZ" sz="1800" b="0" i="1" u="none" strike="noStrike" cap="none" normalizeH="0" baseline="0" dirty="0" smtClean="0">
                <a:ln>
                  <a:noFill/>
                </a:ln>
                <a:solidFill>
                  <a:schemeClr val="tx1"/>
                </a:solidFill>
                <a:effectLst/>
                <a:latin typeface="Arial" charset="0"/>
              </a:rPr>
              <a:t>Vol. 304 no. 5668 </a:t>
            </a:r>
            <a:r>
              <a:rPr kumimoji="0" lang="cs-CZ" sz="1800" b="0" i="1" u="none" strike="noStrike" cap="none" normalizeH="0" baseline="0" dirty="0" err="1" smtClean="0">
                <a:ln>
                  <a:noFill/>
                </a:ln>
                <a:solidFill>
                  <a:schemeClr val="tx1"/>
                </a:solidFill>
                <a:effectLst/>
                <a:latin typeface="Arial" charset="0"/>
              </a:rPr>
              <a:t>pp</a:t>
            </a:r>
            <a:r>
              <a:rPr kumimoji="0" lang="cs-CZ" sz="1800" b="0" i="1" u="none" strike="noStrike" cap="none" normalizeH="0" baseline="0" dirty="0" smtClean="0">
                <a:ln>
                  <a:noFill/>
                </a:ln>
                <a:solidFill>
                  <a:schemeClr val="tx1"/>
                </a:solidFill>
                <a:effectLst/>
                <a:latin typeface="Arial" charset="0"/>
              </a:rPr>
              <a:t>. 253-257 </a:t>
            </a:r>
            <a:endParaRPr kumimoji="0" lang="cs-CZ" sz="1800" b="0" i="0" u="none" strike="noStrike" cap="none" normalizeH="0" baseline="0" dirty="0" smtClean="0">
              <a:ln>
                <a:noFill/>
              </a:ln>
              <a:solidFill>
                <a:schemeClr val="tx1"/>
              </a:solidFill>
              <a:effectLst/>
              <a:latin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pic>
        <p:nvPicPr>
          <p:cNvPr id="73730" name="Picture 2" descr="http://www.sciencemag.org/content/304/5668/253/F3.large.jpg"/>
          <p:cNvPicPr>
            <a:picLocks noChangeAspect="1" noChangeArrowheads="1"/>
          </p:cNvPicPr>
          <p:nvPr/>
        </p:nvPicPr>
        <p:blipFill>
          <a:blip r:embed="rId2" cstate="print"/>
          <a:srcRect/>
          <a:stretch>
            <a:fillRect/>
          </a:stretch>
        </p:blipFill>
        <p:spPr bwMode="auto">
          <a:xfrm>
            <a:off x="1187624" y="0"/>
            <a:ext cx="6588215" cy="6336704"/>
          </a:xfrm>
          <a:prstGeom prst="rect">
            <a:avLst/>
          </a:prstGeom>
          <a:noFill/>
        </p:spPr>
      </p:pic>
      <p:sp>
        <p:nvSpPr>
          <p:cNvPr id="5" name="Rectangle 3"/>
          <p:cNvSpPr>
            <a:spLocks noChangeArrowheads="1"/>
          </p:cNvSpPr>
          <p:nvPr/>
        </p:nvSpPr>
        <p:spPr bwMode="auto">
          <a:xfrm>
            <a:off x="0" y="640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800" b="0" i="1" u="none" strike="noStrike" cap="none" normalizeH="0" baseline="0" dirty="0" smtClean="0">
                <a:ln>
                  <a:noFill/>
                </a:ln>
                <a:solidFill>
                  <a:schemeClr val="tx1"/>
                </a:solidFill>
                <a:effectLst/>
                <a:latin typeface="Arial" charset="0"/>
              </a:rPr>
              <a:t>Science 9 </a:t>
            </a:r>
            <a:r>
              <a:rPr kumimoji="0" lang="cs-CZ" sz="1800" b="0" i="1" u="none" strike="noStrike" cap="none" normalizeH="0" baseline="0" dirty="0" err="1" smtClean="0">
                <a:ln>
                  <a:noFill/>
                </a:ln>
                <a:solidFill>
                  <a:schemeClr val="tx1"/>
                </a:solidFill>
                <a:effectLst/>
                <a:latin typeface="Arial" charset="0"/>
              </a:rPr>
              <a:t>April</a:t>
            </a:r>
            <a:r>
              <a:rPr kumimoji="0" lang="cs-CZ" sz="1800" b="0" i="1" u="none" strike="noStrike" cap="none" normalizeH="0" baseline="0" dirty="0" smtClean="0">
                <a:ln>
                  <a:noFill/>
                </a:ln>
                <a:solidFill>
                  <a:schemeClr val="tx1"/>
                </a:solidFill>
                <a:effectLst/>
                <a:latin typeface="Arial" charset="0"/>
              </a:rPr>
              <a:t> 2004: </a:t>
            </a:r>
            <a:br>
              <a:rPr kumimoji="0" lang="cs-CZ" sz="1800" b="0" i="1" u="none" strike="noStrike" cap="none" normalizeH="0" baseline="0" dirty="0" smtClean="0">
                <a:ln>
                  <a:noFill/>
                </a:ln>
                <a:solidFill>
                  <a:schemeClr val="tx1"/>
                </a:solidFill>
                <a:effectLst/>
                <a:latin typeface="Arial" charset="0"/>
              </a:rPr>
            </a:br>
            <a:r>
              <a:rPr kumimoji="0" lang="cs-CZ" sz="1800" b="0" i="1" u="none" strike="noStrike" cap="none" normalizeH="0" baseline="0" dirty="0" smtClean="0">
                <a:ln>
                  <a:noFill/>
                </a:ln>
                <a:solidFill>
                  <a:schemeClr val="tx1"/>
                </a:solidFill>
                <a:effectLst/>
                <a:latin typeface="Arial" charset="0"/>
              </a:rPr>
              <a:t>Vol. 304 no. 5668 </a:t>
            </a:r>
            <a:r>
              <a:rPr kumimoji="0" lang="cs-CZ" sz="1800" b="0" i="1" u="none" strike="noStrike" cap="none" normalizeH="0" baseline="0" dirty="0" err="1" smtClean="0">
                <a:ln>
                  <a:noFill/>
                </a:ln>
                <a:solidFill>
                  <a:schemeClr val="tx1"/>
                </a:solidFill>
                <a:effectLst/>
                <a:latin typeface="Arial" charset="0"/>
              </a:rPr>
              <a:t>pp</a:t>
            </a:r>
            <a:r>
              <a:rPr kumimoji="0" lang="cs-CZ" sz="1800" b="0" i="1" u="none" strike="noStrike" cap="none" normalizeH="0" baseline="0" dirty="0" smtClean="0">
                <a:ln>
                  <a:noFill/>
                </a:ln>
                <a:solidFill>
                  <a:schemeClr val="tx1"/>
                </a:solidFill>
                <a:effectLst/>
                <a:latin typeface="Arial" charset="0"/>
              </a:rPr>
              <a:t>. 253-257 </a:t>
            </a:r>
            <a:endParaRPr kumimoji="0" lang="cs-CZ" sz="1800" b="0" i="0" u="none" strike="noStrike" cap="none" normalizeH="0" baseline="0" dirty="0" smtClean="0">
              <a:ln>
                <a:noFill/>
              </a:ln>
              <a:solidFill>
                <a:schemeClr val="tx1"/>
              </a:solidFill>
              <a:effectLst/>
              <a:latin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title"/>
          </p:nvPr>
        </p:nvSpPr>
        <p:spPr>
          <a:xfrm>
            <a:off x="611188" y="-171450"/>
            <a:ext cx="8229600" cy="1143000"/>
          </a:xfrm>
        </p:spPr>
        <p:txBody>
          <a:bodyPr/>
          <a:lstStyle/>
          <a:p>
            <a:pPr eaLnBrk="1" hangingPunct="1"/>
            <a:r>
              <a:rPr lang="en-US" smtClean="0"/>
              <a:t>Plastids</a:t>
            </a:r>
            <a:endParaRPr lang="cs-CZ" smtClean="0"/>
          </a:p>
        </p:txBody>
      </p:sp>
      <p:sp>
        <p:nvSpPr>
          <p:cNvPr id="3075" name="Zástupný symbol pro obsah 2"/>
          <p:cNvSpPr>
            <a:spLocks noGrp="1"/>
          </p:cNvSpPr>
          <p:nvPr>
            <p:ph idx="1"/>
          </p:nvPr>
        </p:nvSpPr>
        <p:spPr>
          <a:xfrm>
            <a:off x="179388" y="765175"/>
            <a:ext cx="3600450" cy="4525963"/>
          </a:xfrm>
        </p:spPr>
        <p:txBody>
          <a:bodyPr/>
          <a:lstStyle/>
          <a:p>
            <a:pPr eaLnBrk="1" hangingPunct="1"/>
            <a:r>
              <a:rPr lang="en-US" sz="2000" dirty="0" smtClean="0"/>
              <a:t>have evolved by </a:t>
            </a:r>
            <a:r>
              <a:rPr lang="en-US" sz="2000" dirty="0" err="1" smtClean="0"/>
              <a:t>endosymbiosis</a:t>
            </a:r>
            <a:r>
              <a:rPr lang="en-US" sz="2000" dirty="0" smtClean="0"/>
              <a:t> of </a:t>
            </a:r>
            <a:r>
              <a:rPr lang="en-US" sz="2000" dirty="0" err="1" smtClean="0"/>
              <a:t>cyanobacteria</a:t>
            </a:r>
            <a:endParaRPr lang="cs-CZ" sz="2000" dirty="0" smtClean="0"/>
          </a:p>
          <a:p>
            <a:pPr eaLnBrk="1" hangingPunct="1"/>
            <a:r>
              <a:rPr lang="en-US" sz="2000" dirty="0" smtClean="0"/>
              <a:t>separate genome</a:t>
            </a:r>
            <a:r>
              <a:rPr lang="cs-CZ" sz="2000" dirty="0" smtClean="0"/>
              <a:t>– </a:t>
            </a:r>
            <a:r>
              <a:rPr lang="cs-CZ" sz="2000" b="1" dirty="0" err="1" smtClean="0"/>
              <a:t>plastom</a:t>
            </a:r>
            <a:r>
              <a:rPr lang="en-US" sz="2000" b="1" dirty="0" smtClean="0"/>
              <a:t>e</a:t>
            </a:r>
            <a:endParaRPr lang="cs-CZ" sz="2000" b="1" dirty="0" smtClean="0"/>
          </a:p>
          <a:p>
            <a:pPr eaLnBrk="1" hangingPunct="1"/>
            <a:r>
              <a:rPr lang="en-US" sz="2000" dirty="0" smtClean="0"/>
              <a:t>Double membrane- the outer one is derived from plasma membrane</a:t>
            </a:r>
            <a:endParaRPr lang="cs-CZ" sz="2000" dirty="0" smtClean="0"/>
          </a:p>
          <a:p>
            <a:pPr eaLnBrk="1" hangingPunct="1"/>
            <a:r>
              <a:rPr lang="en-US" sz="2000" dirty="0" smtClean="0"/>
              <a:t>can differentiate into multiple forms, </a:t>
            </a:r>
            <a:r>
              <a:rPr lang="en-US" sz="2000" dirty="0" err="1" smtClean="0"/>
              <a:t>ie</a:t>
            </a:r>
            <a:r>
              <a:rPr lang="en-US" sz="2000" dirty="0" smtClean="0"/>
              <a:t> </a:t>
            </a:r>
            <a:r>
              <a:rPr lang="en-US" sz="2000" dirty="0" err="1" smtClean="0"/>
              <a:t>amyloplasts</a:t>
            </a:r>
            <a:r>
              <a:rPr lang="en-US" sz="2000" dirty="0" smtClean="0"/>
              <a:t>, </a:t>
            </a:r>
            <a:r>
              <a:rPr lang="en-US" sz="2000" dirty="0" err="1" smtClean="0"/>
              <a:t>chromoplasts</a:t>
            </a:r>
            <a:r>
              <a:rPr lang="en-US" sz="2000" dirty="0" smtClean="0"/>
              <a:t>, chloroplasts…</a:t>
            </a:r>
            <a:endParaRPr lang="cs-CZ" sz="2000" dirty="0" smtClean="0"/>
          </a:p>
          <a:p>
            <a:pPr eaLnBrk="1" hangingPunct="1"/>
            <a:r>
              <a:rPr lang="en-US" sz="2000" dirty="0" smtClean="0"/>
              <a:t>multiplying by division, never </a:t>
            </a:r>
            <a:r>
              <a:rPr lang="cs-CZ" sz="2000" i="1" dirty="0" smtClean="0"/>
              <a:t>de novo</a:t>
            </a:r>
          </a:p>
          <a:p>
            <a:pPr eaLnBrk="1" hangingPunct="1"/>
            <a:endParaRPr lang="cs-CZ" sz="2000" dirty="0" smtClean="0"/>
          </a:p>
        </p:txBody>
      </p:sp>
      <p:pic>
        <p:nvPicPr>
          <p:cNvPr id="3076" name="Picture 2" descr="http://cbsu.tc.cornell.edu/vanwijk/images/plastids_l.jpg"/>
          <p:cNvPicPr>
            <a:picLocks noChangeAspect="1" noChangeArrowheads="1"/>
          </p:cNvPicPr>
          <p:nvPr/>
        </p:nvPicPr>
        <p:blipFill>
          <a:blip r:embed="rId2" cstate="print"/>
          <a:srcRect/>
          <a:stretch>
            <a:fillRect/>
          </a:stretch>
        </p:blipFill>
        <p:spPr bwMode="auto">
          <a:xfrm>
            <a:off x="3763963" y="692150"/>
            <a:ext cx="5380037" cy="4681538"/>
          </a:xfrm>
          <a:prstGeom prst="rect">
            <a:avLst/>
          </a:prstGeom>
          <a:noFill/>
          <a:ln w="9525">
            <a:noFill/>
            <a:miter lim="800000"/>
            <a:headEnd/>
            <a:tailEnd/>
          </a:ln>
        </p:spPr>
      </p:pic>
      <p:pic>
        <p:nvPicPr>
          <p:cNvPr id="3077" name="Picture 2" descr="http://listsoplenty.com/blog/wp-content/uploads/2010/02/endosymbiosis-1.jpg"/>
          <p:cNvPicPr>
            <a:picLocks noChangeAspect="1" noChangeArrowheads="1"/>
          </p:cNvPicPr>
          <p:nvPr/>
        </p:nvPicPr>
        <p:blipFill>
          <a:blip r:embed="rId3" cstate="print"/>
          <a:srcRect/>
          <a:stretch>
            <a:fillRect/>
          </a:stretch>
        </p:blipFill>
        <p:spPr bwMode="auto">
          <a:xfrm>
            <a:off x="395288" y="5046663"/>
            <a:ext cx="4003675" cy="1811337"/>
          </a:xfrm>
          <a:prstGeom prst="rect">
            <a:avLst/>
          </a:prstGeom>
          <a:noFill/>
          <a:ln w="9525">
            <a:noFill/>
            <a:miter lim="800000"/>
            <a:headEnd/>
            <a:tailEnd/>
          </a:ln>
        </p:spPr>
      </p:pic>
      <p:sp>
        <p:nvSpPr>
          <p:cNvPr id="3078" name="TextovéPole 5"/>
          <p:cNvSpPr txBox="1">
            <a:spLocks noChangeArrowheads="1"/>
          </p:cNvSpPr>
          <p:nvPr/>
        </p:nvSpPr>
        <p:spPr bwMode="auto">
          <a:xfrm>
            <a:off x="5148263" y="5949950"/>
            <a:ext cx="3581400" cy="646113"/>
          </a:xfrm>
          <a:prstGeom prst="rect">
            <a:avLst/>
          </a:prstGeom>
          <a:noFill/>
          <a:ln w="9525">
            <a:noFill/>
            <a:miter lim="800000"/>
            <a:headEnd/>
            <a:tailEnd/>
          </a:ln>
        </p:spPr>
        <p:txBody>
          <a:bodyPr wrap="none">
            <a:spAutoFit/>
          </a:bodyPr>
          <a:lstStyle/>
          <a:p>
            <a:r>
              <a:rPr lang="en-US">
                <a:latin typeface="Calibri" pitchFamily="34" charset="0"/>
              </a:rPr>
              <a:t>schematic picture of endosymbiosis </a:t>
            </a:r>
          </a:p>
          <a:p>
            <a:r>
              <a:rPr lang="en-US">
                <a:latin typeface="Calibri" pitchFamily="34" charset="0"/>
              </a:rPr>
              <a:t>topology</a:t>
            </a:r>
            <a:endParaRPr lang="cs-CZ">
              <a:latin typeface="Calibri" pitchFamily="34" charset="0"/>
            </a:endParaRPr>
          </a:p>
        </p:txBody>
      </p:sp>
      <p:sp>
        <p:nvSpPr>
          <p:cNvPr id="7" name="Šipka doleva 6"/>
          <p:cNvSpPr/>
          <p:nvPr/>
        </p:nvSpPr>
        <p:spPr>
          <a:xfrm>
            <a:off x="4787900" y="5949950"/>
            <a:ext cx="330200" cy="3397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dpis 1"/>
          <p:cNvSpPr>
            <a:spLocks noGrp="1"/>
          </p:cNvSpPr>
          <p:nvPr>
            <p:ph type="title"/>
          </p:nvPr>
        </p:nvSpPr>
        <p:spPr/>
        <p:txBody>
          <a:bodyPr/>
          <a:lstStyle/>
          <a:p>
            <a:pPr eaLnBrk="1" hangingPunct="1"/>
            <a:r>
              <a:rPr lang="en-US" dirty="0" smtClean="0"/>
              <a:t>Watching </a:t>
            </a:r>
            <a:r>
              <a:rPr lang="en-US" dirty="0" err="1" smtClean="0"/>
              <a:t>endosymbiosis</a:t>
            </a:r>
            <a:endParaRPr lang="cs-CZ" dirty="0" smtClean="0"/>
          </a:p>
        </p:txBody>
      </p:sp>
      <p:sp>
        <p:nvSpPr>
          <p:cNvPr id="3" name="Zástupný symbol pro obsah 2"/>
          <p:cNvSpPr>
            <a:spLocks noGrp="1"/>
          </p:cNvSpPr>
          <p:nvPr>
            <p:ph idx="1"/>
          </p:nvPr>
        </p:nvSpPr>
        <p:spPr>
          <a:xfrm>
            <a:off x="457200" y="1887538"/>
            <a:ext cx="4691063" cy="4494212"/>
          </a:xfrm>
        </p:spPr>
        <p:txBody>
          <a:bodyPr rtlCol="0">
            <a:noAutofit/>
          </a:bodyPr>
          <a:lstStyle/>
          <a:p>
            <a:pPr eaLnBrk="1" fontAlgn="auto" hangingPunct="1">
              <a:spcAft>
                <a:spcPts val="0"/>
              </a:spcAft>
              <a:buFont typeface="Arial" pitchFamily="34" charset="0"/>
              <a:buNone/>
              <a:defRPr/>
            </a:pPr>
            <a:r>
              <a:rPr lang="en-US" sz="2000" b="1" u="sng" dirty="0" err="1" smtClean="0">
                <a:solidFill>
                  <a:schemeClr val="accent3">
                    <a:lumMod val="75000"/>
                  </a:schemeClr>
                </a:solidFill>
              </a:rPr>
              <a:t>cleptoplasty</a:t>
            </a:r>
            <a:r>
              <a:rPr lang="cs-CZ" sz="2000" dirty="0" smtClean="0">
                <a:solidFill>
                  <a:schemeClr val="accent3">
                    <a:lumMod val="75000"/>
                  </a:schemeClr>
                </a:solidFill>
              </a:rPr>
              <a:t> </a:t>
            </a:r>
            <a:r>
              <a:rPr lang="en-US" sz="2000" dirty="0" smtClean="0">
                <a:solidFill>
                  <a:schemeClr val="accent3">
                    <a:lumMod val="75000"/>
                  </a:schemeClr>
                </a:solidFill>
              </a:rPr>
              <a:t>is an ability of several organisms to </a:t>
            </a:r>
            <a:r>
              <a:rPr lang="cs-CZ" sz="2000" dirty="0" smtClean="0">
                <a:solidFill>
                  <a:schemeClr val="accent3">
                    <a:lumMod val="75000"/>
                  </a:schemeClr>
                </a:solidFill>
              </a:rPr>
              <a:t>„</a:t>
            </a:r>
            <a:r>
              <a:rPr lang="en-US" sz="2000" dirty="0" smtClean="0">
                <a:solidFill>
                  <a:schemeClr val="accent3">
                    <a:lumMod val="75000"/>
                  </a:schemeClr>
                </a:solidFill>
              </a:rPr>
              <a:t>steal</a:t>
            </a:r>
            <a:r>
              <a:rPr lang="cs-CZ" sz="2000" dirty="0" smtClean="0">
                <a:solidFill>
                  <a:schemeClr val="accent3">
                    <a:lumMod val="75000"/>
                  </a:schemeClr>
                </a:solidFill>
              </a:rPr>
              <a:t>“</a:t>
            </a:r>
            <a:r>
              <a:rPr lang="en-US" sz="2000" dirty="0" smtClean="0">
                <a:solidFill>
                  <a:schemeClr val="accent3">
                    <a:lumMod val="75000"/>
                  </a:schemeClr>
                </a:solidFill>
              </a:rPr>
              <a:t> chloroplasts from the algae they consumed and use them for photosynthesis for some period.</a:t>
            </a:r>
            <a:r>
              <a:rPr lang="cs-CZ" sz="2000" dirty="0" smtClean="0">
                <a:solidFill>
                  <a:schemeClr val="accent3">
                    <a:lumMod val="75000"/>
                  </a:schemeClr>
                </a:solidFill>
              </a:rPr>
              <a:t> </a:t>
            </a:r>
            <a:r>
              <a:rPr lang="en-US" sz="2000" dirty="0" smtClean="0">
                <a:solidFill>
                  <a:schemeClr val="accent3">
                    <a:lumMod val="75000"/>
                  </a:schemeClr>
                </a:solidFill>
              </a:rPr>
              <a:t>This sea slug - </a:t>
            </a:r>
            <a:r>
              <a:rPr lang="cs-CZ" sz="2000" i="1" dirty="0" smtClean="0">
                <a:solidFill>
                  <a:schemeClr val="accent3">
                    <a:lumMod val="75000"/>
                  </a:schemeClr>
                </a:solidFill>
              </a:rPr>
              <a:t>Elysia </a:t>
            </a:r>
            <a:r>
              <a:rPr lang="cs-CZ" sz="2000" i="1" dirty="0" err="1" smtClean="0">
                <a:solidFill>
                  <a:schemeClr val="accent3">
                    <a:lumMod val="75000"/>
                  </a:schemeClr>
                </a:solidFill>
              </a:rPr>
              <a:t>chlorotica</a:t>
            </a:r>
            <a:r>
              <a:rPr lang="cs-CZ" sz="2000" dirty="0" smtClean="0">
                <a:solidFill>
                  <a:schemeClr val="accent3">
                    <a:lumMod val="75000"/>
                  </a:schemeClr>
                </a:solidFill>
              </a:rPr>
              <a:t>, </a:t>
            </a:r>
            <a:r>
              <a:rPr lang="en-US" sz="2000" dirty="0" smtClean="0">
                <a:solidFill>
                  <a:schemeClr val="accent3">
                    <a:lumMod val="75000"/>
                  </a:schemeClr>
                </a:solidFill>
              </a:rPr>
              <a:t>has also gained whole set of genes for </a:t>
            </a:r>
            <a:r>
              <a:rPr lang="en-US" sz="2000" dirty="0" err="1" smtClean="0">
                <a:solidFill>
                  <a:schemeClr val="accent3">
                    <a:lumMod val="75000"/>
                  </a:schemeClr>
                </a:solidFill>
              </a:rPr>
              <a:t>chlorophyl</a:t>
            </a:r>
            <a:r>
              <a:rPr lang="en-US" sz="2000" dirty="0" smtClean="0">
                <a:solidFill>
                  <a:schemeClr val="accent3">
                    <a:lumMod val="75000"/>
                  </a:schemeClr>
                </a:solidFill>
              </a:rPr>
              <a:t> synthesis </a:t>
            </a:r>
            <a:r>
              <a:rPr lang="cs-CZ" sz="2000" dirty="0" smtClean="0">
                <a:solidFill>
                  <a:schemeClr val="accent3">
                    <a:lumMod val="75000"/>
                  </a:schemeClr>
                </a:solidFill>
              </a:rPr>
              <a:t>(</a:t>
            </a:r>
            <a:r>
              <a:rPr lang="en-US" sz="2000" dirty="0" smtClean="0">
                <a:solidFill>
                  <a:schemeClr val="accent3">
                    <a:lumMod val="75000"/>
                  </a:schemeClr>
                </a:solidFill>
              </a:rPr>
              <a:t>genes encoding </a:t>
            </a:r>
            <a:r>
              <a:rPr lang="cs-CZ" sz="2000" dirty="0" smtClean="0">
                <a:solidFill>
                  <a:schemeClr val="accent3">
                    <a:lumMod val="75000"/>
                  </a:schemeClr>
                </a:solidFill>
              </a:rPr>
              <a:t>16 </a:t>
            </a:r>
            <a:r>
              <a:rPr lang="en-US" sz="2000" dirty="0" smtClean="0">
                <a:solidFill>
                  <a:schemeClr val="accent3">
                    <a:lumMod val="75000"/>
                  </a:schemeClr>
                </a:solidFill>
              </a:rPr>
              <a:t>proteins). Horizontal transfer of these genes is a step towards </a:t>
            </a:r>
            <a:r>
              <a:rPr lang="en-US" sz="2000" dirty="0" err="1" smtClean="0">
                <a:solidFill>
                  <a:schemeClr val="accent3">
                    <a:lumMod val="75000"/>
                  </a:schemeClr>
                </a:solidFill>
              </a:rPr>
              <a:t>endosymbiosis</a:t>
            </a:r>
            <a:endParaRPr lang="cs-CZ" sz="2000" dirty="0">
              <a:solidFill>
                <a:schemeClr val="accent3">
                  <a:lumMod val="75000"/>
                </a:schemeClr>
              </a:solidFill>
            </a:endParaRPr>
          </a:p>
        </p:txBody>
      </p:sp>
      <p:pic>
        <p:nvPicPr>
          <p:cNvPr id="4100" name="Picture 4" descr="http://content5.eol.org/content/2010/06/04/01/98981_large.jpg"/>
          <p:cNvPicPr>
            <a:picLocks noChangeAspect="1" noChangeArrowheads="1"/>
          </p:cNvPicPr>
          <p:nvPr/>
        </p:nvPicPr>
        <p:blipFill>
          <a:blip r:embed="rId2" cstate="print"/>
          <a:srcRect/>
          <a:stretch>
            <a:fillRect/>
          </a:stretch>
        </p:blipFill>
        <p:spPr bwMode="auto">
          <a:xfrm>
            <a:off x="5364163" y="2420938"/>
            <a:ext cx="3324225" cy="3286125"/>
          </a:xfrm>
          <a:prstGeom prst="rect">
            <a:avLst/>
          </a:prstGeom>
          <a:noFill/>
          <a:ln w="9525">
            <a:noFill/>
            <a:miter lim="800000"/>
            <a:headEnd/>
            <a:tailEnd/>
          </a:ln>
        </p:spPr>
      </p:pic>
      <p:sp>
        <p:nvSpPr>
          <p:cNvPr id="4101" name="TextovéPole 5"/>
          <p:cNvSpPr txBox="1">
            <a:spLocks noChangeArrowheads="1"/>
          </p:cNvSpPr>
          <p:nvPr/>
        </p:nvSpPr>
        <p:spPr bwMode="auto">
          <a:xfrm>
            <a:off x="6372225" y="5876925"/>
            <a:ext cx="1687513" cy="369888"/>
          </a:xfrm>
          <a:prstGeom prst="rect">
            <a:avLst/>
          </a:prstGeom>
          <a:noFill/>
          <a:ln w="9525">
            <a:noFill/>
            <a:miter lim="800000"/>
            <a:headEnd/>
            <a:tailEnd/>
          </a:ln>
        </p:spPr>
        <p:txBody>
          <a:bodyPr wrap="none">
            <a:spAutoFit/>
          </a:bodyPr>
          <a:lstStyle/>
          <a:p>
            <a:r>
              <a:rPr lang="cs-CZ" i="1">
                <a:latin typeface="Calibri" pitchFamily="34" charset="0"/>
              </a:rPr>
              <a:t>Elysia chlorotica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65538" name="Picture 2"/>
          <p:cNvPicPr>
            <a:picLocks noChangeAspect="1" noChangeArrowheads="1"/>
          </p:cNvPicPr>
          <p:nvPr/>
        </p:nvPicPr>
        <p:blipFill>
          <a:blip r:embed="rId3" cstate="print"/>
          <a:srcRect/>
          <a:stretch>
            <a:fillRect/>
          </a:stretch>
        </p:blipFill>
        <p:spPr bwMode="auto">
          <a:xfrm>
            <a:off x="1907704" y="980728"/>
            <a:ext cx="5645473" cy="5287315"/>
          </a:xfrm>
          <a:prstGeom prst="rect">
            <a:avLst/>
          </a:prstGeom>
          <a:noFill/>
          <a:ln w="9525">
            <a:noFill/>
            <a:miter lim="800000"/>
            <a:headEnd/>
            <a:tailEnd/>
          </a:ln>
        </p:spPr>
      </p:pic>
      <p:sp>
        <p:nvSpPr>
          <p:cNvPr id="5" name="Obdélník 4"/>
          <p:cNvSpPr/>
          <p:nvPr/>
        </p:nvSpPr>
        <p:spPr>
          <a:xfrm>
            <a:off x="0" y="6381328"/>
            <a:ext cx="4395242" cy="369332"/>
          </a:xfrm>
          <a:prstGeom prst="rect">
            <a:avLst/>
          </a:prstGeom>
        </p:spPr>
        <p:txBody>
          <a:bodyPr wrap="none">
            <a:spAutoFit/>
          </a:bodyPr>
          <a:lstStyle/>
          <a:p>
            <a:r>
              <a:rPr lang="cs-CZ" dirty="0" err="1" smtClean="0"/>
              <a:t>PLoS</a:t>
            </a:r>
            <a:r>
              <a:rPr lang="cs-CZ" dirty="0" smtClean="0"/>
              <a:t> </a:t>
            </a:r>
            <a:r>
              <a:rPr lang="cs-CZ" dirty="0" err="1" smtClean="0"/>
              <a:t>Biol</a:t>
            </a:r>
            <a:r>
              <a:rPr lang="cs-CZ" dirty="0" smtClean="0"/>
              <a:t>. 2011 August; 9(8): e1001137. </a:t>
            </a:r>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p:txBody>
          <a:bodyPr/>
          <a:lstStyle/>
          <a:p>
            <a:pPr eaLnBrk="1" hangingPunct="1"/>
            <a:r>
              <a:rPr lang="en-US" smtClean="0"/>
              <a:t>Chloroplast anatomy</a:t>
            </a:r>
            <a:endParaRPr lang="cs-CZ" smtClean="0"/>
          </a:p>
        </p:txBody>
      </p:sp>
      <p:sp>
        <p:nvSpPr>
          <p:cNvPr id="3" name="Zástupný symbol pro obsah 2"/>
          <p:cNvSpPr>
            <a:spLocks noGrp="1"/>
          </p:cNvSpPr>
          <p:nvPr>
            <p:ph idx="1"/>
          </p:nvPr>
        </p:nvSpPr>
        <p:spPr/>
        <p:txBody>
          <a:bodyPr rtlCol="0">
            <a:normAutofit fontScale="77500" lnSpcReduction="20000"/>
          </a:bodyPr>
          <a:lstStyle/>
          <a:p>
            <a:pPr eaLnBrk="1" fontAlgn="auto" hangingPunct="1">
              <a:spcAft>
                <a:spcPts val="0"/>
              </a:spcAft>
              <a:buFont typeface="Arial" pitchFamily="34" charset="0"/>
              <a:buChar char="•"/>
              <a:defRPr/>
            </a:pPr>
            <a:r>
              <a:rPr lang="en-US" dirty="0" smtClean="0"/>
              <a:t>variable size </a:t>
            </a:r>
            <a:r>
              <a:rPr lang="cs-CZ" dirty="0" smtClean="0"/>
              <a:t>– 2-10µm</a:t>
            </a:r>
          </a:p>
          <a:p>
            <a:pPr eaLnBrk="1" fontAlgn="auto" hangingPunct="1">
              <a:spcAft>
                <a:spcPts val="0"/>
              </a:spcAft>
              <a:buFont typeface="Arial" pitchFamily="34" charset="0"/>
              <a:buChar char="•"/>
              <a:defRPr/>
            </a:pPr>
            <a:r>
              <a:rPr lang="en-US" dirty="0" smtClean="0"/>
              <a:t>outer and inner membrane are different, the inner one is highly selective</a:t>
            </a:r>
            <a:endParaRPr lang="cs-CZ" dirty="0" smtClean="0"/>
          </a:p>
          <a:p>
            <a:pPr eaLnBrk="1" fontAlgn="auto" hangingPunct="1">
              <a:spcAft>
                <a:spcPts val="0"/>
              </a:spcAft>
              <a:buFont typeface="Arial" pitchFamily="34" charset="0"/>
              <a:buChar char="•"/>
              <a:defRPr/>
            </a:pPr>
            <a:r>
              <a:rPr lang="en-US" dirty="0" smtClean="0"/>
              <a:t>space surrounded by the inner membrane is called </a:t>
            </a:r>
            <a:r>
              <a:rPr lang="cs-CZ" b="1" dirty="0" smtClean="0"/>
              <a:t>stroma</a:t>
            </a:r>
          </a:p>
          <a:p>
            <a:pPr eaLnBrk="1" fontAlgn="auto" hangingPunct="1">
              <a:spcAft>
                <a:spcPts val="0"/>
              </a:spcAft>
              <a:buFont typeface="Arial" pitchFamily="34" charset="0"/>
              <a:buChar char="•"/>
              <a:defRPr/>
            </a:pPr>
            <a:r>
              <a:rPr lang="en-US" dirty="0" smtClean="0"/>
              <a:t>from the inner membrane is derived system of vesicle</a:t>
            </a:r>
            <a:r>
              <a:rPr lang="cs-CZ" dirty="0" smtClean="0"/>
              <a:t>–</a:t>
            </a:r>
            <a:r>
              <a:rPr lang="en-US" dirty="0" smtClean="0"/>
              <a:t>like structures</a:t>
            </a:r>
            <a:r>
              <a:rPr lang="cs-CZ" dirty="0" smtClean="0"/>
              <a:t> </a:t>
            </a:r>
            <a:r>
              <a:rPr lang="cs-CZ" b="1" dirty="0" err="1" smtClean="0"/>
              <a:t>thylak</a:t>
            </a:r>
            <a:r>
              <a:rPr lang="en-US" b="1" dirty="0" err="1" smtClean="0"/>
              <a:t>oids</a:t>
            </a:r>
            <a:r>
              <a:rPr lang="cs-CZ" b="1" dirty="0" smtClean="0"/>
              <a:t>. </a:t>
            </a:r>
            <a:r>
              <a:rPr lang="en-US" dirty="0" smtClean="0"/>
              <a:t>These can either form </a:t>
            </a:r>
            <a:r>
              <a:rPr lang="en-US" dirty="0" err="1" smtClean="0"/>
              <a:t>granas</a:t>
            </a:r>
            <a:r>
              <a:rPr lang="cs-CZ" dirty="0" smtClean="0"/>
              <a:t>– </a:t>
            </a:r>
            <a:r>
              <a:rPr lang="en-US" b="1" dirty="0" err="1" smtClean="0"/>
              <a:t>granal</a:t>
            </a:r>
            <a:r>
              <a:rPr lang="en-US" b="1" dirty="0" smtClean="0"/>
              <a:t> </a:t>
            </a:r>
            <a:r>
              <a:rPr lang="en-US" b="1" dirty="0" err="1" smtClean="0"/>
              <a:t>thylakoids</a:t>
            </a:r>
            <a:r>
              <a:rPr lang="cs-CZ" dirty="0" smtClean="0"/>
              <a:t>, </a:t>
            </a:r>
            <a:r>
              <a:rPr lang="en-US" dirty="0" smtClean="0"/>
              <a:t>or being surrounded by </a:t>
            </a:r>
            <a:r>
              <a:rPr lang="en-US" dirty="0" err="1" smtClean="0"/>
              <a:t>stroma</a:t>
            </a:r>
            <a:r>
              <a:rPr lang="cs-CZ" dirty="0" smtClean="0"/>
              <a:t>–</a:t>
            </a:r>
            <a:r>
              <a:rPr lang="cs-CZ" b="1" dirty="0" err="1" smtClean="0"/>
              <a:t>stromat</a:t>
            </a:r>
            <a:r>
              <a:rPr lang="en-US" b="1" dirty="0" smtClean="0"/>
              <a:t>al </a:t>
            </a:r>
            <a:r>
              <a:rPr lang="en-US" b="1" dirty="0" err="1" smtClean="0"/>
              <a:t>thylakoids</a:t>
            </a:r>
            <a:r>
              <a:rPr lang="cs-CZ" b="1" dirty="0" smtClean="0"/>
              <a:t>. </a:t>
            </a:r>
            <a:r>
              <a:rPr lang="en-US" dirty="0" smtClean="0"/>
              <a:t>Space enclosed by </a:t>
            </a:r>
            <a:r>
              <a:rPr lang="en-US" dirty="0" err="1" smtClean="0"/>
              <a:t>thylakoid</a:t>
            </a:r>
            <a:r>
              <a:rPr lang="en-US" dirty="0" smtClean="0"/>
              <a:t> membrane is called </a:t>
            </a:r>
            <a:r>
              <a:rPr lang="en-US" b="1" dirty="0" err="1" smtClean="0"/>
              <a:t>thylakoid</a:t>
            </a:r>
            <a:r>
              <a:rPr lang="en-US" b="1" dirty="0" smtClean="0"/>
              <a:t> lumen</a:t>
            </a:r>
            <a:r>
              <a:rPr lang="en-US" dirty="0" smtClean="0"/>
              <a:t>. </a:t>
            </a:r>
            <a:r>
              <a:rPr lang="en-US" dirty="0" err="1" smtClean="0"/>
              <a:t>Thylakoid</a:t>
            </a:r>
            <a:r>
              <a:rPr lang="en-US" dirty="0" smtClean="0"/>
              <a:t> membrane is not permeable for protons. </a:t>
            </a:r>
            <a:endParaRPr lang="cs-CZ" b="1" dirty="0"/>
          </a:p>
          <a:p>
            <a:pPr eaLnBrk="1" fontAlgn="auto" hangingPunct="1">
              <a:spcAft>
                <a:spcPts val="0"/>
              </a:spcAft>
              <a:buFont typeface="Arial" pitchFamily="34" charset="0"/>
              <a:buChar char="•"/>
              <a:defRPr/>
            </a:pPr>
            <a:r>
              <a:rPr lang="en-US" dirty="0" err="1" smtClean="0"/>
              <a:t>Thylakoids</a:t>
            </a:r>
            <a:r>
              <a:rPr lang="en-US" dirty="0" smtClean="0"/>
              <a:t> </a:t>
            </a:r>
            <a:r>
              <a:rPr lang="en-US" dirty="0" err="1" smtClean="0"/>
              <a:t>usualy</a:t>
            </a:r>
            <a:r>
              <a:rPr lang="en-US" dirty="0" smtClean="0"/>
              <a:t> develop from </a:t>
            </a:r>
            <a:r>
              <a:rPr lang="cs-CZ" b="1" dirty="0" err="1" smtClean="0"/>
              <a:t>prothylak</a:t>
            </a:r>
            <a:r>
              <a:rPr lang="en-US" b="1" dirty="0" err="1" smtClean="0"/>
              <a:t>oides</a:t>
            </a:r>
            <a:r>
              <a:rPr lang="en-US" b="1" dirty="0" smtClean="0"/>
              <a:t> </a:t>
            </a:r>
            <a:r>
              <a:rPr lang="cs-CZ" dirty="0" smtClean="0"/>
              <a:t>(</a:t>
            </a:r>
            <a:r>
              <a:rPr lang="cs-CZ" dirty="0" err="1" smtClean="0"/>
              <a:t>euplast</a:t>
            </a:r>
            <a:r>
              <a:rPr lang="en-US" dirty="0" smtClean="0"/>
              <a:t>s</a:t>
            </a:r>
            <a:r>
              <a:rPr lang="cs-CZ" dirty="0" smtClean="0"/>
              <a:t>), </a:t>
            </a:r>
            <a:r>
              <a:rPr lang="en-US" dirty="0" smtClean="0"/>
              <a:t>or from </a:t>
            </a:r>
            <a:r>
              <a:rPr lang="en-US" dirty="0" err="1" smtClean="0"/>
              <a:t>prolamelar</a:t>
            </a:r>
            <a:r>
              <a:rPr lang="en-US" dirty="0" smtClean="0"/>
              <a:t> body</a:t>
            </a:r>
            <a:r>
              <a:rPr lang="cs-CZ" b="1" dirty="0" smtClean="0"/>
              <a:t> </a:t>
            </a:r>
            <a:r>
              <a:rPr lang="cs-CZ" dirty="0" smtClean="0"/>
              <a:t>(</a:t>
            </a:r>
            <a:r>
              <a:rPr lang="cs-CZ" dirty="0" err="1" smtClean="0"/>
              <a:t>etioplas</a:t>
            </a:r>
            <a:r>
              <a:rPr lang="en-US" dirty="0" err="1" smtClean="0"/>
              <a:t>ts</a:t>
            </a:r>
            <a:r>
              <a:rPr lang="cs-CZ" dirty="0" smtClean="0"/>
              <a:t>).</a:t>
            </a:r>
          </a:p>
          <a:p>
            <a:pPr eaLnBrk="1" fontAlgn="auto" hangingPunct="1">
              <a:spcAft>
                <a:spcPts val="0"/>
              </a:spcAft>
              <a:buFont typeface="Arial" pitchFamily="34" charset="0"/>
              <a:buChar char="•"/>
              <a:defRPr/>
            </a:pP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Let there be light</a:t>
            </a:r>
            <a:endParaRPr lang="cs-CZ" dirty="0"/>
          </a:p>
        </p:txBody>
      </p:sp>
      <p:pic>
        <p:nvPicPr>
          <p:cNvPr id="5" name="Zástupný symbol pro obsah 4" descr="Electromagneticwave3D.gif"/>
          <p:cNvPicPr>
            <a:picLocks noGrp="1" noChangeAspect="1"/>
          </p:cNvPicPr>
          <p:nvPr>
            <p:ph idx="1"/>
          </p:nvPr>
        </p:nvPicPr>
        <p:blipFill>
          <a:blip r:embed="rId2" cstate="print"/>
          <a:stretch>
            <a:fillRect/>
          </a:stretch>
        </p:blipFill>
        <p:spPr>
          <a:xfrm>
            <a:off x="251520" y="2708920"/>
            <a:ext cx="3096344" cy="3075770"/>
          </a:xfrm>
        </p:spPr>
      </p:pic>
      <p:pic>
        <p:nvPicPr>
          <p:cNvPr id="52227" name="Picture 3"/>
          <p:cNvPicPr>
            <a:picLocks noChangeAspect="1" noChangeArrowheads="1"/>
          </p:cNvPicPr>
          <p:nvPr/>
        </p:nvPicPr>
        <p:blipFill>
          <a:blip r:embed="rId3" cstate="print"/>
          <a:srcRect/>
          <a:stretch>
            <a:fillRect/>
          </a:stretch>
        </p:blipFill>
        <p:spPr bwMode="auto">
          <a:xfrm>
            <a:off x="3707904" y="1700808"/>
            <a:ext cx="5436096" cy="4077072"/>
          </a:xfrm>
          <a:prstGeom prst="rect">
            <a:avLst/>
          </a:prstGeom>
          <a:noFill/>
          <a:ln w="9525">
            <a:noFill/>
            <a:miter lim="800000"/>
            <a:headEnd/>
            <a:tailEnd/>
          </a:ln>
        </p:spPr>
      </p:pic>
      <p:sp>
        <p:nvSpPr>
          <p:cNvPr id="7" name="Obláček 6"/>
          <p:cNvSpPr/>
          <p:nvPr/>
        </p:nvSpPr>
        <p:spPr>
          <a:xfrm>
            <a:off x="4283968" y="2420888"/>
            <a:ext cx="2376264" cy="1152128"/>
          </a:xfrm>
          <a:prstGeom prst="cloudCallo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Waves? Where?</a:t>
            </a:r>
            <a:endParaRPr lang="cs-CZ" dirty="0"/>
          </a:p>
        </p:txBody>
      </p:sp>
      <p:sp>
        <p:nvSpPr>
          <p:cNvPr id="8" name="TextovéPole 7"/>
          <p:cNvSpPr txBox="1"/>
          <p:nvPr/>
        </p:nvSpPr>
        <p:spPr>
          <a:xfrm>
            <a:off x="539552" y="1628800"/>
            <a:ext cx="2723823" cy="646331"/>
          </a:xfrm>
          <a:prstGeom prst="rect">
            <a:avLst/>
          </a:prstGeom>
          <a:noFill/>
        </p:spPr>
        <p:txBody>
          <a:bodyPr wrap="none" rtlCol="0">
            <a:spAutoFit/>
          </a:bodyPr>
          <a:lstStyle/>
          <a:p>
            <a:r>
              <a:rPr lang="en-US" dirty="0" smtClean="0"/>
              <a:t>Light has properties of </a:t>
            </a:r>
          </a:p>
          <a:p>
            <a:r>
              <a:rPr lang="en-US" dirty="0" smtClean="0"/>
              <a:t>both waves and particles</a:t>
            </a:r>
            <a:endParaRPr lang="cs-C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p:txBody>
          <a:bodyPr/>
          <a:lstStyle/>
          <a:p>
            <a:pPr eaLnBrk="1" hangingPunct="1"/>
            <a:r>
              <a:rPr lang="en-US" smtClean="0"/>
              <a:t>Chloroplast anatomy</a:t>
            </a:r>
            <a:endParaRPr lang="cs-CZ" smtClean="0"/>
          </a:p>
        </p:txBody>
      </p:sp>
      <p:pic>
        <p:nvPicPr>
          <p:cNvPr id="6147" name="Picture 2"/>
          <p:cNvPicPr>
            <a:picLocks noChangeAspect="1" noChangeArrowheads="1"/>
          </p:cNvPicPr>
          <p:nvPr/>
        </p:nvPicPr>
        <p:blipFill>
          <a:blip r:embed="rId2" cstate="print"/>
          <a:srcRect/>
          <a:stretch>
            <a:fillRect/>
          </a:stretch>
        </p:blipFill>
        <p:spPr bwMode="auto">
          <a:xfrm>
            <a:off x="4284663" y="1412875"/>
            <a:ext cx="4646612" cy="2249488"/>
          </a:xfrm>
          <a:prstGeom prst="rect">
            <a:avLst/>
          </a:prstGeom>
          <a:noFill/>
          <a:ln w="9525">
            <a:noFill/>
            <a:miter lim="800000"/>
            <a:headEnd/>
            <a:tailEnd/>
          </a:ln>
        </p:spPr>
      </p:pic>
      <p:pic>
        <p:nvPicPr>
          <p:cNvPr id="6148" name="Picture 3"/>
          <p:cNvPicPr>
            <a:picLocks noGrp="1" noChangeAspect="1" noChangeArrowheads="1"/>
          </p:cNvPicPr>
          <p:nvPr>
            <p:ph idx="1"/>
          </p:nvPr>
        </p:nvPicPr>
        <p:blipFill>
          <a:blip r:embed="rId3" cstate="print"/>
          <a:srcRect l="1117"/>
          <a:stretch>
            <a:fillRect/>
          </a:stretch>
        </p:blipFill>
        <p:spPr>
          <a:xfrm>
            <a:off x="4265613" y="3789363"/>
            <a:ext cx="4738687" cy="2470150"/>
          </a:xfrm>
        </p:spPr>
      </p:pic>
      <p:sp>
        <p:nvSpPr>
          <p:cNvPr id="6149" name="TextovéPole 6"/>
          <p:cNvSpPr txBox="1">
            <a:spLocks noChangeArrowheads="1"/>
          </p:cNvSpPr>
          <p:nvPr/>
        </p:nvSpPr>
        <p:spPr bwMode="auto">
          <a:xfrm>
            <a:off x="5076825" y="6488113"/>
            <a:ext cx="3862388" cy="369887"/>
          </a:xfrm>
          <a:prstGeom prst="rect">
            <a:avLst/>
          </a:prstGeom>
          <a:noFill/>
          <a:ln w="9525">
            <a:noFill/>
            <a:miter lim="800000"/>
            <a:headEnd/>
            <a:tailEnd/>
          </a:ln>
        </p:spPr>
        <p:txBody>
          <a:bodyPr wrap="none">
            <a:spAutoFit/>
          </a:bodyPr>
          <a:lstStyle/>
          <a:p>
            <a:r>
              <a:rPr lang="cs-CZ">
                <a:latin typeface="Calibri" pitchFamily="34" charset="0"/>
              </a:rPr>
              <a:t>W.P.Wergin, courtesy of E.H. Newcomb </a:t>
            </a:r>
          </a:p>
        </p:txBody>
      </p:sp>
      <p:pic>
        <p:nvPicPr>
          <p:cNvPr id="6150" name="Picture 4"/>
          <p:cNvPicPr>
            <a:picLocks noChangeAspect="1" noChangeArrowheads="1"/>
          </p:cNvPicPr>
          <p:nvPr/>
        </p:nvPicPr>
        <p:blipFill>
          <a:blip r:embed="rId4" cstate="print"/>
          <a:srcRect l="40677" t="1294" r="10168"/>
          <a:stretch>
            <a:fillRect/>
          </a:stretch>
        </p:blipFill>
        <p:spPr bwMode="auto">
          <a:xfrm>
            <a:off x="130175" y="1341438"/>
            <a:ext cx="4052888" cy="5327650"/>
          </a:xfrm>
          <a:prstGeom prst="rect">
            <a:avLst/>
          </a:prstGeom>
          <a:noFill/>
          <a:ln w="9525">
            <a:noFill/>
            <a:miter lim="800000"/>
            <a:headEnd/>
            <a:tailEnd/>
          </a:ln>
        </p:spPr>
      </p:pic>
      <p:sp>
        <p:nvSpPr>
          <p:cNvPr id="9" name="Obdélník 8"/>
          <p:cNvSpPr/>
          <p:nvPr/>
        </p:nvSpPr>
        <p:spPr>
          <a:xfrm>
            <a:off x="0" y="836613"/>
            <a:ext cx="755650" cy="2087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50912" y="-171400"/>
            <a:ext cx="8229600" cy="1143000"/>
          </a:xfrm>
        </p:spPr>
        <p:txBody>
          <a:bodyPr/>
          <a:lstStyle/>
          <a:p>
            <a:r>
              <a:rPr lang="en-US" dirty="0" smtClean="0"/>
              <a:t>Chloroplast movements</a:t>
            </a:r>
            <a:endParaRPr lang="cs-CZ" dirty="0"/>
          </a:p>
        </p:txBody>
      </p:sp>
      <p:pic>
        <p:nvPicPr>
          <p:cNvPr id="70658" name="Picture 2" descr="http://pcp.oxfordjournals.org/content/45/11/1648/F6.large.jpg"/>
          <p:cNvPicPr>
            <a:picLocks noChangeAspect="1" noChangeArrowheads="1"/>
          </p:cNvPicPr>
          <p:nvPr/>
        </p:nvPicPr>
        <p:blipFill>
          <a:blip r:embed="rId2" cstate="print"/>
          <a:srcRect/>
          <a:stretch>
            <a:fillRect/>
          </a:stretch>
        </p:blipFill>
        <p:spPr bwMode="auto">
          <a:xfrm>
            <a:off x="1475656" y="601067"/>
            <a:ext cx="5755375" cy="625693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ea typeface="msgothic" charset="0"/>
                <a:cs typeface="msgothic" charset="0"/>
              </a:rPr>
              <a:t>Schematic depiction of our working hypothesis showing myosin as a target of blue light signalling. </a:t>
            </a:r>
          </a:p>
        </p:txBody>
      </p:sp>
      <p:pic>
        <p:nvPicPr>
          <p:cNvPr id="3074" name="Picture 2"/>
          <p:cNvPicPr>
            <a:picLocks noChangeAspect="1" noChangeArrowheads="1"/>
          </p:cNvPicPr>
          <p:nvPr/>
        </p:nvPicPr>
        <p:blipFill>
          <a:blip r:embed="rId3" cstate="print"/>
          <a:srcRect/>
          <a:stretch>
            <a:fillRect/>
          </a:stretch>
        </p:blipFill>
        <p:spPr bwMode="auto">
          <a:xfrm>
            <a:off x="6527520" y="6283380"/>
            <a:ext cx="2534400" cy="505493"/>
          </a:xfrm>
          <a:prstGeom prst="rect">
            <a:avLst/>
          </a:prstGeom>
          <a:noFill/>
          <a:ln w="9525">
            <a:noFill/>
            <a:round/>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1716480" y="979303"/>
            <a:ext cx="5715360" cy="4893634"/>
          </a:xfrm>
          <a:prstGeom prst="rect">
            <a:avLst/>
          </a:prstGeom>
          <a:noFill/>
          <a:ln w="9525">
            <a:noFill/>
            <a:round/>
            <a:headEnd/>
            <a:tailEnd/>
          </a:ln>
          <a:effectLst/>
        </p:spPr>
      </p:pic>
      <p:sp>
        <p:nvSpPr>
          <p:cNvPr id="3076" name="Text Box 4"/>
          <p:cNvSpPr txBox="1">
            <a:spLocks noChangeArrowheads="1"/>
          </p:cNvSpPr>
          <p:nvPr/>
        </p:nvSpPr>
        <p:spPr bwMode="auto">
          <a:xfrm>
            <a:off x="1716480" y="5972308"/>
            <a:ext cx="3918240" cy="231864"/>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100" b="1" dirty="0" err="1">
                <a:solidFill>
                  <a:srgbClr val="000000"/>
                </a:solidFill>
                <a:ea typeface="msgothic" charset="0"/>
                <a:cs typeface="msgothic" charset="0"/>
              </a:rPr>
              <a:t>Banaś</a:t>
            </a:r>
            <a:r>
              <a:rPr lang="en-GB" sz="1100" b="1" dirty="0">
                <a:solidFill>
                  <a:srgbClr val="000000"/>
                </a:solidFill>
                <a:ea typeface="msgothic" charset="0"/>
                <a:cs typeface="msgothic" charset="0"/>
              </a:rPr>
              <a:t> A K et al. J. Exp. Bot. 2012;63:1559-1574</a:t>
            </a:r>
          </a:p>
        </p:txBody>
      </p:sp>
      <p:sp>
        <p:nvSpPr>
          <p:cNvPr id="3077" name="Text Box 5"/>
          <p:cNvSpPr txBox="1">
            <a:spLocks noChangeArrowheads="1"/>
          </p:cNvSpPr>
          <p:nvPr/>
        </p:nvSpPr>
        <p:spPr bwMode="auto">
          <a:xfrm>
            <a:off x="97920" y="6450438"/>
            <a:ext cx="4930560" cy="3470764"/>
          </a:xfrm>
          <a:prstGeom prst="rect">
            <a:avLst/>
          </a:prstGeom>
          <a:noFill/>
          <a:ln w="9525">
            <a:noFill/>
            <a:round/>
            <a:headEnd/>
            <a:tailEnd/>
          </a:ln>
          <a:effectLst/>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ea typeface="msgothic" charset="0"/>
                <a:cs typeface="msgothic" charset="0"/>
              </a:rPr>
              <a:t>© The Author [2012]. Published by Oxford University Press [on behalf of the Society for Experimental Biology]. All rights reserved. For Permissions, please e-mail: journals.permissions@oup.com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Leaf anatomy</a:t>
            </a:r>
            <a:endParaRPr lang="cs-CZ" dirty="0"/>
          </a:p>
        </p:txBody>
      </p:sp>
      <p:pic>
        <p:nvPicPr>
          <p:cNvPr id="80898" name="Picture 2" descr="http://micro.magnet.fsu.edu/cells/leaftissue/images/leafstructurelargefigure1.jpg"/>
          <p:cNvPicPr>
            <a:picLocks noChangeAspect="1" noChangeArrowheads="1"/>
          </p:cNvPicPr>
          <p:nvPr/>
        </p:nvPicPr>
        <p:blipFill>
          <a:blip r:embed="rId2" cstate="print"/>
          <a:srcRect/>
          <a:stretch>
            <a:fillRect/>
          </a:stretch>
        </p:blipFill>
        <p:spPr bwMode="auto">
          <a:xfrm>
            <a:off x="1187624" y="1268760"/>
            <a:ext cx="5810250" cy="479107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a:xfrm>
            <a:off x="457200" y="-171450"/>
            <a:ext cx="8229600" cy="1143000"/>
          </a:xfrm>
        </p:spPr>
        <p:txBody>
          <a:bodyPr/>
          <a:lstStyle/>
          <a:p>
            <a:pPr eaLnBrk="1" hangingPunct="1"/>
            <a:r>
              <a:rPr lang="en-US" smtClean="0"/>
              <a:t>Photosyntheticaly active radiation</a:t>
            </a:r>
            <a:endParaRPr lang="cs-CZ" smtClean="0"/>
          </a:p>
        </p:txBody>
      </p:sp>
      <p:pic>
        <p:nvPicPr>
          <p:cNvPr id="8195" name="Picture 2"/>
          <p:cNvPicPr>
            <a:picLocks noChangeAspect="1" noChangeArrowheads="1"/>
          </p:cNvPicPr>
          <p:nvPr/>
        </p:nvPicPr>
        <p:blipFill>
          <a:blip r:embed="rId2" cstate="print"/>
          <a:srcRect l="2028"/>
          <a:stretch>
            <a:fillRect/>
          </a:stretch>
        </p:blipFill>
        <p:spPr bwMode="auto">
          <a:xfrm>
            <a:off x="0" y="1052513"/>
            <a:ext cx="5216525" cy="5581650"/>
          </a:xfrm>
          <a:prstGeom prst="rect">
            <a:avLst/>
          </a:prstGeom>
          <a:noFill/>
          <a:ln w="9525">
            <a:noFill/>
            <a:miter lim="800000"/>
            <a:headEnd/>
            <a:tailEnd/>
          </a:ln>
        </p:spPr>
      </p:pic>
      <p:pic>
        <p:nvPicPr>
          <p:cNvPr id="8196" name="Picture 2" descr="http://upload.wikimedia.org/wikipedia/commons/7/72/Par_action_spectrum.gif"/>
          <p:cNvPicPr>
            <a:picLocks noChangeAspect="1" noChangeArrowheads="1"/>
          </p:cNvPicPr>
          <p:nvPr/>
        </p:nvPicPr>
        <p:blipFill>
          <a:blip r:embed="rId3" cstate="print"/>
          <a:srcRect/>
          <a:stretch>
            <a:fillRect/>
          </a:stretch>
        </p:blipFill>
        <p:spPr bwMode="auto">
          <a:xfrm>
            <a:off x="5292725" y="1052513"/>
            <a:ext cx="3598863" cy="48006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p:txBody>
          <a:bodyPr/>
          <a:lstStyle/>
          <a:p>
            <a:pPr eaLnBrk="1" hangingPunct="1"/>
            <a:r>
              <a:rPr lang="en-US" smtClean="0"/>
              <a:t>Photosynthetic pigments</a:t>
            </a:r>
            <a:endParaRPr lang="cs-CZ" smtClean="0"/>
          </a:p>
        </p:txBody>
      </p:sp>
      <p:pic>
        <p:nvPicPr>
          <p:cNvPr id="9219" name="Picture 3"/>
          <p:cNvPicPr>
            <a:picLocks noChangeAspect="1" noChangeArrowheads="1"/>
          </p:cNvPicPr>
          <p:nvPr/>
        </p:nvPicPr>
        <p:blipFill>
          <a:blip r:embed="rId2" cstate="print"/>
          <a:srcRect/>
          <a:stretch>
            <a:fillRect/>
          </a:stretch>
        </p:blipFill>
        <p:spPr bwMode="auto">
          <a:xfrm>
            <a:off x="395288" y="1700213"/>
            <a:ext cx="5200650" cy="3914775"/>
          </a:xfrm>
          <a:prstGeom prst="rect">
            <a:avLst/>
          </a:prstGeom>
          <a:noFill/>
          <a:ln w="9525">
            <a:noFill/>
            <a:miter lim="800000"/>
            <a:headEnd/>
            <a:tailEnd/>
          </a:ln>
        </p:spPr>
      </p:pic>
      <p:sp>
        <p:nvSpPr>
          <p:cNvPr id="9220" name="TextovéPole 5"/>
          <p:cNvSpPr txBox="1">
            <a:spLocks noChangeArrowheads="1"/>
          </p:cNvSpPr>
          <p:nvPr/>
        </p:nvSpPr>
        <p:spPr bwMode="auto">
          <a:xfrm>
            <a:off x="5724525" y="3068638"/>
            <a:ext cx="2119313" cy="1754187"/>
          </a:xfrm>
          <a:prstGeom prst="rect">
            <a:avLst/>
          </a:prstGeom>
          <a:noFill/>
          <a:ln w="9525">
            <a:noFill/>
            <a:miter lim="800000"/>
            <a:headEnd/>
            <a:tailEnd/>
          </a:ln>
        </p:spPr>
        <p:txBody>
          <a:bodyPr wrap="none">
            <a:spAutoFit/>
          </a:bodyPr>
          <a:lstStyle/>
          <a:p>
            <a:r>
              <a:rPr lang="sk-SK">
                <a:latin typeface="Calibri" pitchFamily="34" charset="0"/>
              </a:rPr>
              <a:t>1 ba</a:t>
            </a:r>
            <a:r>
              <a:rPr lang="en-US">
                <a:latin typeface="Calibri" pitchFamily="34" charset="0"/>
              </a:rPr>
              <a:t>c</a:t>
            </a:r>
            <a:r>
              <a:rPr lang="sk-SK">
                <a:latin typeface="Calibri" pitchFamily="34" charset="0"/>
              </a:rPr>
              <a:t>teriochloro</a:t>
            </a:r>
            <a:r>
              <a:rPr lang="en-US">
                <a:latin typeface="Calibri" pitchFamily="34" charset="0"/>
              </a:rPr>
              <a:t>phyl</a:t>
            </a:r>
          </a:p>
          <a:p>
            <a:r>
              <a:rPr lang="sk-SK">
                <a:latin typeface="Calibri" pitchFamily="34" charset="0"/>
              </a:rPr>
              <a:t>2 chloro</a:t>
            </a:r>
            <a:r>
              <a:rPr lang="en-US">
                <a:latin typeface="Calibri" pitchFamily="34" charset="0"/>
              </a:rPr>
              <a:t>phyl</a:t>
            </a:r>
            <a:r>
              <a:rPr lang="sk-SK">
                <a:latin typeface="Calibri" pitchFamily="34" charset="0"/>
              </a:rPr>
              <a:t> A</a:t>
            </a:r>
          </a:p>
          <a:p>
            <a:r>
              <a:rPr lang="sk-SK">
                <a:latin typeface="Calibri" pitchFamily="34" charset="0"/>
              </a:rPr>
              <a:t>3 chloro</a:t>
            </a:r>
            <a:r>
              <a:rPr lang="en-US">
                <a:latin typeface="Calibri" pitchFamily="34" charset="0"/>
              </a:rPr>
              <a:t>phyl</a:t>
            </a:r>
            <a:r>
              <a:rPr lang="sk-SK">
                <a:latin typeface="Calibri" pitchFamily="34" charset="0"/>
              </a:rPr>
              <a:t> B</a:t>
            </a:r>
          </a:p>
          <a:p>
            <a:r>
              <a:rPr lang="sk-SK">
                <a:latin typeface="Calibri" pitchFamily="34" charset="0"/>
              </a:rPr>
              <a:t>4  fykobilin</a:t>
            </a:r>
            <a:r>
              <a:rPr lang="en-US">
                <a:latin typeface="Calibri" pitchFamily="34" charset="0"/>
              </a:rPr>
              <a:t>s</a:t>
            </a:r>
            <a:endParaRPr lang="sk-SK">
              <a:latin typeface="Calibri" pitchFamily="34" charset="0"/>
            </a:endParaRPr>
          </a:p>
          <a:p>
            <a:r>
              <a:rPr lang="sk-SK">
                <a:latin typeface="Calibri" pitchFamily="34" charset="0"/>
              </a:rPr>
              <a:t>5 </a:t>
            </a:r>
            <a:r>
              <a:rPr lang="el-GR">
                <a:latin typeface="Calibri" pitchFamily="34" charset="0"/>
              </a:rPr>
              <a:t>β</a:t>
            </a:r>
            <a:r>
              <a:rPr lang="sk-SK">
                <a:latin typeface="Calibri" pitchFamily="34" charset="0"/>
              </a:rPr>
              <a:t>-karoten</a:t>
            </a:r>
          </a:p>
          <a:p>
            <a:endParaRPr lang="sk-SK">
              <a:latin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457200" y="-100013"/>
            <a:ext cx="8229600" cy="1143001"/>
          </a:xfrm>
        </p:spPr>
        <p:txBody>
          <a:bodyPr/>
          <a:lstStyle/>
          <a:p>
            <a:pPr eaLnBrk="1" hangingPunct="1"/>
            <a:r>
              <a:rPr lang="en-US" smtClean="0"/>
              <a:t>Photosynthetic pigments</a:t>
            </a:r>
            <a:endParaRPr lang="cs-CZ" smtClean="0"/>
          </a:p>
        </p:txBody>
      </p:sp>
      <p:pic>
        <p:nvPicPr>
          <p:cNvPr id="10243" name="Picture 2"/>
          <p:cNvPicPr>
            <a:picLocks noChangeAspect="1" noChangeArrowheads="1"/>
          </p:cNvPicPr>
          <p:nvPr/>
        </p:nvPicPr>
        <p:blipFill>
          <a:blip r:embed="rId2" cstate="print"/>
          <a:srcRect/>
          <a:stretch>
            <a:fillRect/>
          </a:stretch>
        </p:blipFill>
        <p:spPr bwMode="auto">
          <a:xfrm>
            <a:off x="611188" y="836613"/>
            <a:ext cx="7800975" cy="5857875"/>
          </a:xfrm>
          <a:prstGeom prst="rect">
            <a:avLst/>
          </a:prstGeom>
          <a:noFill/>
          <a:ln w="9525">
            <a:noFill/>
            <a:miter lim="800000"/>
            <a:headEnd/>
            <a:tailEnd/>
          </a:ln>
        </p:spPr>
      </p:pic>
      <p:sp>
        <p:nvSpPr>
          <p:cNvPr id="5" name="Čárový popisek 2 4"/>
          <p:cNvSpPr/>
          <p:nvPr/>
        </p:nvSpPr>
        <p:spPr>
          <a:xfrm>
            <a:off x="7775575" y="1341438"/>
            <a:ext cx="1368425" cy="1150937"/>
          </a:xfrm>
          <a:prstGeom prst="borderCallout2">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sk-SK" dirty="0" err="1"/>
              <a:t>Lineární</a:t>
            </a:r>
            <a:r>
              <a:rPr lang="sk-SK" dirty="0"/>
              <a:t> </a:t>
            </a:r>
            <a:r>
              <a:rPr lang="sk-SK" dirty="0" err="1"/>
              <a:t>tetrapyrol</a:t>
            </a:r>
            <a:endParaRPr lang="cs-CZ" dirty="0"/>
          </a:p>
        </p:txBody>
      </p:sp>
      <p:sp>
        <p:nvSpPr>
          <p:cNvPr id="6" name="Čárový popisek 2 5"/>
          <p:cNvSpPr/>
          <p:nvPr/>
        </p:nvSpPr>
        <p:spPr>
          <a:xfrm>
            <a:off x="2484438" y="3789363"/>
            <a:ext cx="1800225" cy="1152525"/>
          </a:xfrm>
          <a:prstGeom prst="borderCallout2">
            <a:avLst>
              <a:gd name="adj1" fmla="val 18750"/>
              <a:gd name="adj2" fmla="val -8333"/>
              <a:gd name="adj3" fmla="val 18750"/>
              <a:gd name="adj4" fmla="val -16667"/>
              <a:gd name="adj5" fmla="val -43898"/>
              <a:gd name="adj6" fmla="val -35266"/>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sk-SK" dirty="0"/>
              <a:t>cyklický </a:t>
            </a:r>
            <a:r>
              <a:rPr lang="sk-SK" dirty="0" err="1"/>
              <a:t>tetrapyrol</a:t>
            </a:r>
            <a:r>
              <a:rPr lang="sk-SK" dirty="0"/>
              <a:t> – tzv. </a:t>
            </a:r>
            <a:r>
              <a:rPr lang="sk-SK" b="1" dirty="0" err="1"/>
              <a:t>porfyrinový</a:t>
            </a:r>
            <a:r>
              <a:rPr lang="sk-SK" b="1" dirty="0"/>
              <a:t> kruh</a:t>
            </a:r>
            <a:endParaRPr lang="cs-CZ"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979613" y="476250"/>
            <a:ext cx="5435600" cy="6059488"/>
          </a:xfrm>
          <a:prstGeom prst="rect">
            <a:avLst/>
          </a:prstGeom>
          <a:noFill/>
          <a:ln w="9525">
            <a:noFill/>
            <a:miter lim="800000"/>
            <a:headEnd/>
            <a:tailEnd/>
          </a:ln>
        </p:spPr>
      </p:pic>
      <p:sp>
        <p:nvSpPr>
          <p:cNvPr id="11267" name="Obdélník 4"/>
          <p:cNvSpPr>
            <a:spLocks noChangeArrowheads="1"/>
          </p:cNvSpPr>
          <p:nvPr/>
        </p:nvSpPr>
        <p:spPr bwMode="auto">
          <a:xfrm>
            <a:off x="4572000" y="6519863"/>
            <a:ext cx="4572000" cy="338137"/>
          </a:xfrm>
          <a:prstGeom prst="rect">
            <a:avLst/>
          </a:prstGeom>
          <a:noFill/>
          <a:ln w="9525">
            <a:noFill/>
            <a:miter lim="800000"/>
            <a:headEnd/>
            <a:tailEnd/>
          </a:ln>
        </p:spPr>
        <p:txBody>
          <a:bodyPr>
            <a:spAutoFit/>
          </a:bodyPr>
          <a:lstStyle/>
          <a:p>
            <a:r>
              <a:rPr lang="cs-CZ" sz="1600">
                <a:latin typeface="Calibri" pitchFamily="34" charset="0"/>
              </a:rPr>
              <a:t>Pavlová L. - Fyziologie rostlin, Praha, Karolinum 2006</a:t>
            </a:r>
          </a:p>
        </p:txBody>
      </p:sp>
      <p:sp>
        <p:nvSpPr>
          <p:cNvPr id="11268" name="Nadpis 1"/>
          <p:cNvSpPr>
            <a:spLocks noGrp="1"/>
          </p:cNvSpPr>
          <p:nvPr>
            <p:ph type="title"/>
          </p:nvPr>
        </p:nvSpPr>
        <p:spPr>
          <a:xfrm>
            <a:off x="0" y="-315913"/>
            <a:ext cx="8686800" cy="1143001"/>
          </a:xfrm>
        </p:spPr>
        <p:txBody>
          <a:bodyPr/>
          <a:lstStyle/>
          <a:p>
            <a:pPr eaLnBrk="1" hangingPunct="1"/>
            <a:r>
              <a:rPr lang="en-US" sz="3200" smtClean="0"/>
              <a:t>Biosynthesis of chlorophyl starts from glutamic acid</a:t>
            </a:r>
            <a:endParaRPr lang="cs-CZ" sz="32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p:cNvSpPr>
            <a:spLocks noGrp="1"/>
          </p:cNvSpPr>
          <p:nvPr>
            <p:ph type="title"/>
          </p:nvPr>
        </p:nvSpPr>
        <p:spPr>
          <a:xfrm>
            <a:off x="468313" y="0"/>
            <a:ext cx="8229600" cy="1143000"/>
          </a:xfrm>
        </p:spPr>
        <p:txBody>
          <a:bodyPr/>
          <a:lstStyle/>
          <a:p>
            <a:pPr eaLnBrk="1" hangingPunct="1"/>
            <a:r>
              <a:rPr lang="en-US" smtClean="0"/>
              <a:t>Chlorophyl is excited by photons</a:t>
            </a:r>
            <a:endParaRPr lang="cs-CZ" smtClean="0"/>
          </a:p>
        </p:txBody>
      </p:sp>
      <p:pic>
        <p:nvPicPr>
          <p:cNvPr id="12291" name="Picture 3"/>
          <p:cNvPicPr>
            <a:picLocks noChangeAspect="1" noChangeArrowheads="1"/>
          </p:cNvPicPr>
          <p:nvPr/>
        </p:nvPicPr>
        <p:blipFill>
          <a:blip r:embed="rId2" cstate="print"/>
          <a:srcRect r="528"/>
          <a:stretch>
            <a:fillRect/>
          </a:stretch>
        </p:blipFill>
        <p:spPr bwMode="auto">
          <a:xfrm>
            <a:off x="755650" y="1484313"/>
            <a:ext cx="7326313" cy="4537075"/>
          </a:xfrm>
          <a:prstGeom prst="rect">
            <a:avLst/>
          </a:prstGeom>
          <a:noFill/>
          <a:ln w="9525">
            <a:noFill/>
            <a:miter lim="800000"/>
            <a:headEnd/>
            <a:tailEnd/>
          </a:ln>
        </p:spPr>
      </p:pic>
      <p:sp>
        <p:nvSpPr>
          <p:cNvPr id="12292" name="Zástupný symbol pro obsah 5"/>
          <p:cNvSpPr>
            <a:spLocks noGrp="1"/>
          </p:cNvSpPr>
          <p:nvPr>
            <p:ph idx="1"/>
          </p:nvPr>
        </p:nvSpPr>
        <p:spPr>
          <a:xfrm>
            <a:off x="914400" y="6273800"/>
            <a:ext cx="8229600" cy="584200"/>
          </a:xfrm>
        </p:spPr>
        <p:txBody>
          <a:bodyPr>
            <a:spAutoFit/>
          </a:bodyPr>
          <a:lstStyle/>
          <a:p>
            <a:pPr eaLnBrk="1" hangingPunct="1">
              <a:buFont typeface="Arial" charset="0"/>
              <a:buNone/>
            </a:pPr>
            <a:r>
              <a:rPr lang="cs-CZ" smtClean="0"/>
              <a:t>Chorofyl</a:t>
            </a:r>
            <a:r>
              <a:rPr lang="en-US" smtClean="0"/>
              <a:t>+foton </a:t>
            </a:r>
            <a:r>
              <a:rPr lang="en-US" smtClean="0">
                <a:sym typeface="Wingdings" pitchFamily="2" charset="2"/>
              </a:rPr>
              <a:t> excitovan</a:t>
            </a:r>
            <a:r>
              <a:rPr lang="sk-SK" smtClean="0">
                <a:sym typeface="Wingdings" pitchFamily="2" charset="2"/>
              </a:rPr>
              <a:t>ý chlorofyl</a:t>
            </a:r>
            <a:r>
              <a:rPr lang="en-US" smtClean="0">
                <a:sym typeface="Wingdings" pitchFamily="2" charset="2"/>
              </a:rPr>
              <a:t>*</a:t>
            </a:r>
            <a:r>
              <a:rPr lang="sk-SK" smtClean="0">
                <a:sym typeface="Wingdings" pitchFamily="2" charset="2"/>
              </a:rPr>
              <a:t> </a:t>
            </a:r>
            <a:endParaRPr lang="cs-CZ"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Transfer of electron through photosynthetic </a:t>
            </a:r>
            <a:r>
              <a:rPr lang="en-US" dirty="0" err="1" smtClean="0"/>
              <a:t>aparatus</a:t>
            </a:r>
            <a:endParaRPr lang="cs-CZ" dirty="0"/>
          </a:p>
        </p:txBody>
      </p:sp>
      <p:sp>
        <p:nvSpPr>
          <p:cNvPr id="3" name="Zástupný symbol pro obsah 2"/>
          <p:cNvSpPr>
            <a:spLocks noGrp="1"/>
          </p:cNvSpPr>
          <p:nvPr>
            <p:ph idx="1"/>
          </p:nvPr>
        </p:nvSpPr>
        <p:spPr/>
        <p:txBody>
          <a:bodyPr/>
          <a:lstStyle/>
          <a:p>
            <a:endParaRPr lang="cs-CZ"/>
          </a:p>
        </p:txBody>
      </p:sp>
      <p:pic>
        <p:nvPicPr>
          <p:cNvPr id="87042" name="Picture 2" descr="http://etrical.files.wordpress.com/2009/12/hydrohow.jpg"/>
          <p:cNvPicPr>
            <a:picLocks noChangeAspect="1" noChangeArrowheads="1"/>
          </p:cNvPicPr>
          <p:nvPr/>
        </p:nvPicPr>
        <p:blipFill>
          <a:blip r:embed="rId2" cstate="print"/>
          <a:srcRect/>
          <a:stretch>
            <a:fillRect/>
          </a:stretch>
        </p:blipFill>
        <p:spPr bwMode="auto">
          <a:xfrm>
            <a:off x="755576" y="1772816"/>
            <a:ext cx="7185243" cy="439248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pic>
        <p:nvPicPr>
          <p:cNvPr id="2050" name="Picture 2" descr="http://www.lowdensitylifestyle.com/media/uploads/2011/01/AlbertEinstein.jpg"/>
          <p:cNvPicPr>
            <a:picLocks noChangeAspect="1" noChangeArrowheads="1"/>
          </p:cNvPicPr>
          <p:nvPr/>
        </p:nvPicPr>
        <p:blipFill>
          <a:blip r:embed="rId2" cstate="print"/>
          <a:srcRect/>
          <a:stretch>
            <a:fillRect/>
          </a:stretch>
        </p:blipFill>
        <p:spPr bwMode="auto">
          <a:xfrm>
            <a:off x="1547664" y="548680"/>
            <a:ext cx="6096000" cy="5953125"/>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smtClean="0"/>
              <a:t>Transfer of electron through photosynthetic </a:t>
            </a:r>
            <a:r>
              <a:rPr lang="en-US" dirty="0" err="1" smtClean="0"/>
              <a:t>aparatus</a:t>
            </a:r>
            <a:r>
              <a:rPr lang="cs-CZ" dirty="0"/>
              <a:t/>
            </a:r>
            <a:br>
              <a:rPr lang="cs-CZ" dirty="0"/>
            </a:br>
            <a:endParaRPr lang="cs-CZ" dirty="0"/>
          </a:p>
        </p:txBody>
      </p:sp>
      <p:sp>
        <p:nvSpPr>
          <p:cNvPr id="13315" name="Zástupný symbol pro obsah 2"/>
          <p:cNvSpPr>
            <a:spLocks noGrp="1"/>
          </p:cNvSpPr>
          <p:nvPr>
            <p:ph idx="1"/>
          </p:nvPr>
        </p:nvSpPr>
        <p:spPr/>
        <p:txBody>
          <a:bodyPr/>
          <a:lstStyle/>
          <a:p>
            <a:pPr eaLnBrk="1" hangingPunct="1"/>
            <a:endParaRPr lang="cs-CZ" smtClean="0"/>
          </a:p>
        </p:txBody>
      </p:sp>
      <p:pic>
        <p:nvPicPr>
          <p:cNvPr id="13316" name="Picture 3"/>
          <p:cNvPicPr>
            <a:picLocks noChangeAspect="1" noChangeArrowheads="1"/>
          </p:cNvPicPr>
          <p:nvPr/>
        </p:nvPicPr>
        <p:blipFill>
          <a:blip r:embed="rId3" cstate="print"/>
          <a:srcRect/>
          <a:stretch>
            <a:fillRect/>
          </a:stretch>
        </p:blipFill>
        <p:spPr bwMode="auto">
          <a:xfrm>
            <a:off x="0" y="1484313"/>
            <a:ext cx="9169400" cy="475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72706" name="Picture 2"/>
          <p:cNvPicPr>
            <a:picLocks noChangeAspect="1" noChangeArrowheads="1"/>
          </p:cNvPicPr>
          <p:nvPr/>
        </p:nvPicPr>
        <p:blipFill>
          <a:blip r:embed="rId2" cstate="print"/>
          <a:srcRect/>
          <a:stretch>
            <a:fillRect/>
          </a:stretch>
        </p:blipFill>
        <p:spPr bwMode="auto">
          <a:xfrm>
            <a:off x="147638" y="1393825"/>
            <a:ext cx="8847137" cy="4068763"/>
          </a:xfrm>
          <a:prstGeom prst="rect">
            <a:avLst/>
          </a:prstGeom>
          <a:noFill/>
          <a:ln w="9525">
            <a:noFill/>
            <a:miter lim="800000"/>
            <a:headEnd/>
            <a:tailEnd/>
          </a:ln>
        </p:spPr>
      </p:pic>
      <p:sp>
        <p:nvSpPr>
          <p:cNvPr id="5" name="Obdélník 4"/>
          <p:cNvSpPr/>
          <p:nvPr/>
        </p:nvSpPr>
        <p:spPr>
          <a:xfrm>
            <a:off x="179512" y="4437112"/>
            <a:ext cx="93610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lstStyle/>
          <a:p>
            <a:pPr eaLnBrk="1" hangingPunct="1"/>
            <a:r>
              <a:rPr lang="en-US" smtClean="0"/>
              <a:t>Redox potential</a:t>
            </a:r>
            <a:endParaRPr lang="cs-CZ" smtClean="0"/>
          </a:p>
        </p:txBody>
      </p:sp>
      <p:sp>
        <p:nvSpPr>
          <p:cNvPr id="3" name="Zástupný symbol pro obsah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smtClean="0"/>
              <a:t>Reduction potential (also known as </a:t>
            </a:r>
            <a:r>
              <a:rPr lang="en-US" dirty="0" err="1" smtClean="0"/>
              <a:t>redox</a:t>
            </a:r>
            <a:r>
              <a:rPr lang="en-US" dirty="0" smtClean="0"/>
              <a:t> potential, oxidation / reduction potential or ORP) is a measure of the tendency of a chemical species to acquire electrons and thereby be reduced. Reduction potential is measured in volts (V), </a:t>
            </a:r>
            <a:r>
              <a:rPr lang="en-US" dirty="0" err="1" smtClean="0"/>
              <a:t>millivolts</a:t>
            </a:r>
            <a:r>
              <a:rPr lang="en-US" dirty="0" smtClean="0"/>
              <a:t> (mV), or Eh (1 Eh = 1 mV). Each species has its own intrinsic reduction potential; the more positive the potential, the greater the species' affinity for electrons and tendency to be reduced. Oxidized and reduced form of the same compound is called </a:t>
            </a:r>
            <a:r>
              <a:rPr lang="en-US" b="1" dirty="0" err="1" smtClean="0"/>
              <a:t>redox</a:t>
            </a:r>
            <a:r>
              <a:rPr lang="en-US" b="1" dirty="0" smtClean="0"/>
              <a:t> pair</a:t>
            </a:r>
            <a:r>
              <a:rPr lang="cs-CZ" b="1" dirty="0" smtClean="0"/>
              <a:t>. </a:t>
            </a:r>
            <a:r>
              <a:rPr lang="en-US" dirty="0" err="1" smtClean="0"/>
              <a:t>Forexample</a:t>
            </a:r>
            <a:r>
              <a:rPr lang="cs-CZ" b="1" dirty="0" smtClean="0"/>
              <a:t> </a:t>
            </a:r>
            <a:r>
              <a:rPr lang="cs-CZ" dirty="0" smtClean="0"/>
              <a:t>NADP+/NADPH + H+, PQ/PQH2, FAD/FADH2. </a:t>
            </a:r>
          </a:p>
          <a:p>
            <a:pPr eaLnBrk="1" fontAlgn="auto" hangingPunct="1">
              <a:spcAft>
                <a:spcPts val="0"/>
              </a:spcAft>
              <a:buFont typeface="Arial" pitchFamily="34" charset="0"/>
              <a:buNone/>
              <a:defRPr/>
            </a:pPr>
            <a:endParaRPr lang="cs-CZ" b="1"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eaLnBrk="1" fontAlgn="auto" hangingPunct="1">
              <a:spcAft>
                <a:spcPts val="0"/>
              </a:spcAft>
              <a:defRPr/>
            </a:pPr>
            <a:r>
              <a:rPr lang="en-US" dirty="0" err="1" smtClean="0"/>
              <a:t>Redox</a:t>
            </a:r>
            <a:r>
              <a:rPr lang="en-US" dirty="0" smtClean="0"/>
              <a:t> potential in light reactions of photosynthesis</a:t>
            </a:r>
            <a:endParaRPr lang="cs-CZ" dirty="0"/>
          </a:p>
        </p:txBody>
      </p:sp>
      <p:sp>
        <p:nvSpPr>
          <p:cNvPr id="15363" name="Zástupný symbol pro obsah 2"/>
          <p:cNvSpPr>
            <a:spLocks noGrp="1"/>
          </p:cNvSpPr>
          <p:nvPr>
            <p:ph idx="1"/>
          </p:nvPr>
        </p:nvSpPr>
        <p:spPr/>
        <p:txBody>
          <a:bodyPr/>
          <a:lstStyle/>
          <a:p>
            <a:pPr eaLnBrk="1" hangingPunct="1"/>
            <a:endParaRPr lang="cs-CZ" smtClean="0"/>
          </a:p>
        </p:txBody>
      </p:sp>
      <p:pic>
        <p:nvPicPr>
          <p:cNvPr id="15364" name="Picture 2"/>
          <p:cNvPicPr>
            <a:picLocks noChangeAspect="1" noChangeArrowheads="1"/>
          </p:cNvPicPr>
          <p:nvPr/>
        </p:nvPicPr>
        <p:blipFill>
          <a:blip r:embed="rId2" cstate="print"/>
          <a:srcRect/>
          <a:stretch>
            <a:fillRect/>
          </a:stretch>
        </p:blipFill>
        <p:spPr bwMode="auto">
          <a:xfrm>
            <a:off x="-9525" y="1430338"/>
            <a:ext cx="9153525" cy="5427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p:cNvSpPr>
            <a:spLocks noGrp="1"/>
          </p:cNvSpPr>
          <p:nvPr>
            <p:ph type="title"/>
          </p:nvPr>
        </p:nvSpPr>
        <p:spPr>
          <a:xfrm>
            <a:off x="-217488" y="-171450"/>
            <a:ext cx="9361488" cy="863600"/>
          </a:xfrm>
        </p:spPr>
        <p:txBody>
          <a:bodyPr/>
          <a:lstStyle/>
          <a:p>
            <a:pPr eaLnBrk="1" hangingPunct="1"/>
            <a:r>
              <a:rPr lang="en-US" sz="3200" smtClean="0"/>
              <a:t>Photosystem</a:t>
            </a:r>
            <a:r>
              <a:rPr lang="sk-SK" sz="3200" smtClean="0"/>
              <a:t> II (PS2)</a:t>
            </a:r>
            <a:r>
              <a:rPr lang="en-US" sz="3200" smtClean="0"/>
              <a:t> - light harvesting antenae</a:t>
            </a:r>
            <a:endParaRPr lang="cs-CZ" sz="3200" smtClean="0"/>
          </a:p>
        </p:txBody>
      </p:sp>
      <p:pic>
        <p:nvPicPr>
          <p:cNvPr id="16387" name="Picture 2" descr="http://www.biology.arizona.edu/biochemistry/problem_sets/photosynthesis_1/graphics/lhc.gif"/>
          <p:cNvPicPr>
            <a:picLocks noChangeAspect="1" noChangeArrowheads="1"/>
          </p:cNvPicPr>
          <p:nvPr/>
        </p:nvPicPr>
        <p:blipFill>
          <a:blip r:embed="rId2" cstate="print"/>
          <a:srcRect/>
          <a:stretch>
            <a:fillRect/>
          </a:stretch>
        </p:blipFill>
        <p:spPr bwMode="auto">
          <a:xfrm>
            <a:off x="5148263" y="4770438"/>
            <a:ext cx="2900362" cy="2087562"/>
          </a:xfrm>
          <a:prstGeom prst="rect">
            <a:avLst/>
          </a:prstGeom>
          <a:noFill/>
          <a:ln w="9525">
            <a:noFill/>
            <a:miter lim="800000"/>
            <a:headEnd/>
            <a:tailEnd/>
          </a:ln>
        </p:spPr>
      </p:pic>
      <p:pic>
        <p:nvPicPr>
          <p:cNvPr id="16388" name="Picture 5"/>
          <p:cNvPicPr>
            <a:picLocks noChangeAspect="1" noChangeArrowheads="1"/>
          </p:cNvPicPr>
          <p:nvPr/>
        </p:nvPicPr>
        <p:blipFill>
          <a:blip r:embed="rId3" cstate="print"/>
          <a:srcRect/>
          <a:stretch>
            <a:fillRect/>
          </a:stretch>
        </p:blipFill>
        <p:spPr bwMode="auto">
          <a:xfrm>
            <a:off x="468313" y="2708275"/>
            <a:ext cx="3408362" cy="3816350"/>
          </a:xfrm>
          <a:prstGeom prst="rect">
            <a:avLst/>
          </a:prstGeom>
          <a:noFill/>
          <a:ln w="9525">
            <a:noFill/>
            <a:miter lim="800000"/>
            <a:headEnd/>
            <a:tailEnd/>
          </a:ln>
        </p:spPr>
      </p:pic>
      <p:pic>
        <p:nvPicPr>
          <p:cNvPr id="16389" name="Picture 7" descr="http://www.lbl.gov/Science-Articles/Archive/assets/images/2008/May/08-Thu/PSII-supercomplex.jpg"/>
          <p:cNvPicPr>
            <a:picLocks noChangeAspect="1" noChangeArrowheads="1"/>
          </p:cNvPicPr>
          <p:nvPr/>
        </p:nvPicPr>
        <p:blipFill>
          <a:blip r:embed="rId4" cstate="print"/>
          <a:srcRect/>
          <a:stretch>
            <a:fillRect/>
          </a:stretch>
        </p:blipFill>
        <p:spPr bwMode="auto">
          <a:xfrm>
            <a:off x="4140200" y="1052513"/>
            <a:ext cx="4824413" cy="3608387"/>
          </a:xfrm>
          <a:prstGeom prst="rect">
            <a:avLst/>
          </a:prstGeom>
          <a:noFill/>
          <a:ln w="9525">
            <a:noFill/>
            <a:miter lim="800000"/>
            <a:headEnd/>
            <a:tailEnd/>
          </a:ln>
        </p:spPr>
      </p:pic>
      <p:sp>
        <p:nvSpPr>
          <p:cNvPr id="16390" name="TextovéPole 7"/>
          <p:cNvSpPr txBox="1">
            <a:spLocks noChangeArrowheads="1"/>
          </p:cNvSpPr>
          <p:nvPr/>
        </p:nvSpPr>
        <p:spPr bwMode="auto">
          <a:xfrm>
            <a:off x="107950" y="908050"/>
            <a:ext cx="4019550" cy="1201738"/>
          </a:xfrm>
          <a:prstGeom prst="rect">
            <a:avLst/>
          </a:prstGeom>
          <a:noFill/>
          <a:ln w="9525">
            <a:noFill/>
            <a:miter lim="800000"/>
            <a:headEnd/>
            <a:tailEnd/>
          </a:ln>
        </p:spPr>
        <p:txBody>
          <a:bodyPr wrap="none">
            <a:spAutoFit/>
          </a:bodyPr>
          <a:lstStyle/>
          <a:p>
            <a:pPr>
              <a:buFont typeface="Arial" charset="0"/>
              <a:buChar char="•"/>
            </a:pPr>
            <a:r>
              <a:rPr lang="cs-CZ">
                <a:latin typeface="Calibri" pitchFamily="34" charset="0"/>
              </a:rPr>
              <a:t> </a:t>
            </a:r>
            <a:r>
              <a:rPr lang="en-US">
                <a:latin typeface="Calibri" pitchFamily="34" charset="0"/>
              </a:rPr>
              <a:t>increases surface for photon harvest</a:t>
            </a:r>
            <a:endParaRPr lang="cs-CZ">
              <a:latin typeface="Calibri" pitchFamily="34" charset="0"/>
            </a:endParaRPr>
          </a:p>
          <a:p>
            <a:pPr>
              <a:buFont typeface="Arial" charset="0"/>
              <a:buChar char="•"/>
            </a:pPr>
            <a:r>
              <a:rPr lang="cs-CZ">
                <a:latin typeface="Calibri" pitchFamily="34" charset="0"/>
              </a:rPr>
              <a:t> </a:t>
            </a:r>
            <a:r>
              <a:rPr lang="en-US">
                <a:latin typeface="Calibri" pitchFamily="34" charset="0"/>
              </a:rPr>
              <a:t>energy is transferred by the induction </a:t>
            </a:r>
          </a:p>
          <a:p>
            <a:r>
              <a:rPr lang="en-US" b="1">
                <a:latin typeface="Calibri" pitchFamily="34" charset="0"/>
              </a:rPr>
              <a:t>resonance - </a:t>
            </a:r>
            <a:r>
              <a:rPr lang="cs-CZ" b="1">
                <a:latin typeface="Calibri" pitchFamily="34" charset="0"/>
              </a:rPr>
              <a:t> Förster</a:t>
            </a:r>
            <a:r>
              <a:rPr lang="en-US" b="1">
                <a:latin typeface="Calibri" pitchFamily="34" charset="0"/>
              </a:rPr>
              <a:t> energy transfer</a:t>
            </a:r>
            <a:r>
              <a:rPr lang="cs-CZ" b="1">
                <a:latin typeface="Calibri" pitchFamily="34" charset="0"/>
              </a:rPr>
              <a:t>). </a:t>
            </a:r>
          </a:p>
          <a:p>
            <a:endParaRPr lang="cs-CZ">
              <a:latin typeface="Calibri"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90114" name="Picture 2" descr="FIGURE 3"/>
          <p:cNvPicPr>
            <a:picLocks noChangeAspect="1" noChangeArrowheads="1"/>
          </p:cNvPicPr>
          <p:nvPr/>
        </p:nvPicPr>
        <p:blipFill>
          <a:blip r:embed="rId2" cstate="print"/>
          <a:srcRect/>
          <a:stretch>
            <a:fillRect/>
          </a:stretch>
        </p:blipFill>
        <p:spPr bwMode="auto">
          <a:xfrm>
            <a:off x="1979712" y="1988840"/>
            <a:ext cx="4657725" cy="3905251"/>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750" y="0"/>
            <a:ext cx="8229600" cy="1143000"/>
          </a:xfrm>
        </p:spPr>
        <p:txBody>
          <a:bodyPr rtlCol="0">
            <a:normAutofit fontScale="90000"/>
          </a:bodyPr>
          <a:lstStyle/>
          <a:p>
            <a:pPr eaLnBrk="1" fontAlgn="auto" hangingPunct="1">
              <a:spcAft>
                <a:spcPts val="0"/>
              </a:spcAft>
              <a:defRPr/>
            </a:pPr>
            <a:r>
              <a:rPr lang="en-US" dirty="0" smtClean="0"/>
              <a:t>Induction </a:t>
            </a:r>
            <a:r>
              <a:rPr lang="en-US" dirty="0" err="1" smtClean="0"/>
              <a:t>rezonance</a:t>
            </a:r>
            <a:r>
              <a:rPr lang="en-US" dirty="0" smtClean="0"/>
              <a:t> transfers the energy to the core of PS II</a:t>
            </a:r>
            <a:endParaRPr lang="cs-CZ" dirty="0"/>
          </a:p>
        </p:txBody>
      </p:sp>
      <p:pic>
        <p:nvPicPr>
          <p:cNvPr id="17411" name="Picture 2"/>
          <p:cNvPicPr>
            <a:picLocks noChangeAspect="1" noChangeArrowheads="1"/>
          </p:cNvPicPr>
          <p:nvPr/>
        </p:nvPicPr>
        <p:blipFill>
          <a:blip r:embed="rId2" cstate="print"/>
          <a:srcRect/>
          <a:stretch>
            <a:fillRect/>
          </a:stretch>
        </p:blipFill>
        <p:spPr bwMode="auto">
          <a:xfrm>
            <a:off x="539750" y="1844675"/>
            <a:ext cx="7888288" cy="4213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a:xfrm>
            <a:off x="468313" y="-100013"/>
            <a:ext cx="8229600" cy="1143001"/>
          </a:xfrm>
        </p:spPr>
        <p:txBody>
          <a:bodyPr/>
          <a:lstStyle/>
          <a:p>
            <a:pPr eaLnBrk="1" hangingPunct="1"/>
            <a:r>
              <a:rPr lang="en-US" smtClean="0"/>
              <a:t>Core complex of PS II</a:t>
            </a:r>
            <a:endParaRPr lang="cs-CZ" smtClean="0"/>
          </a:p>
        </p:txBody>
      </p:sp>
      <p:sp>
        <p:nvSpPr>
          <p:cNvPr id="3" name="Zástupný symbol pro obsah 2"/>
          <p:cNvSpPr>
            <a:spLocks noGrp="1"/>
          </p:cNvSpPr>
          <p:nvPr>
            <p:ph idx="1"/>
          </p:nvPr>
        </p:nvSpPr>
        <p:spPr>
          <a:xfrm>
            <a:off x="611188" y="4087813"/>
            <a:ext cx="7596187" cy="2870200"/>
          </a:xfrm>
        </p:spPr>
        <p:txBody>
          <a:bodyPr rtlCol="0">
            <a:normAutofit fontScale="85000" lnSpcReduction="20000"/>
          </a:bodyPr>
          <a:lstStyle/>
          <a:p>
            <a:pPr eaLnBrk="1" fontAlgn="auto" hangingPunct="1">
              <a:spcAft>
                <a:spcPts val="0"/>
              </a:spcAft>
              <a:buFont typeface="Arial" pitchFamily="34" charset="0"/>
              <a:buNone/>
              <a:defRPr/>
            </a:pPr>
            <a:r>
              <a:rPr lang="cs-CZ" dirty="0" smtClean="0"/>
              <a:t> - </a:t>
            </a:r>
            <a:r>
              <a:rPr lang="en-US" dirty="0" smtClean="0"/>
              <a:t>is </a:t>
            </a:r>
            <a:r>
              <a:rPr lang="en-US" dirty="0" err="1" smtClean="0"/>
              <a:t>creatd</a:t>
            </a:r>
            <a:r>
              <a:rPr lang="en-US" dirty="0" smtClean="0"/>
              <a:t> by 2 proteins - </a:t>
            </a:r>
            <a:r>
              <a:rPr lang="cs-CZ" dirty="0" smtClean="0"/>
              <a:t>D1 (32 </a:t>
            </a:r>
            <a:r>
              <a:rPr lang="cs-CZ" dirty="0" err="1" smtClean="0"/>
              <a:t>kDa</a:t>
            </a:r>
            <a:r>
              <a:rPr lang="cs-CZ" dirty="0" smtClean="0"/>
              <a:t>) a</a:t>
            </a:r>
            <a:r>
              <a:rPr lang="en-US" dirty="0" err="1" smtClean="0"/>
              <a:t>nd</a:t>
            </a:r>
            <a:r>
              <a:rPr lang="cs-CZ" dirty="0" smtClean="0"/>
              <a:t> D2 (34 </a:t>
            </a:r>
            <a:r>
              <a:rPr lang="cs-CZ" dirty="0" err="1" smtClean="0"/>
              <a:t>kDa</a:t>
            </a:r>
            <a:r>
              <a:rPr lang="cs-CZ" dirty="0" smtClean="0"/>
              <a:t>), </a:t>
            </a:r>
            <a:r>
              <a:rPr lang="en-US" dirty="0" smtClean="0"/>
              <a:t>which bind specific pair of </a:t>
            </a:r>
            <a:r>
              <a:rPr lang="en-US" dirty="0" err="1" smtClean="0"/>
              <a:t>chlorophyls</a:t>
            </a:r>
            <a:r>
              <a:rPr lang="en-US" dirty="0" smtClean="0"/>
              <a:t>, P680</a:t>
            </a:r>
            <a:endParaRPr lang="cs-CZ" dirty="0" smtClean="0"/>
          </a:p>
          <a:p>
            <a:pPr eaLnBrk="1" fontAlgn="auto" hangingPunct="1">
              <a:spcAft>
                <a:spcPts val="0"/>
              </a:spcAft>
              <a:buFontTx/>
              <a:buChar char="-"/>
              <a:defRPr/>
            </a:pPr>
            <a:r>
              <a:rPr lang="cs-CZ" dirty="0" smtClean="0"/>
              <a:t>2 </a:t>
            </a:r>
            <a:r>
              <a:rPr lang="en-US" dirty="0" smtClean="0"/>
              <a:t>molecules of </a:t>
            </a:r>
            <a:r>
              <a:rPr lang="cs-CZ" dirty="0" smtClean="0"/>
              <a:t> </a:t>
            </a:r>
            <a:r>
              <a:rPr lang="en-US" b="1" dirty="0" err="1" smtClean="0"/>
              <a:t>pheophytin</a:t>
            </a:r>
            <a:r>
              <a:rPr lang="cs-CZ" b="1" dirty="0" smtClean="0"/>
              <a:t> </a:t>
            </a:r>
            <a:r>
              <a:rPr lang="en-US" dirty="0" smtClean="0"/>
              <a:t>(looks like </a:t>
            </a:r>
            <a:r>
              <a:rPr lang="en-US" dirty="0" err="1" smtClean="0"/>
              <a:t>chlorophyl</a:t>
            </a:r>
            <a:r>
              <a:rPr lang="en-US" dirty="0" smtClean="0"/>
              <a:t> but lacks Mg)</a:t>
            </a:r>
            <a:endParaRPr lang="cs-CZ" dirty="0" smtClean="0"/>
          </a:p>
          <a:p>
            <a:pPr eaLnBrk="1" fontAlgn="auto" hangingPunct="1">
              <a:spcAft>
                <a:spcPts val="0"/>
              </a:spcAft>
              <a:buFontTx/>
              <a:buChar char="-"/>
              <a:defRPr/>
            </a:pPr>
            <a:r>
              <a:rPr lang="en-US" dirty="0" smtClean="0"/>
              <a:t>atom of Fe and 2 molecules of </a:t>
            </a:r>
            <a:r>
              <a:rPr lang="en-US" dirty="0" err="1" smtClean="0"/>
              <a:t>quinone</a:t>
            </a:r>
            <a:r>
              <a:rPr lang="en-US" dirty="0" smtClean="0"/>
              <a:t> - </a:t>
            </a:r>
            <a:r>
              <a:rPr lang="cs-CZ" dirty="0" smtClean="0"/>
              <a:t>QA a QB. </a:t>
            </a:r>
          </a:p>
          <a:p>
            <a:pPr eaLnBrk="1" fontAlgn="auto" hangingPunct="1">
              <a:spcAft>
                <a:spcPts val="0"/>
              </a:spcAft>
              <a:buFontTx/>
              <a:buChar char="-"/>
              <a:defRPr/>
            </a:pPr>
            <a:r>
              <a:rPr lang="en-US" dirty="0" smtClean="0"/>
              <a:t>on the lumen side associates with oxygen evolving complex</a:t>
            </a:r>
            <a:endParaRPr lang="cs-CZ" b="1" dirty="0"/>
          </a:p>
        </p:txBody>
      </p:sp>
      <p:pic>
        <p:nvPicPr>
          <p:cNvPr id="18436" name="Picture 6" descr="http://www.hpc.unm.edu/~aroberts/main/psii.GIF"/>
          <p:cNvPicPr>
            <a:picLocks noChangeAspect="1" noChangeArrowheads="1"/>
          </p:cNvPicPr>
          <p:nvPr/>
        </p:nvPicPr>
        <p:blipFill>
          <a:blip r:embed="rId2" cstate="print"/>
          <a:srcRect/>
          <a:stretch>
            <a:fillRect/>
          </a:stretch>
        </p:blipFill>
        <p:spPr bwMode="auto">
          <a:xfrm>
            <a:off x="1835150" y="809625"/>
            <a:ext cx="4681538" cy="3213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sah 2"/>
          <p:cNvSpPr>
            <a:spLocks noGrp="1"/>
          </p:cNvSpPr>
          <p:nvPr>
            <p:ph idx="1"/>
          </p:nvPr>
        </p:nvSpPr>
        <p:spPr>
          <a:xfrm>
            <a:off x="468313" y="1052513"/>
            <a:ext cx="8229600" cy="4525962"/>
          </a:xfrm>
        </p:spPr>
        <p:txBody>
          <a:bodyPr/>
          <a:lstStyle/>
          <a:p>
            <a:pPr eaLnBrk="1" hangingPunct="1">
              <a:buFont typeface="Arial" charset="0"/>
              <a:buNone/>
            </a:pPr>
            <a:r>
              <a:rPr lang="en-US" sz="2800" smtClean="0"/>
              <a:t>molecule of chlorophyl from specific pair P680 releases an electron</a:t>
            </a:r>
            <a:r>
              <a:rPr lang="sk-SK" sz="2800" smtClean="0"/>
              <a:t>. </a:t>
            </a:r>
            <a:r>
              <a:rPr lang="en-US" sz="2800" smtClean="0"/>
              <a:t>This electron</a:t>
            </a:r>
            <a:r>
              <a:rPr lang="sk-SK" sz="2800" smtClean="0"/>
              <a:t> „</a:t>
            </a:r>
            <a:r>
              <a:rPr lang="en-US" sz="2800" smtClean="0"/>
              <a:t>escapes</a:t>
            </a:r>
            <a:r>
              <a:rPr lang="sk-SK" sz="2800" smtClean="0"/>
              <a:t>“ </a:t>
            </a:r>
            <a:r>
              <a:rPr lang="en-US" sz="2800" smtClean="0"/>
              <a:t>to</a:t>
            </a:r>
            <a:r>
              <a:rPr lang="sk-SK" sz="2800" smtClean="0"/>
              <a:t> </a:t>
            </a:r>
            <a:r>
              <a:rPr lang="en-US" sz="2800" smtClean="0"/>
              <a:t>pheophytin,</a:t>
            </a:r>
            <a:r>
              <a:rPr lang="sk-SK" sz="2800" smtClean="0"/>
              <a:t> </a:t>
            </a:r>
            <a:r>
              <a:rPr lang="en-US" sz="2800" smtClean="0"/>
              <a:t>which has higher affinity to it than excited chlorophyl a</a:t>
            </a:r>
            <a:r>
              <a:rPr lang="sk-SK" sz="2800" smtClean="0"/>
              <a:t>. </a:t>
            </a:r>
            <a:r>
              <a:rPr lang="en-US" sz="2800" smtClean="0"/>
              <a:t>This is how the charge is separated</a:t>
            </a:r>
            <a:r>
              <a:rPr lang="sk-SK" sz="2800" b="1" smtClean="0"/>
              <a:t> </a:t>
            </a:r>
            <a:r>
              <a:rPr lang="sk-SK" sz="2800" smtClean="0"/>
              <a:t>– </a:t>
            </a:r>
            <a:r>
              <a:rPr lang="en-US" sz="2800" smtClean="0"/>
              <a:t>energy from irradiation is converted to the electrochemical energy</a:t>
            </a:r>
            <a:endParaRPr lang="sk-SK" sz="2800" b="1" smtClean="0"/>
          </a:p>
          <a:p>
            <a:pPr eaLnBrk="1" hangingPunct="1">
              <a:buFont typeface="Arial" charset="0"/>
              <a:buNone/>
            </a:pPr>
            <a:r>
              <a:rPr lang="en-US" sz="2800" smtClean="0"/>
              <a:t>oxidized chlorophyl is then reduced by a donor of electron </a:t>
            </a:r>
            <a:r>
              <a:rPr lang="cs-CZ" sz="2800" smtClean="0"/>
              <a:t>– </a:t>
            </a:r>
            <a:r>
              <a:rPr lang="en-US" sz="2800" smtClean="0"/>
              <a:t>in our case it is water dissolved in O</a:t>
            </a:r>
            <a:r>
              <a:rPr lang="cs-CZ" sz="2800" smtClean="0"/>
              <a:t>EC </a:t>
            </a:r>
            <a:r>
              <a:rPr lang="en-US" sz="2800" smtClean="0"/>
              <a:t>to</a:t>
            </a:r>
            <a:r>
              <a:rPr lang="cs-CZ" sz="2800" smtClean="0"/>
              <a:t> ½</a:t>
            </a:r>
            <a:r>
              <a:rPr lang="en-US" sz="2800" smtClean="0"/>
              <a:t> </a:t>
            </a:r>
            <a:r>
              <a:rPr lang="cs-CZ" sz="2800" smtClean="0"/>
              <a:t>O</a:t>
            </a:r>
            <a:r>
              <a:rPr lang="cs-CZ" sz="2800" baseline="-25000" smtClean="0"/>
              <a:t>2</a:t>
            </a:r>
            <a:r>
              <a:rPr lang="cs-CZ" sz="2800" smtClean="0"/>
              <a:t> a</a:t>
            </a:r>
            <a:r>
              <a:rPr lang="en-US" sz="2800" smtClean="0"/>
              <a:t>nd 2 H</a:t>
            </a:r>
            <a:r>
              <a:rPr lang="en-US" sz="2800" baseline="30000" smtClean="0"/>
              <a:t>+</a:t>
            </a:r>
            <a:endParaRPr lang="sk-SK" sz="2800" baseline="30000" smtClean="0"/>
          </a:p>
          <a:p>
            <a:pPr eaLnBrk="1" hangingPunct="1">
              <a:buFont typeface="Arial" charset="0"/>
              <a:buNone/>
            </a:pPr>
            <a:endParaRPr lang="cs-CZ" b="1" smtClean="0"/>
          </a:p>
        </p:txBody>
      </p:sp>
      <p:sp>
        <p:nvSpPr>
          <p:cNvPr id="4" name="Nadpis 1"/>
          <p:cNvSpPr txBox="1">
            <a:spLocks/>
          </p:cNvSpPr>
          <p:nvPr/>
        </p:nvSpPr>
        <p:spPr>
          <a:xfrm>
            <a:off x="468313" y="-100013"/>
            <a:ext cx="8229600" cy="1143001"/>
          </a:xfrm>
          <a:prstGeom prst="rect">
            <a:avLst/>
          </a:prstGeom>
        </p:spPr>
        <p:txBody>
          <a:bodyPr anchor="ctr">
            <a:normAutofit/>
          </a:bodyPr>
          <a:lstStyle/>
          <a:p>
            <a:pPr algn="ctr" fontAlgn="auto">
              <a:spcAft>
                <a:spcPts val="0"/>
              </a:spcAft>
              <a:defRPr/>
            </a:pPr>
            <a:r>
              <a:rPr lang="cs-CZ" sz="4400" dirty="0" smtClean="0">
                <a:latin typeface="+mj-lt"/>
                <a:ea typeface="+mj-ea"/>
                <a:cs typeface="+mj-cs"/>
              </a:rPr>
              <a:t>PS II</a:t>
            </a:r>
            <a:r>
              <a:rPr lang="en-US" sz="4400" dirty="0" smtClean="0">
                <a:latin typeface="+mj-lt"/>
                <a:ea typeface="+mj-ea"/>
                <a:cs typeface="+mj-cs"/>
              </a:rPr>
              <a:t> reaction center</a:t>
            </a:r>
            <a:endParaRPr lang="cs-CZ" sz="4400" dirty="0">
              <a:latin typeface="+mj-lt"/>
              <a:ea typeface="+mj-ea"/>
              <a:cs typeface="+mj-cs"/>
            </a:endParaRPr>
          </a:p>
        </p:txBody>
      </p:sp>
      <p:sp>
        <p:nvSpPr>
          <p:cNvPr id="6" name="Obdélník 5"/>
          <p:cNvSpPr/>
          <p:nvPr/>
        </p:nvSpPr>
        <p:spPr>
          <a:xfrm>
            <a:off x="539750" y="5373688"/>
            <a:ext cx="8424863" cy="1076325"/>
          </a:xfrm>
          <a:prstGeom prst="rect">
            <a:avLst/>
          </a:prstGeom>
        </p:spPr>
        <p:txBody>
          <a:bodyPr>
            <a:spAutoFit/>
          </a:bodyPr>
          <a:lstStyle/>
          <a:p>
            <a:pPr fontAlgn="auto">
              <a:spcBef>
                <a:spcPts val="0"/>
              </a:spcBef>
              <a:spcAft>
                <a:spcPts val="0"/>
              </a:spcAft>
              <a:defRPr/>
            </a:pPr>
            <a:r>
              <a:rPr lang="cs-CZ" sz="3200" dirty="0">
                <a:latin typeface="+mn-lt"/>
              </a:rPr>
              <a:t>chlorofyl a* + </a:t>
            </a:r>
            <a:r>
              <a:rPr lang="en-US" sz="3200" dirty="0" err="1">
                <a:latin typeface="+mn-lt"/>
              </a:rPr>
              <a:t>pheophytin</a:t>
            </a:r>
            <a:r>
              <a:rPr lang="cs-CZ" sz="3200" dirty="0">
                <a:latin typeface="+mn-lt"/>
              </a:rPr>
              <a:t> → chlorofyl a</a:t>
            </a:r>
            <a:r>
              <a:rPr lang="cs-CZ" sz="3200" dirty="0">
                <a:solidFill>
                  <a:srgbClr val="FF0000"/>
                </a:solidFill>
                <a:latin typeface="+mn-lt"/>
              </a:rPr>
              <a:t>+</a:t>
            </a:r>
            <a:r>
              <a:rPr lang="cs-CZ" sz="3200" dirty="0">
                <a:latin typeface="+mn-lt"/>
              </a:rPr>
              <a:t> + </a:t>
            </a:r>
            <a:r>
              <a:rPr lang="en-US" sz="3200" dirty="0" err="1">
                <a:latin typeface="+mn-lt"/>
              </a:rPr>
              <a:t>pheophytin</a:t>
            </a:r>
            <a:r>
              <a:rPr lang="cs-CZ" sz="3200" dirty="0">
                <a:latin typeface="+mn-lt"/>
              </a:rPr>
              <a:t> </a:t>
            </a:r>
            <a:r>
              <a:rPr lang="cs-CZ" sz="3200" dirty="0">
                <a:solidFill>
                  <a:schemeClr val="tx2">
                    <a:lumMod val="60000"/>
                    <a:lumOff val="40000"/>
                  </a:schemeClr>
                </a:solidFill>
                <a:latin typeface="+mn-lt"/>
              </a:rPr>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76802" name="Picture 2" descr="Web Figure 7.5.B"/>
          <p:cNvPicPr>
            <a:picLocks noChangeAspect="1" noChangeArrowheads="1"/>
          </p:cNvPicPr>
          <p:nvPr/>
        </p:nvPicPr>
        <p:blipFill>
          <a:blip r:embed="rId2" cstate="print"/>
          <a:srcRect/>
          <a:stretch>
            <a:fillRect/>
          </a:stretch>
        </p:blipFill>
        <p:spPr bwMode="auto">
          <a:xfrm>
            <a:off x="5004048" y="1340768"/>
            <a:ext cx="3371850" cy="4448175"/>
          </a:xfrm>
          <a:prstGeom prst="rect">
            <a:avLst/>
          </a:prstGeom>
          <a:noFill/>
        </p:spPr>
      </p:pic>
      <p:pic>
        <p:nvPicPr>
          <p:cNvPr id="76804" name="Picture 4" descr="http://5e.plantphys.net/images/ch07/wt0705a_s.png"/>
          <p:cNvPicPr>
            <a:picLocks noChangeAspect="1" noChangeArrowheads="1"/>
          </p:cNvPicPr>
          <p:nvPr/>
        </p:nvPicPr>
        <p:blipFill>
          <a:blip r:embed="rId3" cstate="print"/>
          <a:srcRect/>
          <a:stretch>
            <a:fillRect/>
          </a:stretch>
        </p:blipFill>
        <p:spPr bwMode="auto">
          <a:xfrm>
            <a:off x="467544" y="1988840"/>
            <a:ext cx="4424021" cy="338437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pic>
        <p:nvPicPr>
          <p:cNvPr id="1026" name="Picture 2"/>
          <p:cNvPicPr>
            <a:picLocks noChangeAspect="1" noChangeArrowheads="1"/>
          </p:cNvPicPr>
          <p:nvPr/>
        </p:nvPicPr>
        <p:blipFill>
          <a:blip r:embed="rId2" cstate="print"/>
          <a:srcRect/>
          <a:stretch>
            <a:fillRect/>
          </a:stretch>
        </p:blipFill>
        <p:spPr bwMode="auto">
          <a:xfrm>
            <a:off x="467544" y="692696"/>
            <a:ext cx="8228740" cy="4896544"/>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Oxygen evolving center</a:t>
            </a:r>
            <a:endParaRPr lang="cs-CZ" dirty="0"/>
          </a:p>
        </p:txBody>
      </p:sp>
      <p:sp>
        <p:nvSpPr>
          <p:cNvPr id="4" name="Obdélník 3"/>
          <p:cNvSpPr/>
          <p:nvPr/>
        </p:nvSpPr>
        <p:spPr>
          <a:xfrm>
            <a:off x="2267744" y="1484784"/>
            <a:ext cx="4320480" cy="523220"/>
          </a:xfrm>
          <a:prstGeom prst="rect">
            <a:avLst/>
          </a:prstGeom>
        </p:spPr>
        <p:txBody>
          <a:bodyPr wrap="square">
            <a:spAutoFit/>
          </a:bodyPr>
          <a:lstStyle/>
          <a:p>
            <a:r>
              <a:rPr lang="pt-BR" sz="2800" dirty="0" smtClean="0"/>
              <a:t>2 H</a:t>
            </a:r>
            <a:r>
              <a:rPr lang="pt-BR" sz="2800" baseline="-25000" dirty="0" smtClean="0"/>
              <a:t>2</a:t>
            </a:r>
            <a:r>
              <a:rPr lang="pt-BR" sz="2800" dirty="0" smtClean="0"/>
              <a:t>O → O</a:t>
            </a:r>
            <a:r>
              <a:rPr lang="pt-BR" sz="2800" baseline="-25000" dirty="0" smtClean="0"/>
              <a:t>2</a:t>
            </a:r>
            <a:r>
              <a:rPr lang="pt-BR" sz="2800" dirty="0" smtClean="0"/>
              <a:t> + 4 H</a:t>
            </a:r>
            <a:r>
              <a:rPr lang="pt-BR" sz="2800" baseline="30000" dirty="0" smtClean="0"/>
              <a:t>+</a:t>
            </a:r>
            <a:r>
              <a:rPr lang="pt-BR" sz="2800" dirty="0" smtClean="0"/>
              <a:t> + 4 e</a:t>
            </a:r>
            <a:r>
              <a:rPr lang="pt-BR" sz="2800" baseline="30000" dirty="0" smtClean="0"/>
              <a:t>–</a:t>
            </a:r>
            <a:endParaRPr lang="cs-CZ" sz="2800" baseline="30000" dirty="0"/>
          </a:p>
        </p:txBody>
      </p:sp>
      <p:pic>
        <p:nvPicPr>
          <p:cNvPr id="74754" name="Picture 2" descr="Web Figure 7.7.A"/>
          <p:cNvPicPr>
            <a:picLocks noChangeAspect="1" noChangeArrowheads="1"/>
          </p:cNvPicPr>
          <p:nvPr/>
        </p:nvPicPr>
        <p:blipFill>
          <a:blip r:embed="rId2" cstate="print"/>
          <a:srcRect/>
          <a:stretch>
            <a:fillRect/>
          </a:stretch>
        </p:blipFill>
        <p:spPr bwMode="auto">
          <a:xfrm>
            <a:off x="2483768" y="2204864"/>
            <a:ext cx="4459957" cy="4370402"/>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75778" name="Picture 2"/>
          <p:cNvPicPr>
            <a:picLocks noChangeAspect="1" noChangeArrowheads="1"/>
          </p:cNvPicPr>
          <p:nvPr/>
        </p:nvPicPr>
        <p:blipFill>
          <a:blip r:embed="rId2" cstate="print"/>
          <a:srcRect/>
          <a:stretch>
            <a:fillRect/>
          </a:stretch>
        </p:blipFill>
        <p:spPr bwMode="auto">
          <a:xfrm>
            <a:off x="895350" y="985838"/>
            <a:ext cx="7353300" cy="4884737"/>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Plast</a:t>
            </a:r>
            <a:r>
              <a:rPr lang="en-US" dirty="0" err="1" smtClean="0"/>
              <a:t>oquinone</a:t>
            </a:r>
            <a:r>
              <a:rPr lang="cs-CZ" dirty="0" smtClean="0"/>
              <a:t> - PQ</a:t>
            </a:r>
            <a:endParaRPr lang="cs-CZ" dirty="0"/>
          </a:p>
        </p:txBody>
      </p:sp>
      <p:sp>
        <p:nvSpPr>
          <p:cNvPr id="3" name="Zástupný symbol pro obsah 2"/>
          <p:cNvSpPr>
            <a:spLocks noGrp="1"/>
          </p:cNvSpPr>
          <p:nvPr>
            <p:ph idx="1"/>
          </p:nvPr>
        </p:nvSpPr>
        <p:spPr/>
        <p:txBody>
          <a:bodyPr/>
          <a:lstStyle/>
          <a:p>
            <a:endParaRPr lang="cs-CZ"/>
          </a:p>
        </p:txBody>
      </p:sp>
      <p:pic>
        <p:nvPicPr>
          <p:cNvPr id="73730" name="Picture 2"/>
          <p:cNvPicPr>
            <a:picLocks noChangeAspect="1" noChangeArrowheads="1"/>
          </p:cNvPicPr>
          <p:nvPr/>
        </p:nvPicPr>
        <p:blipFill>
          <a:blip r:embed="rId2" cstate="print"/>
          <a:srcRect/>
          <a:stretch>
            <a:fillRect/>
          </a:stretch>
        </p:blipFill>
        <p:spPr bwMode="auto">
          <a:xfrm>
            <a:off x="0" y="1556792"/>
            <a:ext cx="8961437" cy="4405313"/>
          </a:xfrm>
          <a:prstGeom prst="rect">
            <a:avLst/>
          </a:prstGeom>
          <a:noFill/>
          <a:ln w="9525">
            <a:noFill/>
            <a:miter lim="800000"/>
            <a:headEnd/>
            <a:tailEnd/>
          </a:ln>
        </p:spPr>
      </p:pic>
      <p:sp>
        <p:nvSpPr>
          <p:cNvPr id="5" name="Obdélník 4"/>
          <p:cNvSpPr/>
          <p:nvPr/>
        </p:nvSpPr>
        <p:spPr>
          <a:xfrm>
            <a:off x="4427984" y="1412776"/>
            <a:ext cx="4716016"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5292080" y="3140968"/>
            <a:ext cx="226774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a:xfrm>
            <a:off x="395288" y="0"/>
            <a:ext cx="8229600" cy="1143000"/>
          </a:xfrm>
        </p:spPr>
        <p:txBody>
          <a:bodyPr/>
          <a:lstStyle/>
          <a:p>
            <a:pPr eaLnBrk="1" hangingPunct="1"/>
            <a:r>
              <a:rPr lang="cs-CZ" dirty="0" smtClean="0"/>
              <a:t>Plast</a:t>
            </a:r>
            <a:r>
              <a:rPr lang="en-US" dirty="0" err="1" smtClean="0"/>
              <a:t>oquinone</a:t>
            </a:r>
            <a:r>
              <a:rPr lang="cs-CZ" dirty="0" smtClean="0"/>
              <a:t> - PQ</a:t>
            </a:r>
          </a:p>
        </p:txBody>
      </p:sp>
      <p:pic>
        <p:nvPicPr>
          <p:cNvPr id="20483" name="Picture 2" descr="File:Plastoquinone.png"/>
          <p:cNvPicPr>
            <a:picLocks noChangeAspect="1" noChangeArrowheads="1"/>
          </p:cNvPicPr>
          <p:nvPr/>
        </p:nvPicPr>
        <p:blipFill>
          <a:blip r:embed="rId2" cstate="print"/>
          <a:srcRect/>
          <a:stretch>
            <a:fillRect/>
          </a:stretch>
        </p:blipFill>
        <p:spPr bwMode="auto">
          <a:xfrm>
            <a:off x="4787900" y="3284538"/>
            <a:ext cx="4235450" cy="2747962"/>
          </a:xfrm>
          <a:prstGeom prst="rect">
            <a:avLst/>
          </a:prstGeom>
          <a:noFill/>
          <a:ln w="9525">
            <a:noFill/>
            <a:miter lim="800000"/>
            <a:headEnd/>
            <a:tailEnd/>
          </a:ln>
        </p:spPr>
      </p:pic>
      <p:sp>
        <p:nvSpPr>
          <p:cNvPr id="20484" name="TextovéPole 5"/>
          <p:cNvSpPr txBox="1">
            <a:spLocks noChangeArrowheads="1"/>
          </p:cNvSpPr>
          <p:nvPr/>
        </p:nvSpPr>
        <p:spPr bwMode="auto">
          <a:xfrm>
            <a:off x="-36513" y="981075"/>
            <a:ext cx="9310688" cy="2308225"/>
          </a:xfrm>
          <a:prstGeom prst="rect">
            <a:avLst/>
          </a:prstGeom>
          <a:noFill/>
          <a:ln w="9525">
            <a:noFill/>
            <a:miter lim="800000"/>
            <a:headEnd/>
            <a:tailEnd/>
          </a:ln>
        </p:spPr>
        <p:txBody>
          <a:bodyPr wrap="none">
            <a:spAutoFit/>
          </a:bodyPr>
          <a:lstStyle/>
          <a:p>
            <a:r>
              <a:rPr lang="en-US">
                <a:latin typeface="Calibri" pitchFamily="34" charset="0"/>
              </a:rPr>
              <a:t>hydrophobic - can move inside of the membrane</a:t>
            </a:r>
            <a:endParaRPr lang="cs-CZ">
              <a:latin typeface="Calibri" pitchFamily="34" charset="0"/>
            </a:endParaRPr>
          </a:p>
          <a:p>
            <a:r>
              <a:rPr lang="en-US">
                <a:latin typeface="Calibri" pitchFamily="34" charset="0"/>
              </a:rPr>
              <a:t>is bound to the 2 reaction sites of PS II </a:t>
            </a:r>
            <a:r>
              <a:rPr lang="cs-CZ">
                <a:latin typeface="Calibri" pitchFamily="34" charset="0"/>
              </a:rPr>
              <a:t>–</a:t>
            </a:r>
            <a:r>
              <a:rPr lang="cs-CZ" b="1">
                <a:latin typeface="Calibri" pitchFamily="34" charset="0"/>
              </a:rPr>
              <a:t>PQA</a:t>
            </a:r>
            <a:r>
              <a:rPr lang="cs-CZ">
                <a:latin typeface="Calibri" pitchFamily="34" charset="0"/>
              </a:rPr>
              <a:t> </a:t>
            </a:r>
            <a:r>
              <a:rPr lang="en-US">
                <a:latin typeface="Calibri" pitchFamily="34" charset="0"/>
              </a:rPr>
              <a:t>on </a:t>
            </a:r>
            <a:r>
              <a:rPr lang="cs-CZ">
                <a:latin typeface="Calibri" pitchFamily="34" charset="0"/>
              </a:rPr>
              <a:t>D2 a</a:t>
            </a:r>
            <a:r>
              <a:rPr lang="en-US">
                <a:latin typeface="Calibri" pitchFamily="34" charset="0"/>
              </a:rPr>
              <a:t>nd</a:t>
            </a:r>
            <a:r>
              <a:rPr lang="cs-CZ">
                <a:latin typeface="Calibri" pitchFamily="34" charset="0"/>
              </a:rPr>
              <a:t>  </a:t>
            </a:r>
          </a:p>
          <a:p>
            <a:r>
              <a:rPr lang="cs-CZ" b="1">
                <a:latin typeface="Calibri" pitchFamily="34" charset="0"/>
              </a:rPr>
              <a:t>PQB</a:t>
            </a:r>
            <a:r>
              <a:rPr lang="cs-CZ">
                <a:latin typeface="Calibri" pitchFamily="34" charset="0"/>
              </a:rPr>
              <a:t> </a:t>
            </a:r>
            <a:r>
              <a:rPr lang="en-US">
                <a:latin typeface="Calibri" pitchFamily="34" charset="0"/>
              </a:rPr>
              <a:t>on protein D1.</a:t>
            </a:r>
            <a:endParaRPr lang="cs-CZ">
              <a:latin typeface="Calibri" pitchFamily="34" charset="0"/>
            </a:endParaRPr>
          </a:p>
          <a:p>
            <a:r>
              <a:rPr lang="en-US">
                <a:latin typeface="Calibri" pitchFamily="34" charset="0"/>
              </a:rPr>
              <a:t>PQA has higher redox potential than pheophytin, so it takes the electron from pheophytin</a:t>
            </a:r>
          </a:p>
          <a:p>
            <a:r>
              <a:rPr lang="en-US">
                <a:latin typeface="Calibri" pitchFamily="34" charset="0"/>
              </a:rPr>
              <a:t>moves here and from PQA directly to PQB.</a:t>
            </a:r>
            <a:endParaRPr lang="cs-CZ">
              <a:latin typeface="Calibri" pitchFamily="34" charset="0"/>
            </a:endParaRPr>
          </a:p>
          <a:p>
            <a:r>
              <a:rPr lang="cs-CZ">
                <a:latin typeface="Calibri" pitchFamily="34" charset="0"/>
              </a:rPr>
              <a:t>PQB </a:t>
            </a:r>
            <a:r>
              <a:rPr lang="en-US">
                <a:latin typeface="Calibri" pitchFamily="34" charset="0"/>
              </a:rPr>
              <a:t>is reduced by another electron, this time directly from pheophytin</a:t>
            </a:r>
            <a:r>
              <a:rPr lang="cs-CZ">
                <a:latin typeface="Calibri" pitchFamily="34" charset="0"/>
              </a:rPr>
              <a:t>. Vznikne tak PQ </a:t>
            </a:r>
            <a:r>
              <a:rPr lang="cs-CZ" baseline="30000">
                <a:latin typeface="Calibri" pitchFamily="34" charset="0"/>
              </a:rPr>
              <a:t>2-</a:t>
            </a:r>
            <a:r>
              <a:rPr lang="cs-CZ">
                <a:latin typeface="Calibri" pitchFamily="34" charset="0"/>
              </a:rPr>
              <a:t>. </a:t>
            </a:r>
            <a:r>
              <a:rPr lang="en-US">
                <a:latin typeface="Calibri" pitchFamily="34" charset="0"/>
              </a:rPr>
              <a:t>It then </a:t>
            </a:r>
          </a:p>
          <a:p>
            <a:r>
              <a:rPr lang="en-US">
                <a:latin typeface="Calibri" pitchFamily="34" charset="0"/>
              </a:rPr>
              <a:t>binds 2 protons from stroma</a:t>
            </a:r>
            <a:r>
              <a:rPr lang="cs-CZ">
                <a:latin typeface="Calibri" pitchFamily="34" charset="0"/>
              </a:rPr>
              <a:t>. </a:t>
            </a:r>
            <a:r>
              <a:rPr lang="en-US">
                <a:latin typeface="Calibri" pitchFamily="34" charset="0"/>
              </a:rPr>
              <a:t>This decreases affinity to PQB and reduced plastoquinone</a:t>
            </a:r>
          </a:p>
          <a:p>
            <a:r>
              <a:rPr lang="en-US">
                <a:latin typeface="Calibri" pitchFamily="34" charset="0"/>
              </a:rPr>
              <a:t> leaves PS II </a:t>
            </a:r>
            <a:endParaRPr lang="cs-CZ">
              <a:latin typeface="Calibri" pitchFamily="34" charset="0"/>
            </a:endParaRPr>
          </a:p>
        </p:txBody>
      </p:sp>
      <p:pic>
        <p:nvPicPr>
          <p:cNvPr id="20485" name="Picture 6" descr="http://www.hpc.unm.edu/~aroberts/main/psii.GIF"/>
          <p:cNvPicPr>
            <a:picLocks noChangeAspect="1" noChangeArrowheads="1"/>
          </p:cNvPicPr>
          <p:nvPr/>
        </p:nvPicPr>
        <p:blipFill>
          <a:blip r:embed="rId3" cstate="print"/>
          <a:srcRect/>
          <a:stretch>
            <a:fillRect/>
          </a:stretch>
        </p:blipFill>
        <p:spPr bwMode="auto">
          <a:xfrm>
            <a:off x="0" y="3644900"/>
            <a:ext cx="4679950" cy="3213100"/>
          </a:xfrm>
          <a:prstGeom prst="rect">
            <a:avLst/>
          </a:prstGeom>
          <a:noFill/>
          <a:ln w="9525">
            <a:noFill/>
            <a:miter lim="800000"/>
            <a:headEnd/>
            <a:tailEnd/>
          </a:ln>
        </p:spPr>
      </p:pic>
      <p:sp>
        <p:nvSpPr>
          <p:cNvPr id="20486" name="TextovéPole 7"/>
          <p:cNvSpPr txBox="1">
            <a:spLocks noChangeArrowheads="1"/>
          </p:cNvSpPr>
          <p:nvPr/>
        </p:nvSpPr>
        <p:spPr bwMode="auto">
          <a:xfrm>
            <a:off x="5508625" y="6165850"/>
            <a:ext cx="2773708" cy="369332"/>
          </a:xfrm>
          <a:prstGeom prst="rect">
            <a:avLst/>
          </a:prstGeom>
          <a:noFill/>
          <a:ln w="9525">
            <a:noFill/>
            <a:miter lim="800000"/>
            <a:headEnd/>
            <a:tailEnd/>
          </a:ln>
        </p:spPr>
        <p:txBody>
          <a:bodyPr wrap="none">
            <a:spAutoFit/>
          </a:bodyPr>
          <a:lstStyle/>
          <a:p>
            <a:r>
              <a:rPr lang="en-US" dirty="0" smtClean="0">
                <a:latin typeface="Calibri" pitchFamily="34" charset="0"/>
              </a:rPr>
              <a:t>non reduced </a:t>
            </a:r>
            <a:r>
              <a:rPr lang="en-US" dirty="0" err="1" smtClean="0">
                <a:latin typeface="Calibri" pitchFamily="34" charset="0"/>
              </a:rPr>
              <a:t>plastoquinone</a:t>
            </a:r>
            <a:endParaRPr lang="cs-CZ" dirty="0">
              <a:latin typeface="Calibri"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lstStyle/>
          <a:p>
            <a:pPr eaLnBrk="1" hangingPunct="1"/>
            <a:r>
              <a:rPr lang="en-US" dirty="0" err="1" smtClean="0"/>
              <a:t>Cytochrome</a:t>
            </a:r>
            <a:r>
              <a:rPr lang="en-US" dirty="0" smtClean="0"/>
              <a:t> complex </a:t>
            </a:r>
            <a:r>
              <a:rPr lang="sk-SK" dirty="0" smtClean="0"/>
              <a:t>B6F</a:t>
            </a:r>
            <a:endParaRPr lang="cs-CZ" dirty="0" smtClean="0"/>
          </a:p>
        </p:txBody>
      </p:sp>
      <p:sp>
        <p:nvSpPr>
          <p:cNvPr id="21507" name="Zástupný symbol pro obsah 2"/>
          <p:cNvSpPr>
            <a:spLocks noGrp="1"/>
          </p:cNvSpPr>
          <p:nvPr>
            <p:ph idx="1"/>
          </p:nvPr>
        </p:nvSpPr>
        <p:spPr>
          <a:xfrm>
            <a:off x="107950" y="1268413"/>
            <a:ext cx="8856663" cy="4392612"/>
          </a:xfrm>
        </p:spPr>
        <p:txBody>
          <a:bodyPr/>
          <a:lstStyle/>
          <a:p>
            <a:pPr eaLnBrk="1" hangingPunct="1">
              <a:buFont typeface="Arial" charset="0"/>
              <a:buNone/>
            </a:pPr>
            <a:r>
              <a:rPr lang="en-US" sz="2000" dirty="0" smtClean="0"/>
              <a:t>binds</a:t>
            </a:r>
            <a:r>
              <a:rPr lang="cs-CZ" sz="2000" dirty="0" smtClean="0"/>
              <a:t> PQ </a:t>
            </a:r>
            <a:r>
              <a:rPr lang="en-US" sz="2000" dirty="0" smtClean="0"/>
              <a:t>at </a:t>
            </a:r>
            <a:r>
              <a:rPr lang="cs-CZ" sz="2000" dirty="0" smtClean="0"/>
              <a:t>PQP</a:t>
            </a:r>
            <a:r>
              <a:rPr lang="en-US" sz="2000" dirty="0" smtClean="0"/>
              <a:t> binding site</a:t>
            </a:r>
            <a:r>
              <a:rPr lang="cs-CZ" sz="2000" dirty="0" smtClean="0"/>
              <a:t>.  </a:t>
            </a:r>
            <a:r>
              <a:rPr lang="en-US" sz="2000" dirty="0" smtClean="0"/>
              <a:t>Here, the electrons are released. Each of them has different destination. First electron binds to </a:t>
            </a:r>
            <a:r>
              <a:rPr lang="cs-CZ" sz="2000" dirty="0" err="1" smtClean="0"/>
              <a:t>Ries</a:t>
            </a:r>
            <a:r>
              <a:rPr lang="en-US" sz="2000" dirty="0" err="1" smtClean="0"/>
              <a:t>ky</a:t>
            </a:r>
            <a:r>
              <a:rPr lang="en-US" sz="2000" dirty="0" smtClean="0"/>
              <a:t> protein</a:t>
            </a:r>
            <a:r>
              <a:rPr lang="cs-CZ" sz="2000" dirty="0" smtClean="0"/>
              <a:t>, </a:t>
            </a:r>
            <a:r>
              <a:rPr lang="en-US" sz="2000" dirty="0" smtClean="0"/>
              <a:t>then </a:t>
            </a:r>
            <a:r>
              <a:rPr lang="cs-CZ" sz="2000" dirty="0" smtClean="0"/>
              <a:t>cytochrom</a:t>
            </a:r>
            <a:r>
              <a:rPr lang="en-US" sz="2000" dirty="0" smtClean="0"/>
              <a:t>e</a:t>
            </a:r>
            <a:r>
              <a:rPr lang="cs-CZ" sz="2000" dirty="0" smtClean="0"/>
              <a:t> f </a:t>
            </a:r>
            <a:r>
              <a:rPr lang="en-US" sz="2000" dirty="0" smtClean="0"/>
              <a:t>and </a:t>
            </a:r>
            <a:r>
              <a:rPr lang="cs-CZ" sz="2000" dirty="0" smtClean="0"/>
              <a:t> </a:t>
            </a:r>
            <a:r>
              <a:rPr lang="en-US" sz="2000" dirty="0" smtClean="0"/>
              <a:t>a mobile transporter -</a:t>
            </a:r>
            <a:r>
              <a:rPr lang="cs-CZ" sz="2000" dirty="0" smtClean="0"/>
              <a:t> </a:t>
            </a:r>
            <a:r>
              <a:rPr lang="cs-CZ" sz="2000" b="1" dirty="0" err="1" smtClean="0"/>
              <a:t>plastocyanin</a:t>
            </a:r>
            <a:r>
              <a:rPr lang="cs-CZ" sz="2000" b="1" dirty="0" smtClean="0"/>
              <a:t>. </a:t>
            </a:r>
            <a:r>
              <a:rPr lang="cs-CZ" sz="2000" dirty="0" err="1" smtClean="0"/>
              <a:t>Plastocyanin</a:t>
            </a:r>
            <a:r>
              <a:rPr lang="cs-CZ" sz="2000" dirty="0" smtClean="0"/>
              <a:t> </a:t>
            </a:r>
            <a:r>
              <a:rPr lang="en-US" sz="2000" dirty="0" smtClean="0"/>
              <a:t>is a donor of electrons for PS I. They are small beta sheet proteins containing copper cofactor.</a:t>
            </a:r>
            <a:endParaRPr lang="cs-CZ" sz="2000" dirty="0" smtClean="0"/>
          </a:p>
          <a:p>
            <a:pPr eaLnBrk="1" hangingPunct="1">
              <a:buFont typeface="Arial" charset="0"/>
              <a:buNone/>
            </a:pPr>
            <a:r>
              <a:rPr lang="en-US" sz="2000" dirty="0" smtClean="0"/>
              <a:t>Second electron reduces </a:t>
            </a:r>
            <a:r>
              <a:rPr lang="en-US" sz="2000" dirty="0" err="1" smtClean="0"/>
              <a:t>cytochroome</a:t>
            </a:r>
            <a:r>
              <a:rPr lang="en-US" sz="2000" dirty="0" smtClean="0"/>
              <a:t> </a:t>
            </a:r>
            <a:r>
              <a:rPr lang="en-US" sz="2000" dirty="0" err="1" smtClean="0"/>
              <a:t>bl</a:t>
            </a:r>
            <a:r>
              <a:rPr lang="en-US" sz="2000" dirty="0" smtClean="0"/>
              <a:t> </a:t>
            </a:r>
            <a:r>
              <a:rPr lang="cs-CZ" sz="2000" dirty="0" smtClean="0"/>
              <a:t>(</a:t>
            </a:r>
            <a:r>
              <a:rPr lang="cs-CZ" sz="2000" dirty="0" err="1" smtClean="0"/>
              <a:t>low</a:t>
            </a:r>
            <a:r>
              <a:rPr lang="cs-CZ" sz="2000" dirty="0" smtClean="0"/>
              <a:t> </a:t>
            </a:r>
            <a:r>
              <a:rPr lang="cs-CZ" sz="2000" dirty="0" err="1" smtClean="0"/>
              <a:t>potential</a:t>
            </a:r>
            <a:r>
              <a:rPr lang="cs-CZ" sz="2000" dirty="0" smtClean="0"/>
              <a:t>) </a:t>
            </a:r>
            <a:r>
              <a:rPr lang="en-US" sz="2000" dirty="0" smtClean="0"/>
              <a:t>and </a:t>
            </a:r>
            <a:r>
              <a:rPr lang="en-US" sz="2000" dirty="0" err="1" smtClean="0"/>
              <a:t>cytochrome</a:t>
            </a:r>
            <a:r>
              <a:rPr lang="en-US" sz="2000" dirty="0" smtClean="0"/>
              <a:t> </a:t>
            </a:r>
            <a:r>
              <a:rPr lang="cs-CZ" sz="2000" dirty="0" err="1" smtClean="0"/>
              <a:t>bh</a:t>
            </a:r>
            <a:r>
              <a:rPr lang="cs-CZ" sz="2000" dirty="0" smtClean="0"/>
              <a:t> (</a:t>
            </a:r>
            <a:r>
              <a:rPr lang="cs-CZ" sz="2000" dirty="0" err="1" smtClean="0"/>
              <a:t>high</a:t>
            </a:r>
            <a:r>
              <a:rPr lang="cs-CZ" sz="2000" dirty="0" smtClean="0"/>
              <a:t> </a:t>
            </a:r>
            <a:r>
              <a:rPr lang="cs-CZ" sz="2000" dirty="0" err="1" smtClean="0"/>
              <a:t>potential</a:t>
            </a:r>
            <a:r>
              <a:rPr lang="cs-CZ" sz="2000" dirty="0" smtClean="0"/>
              <a:t>) </a:t>
            </a:r>
            <a:r>
              <a:rPr lang="en-US" sz="2000" dirty="0" smtClean="0"/>
              <a:t>it is then used to reduce another PQ bound to PQN binding site</a:t>
            </a:r>
            <a:r>
              <a:rPr lang="cs-CZ" sz="2000" dirty="0" smtClean="0"/>
              <a:t>. </a:t>
            </a:r>
            <a:r>
              <a:rPr lang="en-US" sz="2000" dirty="0" smtClean="0"/>
              <a:t>After second reduction, P</a:t>
            </a:r>
            <a:r>
              <a:rPr lang="cs-CZ" sz="2000" dirty="0" smtClean="0"/>
              <a:t>Q</a:t>
            </a:r>
            <a:r>
              <a:rPr lang="en-US" sz="2000" dirty="0" smtClean="0"/>
              <a:t>H2 can leave PQN and again release protons on PQP site.</a:t>
            </a:r>
            <a:r>
              <a:rPr lang="cs-CZ" sz="2000" dirty="0" smtClean="0"/>
              <a:t> </a:t>
            </a:r>
            <a:r>
              <a:rPr lang="en-US" sz="2000" dirty="0" smtClean="0"/>
              <a:t>This cycle is called “</a:t>
            </a:r>
            <a:r>
              <a:rPr lang="en-US" sz="2000" b="1" dirty="0" smtClean="0"/>
              <a:t>q cycle</a:t>
            </a:r>
            <a:r>
              <a:rPr lang="en-US" sz="2000" dirty="0" smtClean="0"/>
              <a:t>”</a:t>
            </a:r>
            <a:endParaRPr lang="cs-CZ" sz="2000" dirty="0" smtClean="0"/>
          </a:p>
          <a:p>
            <a:pPr eaLnBrk="1" hangingPunct="1">
              <a:buFont typeface="Arial" charset="0"/>
              <a:buNone/>
            </a:pPr>
            <a:r>
              <a:rPr lang="cs-CZ" sz="2000" dirty="0" smtClean="0"/>
              <a:t> </a:t>
            </a:r>
          </a:p>
        </p:txBody>
      </p:sp>
      <p:pic>
        <p:nvPicPr>
          <p:cNvPr id="21508" name="Picture 2" descr="http://upload.wikimedia.org/wikipedia/commons/thumb/d/de/Cytochromy_b6f.svg/358px-Cytochromy_b6f.svg.png"/>
          <p:cNvPicPr>
            <a:picLocks noChangeAspect="1" noChangeArrowheads="1"/>
          </p:cNvPicPr>
          <p:nvPr/>
        </p:nvPicPr>
        <p:blipFill>
          <a:blip r:embed="rId2" cstate="print"/>
          <a:srcRect/>
          <a:stretch>
            <a:fillRect/>
          </a:stretch>
        </p:blipFill>
        <p:spPr bwMode="auto">
          <a:xfrm>
            <a:off x="5508625" y="3733800"/>
            <a:ext cx="3409950" cy="3124200"/>
          </a:xfrm>
          <a:prstGeom prst="rect">
            <a:avLst/>
          </a:prstGeom>
          <a:noFill/>
          <a:ln w="9525">
            <a:noFill/>
            <a:miter lim="800000"/>
            <a:headEnd/>
            <a:tailEnd/>
          </a:ln>
        </p:spPr>
      </p:pic>
      <p:cxnSp>
        <p:nvCxnSpPr>
          <p:cNvPr id="6" name="Přímá spojovací šipka 5"/>
          <p:cNvCxnSpPr/>
          <p:nvPr/>
        </p:nvCxnSpPr>
        <p:spPr>
          <a:xfrm flipV="1">
            <a:off x="4356100" y="4797425"/>
            <a:ext cx="1944688" cy="43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Přímá spojovací šipka 8"/>
          <p:cNvCxnSpPr/>
          <p:nvPr/>
        </p:nvCxnSpPr>
        <p:spPr>
          <a:xfrm>
            <a:off x="4356100" y="5589588"/>
            <a:ext cx="2016125"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511" name="TextovéPole 10"/>
          <p:cNvSpPr txBox="1">
            <a:spLocks noChangeArrowheads="1"/>
          </p:cNvSpPr>
          <p:nvPr/>
        </p:nvSpPr>
        <p:spPr bwMode="auto">
          <a:xfrm>
            <a:off x="3779838" y="5084763"/>
            <a:ext cx="608012" cy="369887"/>
          </a:xfrm>
          <a:prstGeom prst="rect">
            <a:avLst/>
          </a:prstGeom>
          <a:noFill/>
          <a:ln w="9525">
            <a:noFill/>
            <a:miter lim="800000"/>
            <a:headEnd/>
            <a:tailEnd/>
          </a:ln>
        </p:spPr>
        <p:txBody>
          <a:bodyPr wrap="none">
            <a:spAutoFit/>
          </a:bodyPr>
          <a:lstStyle/>
          <a:p>
            <a:r>
              <a:rPr lang="sk-SK">
                <a:latin typeface="Calibri" pitchFamily="34" charset="0"/>
              </a:rPr>
              <a:t>PQN</a:t>
            </a:r>
            <a:endParaRPr lang="cs-CZ">
              <a:latin typeface="Calibri" pitchFamily="34" charset="0"/>
            </a:endParaRPr>
          </a:p>
        </p:txBody>
      </p:sp>
      <p:sp>
        <p:nvSpPr>
          <p:cNvPr id="21512" name="TextovéPole 11"/>
          <p:cNvSpPr txBox="1">
            <a:spLocks noChangeArrowheads="1"/>
          </p:cNvSpPr>
          <p:nvPr/>
        </p:nvSpPr>
        <p:spPr bwMode="auto">
          <a:xfrm>
            <a:off x="3819525" y="5373688"/>
            <a:ext cx="577850" cy="368300"/>
          </a:xfrm>
          <a:prstGeom prst="rect">
            <a:avLst/>
          </a:prstGeom>
          <a:noFill/>
          <a:ln w="9525">
            <a:noFill/>
            <a:miter lim="800000"/>
            <a:headEnd/>
            <a:tailEnd/>
          </a:ln>
        </p:spPr>
        <p:txBody>
          <a:bodyPr wrap="none">
            <a:spAutoFit/>
          </a:bodyPr>
          <a:lstStyle/>
          <a:p>
            <a:r>
              <a:rPr lang="sk-SK">
                <a:latin typeface="Calibri" pitchFamily="34" charset="0"/>
              </a:rPr>
              <a:t>PQP</a:t>
            </a:r>
            <a:endParaRPr lang="cs-CZ">
              <a:latin typeface="Calibri"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Q cycle</a:t>
            </a:r>
            <a:endParaRPr lang="cs-CZ" dirty="0"/>
          </a:p>
        </p:txBody>
      </p:sp>
      <p:sp>
        <p:nvSpPr>
          <p:cNvPr id="5" name="Zástupný symbol pro obsah 4"/>
          <p:cNvSpPr>
            <a:spLocks noGrp="1"/>
          </p:cNvSpPr>
          <p:nvPr>
            <p:ph idx="1"/>
          </p:nvPr>
        </p:nvSpPr>
        <p:spPr/>
        <p:txBody>
          <a:bodyPr/>
          <a:lstStyle/>
          <a:p>
            <a:endParaRPr lang="cs-CZ"/>
          </a:p>
        </p:txBody>
      </p:sp>
      <p:pic>
        <p:nvPicPr>
          <p:cNvPr id="77828" name="Picture 4"/>
          <p:cNvPicPr>
            <a:picLocks noChangeAspect="1" noChangeArrowheads="1"/>
          </p:cNvPicPr>
          <p:nvPr/>
        </p:nvPicPr>
        <p:blipFill>
          <a:blip r:embed="rId2" cstate="print"/>
          <a:srcRect/>
          <a:stretch>
            <a:fillRect/>
          </a:stretch>
        </p:blipFill>
        <p:spPr bwMode="auto">
          <a:xfrm>
            <a:off x="177800" y="223838"/>
            <a:ext cx="8786813" cy="6408737"/>
          </a:xfrm>
          <a:prstGeom prst="rect">
            <a:avLst/>
          </a:prstGeom>
          <a:noFill/>
          <a:ln w="9525">
            <a:noFill/>
            <a:miter lim="800000"/>
            <a:headEnd/>
            <a:tailEnd/>
          </a:ln>
        </p:spPr>
      </p:pic>
      <p:sp>
        <p:nvSpPr>
          <p:cNvPr id="8" name="Obdélník 7"/>
          <p:cNvSpPr/>
          <p:nvPr/>
        </p:nvSpPr>
        <p:spPr>
          <a:xfrm>
            <a:off x="5436096" y="1268760"/>
            <a:ext cx="1008112"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p:cNvSpPr>
          <p:nvPr>
            <p:ph type="title"/>
          </p:nvPr>
        </p:nvSpPr>
        <p:spPr>
          <a:xfrm>
            <a:off x="539750" y="-242888"/>
            <a:ext cx="8229600" cy="1143001"/>
          </a:xfrm>
        </p:spPr>
        <p:txBody>
          <a:bodyPr/>
          <a:lstStyle/>
          <a:p>
            <a:pPr eaLnBrk="1" hangingPunct="1"/>
            <a:r>
              <a:rPr lang="sk-SK" smtClean="0"/>
              <a:t>Photosystem I (PS I)</a:t>
            </a:r>
            <a:endParaRPr lang="cs-CZ" smtClean="0"/>
          </a:p>
        </p:txBody>
      </p:sp>
      <p:sp>
        <p:nvSpPr>
          <p:cNvPr id="3" name="Zástupný symbol pro obsah 2"/>
          <p:cNvSpPr>
            <a:spLocks noGrp="1"/>
          </p:cNvSpPr>
          <p:nvPr>
            <p:ph idx="1"/>
          </p:nvPr>
        </p:nvSpPr>
        <p:spPr>
          <a:xfrm>
            <a:off x="179388" y="1268413"/>
            <a:ext cx="5113337" cy="4525962"/>
          </a:xfrm>
        </p:spPr>
        <p:txBody>
          <a:bodyPr rtlCol="0">
            <a:normAutofit fontScale="92500" lnSpcReduction="20000"/>
          </a:bodyPr>
          <a:lstStyle/>
          <a:p>
            <a:pPr eaLnBrk="1" fontAlgn="auto" hangingPunct="1">
              <a:spcAft>
                <a:spcPts val="0"/>
              </a:spcAft>
              <a:buFont typeface="Arial" pitchFamily="34" charset="0"/>
              <a:buNone/>
              <a:defRPr/>
            </a:pPr>
            <a:r>
              <a:rPr lang="en-US" sz="2000" dirty="0" smtClean="0"/>
              <a:t>As </a:t>
            </a:r>
            <a:r>
              <a:rPr lang="cs-CZ" sz="2000" dirty="0" smtClean="0"/>
              <a:t>PS II, </a:t>
            </a:r>
            <a:r>
              <a:rPr lang="en-US" sz="2000" dirty="0" smtClean="0"/>
              <a:t>also </a:t>
            </a:r>
            <a:r>
              <a:rPr lang="cs-CZ" sz="2000" dirty="0" smtClean="0"/>
              <a:t>PS I </a:t>
            </a:r>
            <a:r>
              <a:rPr lang="en-US" sz="2000" dirty="0" smtClean="0"/>
              <a:t>has a specific pair of </a:t>
            </a:r>
            <a:r>
              <a:rPr lang="en-US" sz="2000" dirty="0" err="1" smtClean="0"/>
              <a:t>chlorophyls</a:t>
            </a:r>
            <a:r>
              <a:rPr lang="cs-CZ" sz="2000" dirty="0" smtClean="0"/>
              <a:t>, </a:t>
            </a:r>
            <a:r>
              <a:rPr lang="en-US" sz="2000" dirty="0" smtClean="0"/>
              <a:t>which are oxidized upon excitation and transfer an electron to </a:t>
            </a:r>
            <a:r>
              <a:rPr lang="en-US" sz="2000" dirty="0" err="1" smtClean="0"/>
              <a:t>phylloquinone</a:t>
            </a:r>
            <a:r>
              <a:rPr lang="cs-CZ" sz="2000" dirty="0" smtClean="0"/>
              <a:t> (vitamin K1). </a:t>
            </a:r>
            <a:r>
              <a:rPr lang="en-US" sz="2000" dirty="0" smtClean="0"/>
              <a:t>Through other PS I subunits, electron is transferred to </a:t>
            </a:r>
            <a:r>
              <a:rPr lang="en-US" sz="2000" dirty="0" err="1" smtClean="0"/>
              <a:t>Ferredoxin</a:t>
            </a:r>
            <a:r>
              <a:rPr lang="cs-CZ" sz="2000" dirty="0" smtClean="0"/>
              <a:t>. </a:t>
            </a:r>
            <a:r>
              <a:rPr lang="en-US" sz="2000" dirty="0" smtClean="0"/>
              <a:t>Reduced </a:t>
            </a:r>
            <a:r>
              <a:rPr lang="cs-CZ" sz="2000" b="1" dirty="0" smtClean="0"/>
              <a:t>ferredoxin</a:t>
            </a:r>
            <a:r>
              <a:rPr lang="cs-CZ" sz="2000" dirty="0" smtClean="0"/>
              <a:t> </a:t>
            </a:r>
            <a:r>
              <a:rPr lang="en-US" sz="2000" dirty="0" smtClean="0"/>
              <a:t>leaves</a:t>
            </a:r>
            <a:r>
              <a:rPr lang="cs-CZ" sz="2000" dirty="0" smtClean="0"/>
              <a:t> PS I.  </a:t>
            </a:r>
            <a:r>
              <a:rPr lang="en-US" sz="2000" dirty="0" err="1" smtClean="0"/>
              <a:t>Ferredoxin</a:t>
            </a:r>
            <a:r>
              <a:rPr lang="en-US" sz="2000" dirty="0" smtClean="0"/>
              <a:t> is a powerful reducing compound, which can reduce </a:t>
            </a:r>
            <a:r>
              <a:rPr lang="en-US" sz="2000" dirty="0" err="1" smtClean="0"/>
              <a:t>multible</a:t>
            </a:r>
            <a:r>
              <a:rPr lang="en-US" sz="2000" dirty="0" smtClean="0"/>
              <a:t> substances. Most important is </a:t>
            </a:r>
            <a:r>
              <a:rPr lang="cs-CZ" sz="2000" dirty="0" smtClean="0"/>
              <a:t>NADP+ , </a:t>
            </a:r>
            <a:r>
              <a:rPr lang="en-US" sz="2000" dirty="0" smtClean="0"/>
              <a:t>reduced to </a:t>
            </a:r>
            <a:r>
              <a:rPr lang="cs-CZ" sz="2000" dirty="0" smtClean="0"/>
              <a:t>NADPH </a:t>
            </a:r>
            <a:r>
              <a:rPr lang="en-US" sz="2000" dirty="0" smtClean="0"/>
              <a:t>with </a:t>
            </a:r>
            <a:r>
              <a:rPr lang="cs-CZ" sz="2000" dirty="0" smtClean="0"/>
              <a:t>2 </a:t>
            </a:r>
            <a:r>
              <a:rPr lang="en-US" sz="2000" dirty="0" smtClean="0"/>
              <a:t>electrons </a:t>
            </a:r>
            <a:r>
              <a:rPr lang="cs-CZ" sz="2000" dirty="0" smtClean="0"/>
              <a:t>a</a:t>
            </a:r>
            <a:r>
              <a:rPr lang="en-US" sz="2000" dirty="0" err="1" smtClean="0"/>
              <a:t>nd</a:t>
            </a:r>
            <a:r>
              <a:rPr lang="cs-CZ" sz="2000" dirty="0" smtClean="0"/>
              <a:t> 1 proton. </a:t>
            </a:r>
            <a:r>
              <a:rPr lang="en-US" sz="2000" dirty="0" smtClean="0"/>
              <a:t>This reaction is </a:t>
            </a:r>
            <a:r>
              <a:rPr lang="en-US" sz="2000" dirty="0" err="1" smtClean="0"/>
              <a:t>catalysed</a:t>
            </a:r>
            <a:r>
              <a:rPr lang="en-US" sz="2000" dirty="0" smtClean="0"/>
              <a:t> by </a:t>
            </a:r>
            <a:r>
              <a:rPr lang="cs-CZ" sz="2000" dirty="0" smtClean="0"/>
              <a:t> </a:t>
            </a:r>
            <a:r>
              <a:rPr lang="cs-CZ" sz="2000" b="1" dirty="0" smtClean="0"/>
              <a:t>ferredoxin-NADP</a:t>
            </a:r>
            <a:r>
              <a:rPr lang="cs-CZ" sz="2000" b="1" baseline="30000" dirty="0" smtClean="0"/>
              <a:t>+</a:t>
            </a:r>
            <a:r>
              <a:rPr lang="cs-CZ" sz="2000" b="1" dirty="0" smtClean="0"/>
              <a:t> </a:t>
            </a:r>
            <a:r>
              <a:rPr lang="en-US" sz="2000" b="1" dirty="0" err="1" smtClean="0"/>
              <a:t>reductase</a:t>
            </a:r>
            <a:endParaRPr lang="cs-CZ" sz="2000" b="1" dirty="0" smtClean="0"/>
          </a:p>
          <a:p>
            <a:pPr eaLnBrk="1" fontAlgn="auto" hangingPunct="1">
              <a:spcAft>
                <a:spcPts val="0"/>
              </a:spcAft>
              <a:buFont typeface="Arial" pitchFamily="34" charset="0"/>
              <a:buNone/>
              <a:defRPr/>
            </a:pPr>
            <a:r>
              <a:rPr lang="en-US" sz="2000" dirty="0" err="1" smtClean="0"/>
              <a:t>Ferredoxin</a:t>
            </a:r>
            <a:r>
              <a:rPr lang="en-US" sz="2000" dirty="0" smtClean="0"/>
              <a:t> can also reduce PQ at PQN on </a:t>
            </a:r>
            <a:r>
              <a:rPr lang="en-US" sz="2000" dirty="0" err="1" smtClean="0"/>
              <a:t>cytochrome</a:t>
            </a:r>
            <a:r>
              <a:rPr lang="en-US" sz="2000" dirty="0" smtClean="0"/>
              <a:t> b6f complex and thus drive additional proton transport. This mechanism is called </a:t>
            </a:r>
            <a:r>
              <a:rPr lang="cs-CZ" sz="2000" b="1" dirty="0" err="1" smtClean="0"/>
              <a:t>cy</a:t>
            </a:r>
            <a:r>
              <a:rPr lang="en-US" sz="2000" b="1" dirty="0" err="1" smtClean="0"/>
              <a:t>clic</a:t>
            </a:r>
            <a:r>
              <a:rPr lang="en-US" sz="2000" b="1" dirty="0" smtClean="0"/>
              <a:t> electron transport.</a:t>
            </a:r>
            <a:endParaRPr lang="cs-CZ" sz="2000" dirty="0" smtClean="0"/>
          </a:p>
          <a:p>
            <a:pPr eaLnBrk="1" fontAlgn="auto" hangingPunct="1">
              <a:spcAft>
                <a:spcPts val="0"/>
              </a:spcAft>
              <a:buFont typeface="Arial" pitchFamily="34" charset="0"/>
              <a:buNone/>
              <a:defRPr/>
            </a:pPr>
            <a:r>
              <a:rPr lang="en-US" sz="2000" dirty="0" err="1" smtClean="0"/>
              <a:t>donnor</a:t>
            </a:r>
            <a:r>
              <a:rPr lang="en-US" sz="2000" dirty="0" smtClean="0"/>
              <a:t> of </a:t>
            </a:r>
            <a:r>
              <a:rPr lang="en-US" sz="2000" dirty="0" err="1" smtClean="0"/>
              <a:t>electrone</a:t>
            </a:r>
            <a:r>
              <a:rPr lang="en-US" sz="2000" dirty="0" smtClean="0"/>
              <a:t> for </a:t>
            </a:r>
            <a:r>
              <a:rPr lang="en-US" sz="2000" dirty="0" err="1" smtClean="0"/>
              <a:t>chlorophyl</a:t>
            </a:r>
            <a:r>
              <a:rPr lang="en-US" sz="2000" dirty="0" smtClean="0"/>
              <a:t> reduction in PSI is </a:t>
            </a:r>
            <a:r>
              <a:rPr lang="en-US" sz="2000" dirty="0" err="1" smtClean="0"/>
              <a:t>plastocyanin</a:t>
            </a:r>
            <a:r>
              <a:rPr lang="en-US" sz="2000" dirty="0" smtClean="0"/>
              <a:t>.</a:t>
            </a:r>
            <a:endParaRPr lang="cs-CZ" sz="2000" dirty="0"/>
          </a:p>
        </p:txBody>
      </p:sp>
      <p:pic>
        <p:nvPicPr>
          <p:cNvPr id="22532" name="Picture 2"/>
          <p:cNvPicPr>
            <a:picLocks noChangeAspect="1" noChangeArrowheads="1"/>
          </p:cNvPicPr>
          <p:nvPr/>
        </p:nvPicPr>
        <p:blipFill>
          <a:blip r:embed="rId2" cstate="print"/>
          <a:srcRect r="8963"/>
          <a:stretch>
            <a:fillRect/>
          </a:stretch>
        </p:blipFill>
        <p:spPr bwMode="auto">
          <a:xfrm>
            <a:off x="5407025" y="1268413"/>
            <a:ext cx="3702050" cy="5046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
        <p:nvSpPr>
          <p:cNvPr id="4" name="Obdélník 3"/>
          <p:cNvSpPr/>
          <p:nvPr/>
        </p:nvSpPr>
        <p:spPr>
          <a:xfrm>
            <a:off x="2286000" y="3105835"/>
            <a:ext cx="4572000" cy="646331"/>
          </a:xfrm>
          <a:prstGeom prst="rect">
            <a:avLst/>
          </a:prstGeom>
        </p:spPr>
        <p:txBody>
          <a:bodyPr>
            <a:spAutoFit/>
          </a:bodyPr>
          <a:lstStyle/>
          <a:p>
            <a:r>
              <a:rPr lang="cs-CZ" dirty="0" smtClean="0">
                <a:hlinkClick r:id="rId2"/>
              </a:rPr>
              <a:t>http://www.</a:t>
            </a:r>
            <a:r>
              <a:rPr lang="cs-CZ" dirty="0" err="1" smtClean="0">
                <a:hlinkClick r:id="rId2"/>
              </a:rPr>
              <a:t>youtube.com</a:t>
            </a:r>
            <a:r>
              <a:rPr lang="cs-CZ" dirty="0" smtClean="0">
                <a:hlinkClick r:id="rId2"/>
              </a:rPr>
              <a:t>/</a:t>
            </a:r>
            <a:r>
              <a:rPr lang="cs-CZ" dirty="0" err="1" smtClean="0">
                <a:hlinkClick r:id="rId2"/>
              </a:rPr>
              <a:t>watch</a:t>
            </a:r>
            <a:r>
              <a:rPr lang="cs-CZ" dirty="0" smtClean="0">
                <a:hlinkClick r:id="rId2"/>
              </a:rPr>
              <a:t>?v=</a:t>
            </a:r>
            <a:r>
              <a:rPr lang="cs-CZ" dirty="0" err="1" smtClean="0">
                <a:hlinkClick r:id="rId2"/>
              </a:rPr>
              <a:t>hj</a:t>
            </a:r>
            <a:r>
              <a:rPr lang="cs-CZ" dirty="0" smtClean="0">
                <a:hlinkClick r:id="rId2"/>
              </a:rPr>
              <a:t>_WKgnL6MI</a:t>
            </a:r>
            <a:endParaRPr lang="cs-CZ"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p:cNvSpPr>
          <p:nvPr>
            <p:ph type="title"/>
          </p:nvPr>
        </p:nvSpPr>
        <p:spPr>
          <a:xfrm>
            <a:off x="323850" y="188913"/>
            <a:ext cx="5184775" cy="1143000"/>
          </a:xfrm>
        </p:spPr>
        <p:txBody>
          <a:bodyPr/>
          <a:lstStyle/>
          <a:p>
            <a:pPr eaLnBrk="1" hangingPunct="1"/>
            <a:r>
              <a:rPr lang="sk-SK" smtClean="0"/>
              <a:t>NADPH</a:t>
            </a:r>
            <a:endParaRPr lang="cs-CZ" smtClean="0"/>
          </a:p>
        </p:txBody>
      </p:sp>
      <p:sp>
        <p:nvSpPr>
          <p:cNvPr id="3" name="Zástupný symbol pro obsah 2"/>
          <p:cNvSpPr>
            <a:spLocks noGrp="1"/>
          </p:cNvSpPr>
          <p:nvPr>
            <p:ph idx="1"/>
          </p:nvPr>
        </p:nvSpPr>
        <p:spPr>
          <a:xfrm>
            <a:off x="34925" y="1125538"/>
            <a:ext cx="5364163" cy="3598862"/>
          </a:xfrm>
        </p:spPr>
        <p:txBody>
          <a:bodyPr rtlCol="0">
            <a:normAutofit fontScale="92500"/>
          </a:bodyPr>
          <a:lstStyle/>
          <a:p>
            <a:pPr eaLnBrk="1" fontAlgn="auto" hangingPunct="1">
              <a:spcAft>
                <a:spcPts val="0"/>
              </a:spcAft>
              <a:buFont typeface="Arial" pitchFamily="34" charset="0"/>
              <a:buNone/>
              <a:defRPr/>
            </a:pPr>
            <a:r>
              <a:rPr lang="cs-CZ" sz="2600" dirty="0" err="1" smtClean="0"/>
              <a:t>nicotinamide</a:t>
            </a:r>
            <a:r>
              <a:rPr lang="cs-CZ" sz="2600" dirty="0" smtClean="0"/>
              <a:t> adenine </a:t>
            </a:r>
            <a:r>
              <a:rPr lang="cs-CZ" sz="2600" dirty="0" err="1" smtClean="0"/>
              <a:t>dinucleotide</a:t>
            </a:r>
            <a:r>
              <a:rPr lang="cs-CZ" sz="2600" dirty="0" smtClean="0"/>
              <a:t> </a:t>
            </a:r>
            <a:r>
              <a:rPr lang="cs-CZ" sz="2600" dirty="0" err="1" smtClean="0"/>
              <a:t>phosphate</a:t>
            </a:r>
            <a:endParaRPr lang="cs-CZ" sz="2600" dirty="0" smtClean="0"/>
          </a:p>
          <a:p>
            <a:pPr eaLnBrk="1" fontAlgn="auto" hangingPunct="1">
              <a:spcAft>
                <a:spcPts val="0"/>
              </a:spcAft>
              <a:buFont typeface="Arial" pitchFamily="34" charset="0"/>
              <a:buNone/>
              <a:defRPr/>
            </a:pPr>
            <a:r>
              <a:rPr lang="cs-CZ" sz="2600" dirty="0" smtClean="0"/>
              <a:t>-</a:t>
            </a:r>
            <a:r>
              <a:rPr lang="en-US" sz="2600" dirty="0" smtClean="0"/>
              <a:t>terminal acceptor of electrons at light reactions and donor of electrons at </a:t>
            </a:r>
            <a:r>
              <a:rPr lang="cs-CZ" sz="2600" dirty="0" smtClean="0"/>
              <a:t> CO</a:t>
            </a:r>
            <a:r>
              <a:rPr lang="cs-CZ" sz="2600" baseline="-25000" dirty="0" smtClean="0"/>
              <a:t>2</a:t>
            </a:r>
            <a:r>
              <a:rPr lang="en-US" sz="2600" dirty="0" smtClean="0"/>
              <a:t> fixation.</a:t>
            </a:r>
            <a:r>
              <a:rPr lang="cs-CZ" sz="2600" dirty="0" smtClean="0"/>
              <a:t> </a:t>
            </a:r>
          </a:p>
          <a:p>
            <a:pPr eaLnBrk="1" fontAlgn="auto" hangingPunct="1">
              <a:spcAft>
                <a:spcPts val="0"/>
              </a:spcAft>
              <a:buFont typeface="Arial" pitchFamily="34" charset="0"/>
              <a:buNone/>
              <a:defRPr/>
            </a:pPr>
            <a:r>
              <a:rPr lang="cs-CZ" sz="2600" dirty="0" smtClean="0"/>
              <a:t>- NADH </a:t>
            </a:r>
            <a:r>
              <a:rPr lang="en-US" sz="2600" dirty="0" smtClean="0"/>
              <a:t>lacks phosphate group</a:t>
            </a:r>
            <a:endParaRPr lang="cs-CZ" sz="2600" dirty="0" smtClean="0"/>
          </a:p>
          <a:p>
            <a:pPr eaLnBrk="1" fontAlgn="auto" hangingPunct="1">
              <a:spcAft>
                <a:spcPts val="0"/>
              </a:spcAft>
              <a:buFont typeface="Arial" pitchFamily="34" charset="0"/>
              <a:buNone/>
              <a:defRPr/>
            </a:pPr>
            <a:endParaRPr lang="cs-CZ" sz="2600" dirty="0" smtClean="0"/>
          </a:p>
          <a:p>
            <a:pPr eaLnBrk="1" fontAlgn="auto" hangingPunct="1">
              <a:spcAft>
                <a:spcPts val="0"/>
              </a:spcAft>
              <a:buFont typeface="Arial" pitchFamily="34" charset="0"/>
              <a:buNone/>
              <a:defRPr/>
            </a:pPr>
            <a:r>
              <a:rPr lang="cs-CZ" sz="2600" dirty="0" smtClean="0"/>
              <a:t>2H</a:t>
            </a:r>
            <a:r>
              <a:rPr lang="cs-CZ" sz="2600" baseline="-25000" dirty="0" smtClean="0"/>
              <a:t>2</a:t>
            </a:r>
            <a:r>
              <a:rPr lang="cs-CZ" sz="2600" dirty="0" smtClean="0"/>
              <a:t>O </a:t>
            </a:r>
            <a:r>
              <a:rPr lang="en-US" sz="2600" dirty="0" smtClean="0"/>
              <a:t>+ 2 NADP</a:t>
            </a:r>
            <a:r>
              <a:rPr lang="en-US" sz="2600" baseline="30000" dirty="0" smtClean="0"/>
              <a:t>+</a:t>
            </a:r>
            <a:r>
              <a:rPr lang="en-US" sz="2600" dirty="0" smtClean="0"/>
              <a:t>            2H</a:t>
            </a:r>
            <a:r>
              <a:rPr lang="en-US" sz="2600" baseline="30000" dirty="0" smtClean="0"/>
              <a:t>+</a:t>
            </a:r>
            <a:r>
              <a:rPr lang="en-US" sz="2600" dirty="0" smtClean="0"/>
              <a:t> 2 NADPH</a:t>
            </a:r>
            <a:r>
              <a:rPr lang="en-US" sz="2600" baseline="30000" dirty="0" smtClean="0"/>
              <a:t>+</a:t>
            </a:r>
            <a:r>
              <a:rPr lang="en-US" sz="2600" dirty="0" smtClean="0"/>
              <a:t> O</a:t>
            </a:r>
            <a:r>
              <a:rPr lang="en-US" sz="2600" baseline="-25000" dirty="0" smtClean="0"/>
              <a:t>2</a:t>
            </a:r>
            <a:endParaRPr lang="cs-CZ" sz="2600" baseline="-25000" dirty="0" smtClean="0"/>
          </a:p>
          <a:p>
            <a:pPr eaLnBrk="1" fontAlgn="auto" hangingPunct="1">
              <a:spcAft>
                <a:spcPts val="0"/>
              </a:spcAft>
              <a:buFont typeface="Arial" pitchFamily="34" charset="0"/>
              <a:buNone/>
              <a:defRPr/>
            </a:pPr>
            <a:endParaRPr lang="cs-CZ" sz="2800" dirty="0" smtClean="0"/>
          </a:p>
          <a:p>
            <a:pPr eaLnBrk="1" fontAlgn="auto" hangingPunct="1">
              <a:spcAft>
                <a:spcPts val="0"/>
              </a:spcAft>
              <a:buFont typeface="Arial" pitchFamily="34" charset="0"/>
              <a:buNone/>
              <a:defRPr/>
            </a:pPr>
            <a:endParaRPr lang="cs-CZ" dirty="0" smtClean="0"/>
          </a:p>
          <a:p>
            <a:pPr eaLnBrk="1" fontAlgn="auto" hangingPunct="1">
              <a:spcAft>
                <a:spcPts val="0"/>
              </a:spcAft>
              <a:buFont typeface="Arial" pitchFamily="34" charset="0"/>
              <a:buNone/>
              <a:defRPr/>
            </a:pPr>
            <a:endParaRPr lang="cs-CZ" dirty="0" smtClean="0"/>
          </a:p>
          <a:p>
            <a:pPr eaLnBrk="1" fontAlgn="auto" hangingPunct="1">
              <a:spcAft>
                <a:spcPts val="0"/>
              </a:spcAft>
              <a:buFont typeface="Arial" pitchFamily="34" charset="0"/>
              <a:buNone/>
              <a:defRPr/>
            </a:pPr>
            <a:endParaRPr lang="cs-CZ" dirty="0"/>
          </a:p>
        </p:txBody>
      </p:sp>
      <p:pic>
        <p:nvPicPr>
          <p:cNvPr id="23556" name="Picture 2" descr="File:NADP+ phys.svg"/>
          <p:cNvPicPr>
            <a:picLocks noChangeAspect="1" noChangeArrowheads="1"/>
          </p:cNvPicPr>
          <p:nvPr/>
        </p:nvPicPr>
        <p:blipFill>
          <a:blip r:embed="rId2" cstate="print"/>
          <a:srcRect/>
          <a:stretch>
            <a:fillRect/>
          </a:stretch>
        </p:blipFill>
        <p:spPr bwMode="auto">
          <a:xfrm>
            <a:off x="5508625" y="692150"/>
            <a:ext cx="3409950" cy="5715000"/>
          </a:xfrm>
          <a:prstGeom prst="rect">
            <a:avLst/>
          </a:prstGeom>
          <a:noFill/>
          <a:ln w="9525">
            <a:noFill/>
            <a:miter lim="800000"/>
            <a:headEnd/>
            <a:tailEnd/>
          </a:ln>
        </p:spPr>
      </p:pic>
      <p:cxnSp>
        <p:nvCxnSpPr>
          <p:cNvPr id="6" name="Přímá spojovací šipka 5"/>
          <p:cNvCxnSpPr/>
          <p:nvPr/>
        </p:nvCxnSpPr>
        <p:spPr>
          <a:xfrm>
            <a:off x="2268538" y="4219575"/>
            <a:ext cx="574675" cy="1588"/>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558" name="TextovéPole 7"/>
          <p:cNvSpPr txBox="1">
            <a:spLocks noChangeArrowheads="1"/>
          </p:cNvSpPr>
          <p:nvPr/>
        </p:nvSpPr>
        <p:spPr bwMode="auto">
          <a:xfrm>
            <a:off x="2227263" y="3849688"/>
            <a:ext cx="544512" cy="369887"/>
          </a:xfrm>
          <a:prstGeom prst="rect">
            <a:avLst/>
          </a:prstGeom>
          <a:noFill/>
          <a:ln w="9525">
            <a:noFill/>
            <a:miter lim="800000"/>
            <a:headEnd/>
            <a:tailEnd/>
          </a:ln>
        </p:spPr>
        <p:txBody>
          <a:bodyPr wrap="none">
            <a:spAutoFit/>
          </a:bodyPr>
          <a:lstStyle/>
          <a:p>
            <a:r>
              <a:rPr lang="sk-SK">
                <a:latin typeface="Calibri" pitchFamily="34" charset="0"/>
              </a:rPr>
              <a:t>PAR</a:t>
            </a:r>
            <a:endParaRPr lang="cs-CZ">
              <a:latin typeface="Calibri" pitchFamily="34" charset="0"/>
            </a:endParaRPr>
          </a:p>
        </p:txBody>
      </p:sp>
      <p:sp>
        <p:nvSpPr>
          <p:cNvPr id="23559" name="TextovéPole 12"/>
          <p:cNvSpPr txBox="1">
            <a:spLocks noChangeArrowheads="1"/>
          </p:cNvSpPr>
          <p:nvPr/>
        </p:nvSpPr>
        <p:spPr bwMode="auto">
          <a:xfrm>
            <a:off x="584200" y="4508500"/>
            <a:ext cx="3478213" cy="369888"/>
          </a:xfrm>
          <a:prstGeom prst="rect">
            <a:avLst/>
          </a:prstGeom>
          <a:noFill/>
          <a:ln w="9525">
            <a:noFill/>
            <a:miter lim="800000"/>
            <a:headEnd/>
            <a:tailEnd/>
          </a:ln>
        </p:spPr>
        <p:txBody>
          <a:bodyPr wrap="none">
            <a:spAutoFit/>
          </a:bodyPr>
          <a:lstStyle/>
          <a:p>
            <a:r>
              <a:rPr lang="en-US">
                <a:latin typeface="Calibri" pitchFamily="34" charset="0"/>
              </a:rPr>
              <a:t>summary formula of light reactions</a:t>
            </a:r>
            <a:endParaRPr lang="cs-CZ">
              <a:latin typeface="Calibri" pitchFamily="34" charset="0"/>
            </a:endParaRPr>
          </a:p>
        </p:txBody>
      </p:sp>
      <p:sp>
        <p:nvSpPr>
          <p:cNvPr id="14" name="Blesk 13"/>
          <p:cNvSpPr/>
          <p:nvPr/>
        </p:nvSpPr>
        <p:spPr>
          <a:xfrm>
            <a:off x="2268538" y="3573463"/>
            <a:ext cx="287337" cy="360362"/>
          </a:xfrm>
          <a:prstGeom prst="lightningBol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endParaRPr lang="cs-CZ"/>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p:cNvSpPr>
            <a:spLocks noGrp="1"/>
          </p:cNvSpPr>
          <p:nvPr>
            <p:ph type="title"/>
          </p:nvPr>
        </p:nvSpPr>
        <p:spPr>
          <a:xfrm>
            <a:off x="395536" y="0"/>
            <a:ext cx="8229600" cy="1143000"/>
          </a:xfrm>
        </p:spPr>
        <p:txBody>
          <a:bodyPr/>
          <a:lstStyle/>
          <a:p>
            <a:pPr eaLnBrk="1" hangingPunct="1"/>
            <a:r>
              <a:rPr lang="sk-SK" dirty="0" smtClean="0"/>
              <a:t>ATP </a:t>
            </a:r>
            <a:r>
              <a:rPr lang="en-US" dirty="0" err="1" smtClean="0"/>
              <a:t>synthase</a:t>
            </a:r>
            <a:endParaRPr lang="cs-CZ" dirty="0" smtClean="0"/>
          </a:p>
        </p:txBody>
      </p:sp>
      <p:pic>
        <p:nvPicPr>
          <p:cNvPr id="24579" name="Picture 1"/>
          <p:cNvPicPr>
            <a:picLocks noChangeAspect="1" noChangeArrowheads="1"/>
          </p:cNvPicPr>
          <p:nvPr/>
        </p:nvPicPr>
        <p:blipFill>
          <a:blip r:embed="rId2" cstate="print"/>
          <a:srcRect/>
          <a:stretch>
            <a:fillRect/>
          </a:stretch>
        </p:blipFill>
        <p:spPr bwMode="auto">
          <a:xfrm>
            <a:off x="4191000" y="980728"/>
            <a:ext cx="4953000" cy="5524500"/>
          </a:xfrm>
          <a:prstGeom prst="rect">
            <a:avLst/>
          </a:prstGeom>
          <a:noFill/>
          <a:ln w="9525">
            <a:noFill/>
            <a:miter lim="800000"/>
            <a:headEnd/>
            <a:tailEnd/>
          </a:ln>
        </p:spPr>
      </p:pic>
      <p:sp>
        <p:nvSpPr>
          <p:cNvPr id="5" name="Obdélník 4"/>
          <p:cNvSpPr/>
          <p:nvPr/>
        </p:nvSpPr>
        <p:spPr>
          <a:xfrm>
            <a:off x="0" y="3356992"/>
            <a:ext cx="4572000" cy="646331"/>
          </a:xfrm>
          <a:prstGeom prst="rect">
            <a:avLst/>
          </a:prstGeom>
        </p:spPr>
        <p:txBody>
          <a:bodyPr>
            <a:spAutoFit/>
          </a:bodyPr>
          <a:lstStyle/>
          <a:p>
            <a:r>
              <a:rPr lang="cs-CZ" dirty="0" smtClean="0">
                <a:hlinkClick r:id="rId3"/>
              </a:rPr>
              <a:t>http://www.</a:t>
            </a:r>
            <a:r>
              <a:rPr lang="cs-CZ" dirty="0" err="1" smtClean="0">
                <a:hlinkClick r:id="rId3"/>
              </a:rPr>
              <a:t>dnatube.com</a:t>
            </a:r>
            <a:r>
              <a:rPr lang="cs-CZ" dirty="0" smtClean="0">
                <a:hlinkClick r:id="rId3"/>
              </a:rPr>
              <a:t>/video/104/ATP-</a:t>
            </a:r>
            <a:r>
              <a:rPr lang="cs-CZ" dirty="0" err="1" smtClean="0">
                <a:hlinkClick r:id="rId3"/>
              </a:rPr>
              <a:t>synthase</a:t>
            </a:r>
            <a:r>
              <a:rPr lang="cs-CZ" dirty="0" smtClean="0">
                <a:hlinkClick r:id="rId3"/>
              </a:rPr>
              <a:t>-</a:t>
            </a:r>
            <a:r>
              <a:rPr lang="cs-CZ" dirty="0" err="1" smtClean="0">
                <a:hlinkClick r:id="rId3"/>
              </a:rPr>
              <a:t>structure</a:t>
            </a:r>
            <a:r>
              <a:rPr lang="cs-CZ" dirty="0" smtClean="0">
                <a:hlinkClick r:id="rId3"/>
              </a:rPr>
              <a:t>-</a:t>
            </a:r>
            <a:r>
              <a:rPr lang="cs-CZ" dirty="0" err="1" smtClean="0">
                <a:hlinkClick r:id="rId3"/>
              </a:rPr>
              <a:t>and</a:t>
            </a:r>
            <a:r>
              <a:rPr lang="cs-CZ" dirty="0" smtClean="0">
                <a:hlinkClick r:id="rId3"/>
              </a:rPr>
              <a:t>-</a:t>
            </a:r>
            <a:r>
              <a:rPr lang="cs-CZ" dirty="0" err="1" smtClean="0">
                <a:hlinkClick r:id="rId3"/>
              </a:rPr>
              <a:t>mechanism</a:t>
            </a:r>
            <a:endParaRPr lang="cs-CZ"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60648"/>
            <a:ext cx="8229600" cy="1143000"/>
          </a:xfrm>
        </p:spPr>
        <p:txBody>
          <a:bodyPr/>
          <a:lstStyle/>
          <a:p>
            <a:r>
              <a:rPr lang="cs-CZ" i="1" dirty="0" smtClean="0"/>
              <a:t>E = h</a:t>
            </a:r>
            <a:r>
              <a:rPr lang="en-US" i="1" dirty="0" smtClean="0"/>
              <a:t>v</a:t>
            </a:r>
            <a:endParaRPr lang="cs-CZ" dirty="0"/>
          </a:p>
        </p:txBody>
      </p:sp>
      <p:pic>
        <p:nvPicPr>
          <p:cNvPr id="51202" name="Picture 2"/>
          <p:cNvPicPr>
            <a:picLocks noGrp="1" noChangeAspect="1" noChangeArrowheads="1"/>
          </p:cNvPicPr>
          <p:nvPr>
            <p:ph idx="1"/>
          </p:nvPr>
        </p:nvPicPr>
        <p:blipFill>
          <a:blip r:embed="rId2" cstate="print"/>
          <a:srcRect/>
          <a:stretch>
            <a:fillRect/>
          </a:stretch>
        </p:blipFill>
        <p:spPr bwMode="auto">
          <a:xfrm>
            <a:off x="467544" y="2276872"/>
            <a:ext cx="8229600" cy="3736601"/>
          </a:xfrm>
          <a:prstGeom prst="rect">
            <a:avLst/>
          </a:prstGeom>
          <a:noFill/>
          <a:ln w="9525">
            <a:noFill/>
            <a:miter lim="800000"/>
            <a:headEnd/>
            <a:tailEnd/>
          </a:ln>
        </p:spPr>
      </p:pic>
      <p:cxnSp>
        <p:nvCxnSpPr>
          <p:cNvPr id="6" name="Přímá spojovací šipka 5"/>
          <p:cNvCxnSpPr/>
          <p:nvPr/>
        </p:nvCxnSpPr>
        <p:spPr>
          <a:xfrm flipH="1" flipV="1">
            <a:off x="5220072" y="1052736"/>
            <a:ext cx="86409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ovéPole 6"/>
          <p:cNvSpPr txBox="1"/>
          <p:nvPr/>
        </p:nvSpPr>
        <p:spPr>
          <a:xfrm>
            <a:off x="1691680" y="1268760"/>
            <a:ext cx="889987" cy="369332"/>
          </a:xfrm>
          <a:prstGeom prst="rect">
            <a:avLst/>
          </a:prstGeom>
          <a:noFill/>
        </p:spPr>
        <p:txBody>
          <a:bodyPr wrap="none" rtlCol="0">
            <a:spAutoFit/>
          </a:bodyPr>
          <a:lstStyle/>
          <a:p>
            <a:r>
              <a:rPr lang="en-US" dirty="0" smtClean="0"/>
              <a:t>energy</a:t>
            </a:r>
            <a:endParaRPr lang="cs-CZ" dirty="0"/>
          </a:p>
        </p:txBody>
      </p:sp>
      <p:cxnSp>
        <p:nvCxnSpPr>
          <p:cNvPr id="8" name="Přímá spojovací šipka 7"/>
          <p:cNvCxnSpPr/>
          <p:nvPr/>
        </p:nvCxnSpPr>
        <p:spPr>
          <a:xfrm flipV="1">
            <a:off x="2420144" y="1061120"/>
            <a:ext cx="1224136"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Přímá spojovací šipka 8"/>
          <p:cNvCxnSpPr/>
          <p:nvPr/>
        </p:nvCxnSpPr>
        <p:spPr>
          <a:xfrm flipV="1">
            <a:off x="4572000" y="1124744"/>
            <a:ext cx="144016"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3923928" y="1556792"/>
            <a:ext cx="1368152" cy="646331"/>
          </a:xfrm>
          <a:prstGeom prst="rect">
            <a:avLst/>
          </a:prstGeom>
          <a:noFill/>
        </p:spPr>
        <p:txBody>
          <a:bodyPr wrap="square" rtlCol="0">
            <a:spAutoFit/>
          </a:bodyPr>
          <a:lstStyle/>
          <a:p>
            <a:r>
              <a:rPr lang="en-US" dirty="0" err="1" smtClean="0"/>
              <a:t>plancks</a:t>
            </a:r>
            <a:r>
              <a:rPr lang="en-US" dirty="0" smtClean="0"/>
              <a:t> constant*</a:t>
            </a:r>
            <a:endParaRPr lang="cs-CZ" dirty="0"/>
          </a:p>
        </p:txBody>
      </p:sp>
      <p:sp>
        <p:nvSpPr>
          <p:cNvPr id="14" name="TextovéPole 13"/>
          <p:cNvSpPr txBox="1"/>
          <p:nvPr/>
        </p:nvSpPr>
        <p:spPr>
          <a:xfrm>
            <a:off x="5724128" y="1484784"/>
            <a:ext cx="1368152" cy="369332"/>
          </a:xfrm>
          <a:prstGeom prst="rect">
            <a:avLst/>
          </a:prstGeom>
          <a:noFill/>
        </p:spPr>
        <p:txBody>
          <a:bodyPr wrap="square" rtlCol="0">
            <a:spAutoFit/>
          </a:bodyPr>
          <a:lstStyle/>
          <a:p>
            <a:r>
              <a:rPr lang="en-US" dirty="0" smtClean="0"/>
              <a:t>frequency</a:t>
            </a:r>
            <a:endParaRPr lang="cs-CZ" dirty="0"/>
          </a:p>
        </p:txBody>
      </p:sp>
      <p:sp>
        <p:nvSpPr>
          <p:cNvPr id="15" name="TextovéPole 14"/>
          <p:cNvSpPr txBox="1"/>
          <p:nvPr/>
        </p:nvSpPr>
        <p:spPr>
          <a:xfrm>
            <a:off x="395536" y="6211669"/>
            <a:ext cx="5904656" cy="369332"/>
          </a:xfrm>
          <a:prstGeom prst="rect">
            <a:avLst/>
          </a:prstGeom>
          <a:noFill/>
        </p:spPr>
        <p:txBody>
          <a:bodyPr wrap="square" rtlCol="0">
            <a:spAutoFit/>
          </a:bodyPr>
          <a:lstStyle/>
          <a:p>
            <a:r>
              <a:rPr lang="en-US" dirty="0" smtClean="0"/>
              <a:t>* for biologists – just some constant</a:t>
            </a:r>
            <a:endParaRPr lang="cs-CZ" dirty="0"/>
          </a:p>
        </p:txBody>
      </p:sp>
      <p:sp>
        <p:nvSpPr>
          <p:cNvPr id="18" name="Je rovno 17"/>
          <p:cNvSpPr/>
          <p:nvPr/>
        </p:nvSpPr>
        <p:spPr>
          <a:xfrm rot="595983">
            <a:off x="2803127" y="1477855"/>
            <a:ext cx="792088" cy="432048"/>
          </a:xfrm>
          <a:prstGeom prst="mathEqual">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9" name="Násobení 18"/>
          <p:cNvSpPr/>
          <p:nvPr/>
        </p:nvSpPr>
        <p:spPr>
          <a:xfrm rot="20267627">
            <a:off x="5022900" y="1474065"/>
            <a:ext cx="697602" cy="617721"/>
          </a:xfrm>
          <a:prstGeom prst="mathMultiply">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Light damage and repair of photosynthetic apparatus</a:t>
            </a:r>
            <a:endParaRPr lang="cs-CZ" dirty="0"/>
          </a:p>
        </p:txBody>
      </p:sp>
      <p:sp>
        <p:nvSpPr>
          <p:cNvPr id="3" name="Zástupný symbol pro obsah 2"/>
          <p:cNvSpPr>
            <a:spLocks noGrp="1"/>
          </p:cNvSpPr>
          <p:nvPr>
            <p:ph idx="1"/>
          </p:nvPr>
        </p:nvSpPr>
        <p:spPr/>
        <p:txBody>
          <a:bodyPr/>
          <a:lstStyle/>
          <a:p>
            <a:endParaRPr lang="cs-CZ" dirty="0"/>
          </a:p>
        </p:txBody>
      </p:sp>
      <p:pic>
        <p:nvPicPr>
          <p:cNvPr id="78851" name="Picture 3"/>
          <p:cNvPicPr>
            <a:picLocks noChangeAspect="1" noChangeArrowheads="1"/>
          </p:cNvPicPr>
          <p:nvPr/>
        </p:nvPicPr>
        <p:blipFill>
          <a:blip r:embed="rId2" cstate="print"/>
          <a:srcRect/>
          <a:stretch>
            <a:fillRect/>
          </a:stretch>
        </p:blipFill>
        <p:spPr bwMode="auto">
          <a:xfrm>
            <a:off x="2627784" y="1628800"/>
            <a:ext cx="3816424" cy="52292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Picture 2"/>
          <p:cNvPicPr>
            <a:picLocks noChangeAspect="1" noChangeArrowheads="1"/>
          </p:cNvPicPr>
          <p:nvPr/>
        </p:nvPicPr>
        <p:blipFill>
          <a:blip r:embed="rId2" cstate="print"/>
          <a:srcRect/>
          <a:stretch>
            <a:fillRect/>
          </a:stretch>
        </p:blipFill>
        <p:spPr bwMode="auto">
          <a:xfrm>
            <a:off x="2339752" y="1556792"/>
            <a:ext cx="4536504" cy="4827169"/>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2400" dirty="0" smtClean="0"/>
              <a:t>Binding of protons and </a:t>
            </a:r>
            <a:r>
              <a:rPr lang="en-US" sz="2400" dirty="0" err="1" smtClean="0"/>
              <a:t>zeaxanthin</a:t>
            </a:r>
            <a:r>
              <a:rPr lang="en-US" sz="2400" dirty="0" smtClean="0"/>
              <a:t> to</a:t>
            </a:r>
            <a:br>
              <a:rPr lang="en-US" sz="2400" dirty="0" smtClean="0"/>
            </a:br>
            <a:r>
              <a:rPr lang="en-US" sz="2400" dirty="0" smtClean="0"/>
              <a:t>light-harvesting antenna proteins is thought to</a:t>
            </a:r>
            <a:br>
              <a:rPr lang="en-US" sz="2400" dirty="0" smtClean="0"/>
            </a:br>
            <a:r>
              <a:rPr lang="en-US" sz="2400" dirty="0" smtClean="0"/>
              <a:t>cause conformational changes that lead to</a:t>
            </a:r>
            <a:br>
              <a:rPr lang="en-US" sz="2400" dirty="0" smtClean="0"/>
            </a:br>
            <a:r>
              <a:rPr lang="cs-CZ" sz="2400" dirty="0" err="1" smtClean="0"/>
              <a:t>quenching</a:t>
            </a:r>
            <a:r>
              <a:rPr lang="cs-CZ" sz="2400" dirty="0" smtClean="0"/>
              <a:t> </a:t>
            </a:r>
            <a:r>
              <a:rPr lang="cs-CZ" sz="2400" dirty="0" err="1" smtClean="0"/>
              <a:t>and</a:t>
            </a:r>
            <a:r>
              <a:rPr lang="cs-CZ" sz="2400" dirty="0" smtClean="0"/>
              <a:t> </a:t>
            </a:r>
            <a:r>
              <a:rPr lang="cs-CZ" sz="2400" dirty="0" err="1" smtClean="0"/>
              <a:t>heat</a:t>
            </a:r>
            <a:r>
              <a:rPr lang="cs-CZ" sz="2400" dirty="0" smtClean="0"/>
              <a:t> </a:t>
            </a:r>
            <a:r>
              <a:rPr lang="cs-CZ" sz="2400" dirty="0" err="1" smtClean="0"/>
              <a:t>dissipation</a:t>
            </a:r>
            <a:endParaRPr lang="cs-CZ" sz="2400" dirty="0"/>
          </a:p>
        </p:txBody>
      </p:sp>
      <p:sp>
        <p:nvSpPr>
          <p:cNvPr id="3" name="Zástupný symbol pro obsah 2"/>
          <p:cNvSpPr>
            <a:spLocks noGrp="1"/>
          </p:cNvSpPr>
          <p:nvPr>
            <p:ph idx="1"/>
          </p:nvPr>
        </p:nvSpPr>
        <p:spPr/>
        <p:txBody>
          <a:bodyPr/>
          <a:lstStyle/>
          <a:p>
            <a:r>
              <a:rPr lang="en-US" sz="2000" dirty="0" smtClean="0"/>
              <a:t>non-photochemical quenching</a:t>
            </a:r>
            <a:endParaRPr lang="cs-CZ" sz="2000" dirty="0"/>
          </a:p>
        </p:txBody>
      </p:sp>
      <p:pic>
        <p:nvPicPr>
          <p:cNvPr id="79874" name="Picture 2"/>
          <p:cNvPicPr>
            <a:picLocks noChangeAspect="1" noChangeArrowheads="1"/>
          </p:cNvPicPr>
          <p:nvPr/>
        </p:nvPicPr>
        <p:blipFill>
          <a:blip r:embed="rId2" cstate="print"/>
          <a:srcRect/>
          <a:stretch>
            <a:fillRect/>
          </a:stretch>
        </p:blipFill>
        <p:spPr bwMode="auto">
          <a:xfrm>
            <a:off x="4067944" y="2348880"/>
            <a:ext cx="4410025" cy="4279521"/>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251520" y="2348880"/>
            <a:ext cx="2870460" cy="3933056"/>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Light induces new D1  protein synthesis</a:t>
            </a:r>
            <a:endParaRPr lang="cs-CZ" dirty="0"/>
          </a:p>
        </p:txBody>
      </p:sp>
      <p:pic>
        <p:nvPicPr>
          <p:cNvPr id="82946" name="Picture 2" descr="Full-size image (69 K)"/>
          <p:cNvPicPr>
            <a:picLocks noChangeAspect="1" noChangeArrowheads="1"/>
          </p:cNvPicPr>
          <p:nvPr/>
        </p:nvPicPr>
        <p:blipFill>
          <a:blip r:embed="rId2" cstate="print"/>
          <a:srcRect t="58419"/>
          <a:stretch>
            <a:fillRect/>
          </a:stretch>
        </p:blipFill>
        <p:spPr bwMode="auto">
          <a:xfrm>
            <a:off x="3059832" y="1844824"/>
            <a:ext cx="3305175" cy="3921049"/>
          </a:xfrm>
          <a:prstGeom prst="rect">
            <a:avLst/>
          </a:prstGeom>
          <a:noFill/>
        </p:spPr>
      </p:pic>
      <p:sp>
        <p:nvSpPr>
          <p:cNvPr id="5" name="Obdélník 4"/>
          <p:cNvSpPr/>
          <p:nvPr/>
        </p:nvSpPr>
        <p:spPr>
          <a:xfrm>
            <a:off x="4572000" y="5934670"/>
            <a:ext cx="4572000" cy="923330"/>
          </a:xfrm>
          <a:prstGeom prst="rect">
            <a:avLst/>
          </a:prstGeom>
        </p:spPr>
        <p:txBody>
          <a:bodyPr>
            <a:spAutoFit/>
          </a:bodyPr>
          <a:lstStyle/>
          <a:p>
            <a:pPr eaLnBrk="1" hangingPunct="1"/>
            <a:r>
              <a:rPr lang="en-US" dirty="0" err="1" smtClean="0"/>
              <a:t>Biochimica</a:t>
            </a:r>
            <a:r>
              <a:rPr lang="en-US" dirty="0" smtClean="0"/>
              <a:t> et </a:t>
            </a:r>
            <a:r>
              <a:rPr lang="en-US" dirty="0" err="1" smtClean="0"/>
              <a:t>Biophysica</a:t>
            </a:r>
            <a:r>
              <a:rPr lang="en-US" dirty="0" smtClean="0"/>
              <a:t> </a:t>
            </a:r>
            <a:r>
              <a:rPr lang="en-US" dirty="0" err="1" smtClean="0"/>
              <a:t>Acta</a:t>
            </a:r>
            <a:r>
              <a:rPr lang="en-US" dirty="0" smtClean="0"/>
              <a:t> (BBA) - Bioenergetics Volume 1817, Issue 1 2012 247 - 257</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Life cycle of D1 protein includes very specific degradation pathway</a:t>
            </a:r>
            <a:endParaRPr lang="cs-CZ" dirty="0"/>
          </a:p>
        </p:txBody>
      </p:sp>
      <p:sp>
        <p:nvSpPr>
          <p:cNvPr id="3" name="Zástupný symbol pro obsah 2"/>
          <p:cNvSpPr>
            <a:spLocks noGrp="1"/>
          </p:cNvSpPr>
          <p:nvPr>
            <p:ph idx="1"/>
          </p:nvPr>
        </p:nvSpPr>
        <p:spPr/>
        <p:txBody>
          <a:bodyPr/>
          <a:lstStyle/>
          <a:p>
            <a:endParaRPr lang="cs-CZ"/>
          </a:p>
        </p:txBody>
      </p:sp>
      <p:pic>
        <p:nvPicPr>
          <p:cNvPr id="81922" name="Picture 2" descr="Full-size image (93 K)"/>
          <p:cNvPicPr>
            <a:picLocks noChangeAspect="1" noChangeArrowheads="1"/>
          </p:cNvPicPr>
          <p:nvPr/>
        </p:nvPicPr>
        <p:blipFill>
          <a:blip r:embed="rId3" cstate="print"/>
          <a:srcRect/>
          <a:stretch>
            <a:fillRect/>
          </a:stretch>
        </p:blipFill>
        <p:spPr bwMode="auto">
          <a:xfrm>
            <a:off x="1835696" y="1371600"/>
            <a:ext cx="5219700" cy="5486400"/>
          </a:xfrm>
          <a:prstGeom prst="rect">
            <a:avLst/>
          </a:prstGeom>
          <a:noFill/>
        </p:spPr>
      </p:pic>
      <p:sp>
        <p:nvSpPr>
          <p:cNvPr id="5" name="Obdélník 4"/>
          <p:cNvSpPr/>
          <p:nvPr/>
        </p:nvSpPr>
        <p:spPr>
          <a:xfrm>
            <a:off x="7020272" y="4005064"/>
            <a:ext cx="2123728" cy="2031325"/>
          </a:xfrm>
          <a:prstGeom prst="rect">
            <a:avLst/>
          </a:prstGeom>
        </p:spPr>
        <p:txBody>
          <a:bodyPr wrap="square">
            <a:spAutoFit/>
          </a:bodyPr>
          <a:lstStyle/>
          <a:p>
            <a:pPr eaLnBrk="1" hangingPunct="1"/>
            <a:r>
              <a:rPr lang="en-US" dirty="0" err="1" smtClean="0"/>
              <a:t>Biochimica</a:t>
            </a:r>
            <a:r>
              <a:rPr lang="en-US" dirty="0" smtClean="0"/>
              <a:t> et </a:t>
            </a:r>
            <a:r>
              <a:rPr lang="en-US" dirty="0" err="1" smtClean="0"/>
              <a:t>Biophysica</a:t>
            </a:r>
            <a:r>
              <a:rPr lang="en-US" dirty="0" smtClean="0"/>
              <a:t> </a:t>
            </a:r>
            <a:r>
              <a:rPr lang="en-US" dirty="0" err="1" smtClean="0"/>
              <a:t>Acta</a:t>
            </a:r>
            <a:r>
              <a:rPr lang="en-US" dirty="0" smtClean="0"/>
              <a:t> (BBA) - Bioenergetics Volume 1817, Issue 1 2012 247 - 257</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4" name="Picture 2" descr="http://pcp.oxfordjournals.org/content/45/11/1648/F6.large.jpg"/>
          <p:cNvPicPr>
            <a:picLocks noChangeAspect="1" noChangeArrowheads="1"/>
          </p:cNvPicPr>
          <p:nvPr/>
        </p:nvPicPr>
        <p:blipFill>
          <a:blip r:embed="rId2" cstate="print"/>
          <a:srcRect/>
          <a:stretch>
            <a:fillRect/>
          </a:stretch>
        </p:blipFill>
        <p:spPr bwMode="auto">
          <a:xfrm>
            <a:off x="1259632" y="260648"/>
            <a:ext cx="5755375" cy="6256933"/>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Distribution of </a:t>
            </a:r>
            <a:r>
              <a:rPr lang="en-US" dirty="0" err="1" smtClean="0"/>
              <a:t>photosystems</a:t>
            </a:r>
            <a:r>
              <a:rPr lang="en-US" dirty="0" smtClean="0"/>
              <a:t> has its reasons</a:t>
            </a:r>
            <a:endParaRPr lang="cs-CZ" dirty="0"/>
          </a:p>
        </p:txBody>
      </p:sp>
      <p:sp>
        <p:nvSpPr>
          <p:cNvPr id="3" name="Zástupný symbol pro obsah 2"/>
          <p:cNvSpPr>
            <a:spLocks noGrp="1"/>
          </p:cNvSpPr>
          <p:nvPr>
            <p:ph idx="1"/>
          </p:nvPr>
        </p:nvSpPr>
        <p:spPr/>
        <p:txBody>
          <a:bodyPr/>
          <a:lstStyle/>
          <a:p>
            <a:endParaRPr lang="cs-CZ"/>
          </a:p>
        </p:txBody>
      </p:sp>
      <p:pic>
        <p:nvPicPr>
          <p:cNvPr id="83970" name="Picture 2"/>
          <p:cNvPicPr>
            <a:picLocks noChangeAspect="1" noChangeArrowheads="1"/>
          </p:cNvPicPr>
          <p:nvPr/>
        </p:nvPicPr>
        <p:blipFill>
          <a:blip r:embed="rId2" cstate="print"/>
          <a:srcRect/>
          <a:stretch>
            <a:fillRect/>
          </a:stretch>
        </p:blipFill>
        <p:spPr bwMode="auto">
          <a:xfrm>
            <a:off x="399518" y="1412776"/>
            <a:ext cx="8744482" cy="5184576"/>
          </a:xfrm>
          <a:prstGeom prst="rect">
            <a:avLst/>
          </a:prstGeom>
          <a:noFill/>
          <a:ln w="9525">
            <a:noFill/>
            <a:miter lim="800000"/>
            <a:headEnd/>
            <a:tailEnd/>
          </a:ln>
        </p:spPr>
      </p:pic>
      <p:sp>
        <p:nvSpPr>
          <p:cNvPr id="5" name="Obdélník 4"/>
          <p:cNvSpPr/>
          <p:nvPr/>
        </p:nvSpPr>
        <p:spPr>
          <a:xfrm>
            <a:off x="4283968" y="4797152"/>
            <a:ext cx="93610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PRODUCTS OF LIGHT REACTIONS</a:t>
            </a:r>
            <a:endParaRPr lang="cs-CZ" dirty="0"/>
          </a:p>
        </p:txBody>
      </p:sp>
      <p:sp>
        <p:nvSpPr>
          <p:cNvPr id="3" name="Zástupný symbol pro obsah 2"/>
          <p:cNvSpPr>
            <a:spLocks noGrp="1"/>
          </p:cNvSpPr>
          <p:nvPr>
            <p:ph idx="1"/>
          </p:nvPr>
        </p:nvSpPr>
        <p:spPr/>
        <p:txBody>
          <a:bodyPr/>
          <a:lstStyle/>
          <a:p>
            <a:r>
              <a:rPr lang="en-US" dirty="0" smtClean="0"/>
              <a:t>molecular oxygen</a:t>
            </a:r>
          </a:p>
          <a:p>
            <a:r>
              <a:rPr lang="en-US" dirty="0" smtClean="0"/>
              <a:t>energy stored in NADPH and ATP</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THE END</a:t>
            </a:r>
            <a:endParaRPr lang="cs-CZ" dirty="0"/>
          </a:p>
        </p:txBody>
      </p:sp>
      <p:sp>
        <p:nvSpPr>
          <p:cNvPr id="3" name="Zástupný symbol pro obsah 2"/>
          <p:cNvSpPr>
            <a:spLocks noGrp="1"/>
          </p:cNvSpPr>
          <p:nvPr>
            <p:ph idx="1"/>
          </p:nvPr>
        </p:nvSpPr>
        <p:spPr/>
        <p:txBody>
          <a:bodyPr/>
          <a:lstStyle/>
          <a:p>
            <a:endParaRPr lang="cs-C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Early photosynthesis experiments</a:t>
            </a:r>
            <a:endParaRPr lang="cs-CZ" dirty="0"/>
          </a:p>
        </p:txBody>
      </p:sp>
      <p:sp>
        <p:nvSpPr>
          <p:cNvPr id="3" name="Zástupný symbol pro obsah 2"/>
          <p:cNvSpPr>
            <a:spLocks noGrp="1"/>
          </p:cNvSpPr>
          <p:nvPr>
            <p:ph idx="1"/>
          </p:nvPr>
        </p:nvSpPr>
        <p:spPr/>
        <p:txBody>
          <a:bodyPr/>
          <a:lstStyle/>
          <a:p>
            <a:pPr>
              <a:buNone/>
            </a:pPr>
            <a:r>
              <a:rPr lang="en-US" dirty="0" smtClean="0"/>
              <a:t>experiments by </a:t>
            </a:r>
          </a:p>
          <a:p>
            <a:pPr>
              <a:buNone/>
            </a:pPr>
            <a:r>
              <a:rPr lang="en-US" dirty="0" smtClean="0"/>
              <a:t>Joseph Priestley </a:t>
            </a:r>
          </a:p>
          <a:p>
            <a:pPr>
              <a:buNone/>
            </a:pPr>
            <a:r>
              <a:rPr lang="en-US" dirty="0" smtClean="0"/>
              <a:t>(1733-1804)</a:t>
            </a:r>
          </a:p>
          <a:p>
            <a:pPr>
              <a:buNone/>
            </a:pPr>
            <a:endParaRPr lang="cs-CZ" dirty="0"/>
          </a:p>
        </p:txBody>
      </p:sp>
      <p:pic>
        <p:nvPicPr>
          <p:cNvPr id="64514" name="Picture 2" descr="http://textbook.s-anand.net/wp-content/uploads/2010/12/CH-13.png"/>
          <p:cNvPicPr>
            <a:picLocks noChangeAspect="1" noChangeArrowheads="1"/>
          </p:cNvPicPr>
          <p:nvPr/>
        </p:nvPicPr>
        <p:blipFill>
          <a:blip r:embed="rId2" cstate="print"/>
          <a:srcRect/>
          <a:stretch>
            <a:fillRect/>
          </a:stretch>
        </p:blipFill>
        <p:spPr bwMode="auto">
          <a:xfrm>
            <a:off x="5940152" y="1052736"/>
            <a:ext cx="3028950" cy="5057775"/>
          </a:xfrm>
          <a:prstGeom prst="rect">
            <a:avLst/>
          </a:prstGeom>
          <a:noFill/>
        </p:spPr>
      </p:pic>
      <p:sp>
        <p:nvSpPr>
          <p:cNvPr id="5" name="Obdélník 4"/>
          <p:cNvSpPr/>
          <p:nvPr/>
        </p:nvSpPr>
        <p:spPr>
          <a:xfrm>
            <a:off x="467544" y="3573016"/>
            <a:ext cx="4320480" cy="923330"/>
          </a:xfrm>
          <a:prstGeom prst="rect">
            <a:avLst/>
          </a:prstGeom>
        </p:spPr>
        <p:txBody>
          <a:bodyPr wrap="square">
            <a:spAutoFit/>
          </a:bodyPr>
          <a:lstStyle/>
          <a:p>
            <a:r>
              <a:rPr lang="en-US" dirty="0"/>
              <a:t>Priestley </a:t>
            </a:r>
            <a:r>
              <a:rPr lang="en-US" dirty="0" err="1"/>
              <a:t>hypothesised</a:t>
            </a:r>
            <a:r>
              <a:rPr lang="en-US" dirty="0"/>
              <a:t> as follows: Plants restore to the air whatever breathing animals and burning candles remove.</a:t>
            </a:r>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Theodor </a:t>
            </a:r>
            <a:r>
              <a:rPr lang="cs-CZ" dirty="0" err="1" smtClean="0"/>
              <a:t>Wilhelm</a:t>
            </a:r>
            <a:r>
              <a:rPr lang="cs-CZ" dirty="0" smtClean="0"/>
              <a:t> </a:t>
            </a:r>
            <a:r>
              <a:rPr lang="cs-CZ" dirty="0" err="1" smtClean="0"/>
              <a:t>Engelmann</a:t>
            </a:r>
            <a:r>
              <a:rPr lang="en-US" dirty="0" smtClean="0"/>
              <a:t>s experiment</a:t>
            </a:r>
            <a:endParaRPr lang="cs-CZ" dirty="0"/>
          </a:p>
        </p:txBody>
      </p:sp>
      <p:sp>
        <p:nvSpPr>
          <p:cNvPr id="3" name="Zástupný symbol pro obsah 2"/>
          <p:cNvSpPr>
            <a:spLocks noGrp="1"/>
          </p:cNvSpPr>
          <p:nvPr>
            <p:ph idx="1"/>
          </p:nvPr>
        </p:nvSpPr>
        <p:spPr/>
        <p:txBody>
          <a:bodyPr/>
          <a:lstStyle/>
          <a:p>
            <a:endParaRPr lang="cs-CZ" dirty="0"/>
          </a:p>
        </p:txBody>
      </p:sp>
      <p:pic>
        <p:nvPicPr>
          <p:cNvPr id="66562" name="Picture 2" descr="http://5e.plantphys.net/images/ch07/wt0701d.jpg"/>
          <p:cNvPicPr>
            <a:picLocks noChangeAspect="1" noChangeArrowheads="1"/>
          </p:cNvPicPr>
          <p:nvPr/>
        </p:nvPicPr>
        <p:blipFill>
          <a:blip r:embed="rId2" cstate="print"/>
          <a:srcRect/>
          <a:stretch>
            <a:fillRect/>
          </a:stretch>
        </p:blipFill>
        <p:spPr bwMode="auto">
          <a:xfrm>
            <a:off x="3203848" y="1484784"/>
            <a:ext cx="3810000" cy="518160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6477000" y="5867400"/>
            <a:ext cx="2286000" cy="457200"/>
          </a:xfrm>
          <a:prstGeom prst="rect">
            <a:avLst/>
          </a:prstGeom>
          <a:noFill/>
          <a:ln w="9525">
            <a:noFill/>
            <a:miter lim="800000"/>
            <a:headEnd/>
            <a:tailEnd/>
          </a:ln>
          <a:effectLst/>
        </p:spPr>
        <p:txBody>
          <a:bodyPr>
            <a:spAutoFit/>
          </a:bodyPr>
          <a:lstStyle/>
          <a:p>
            <a:pPr>
              <a:spcBef>
                <a:spcPct val="50000"/>
              </a:spcBef>
            </a:pPr>
            <a:r>
              <a:rPr lang="en-US"/>
              <a:t>Annual Reviews</a:t>
            </a:r>
          </a:p>
        </p:txBody>
      </p:sp>
      <p:pic>
        <p:nvPicPr>
          <p:cNvPr id="2061" name="Picture 13" descr="Blankenship-f02-clr"/>
          <p:cNvPicPr>
            <a:picLocks noChangeAspect="1" noChangeArrowheads="1"/>
          </p:cNvPicPr>
          <p:nvPr/>
        </p:nvPicPr>
        <p:blipFill>
          <a:blip r:embed="rId3" cstate="print"/>
          <a:srcRect/>
          <a:stretch>
            <a:fillRect/>
          </a:stretch>
        </p:blipFill>
        <p:spPr bwMode="auto">
          <a:xfrm>
            <a:off x="1331640" y="1124744"/>
            <a:ext cx="7467600" cy="4649131"/>
          </a:xfrm>
          <a:prstGeom prst="rect">
            <a:avLst/>
          </a:prstGeom>
          <a:noFill/>
        </p:spPr>
      </p:pic>
      <p:sp>
        <p:nvSpPr>
          <p:cNvPr id="4" name="Nadpis 1"/>
          <p:cNvSpPr txBox="1">
            <a:spLocks/>
          </p:cNvSpPr>
          <p:nvPr/>
        </p:nvSpPr>
        <p:spPr>
          <a:xfrm>
            <a:off x="457200" y="274638"/>
            <a:ext cx="8229600" cy="11430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Evolution of photosynthesis</a:t>
            </a:r>
            <a:endParaRPr kumimoji="0" lang="cs-CZ"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web2.stmaryssen-h.schools.nsw.edu.au/site/rick/Biology%20web%20site/Pre_8_4_Life%20on%20Earth/Banded%20Iron/AustraliaBIF.JPG"/>
          <p:cNvPicPr>
            <a:picLocks noChangeAspect="1" noChangeArrowheads="1"/>
          </p:cNvPicPr>
          <p:nvPr/>
        </p:nvPicPr>
        <p:blipFill>
          <a:blip r:embed="rId2" cstate="print"/>
          <a:srcRect/>
          <a:stretch>
            <a:fillRect/>
          </a:stretch>
        </p:blipFill>
        <p:spPr bwMode="auto">
          <a:xfrm>
            <a:off x="179512" y="188640"/>
            <a:ext cx="8640960" cy="6480720"/>
          </a:xfrm>
          <a:prstGeom prst="rect">
            <a:avLst/>
          </a:prstGeom>
          <a:noFill/>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5442</TotalTime>
  <Words>1867</Words>
  <Application>Microsoft Office PowerPoint</Application>
  <PresentationFormat>Předvádění na obrazovce (4:3)</PresentationFormat>
  <Paragraphs>145</Paragraphs>
  <Slides>58</Slides>
  <Notes>5</Notes>
  <HiddenSlides>0</HiddenSlides>
  <MMClips>0</MMClips>
  <ScaleCrop>false</ScaleCrop>
  <HeadingPairs>
    <vt:vector size="4" baseType="variant">
      <vt:variant>
        <vt:lpstr>Motiv</vt:lpstr>
      </vt:variant>
      <vt:variant>
        <vt:i4>1</vt:i4>
      </vt:variant>
      <vt:variant>
        <vt:lpstr>Nadpisy snímků</vt:lpstr>
      </vt:variant>
      <vt:variant>
        <vt:i4>58</vt:i4>
      </vt:variant>
    </vt:vector>
  </HeadingPairs>
  <TitlesOfParts>
    <vt:vector size="59" baseType="lpstr">
      <vt:lpstr>Motiv sady Office</vt:lpstr>
      <vt:lpstr>PHOTOSYNTHESIS</vt:lpstr>
      <vt:lpstr>Let there be light</vt:lpstr>
      <vt:lpstr>Snímek 3</vt:lpstr>
      <vt:lpstr>Snímek 4</vt:lpstr>
      <vt:lpstr>E = hv</vt:lpstr>
      <vt:lpstr>Early photosynthesis experiments</vt:lpstr>
      <vt:lpstr>Theodor Wilhelm Engelmanns experiment</vt:lpstr>
      <vt:lpstr>Snímek 8</vt:lpstr>
      <vt:lpstr>Snímek 9</vt:lpstr>
      <vt:lpstr>Maybye right now you are asking...</vt:lpstr>
      <vt:lpstr>Snímek 11</vt:lpstr>
      <vt:lpstr>Snímek 12</vt:lpstr>
      <vt:lpstr>Snímek 13</vt:lpstr>
      <vt:lpstr>Snímek 14</vt:lpstr>
      <vt:lpstr>Snímek 15</vt:lpstr>
      <vt:lpstr>Plastids</vt:lpstr>
      <vt:lpstr>Watching endosymbiosis</vt:lpstr>
      <vt:lpstr>Snímek 18</vt:lpstr>
      <vt:lpstr>Chloroplast anatomy</vt:lpstr>
      <vt:lpstr>Chloroplast anatomy</vt:lpstr>
      <vt:lpstr>Chloroplast movements</vt:lpstr>
      <vt:lpstr>Snímek 22</vt:lpstr>
      <vt:lpstr>Leaf anatomy</vt:lpstr>
      <vt:lpstr>Photosyntheticaly active radiation</vt:lpstr>
      <vt:lpstr>Photosynthetic pigments</vt:lpstr>
      <vt:lpstr>Photosynthetic pigments</vt:lpstr>
      <vt:lpstr>Biosynthesis of chlorophyl starts from glutamic acid</vt:lpstr>
      <vt:lpstr>Chlorophyl is excited by photons</vt:lpstr>
      <vt:lpstr>Transfer of electron through photosynthetic aparatus</vt:lpstr>
      <vt:lpstr>Transfer of electron through photosynthetic aparatus </vt:lpstr>
      <vt:lpstr>Snímek 31</vt:lpstr>
      <vt:lpstr>Redox potential</vt:lpstr>
      <vt:lpstr>Redox potential in light reactions of photosynthesis</vt:lpstr>
      <vt:lpstr>Photosystem II (PS2) - light harvesting antenae</vt:lpstr>
      <vt:lpstr>Snímek 35</vt:lpstr>
      <vt:lpstr>Induction rezonance transfers the energy to the core of PS II</vt:lpstr>
      <vt:lpstr>Core complex of PS II</vt:lpstr>
      <vt:lpstr>Snímek 38</vt:lpstr>
      <vt:lpstr>Snímek 39</vt:lpstr>
      <vt:lpstr>Oxygen evolving center</vt:lpstr>
      <vt:lpstr>Snímek 41</vt:lpstr>
      <vt:lpstr>Plastoquinone - PQ</vt:lpstr>
      <vt:lpstr>Plastoquinone - PQ</vt:lpstr>
      <vt:lpstr>Cytochrome complex B6F</vt:lpstr>
      <vt:lpstr>Q cycle</vt:lpstr>
      <vt:lpstr>Photosystem I (PS I)</vt:lpstr>
      <vt:lpstr>Snímek 47</vt:lpstr>
      <vt:lpstr>NADPH</vt:lpstr>
      <vt:lpstr>ATP synthase</vt:lpstr>
      <vt:lpstr>Light damage and repair of photosynthetic apparatus</vt:lpstr>
      <vt:lpstr>Snímek 51</vt:lpstr>
      <vt:lpstr>Binding of protons and zeaxanthin to light-harvesting antenna proteins is thought to cause conformational changes that lead to quenching and heat dissipation</vt:lpstr>
      <vt:lpstr>Light induces new D1  protein synthesis</vt:lpstr>
      <vt:lpstr>Life cycle of D1 protein includes very specific degradation pathway</vt:lpstr>
      <vt:lpstr>Snímek 55</vt:lpstr>
      <vt:lpstr>Distribution of photosystems has its reasons</vt:lpstr>
      <vt:lpstr>PRODUCTS OF LIGHT REACTIONS</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FOTOSYNTÉZA</dc:title>
  <dc:creator>Ivan</dc:creator>
  <cp:lastModifiedBy>Ivan</cp:lastModifiedBy>
  <cp:revision>115</cp:revision>
  <dcterms:created xsi:type="dcterms:W3CDTF">2010-10-15T09:13:09Z</dcterms:created>
  <dcterms:modified xsi:type="dcterms:W3CDTF">2012-12-10T12:33:47Z</dcterms:modified>
</cp:coreProperties>
</file>