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82" r:id="rId4"/>
    <p:sldId id="266" r:id="rId5"/>
    <p:sldId id="257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87" r:id="rId14"/>
    <p:sldId id="265" r:id="rId15"/>
    <p:sldId id="280" r:id="rId16"/>
    <p:sldId id="267" r:id="rId17"/>
    <p:sldId id="268" r:id="rId18"/>
    <p:sldId id="259" r:id="rId19"/>
    <p:sldId id="269" r:id="rId20"/>
    <p:sldId id="260" r:id="rId21"/>
    <p:sldId id="261" r:id="rId22"/>
    <p:sldId id="262" r:id="rId23"/>
    <p:sldId id="263" r:id="rId24"/>
    <p:sldId id="264" r:id="rId25"/>
    <p:sldId id="281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A074-5048-4FCF-AB7A-49710EC3D98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C7B-92C2-4E8D-8CC5-0C0BCFDCD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2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C7B-92C2-4E8D-8CC5-0C0BCFDCD9F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91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C7B-92C2-4E8D-8CC5-0C0BCFDCD9F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5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0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69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18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79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2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1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86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9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907E-64EF-470D-999D-90EF27FF8C9F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DD58-B2B7-457E-A96A-F0AB95DBF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0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60"/>
          </a:xfrm>
        </p:spPr>
        <p:txBody>
          <a:bodyPr>
            <a:normAutofit/>
          </a:bodyPr>
          <a:lstStyle/>
          <a:p>
            <a:r>
              <a:rPr lang="cs-CZ" dirty="0"/>
              <a:t>Emoce v perspektivě kognitivní lingvistiky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40760" cy="3649960"/>
          </a:xfrm>
        </p:spPr>
        <p:txBody>
          <a:bodyPr/>
          <a:lstStyle/>
          <a:p>
            <a:r>
              <a:rPr lang="cs-CZ" dirty="0"/>
              <a:t>(jedno východisko zkoumání)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20" y="3039464"/>
            <a:ext cx="51264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„Nechci, aby se děly takové věci“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5179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Hněv</a:t>
            </a:r>
          </a:p>
          <a:p>
            <a:pPr marL="0" indent="0">
              <a:buNone/>
            </a:pPr>
            <a:r>
              <a:rPr lang="cs-CZ" dirty="0"/>
              <a:t>Vztek</a:t>
            </a:r>
          </a:p>
          <a:p>
            <a:pPr marL="0" indent="0">
              <a:buNone/>
            </a:pPr>
            <a:r>
              <a:rPr lang="cs-CZ" dirty="0"/>
              <a:t>Rozčilený</a:t>
            </a:r>
          </a:p>
          <a:p>
            <a:pPr marL="0" indent="0">
              <a:buNone/>
            </a:pPr>
            <a:r>
              <a:rPr lang="cs-CZ" dirty="0"/>
              <a:t>Zloba / zlobit se</a:t>
            </a:r>
          </a:p>
          <a:p>
            <a:pPr marL="0" indent="0">
              <a:buNone/>
            </a:pPr>
            <a:r>
              <a:rPr lang="cs-CZ" dirty="0"/>
              <a:t>Zuřivost / zuřit</a:t>
            </a:r>
          </a:p>
          <a:p>
            <a:pPr marL="0" indent="0">
              <a:buNone/>
            </a:pPr>
            <a:r>
              <a:rPr lang="cs-CZ" dirty="0"/>
              <a:t>Rozhořčení</a:t>
            </a:r>
          </a:p>
          <a:p>
            <a:pPr marL="0" indent="0">
              <a:buNone/>
            </a:pPr>
            <a:r>
              <a:rPr lang="cs-CZ" dirty="0"/>
              <a:t>Pobouření</a:t>
            </a:r>
          </a:p>
          <a:p>
            <a:pPr marL="0" indent="0">
              <a:buNone/>
            </a:pPr>
            <a:r>
              <a:rPr lang="cs-CZ" dirty="0"/>
              <a:t>Pohoršení</a:t>
            </a:r>
          </a:p>
          <a:p>
            <a:pPr marL="0" indent="0">
              <a:buNone/>
            </a:pPr>
            <a:r>
              <a:rPr lang="cs-CZ" dirty="0"/>
              <a:t>Naštvanost, být naštvaný, naštvat se…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0" y="2852936"/>
            <a:ext cx="4736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rmAutofit/>
          </a:bodyPr>
          <a:lstStyle/>
          <a:p>
            <a:r>
              <a:rPr lang="cs-CZ" sz="3600" dirty="0"/>
              <a:t>5. „Myšlení na jiné lidi“ (vztah k druhému)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Závist</a:t>
            </a:r>
          </a:p>
          <a:p>
            <a:pPr marL="0" indent="0">
              <a:buNone/>
            </a:pPr>
            <a:r>
              <a:rPr lang="cs-CZ" dirty="0"/>
              <a:t>Žárlivost</a:t>
            </a:r>
          </a:p>
          <a:p>
            <a:pPr marL="0" indent="0">
              <a:buNone/>
            </a:pPr>
            <a:r>
              <a:rPr lang="cs-CZ" dirty="0"/>
              <a:t>Soucit, soucítění</a:t>
            </a:r>
          </a:p>
          <a:p>
            <a:pPr marL="0" indent="0">
              <a:buNone/>
            </a:pPr>
            <a:r>
              <a:rPr lang="cs-CZ" dirty="0"/>
              <a:t>Empatie</a:t>
            </a:r>
          </a:p>
          <a:p>
            <a:pPr marL="0" indent="0">
              <a:buNone/>
            </a:pPr>
            <a:r>
              <a:rPr lang="cs-CZ" dirty="0"/>
              <a:t>Lítost (je mi někoho líto)</a:t>
            </a:r>
          </a:p>
          <a:p>
            <a:pPr marL="0" indent="0">
              <a:buNone/>
            </a:pPr>
            <a:r>
              <a:rPr lang="cs-CZ" dirty="0"/>
              <a:t>Účast (mít s někým účast)</a:t>
            </a:r>
          </a:p>
          <a:p>
            <a:pPr marL="0" indent="0">
              <a:buNone/>
            </a:pPr>
            <a:r>
              <a:rPr lang="cs-CZ" dirty="0"/>
              <a:t>Škodolibost</a:t>
            </a:r>
          </a:p>
          <a:p>
            <a:pPr marL="0" indent="0">
              <a:buNone/>
            </a:pPr>
            <a:r>
              <a:rPr lang="cs-CZ" dirty="0"/>
              <a:t>Vděčnost</a:t>
            </a:r>
          </a:p>
          <a:p>
            <a:pPr marL="0" indent="0">
              <a:buNone/>
            </a:pPr>
            <a:r>
              <a:rPr lang="cs-CZ" dirty="0"/>
              <a:t>Obdiv</a:t>
            </a:r>
          </a:p>
          <a:p>
            <a:pPr marL="0" indent="0">
              <a:buNone/>
            </a:pPr>
            <a:r>
              <a:rPr lang="cs-CZ" dirty="0"/>
              <a:t>Opovržení</a:t>
            </a:r>
          </a:p>
          <a:p>
            <a:pPr marL="0" indent="0">
              <a:buNone/>
            </a:pPr>
            <a:r>
              <a:rPr lang="cs-CZ" dirty="0"/>
              <a:t>Pohrdání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38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/>
          <a:lstStyle/>
          <a:p>
            <a:r>
              <a:rPr lang="cs-CZ" dirty="0"/>
              <a:t>6. „Myšlení na sebe“ (sebereflexe)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Stud, stydět se</a:t>
            </a:r>
          </a:p>
          <a:p>
            <a:pPr marL="0" indent="0">
              <a:buNone/>
            </a:pPr>
            <a:r>
              <a:rPr lang="cs-CZ" dirty="0"/>
              <a:t>Rozpaky</a:t>
            </a:r>
          </a:p>
          <a:p>
            <a:pPr marL="0" indent="0">
              <a:buNone/>
            </a:pPr>
            <a:r>
              <a:rPr lang="cs-CZ" dirty="0"/>
              <a:t>Ostych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Hrdost</a:t>
            </a:r>
          </a:p>
          <a:p>
            <a:pPr marL="0" indent="0">
              <a:buNone/>
            </a:pPr>
            <a:r>
              <a:rPr lang="cs-CZ" dirty="0"/>
              <a:t>Pýcha</a:t>
            </a:r>
          </a:p>
          <a:p>
            <a:pPr marL="0" indent="0">
              <a:buNone/>
            </a:pPr>
            <a:r>
              <a:rPr lang="cs-CZ" dirty="0"/>
              <a:t>Povýšenost</a:t>
            </a:r>
          </a:p>
          <a:p>
            <a:pPr marL="0" indent="0">
              <a:buNone/>
            </a:pPr>
            <a:r>
              <a:rPr lang="cs-CZ" dirty="0"/>
              <a:t>Arogance</a:t>
            </a:r>
          </a:p>
          <a:p>
            <a:pPr marL="0" indent="0">
              <a:buNone/>
            </a:pPr>
            <a:r>
              <a:rPr lang="cs-CZ" dirty="0"/>
              <a:t>Skromnost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Vina, pocit provinění</a:t>
            </a:r>
          </a:p>
          <a:p>
            <a:pPr marL="0" indent="0">
              <a:buNone/>
            </a:pPr>
            <a:r>
              <a:rPr lang="cs-CZ" dirty="0"/>
              <a:t>Výčitky svědomí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60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Zahrnuty všechny okruhy emocí?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Disgust</a:t>
            </a:r>
            <a:r>
              <a:rPr lang="cs-CZ" dirty="0"/>
              <a:t> – znechucení, zhnusení</a:t>
            </a:r>
          </a:p>
          <a:p>
            <a:pPr marL="0" indent="0">
              <a:buNone/>
            </a:pPr>
            <a:r>
              <a:rPr lang="cs-CZ" dirty="0" err="1"/>
              <a:t>Surprise</a:t>
            </a:r>
            <a:r>
              <a:rPr lang="cs-CZ" dirty="0"/>
              <a:t> – překvapení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46163"/>
            <a:ext cx="33820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Význam – kritéria popisu: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A. </a:t>
            </a:r>
            <a:r>
              <a:rPr lang="cs-CZ" dirty="0" err="1"/>
              <a:t>Wierzbicka</a:t>
            </a:r>
            <a:r>
              <a:rPr lang="cs-CZ" dirty="0"/>
              <a:t>  rozlišuje význam jednotlivých výrazů (a scénáře, které se k nim vztahují) </a:t>
            </a:r>
            <a:r>
              <a:rPr lang="cs-CZ" b="1" dirty="0"/>
              <a:t>na základě těchto kritérií: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a/ </a:t>
            </a:r>
            <a:r>
              <a:rPr lang="cs-CZ" b="1" dirty="0"/>
              <a:t>typických situací</a:t>
            </a:r>
            <a:r>
              <a:rPr lang="cs-CZ" dirty="0"/>
              <a:t> užití daného výrazu</a:t>
            </a:r>
          </a:p>
          <a:p>
            <a:pPr marL="0" indent="0">
              <a:buNone/>
            </a:pPr>
            <a:r>
              <a:rPr lang="cs-CZ" dirty="0"/>
              <a:t>b/ přítomnosti nebo nepřítomnosti </a:t>
            </a:r>
            <a:r>
              <a:rPr lang="cs-CZ" b="1" dirty="0"/>
              <a:t>přímého</a:t>
            </a:r>
            <a:r>
              <a:rPr lang="cs-CZ" dirty="0"/>
              <a:t> </a:t>
            </a:r>
            <a:r>
              <a:rPr lang="cs-CZ" b="1" dirty="0"/>
              <a:t>podnětu</a:t>
            </a:r>
            <a:r>
              <a:rPr lang="cs-CZ" dirty="0"/>
              <a:t>, který emoci vyvolal (příčina, původ emoce)</a:t>
            </a:r>
          </a:p>
          <a:p>
            <a:pPr marL="0" indent="0">
              <a:buNone/>
            </a:pPr>
            <a:r>
              <a:rPr lang="cs-CZ" dirty="0"/>
              <a:t>c/ vztahu k možnému </a:t>
            </a:r>
            <a:r>
              <a:rPr lang="cs-CZ" b="1" dirty="0"/>
              <a:t>předmětu</a:t>
            </a:r>
            <a:r>
              <a:rPr lang="cs-CZ" dirty="0"/>
              <a:t> emoce (jiný člověk a jeho chování, situace)</a:t>
            </a:r>
          </a:p>
          <a:p>
            <a:pPr marL="0" indent="0">
              <a:buNone/>
            </a:pPr>
            <a:r>
              <a:rPr lang="cs-CZ" dirty="0"/>
              <a:t>d/ typických </a:t>
            </a:r>
            <a:r>
              <a:rPr lang="cs-CZ" b="1" dirty="0"/>
              <a:t>projevů</a:t>
            </a:r>
            <a:r>
              <a:rPr lang="cs-CZ" dirty="0"/>
              <a:t> emoce </a:t>
            </a:r>
          </a:p>
          <a:p>
            <a:pPr marL="0" indent="0">
              <a:buNone/>
            </a:pPr>
            <a:r>
              <a:rPr lang="cs-CZ" dirty="0"/>
              <a:t>… příp. dalších 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32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Co dále hraje roli, co sledujeme: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14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… dlouhodobost – aktuálnost emoce / prožitku</a:t>
            </a:r>
          </a:p>
          <a:p>
            <a:pPr marL="0" indent="0">
              <a:buNone/>
            </a:pPr>
            <a:r>
              <a:rPr lang="cs-CZ" dirty="0"/>
              <a:t>… intenzita prožitku</a:t>
            </a:r>
          </a:p>
          <a:p>
            <a:pPr marL="0" indent="0">
              <a:buNone/>
            </a:pPr>
            <a:r>
              <a:rPr lang="cs-CZ" dirty="0"/>
              <a:t>… orientace na přítomnost – minulost – budoucnost</a:t>
            </a:r>
          </a:p>
          <a:p>
            <a:pPr marL="0" indent="0">
              <a:buNone/>
            </a:pPr>
            <a:r>
              <a:rPr lang="cs-CZ" dirty="0"/>
              <a:t>… spojení s určitou částí těla</a:t>
            </a:r>
          </a:p>
          <a:p>
            <a:pPr marL="0" indent="0">
              <a:buNone/>
            </a:pPr>
            <a:r>
              <a:rPr lang="cs-CZ" dirty="0"/>
              <a:t>… tělesné procesy a symptomy s danou emocí spojené (bledost, „ztuhnutí“, husí kůže, třes – strach; smích, tanec – radost apod.)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>
                <a:latin typeface="Times New Roman"/>
                <a:cs typeface="Times New Roman"/>
              </a:rPr>
              <a:t>→ </a:t>
            </a:r>
            <a:r>
              <a:rPr lang="cs-CZ" dirty="0"/>
              <a:t>… metonymie (</a:t>
            </a:r>
            <a:r>
              <a:rPr lang="cs-CZ" i="1" dirty="0"/>
              <a:t>tančila radostí, roztřásl se strachy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>
                <a:latin typeface="Times New Roman"/>
                <a:cs typeface="Times New Roman"/>
              </a:rPr>
              <a:t> → </a:t>
            </a:r>
            <a:r>
              <a:rPr lang="cs-CZ" dirty="0"/>
              <a:t>… metafory (</a:t>
            </a:r>
            <a:r>
              <a:rPr lang="cs-CZ" i="1" dirty="0"/>
              <a:t>létala sto metrů nad zemí, byl v sedmém nebi</a:t>
            </a:r>
            <a:r>
              <a:rPr lang="cs-CZ" dirty="0"/>
              <a:t> … RADOST JE NAHOŘE – SMUTEK JE DOLE aj.)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29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Východisko A. </a:t>
            </a:r>
            <a:r>
              <a:rPr lang="cs-CZ" b="1" dirty="0" err="1"/>
              <a:t>Wierzbické</a:t>
            </a:r>
            <a:r>
              <a:rPr lang="cs-CZ" b="1" dirty="0"/>
              <a:t>: </a:t>
            </a:r>
            <a:br>
              <a:rPr lang="cs-CZ" b="1" dirty="0"/>
            </a:br>
            <a:r>
              <a:rPr lang="cs-CZ" b="1" dirty="0"/>
              <a:t>Primární a univerzální jednotky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i="1" dirty="0" err="1"/>
              <a:t>Semantics</a:t>
            </a:r>
            <a:r>
              <a:rPr lang="cs-CZ" sz="3600" i="1" dirty="0"/>
              <a:t>: </a:t>
            </a:r>
            <a:r>
              <a:rPr lang="cs-CZ" sz="3600" i="1" dirty="0" err="1"/>
              <a:t>Primes</a:t>
            </a:r>
            <a:r>
              <a:rPr lang="cs-CZ" sz="3600" i="1" dirty="0"/>
              <a:t> and </a:t>
            </a:r>
            <a:r>
              <a:rPr lang="cs-CZ" sz="3600" i="1" dirty="0" err="1"/>
              <a:t>Universals</a:t>
            </a:r>
            <a:r>
              <a:rPr lang="cs-CZ" sz="3600" i="1" dirty="0"/>
              <a:t>.</a:t>
            </a:r>
            <a:r>
              <a:rPr lang="cs-CZ" sz="3600" dirty="0"/>
              <a:t> </a:t>
            </a:r>
          </a:p>
          <a:p>
            <a:pPr marL="0" indent="0" algn="ctr">
              <a:buNone/>
            </a:pPr>
            <a:r>
              <a:rPr lang="cs-CZ" dirty="0"/>
              <a:t>New York – Oxford, 1996.</a:t>
            </a:r>
          </a:p>
          <a:p>
            <a:pPr marL="0" indent="0">
              <a:buNone/>
            </a:pPr>
            <a:endParaRPr lang="cs-CZ" dirty="0"/>
          </a:p>
          <a:p>
            <a:endParaRPr lang="cs-CZ" sz="9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780928"/>
            <a:ext cx="239562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3" y="562456"/>
            <a:ext cx="896448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Sémantika: elementární a univerzální sémantické jednotky.</a:t>
            </a:r>
            <a:r>
              <a:rPr kumimoji="0" lang="cs-CZ" altLang="cs-CZ" sz="3200" b="1" i="0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Praha: </a:t>
            </a:r>
            <a:r>
              <a:rPr lang="cs-CZ" altLang="cs-C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cs-CZ" altLang="cs-CZ" sz="3200" b="1" i="0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arolinum, </a:t>
            </a:r>
            <a:r>
              <a:rPr kumimoji="0" lang="cs-CZ" altLang="cs-CZ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1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obá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988840"/>
            <a:ext cx="3045471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9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cs-CZ" sz="3200" b="1" dirty="0"/>
            </a:br>
            <a:r>
              <a:rPr lang="cs-CZ" sz="3200" b="1" dirty="0"/>
              <a:t>Primární sémantické jednotky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(„</a:t>
            </a:r>
            <a:r>
              <a:rPr lang="cs-CZ" sz="3200" dirty="0" err="1"/>
              <a:t>semantic</a:t>
            </a:r>
            <a:r>
              <a:rPr lang="cs-CZ" sz="3200" dirty="0"/>
              <a:t> </a:t>
            </a:r>
            <a:r>
              <a:rPr lang="cs-CZ" sz="3200" dirty="0" err="1"/>
              <a:t>primes</a:t>
            </a:r>
            <a:r>
              <a:rPr lang="cs-CZ" sz="3200" dirty="0"/>
              <a:t>/ </a:t>
            </a:r>
            <a:r>
              <a:rPr lang="cs-CZ" sz="3200" dirty="0" err="1"/>
              <a:t>primitives</a:t>
            </a:r>
            <a:r>
              <a:rPr lang="cs-CZ" sz="3200" dirty="0"/>
              <a:t>“)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● univerzální koncepty, „atomy významu“ (srov. Pascal, Descartes, Leibniz … „jednoduché ideje“): relativně malý, konečný počet jednotek (cca 60 – 100, ne víc), z nich je pak „složeno“ nekonečné množství komplexních významů</a:t>
            </a:r>
          </a:p>
          <a:p>
            <a:pPr marL="0" indent="0">
              <a:buNone/>
            </a:pPr>
            <a:r>
              <a:rPr lang="cs-CZ" dirty="0"/>
              <a:t>● soubor těchto konceptů je jako „slovní zásoba“ … určitého „</a:t>
            </a:r>
            <a:r>
              <a:rPr lang="cs-CZ" dirty="0" err="1"/>
              <a:t>minijazyka</a:t>
            </a:r>
            <a:r>
              <a:rPr lang="cs-CZ" dirty="0"/>
              <a:t>“ a je výborným nástrojem pro sémantickou (resp. konceptuální) analýzu: dobře slouží k popisu významu i v mezikulturní sémantice (</a:t>
            </a:r>
            <a:r>
              <a:rPr lang="cs-CZ" dirty="0" err="1"/>
              <a:t>cross-cultural</a:t>
            </a:r>
            <a:r>
              <a:rPr lang="cs-CZ" dirty="0"/>
              <a:t> </a:t>
            </a:r>
            <a:r>
              <a:rPr lang="cs-CZ" dirty="0" err="1"/>
              <a:t>semantics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● zároveň jednoduchá, srozumitelná explikace významu (i pro laiky, „obyčejné lidi“ – a pro lidi z různých kultur)</a:t>
            </a:r>
          </a:p>
          <a:p>
            <a:pPr marL="0" indent="0">
              <a:buNone/>
            </a:pPr>
            <a:r>
              <a:rPr lang="cs-CZ" dirty="0"/>
              <a:t>● vyhneme se s jeho pomocí nejasným definicím, definicím vysvětlujícím jednoduché pomocí   složitého i „definicím v kruhu“ (srov. slovníky)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1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Primární a univerzální jednotky: „atomy významu“</a:t>
            </a:r>
          </a:p>
        </p:txBody>
      </p:sp>
      <p:pic>
        <p:nvPicPr>
          <p:cNvPr id="1026" name="Picture 2" descr="C:\Users\Irena\Pictures\Obrázek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556792"/>
            <a:ext cx="29786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b="1" dirty="0"/>
              <a:t>Příklad popisu emocí za pomoci primárních sémantických jednotek: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 Názvy EMOCÍ v různých jazycích </a:t>
            </a:r>
          </a:p>
          <a:p>
            <a:pPr lvl="0"/>
            <a:r>
              <a:rPr lang="cs-CZ" dirty="0"/>
              <a:t>jsou popsatelné jako dobré – špatné (neutrální)</a:t>
            </a:r>
          </a:p>
          <a:p>
            <a:pPr lvl="0"/>
            <a:r>
              <a:rPr lang="cs-CZ" dirty="0"/>
              <a:t>mají prototypický scénář, vycházející </a:t>
            </a:r>
          </a:p>
          <a:p>
            <a:pPr lvl="0">
              <a:buFontTx/>
              <a:buChar char="-"/>
            </a:pPr>
            <a:r>
              <a:rPr lang="cs-CZ" dirty="0"/>
              <a:t>buď z </a:t>
            </a:r>
            <a:r>
              <a:rPr lang="cs-CZ" b="1" dirty="0"/>
              <a:t>akčního</a:t>
            </a:r>
            <a:r>
              <a:rPr lang="cs-CZ" dirty="0"/>
              <a:t> („</a:t>
            </a:r>
            <a:r>
              <a:rPr lang="cs-CZ" dirty="0" err="1"/>
              <a:t>action</a:t>
            </a:r>
            <a:r>
              <a:rPr lang="cs-CZ" dirty="0"/>
              <a:t>“) schématu („dělat“ -„do“), </a:t>
            </a:r>
          </a:p>
          <a:p>
            <a:pPr lvl="0">
              <a:buFontTx/>
              <a:buChar char="-"/>
            </a:pPr>
            <a:r>
              <a:rPr lang="cs-CZ" dirty="0"/>
              <a:t>nebo </a:t>
            </a:r>
            <a:r>
              <a:rPr lang="cs-CZ" b="1" dirty="0"/>
              <a:t>zkušenostního</a:t>
            </a:r>
            <a:r>
              <a:rPr lang="cs-CZ" dirty="0"/>
              <a:t> („</a:t>
            </a:r>
            <a:r>
              <a:rPr lang="cs-CZ" dirty="0" err="1"/>
              <a:t>experiencing</a:t>
            </a:r>
            <a:r>
              <a:rPr lang="cs-CZ" dirty="0"/>
              <a:t>“) schématu („myslet“- „</a:t>
            </a:r>
            <a:r>
              <a:rPr lang="cs-CZ" dirty="0" err="1"/>
              <a:t>think</a:t>
            </a:r>
            <a:r>
              <a:rPr lang="cs-CZ" dirty="0"/>
              <a:t>“ nebo „chtít“ - „</a:t>
            </a:r>
            <a:r>
              <a:rPr lang="cs-CZ" dirty="0" err="1"/>
              <a:t>want</a:t>
            </a:r>
            <a:r>
              <a:rPr lang="cs-CZ" dirty="0"/>
              <a:t>“)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052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Příklad: rozdíl mezi angl.</a:t>
            </a:r>
            <a:r>
              <a:rPr lang="cs-CZ" b="1" i="1" dirty="0"/>
              <a:t> </a:t>
            </a:r>
            <a:br>
              <a:rPr lang="cs-CZ" b="1" i="1" dirty="0"/>
            </a:br>
            <a:r>
              <a:rPr lang="cs-CZ" b="1" i="1" dirty="0"/>
              <a:t>happy</a:t>
            </a:r>
            <a:r>
              <a:rPr lang="cs-CZ" b="1" dirty="0"/>
              <a:t> a </a:t>
            </a:r>
            <a:r>
              <a:rPr lang="cs-CZ" b="1" i="1" dirty="0" err="1"/>
              <a:t>joy</a:t>
            </a:r>
            <a:r>
              <a:rPr lang="cs-CZ" b="1" dirty="0"/>
              <a:t> (</a:t>
            </a:r>
            <a:r>
              <a:rPr lang="cs-CZ" b="1" i="1" dirty="0" err="1"/>
              <a:t>joyfull</a:t>
            </a:r>
            <a:r>
              <a:rPr lang="cs-CZ" b="1" dirty="0"/>
              <a:t>):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/>
              <a:t>- Are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thinking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applying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a transfer?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- No, I </a:t>
            </a:r>
            <a:r>
              <a:rPr lang="cs-CZ" i="1" dirty="0" err="1"/>
              <a:t>am</a:t>
            </a:r>
            <a:r>
              <a:rPr lang="cs-CZ" i="1" dirty="0"/>
              <a:t> </a:t>
            </a:r>
            <a:r>
              <a:rPr lang="cs-CZ" i="1" dirty="0" err="1"/>
              <a:t>quite</a:t>
            </a:r>
            <a:r>
              <a:rPr lang="cs-CZ" i="1" dirty="0"/>
              <a:t> </a:t>
            </a:r>
            <a:r>
              <a:rPr lang="cs-CZ" b="1" i="1" dirty="0"/>
              <a:t>happy</a:t>
            </a:r>
            <a:r>
              <a:rPr lang="cs-CZ" i="1" dirty="0"/>
              <a:t> </a:t>
            </a:r>
            <a:r>
              <a:rPr lang="cs-CZ" i="1" dirty="0" err="1"/>
              <a:t>where</a:t>
            </a:r>
            <a:r>
              <a:rPr lang="cs-CZ" i="1" dirty="0"/>
              <a:t> I </a:t>
            </a:r>
            <a:r>
              <a:rPr lang="cs-CZ" i="1" dirty="0" err="1"/>
              <a:t>am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→ nelze nahradit </a:t>
            </a:r>
            <a:r>
              <a:rPr lang="cs-CZ" b="1" i="1" dirty="0" err="1"/>
              <a:t>joyful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(Nepomýšlíš na stěhování? – Ne, jsem docela spokojený/šťastný tam, kde jsem.)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children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</a:t>
            </a:r>
            <a:r>
              <a:rPr lang="cs-CZ" i="1" dirty="0" err="1"/>
              <a:t>playing</a:t>
            </a:r>
            <a:r>
              <a:rPr lang="cs-CZ" i="1" dirty="0"/>
              <a:t> </a:t>
            </a:r>
            <a:r>
              <a:rPr lang="cs-CZ" b="1" i="1" dirty="0" err="1"/>
              <a:t>happily</a:t>
            </a:r>
            <a:r>
              <a:rPr lang="cs-CZ" i="1" dirty="0"/>
              <a:t>. </a:t>
            </a:r>
            <a:r>
              <a:rPr lang="cs-CZ" dirty="0"/>
              <a:t>(spokojeně/šťastně)</a:t>
            </a:r>
          </a:p>
          <a:p>
            <a:pPr marL="0" indent="0">
              <a:buNone/>
            </a:pP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children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</a:t>
            </a:r>
            <a:r>
              <a:rPr lang="cs-CZ" i="1" dirty="0" err="1"/>
              <a:t>playing</a:t>
            </a:r>
            <a:r>
              <a:rPr lang="cs-CZ" i="1" dirty="0"/>
              <a:t> </a:t>
            </a:r>
            <a:r>
              <a:rPr lang="cs-CZ" b="1" i="1" dirty="0" err="1"/>
              <a:t>joyfully</a:t>
            </a:r>
            <a:r>
              <a:rPr lang="cs-CZ" i="1" dirty="0"/>
              <a:t>.	</a:t>
            </a:r>
            <a:r>
              <a:rPr lang="cs-CZ" dirty="0"/>
              <a:t>(radostně)</a:t>
            </a:r>
            <a:r>
              <a:rPr lang="cs-CZ" i="1" dirty="0"/>
              <a:t>	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→  rozdíly: v čem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88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631"/>
          </a:xfrm>
        </p:spPr>
        <p:txBody>
          <a:bodyPr>
            <a:normAutofit/>
          </a:bodyPr>
          <a:lstStyle/>
          <a:p>
            <a:r>
              <a:rPr lang="cs-CZ" sz="3600" dirty="0"/>
              <a:t>Výklad rozdílů (srov. A. </a:t>
            </a:r>
            <a:r>
              <a:rPr lang="cs-CZ" sz="3600" dirty="0" err="1"/>
              <a:t>Wierzbicka</a:t>
            </a:r>
            <a:r>
              <a:rPr lang="cs-CZ" sz="3600" dirty="0"/>
              <a:t>):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b="1" dirty="0"/>
              <a:t>(</a:t>
            </a:r>
            <a:r>
              <a:rPr lang="cs-CZ" sz="7200" b="1" dirty="0"/>
              <a:t>A) </a:t>
            </a:r>
            <a:r>
              <a:rPr lang="cs-CZ" sz="7200" b="1" dirty="0" err="1"/>
              <a:t>Explication</a:t>
            </a:r>
            <a:r>
              <a:rPr lang="cs-CZ" sz="7200" b="1" dirty="0"/>
              <a:t> </a:t>
            </a:r>
            <a:r>
              <a:rPr lang="cs-CZ" sz="7200" b="1" dirty="0" err="1"/>
              <a:t>of</a:t>
            </a:r>
            <a:r>
              <a:rPr lang="cs-CZ" sz="7200" b="1" dirty="0"/>
              <a:t> „X </a:t>
            </a:r>
            <a:r>
              <a:rPr lang="cs-CZ" sz="7200" b="1" dirty="0" err="1"/>
              <a:t>feels</a:t>
            </a:r>
            <a:r>
              <a:rPr lang="cs-CZ" sz="7200" b="1" dirty="0"/>
              <a:t> </a:t>
            </a:r>
            <a:r>
              <a:rPr lang="cs-CZ" sz="7200" b="1" i="1" dirty="0"/>
              <a:t>happy</a:t>
            </a:r>
            <a:r>
              <a:rPr lang="cs-CZ" sz="7200" b="1" dirty="0"/>
              <a:t>“</a:t>
            </a:r>
          </a:p>
          <a:p>
            <a:pPr marL="0" indent="0">
              <a:buNone/>
            </a:pPr>
            <a:r>
              <a:rPr lang="cs-CZ" sz="7200" dirty="0" err="1"/>
              <a:t>sometimes</a:t>
            </a:r>
            <a:r>
              <a:rPr lang="cs-CZ" sz="7200" dirty="0"/>
              <a:t> a person </a:t>
            </a:r>
            <a:r>
              <a:rPr lang="cs-CZ" sz="7200" dirty="0" err="1"/>
              <a:t>thinks</a:t>
            </a:r>
            <a:r>
              <a:rPr lang="cs-CZ" sz="7200" dirty="0"/>
              <a:t> </a:t>
            </a:r>
            <a:r>
              <a:rPr lang="cs-CZ" sz="7200" dirty="0" err="1"/>
              <a:t>something</a:t>
            </a:r>
            <a:r>
              <a:rPr lang="cs-CZ" sz="7200" dirty="0"/>
              <a:t> </a:t>
            </a:r>
            <a:r>
              <a:rPr lang="cs-CZ" sz="7200" dirty="0" err="1"/>
              <a:t>like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r>
              <a:rPr lang="cs-CZ" sz="7200" dirty="0"/>
              <a:t>:</a:t>
            </a:r>
            <a:endParaRPr lang="cs-CZ" sz="7200" b="1" dirty="0"/>
          </a:p>
          <a:p>
            <a:pPr marL="0" indent="0">
              <a:buNone/>
            </a:pPr>
            <a:r>
              <a:rPr lang="cs-CZ" sz="7200" dirty="0"/>
              <a:t>	</a:t>
            </a:r>
          </a:p>
          <a:p>
            <a:pPr marL="0" indent="0">
              <a:buNone/>
            </a:pPr>
            <a:r>
              <a:rPr lang="cs-CZ" sz="7200" dirty="0"/>
              <a:t>                        </a:t>
            </a:r>
            <a:r>
              <a:rPr lang="cs-CZ" sz="7200" dirty="0" err="1"/>
              <a:t>something</a:t>
            </a:r>
            <a:r>
              <a:rPr lang="cs-CZ" sz="7200" dirty="0"/>
              <a:t> </a:t>
            </a:r>
            <a:r>
              <a:rPr lang="cs-CZ" sz="7200" dirty="0" err="1"/>
              <a:t>good</a:t>
            </a:r>
            <a:r>
              <a:rPr lang="cs-CZ" sz="7200" dirty="0"/>
              <a:t> </a:t>
            </a:r>
            <a:r>
              <a:rPr lang="cs-CZ" sz="7200" dirty="0" err="1"/>
              <a:t>happened</a:t>
            </a:r>
            <a:r>
              <a:rPr lang="cs-CZ" sz="7200" dirty="0"/>
              <a:t> to </a:t>
            </a:r>
            <a:r>
              <a:rPr lang="cs-CZ" sz="7200" dirty="0" err="1"/>
              <a:t>me</a:t>
            </a:r>
            <a:endParaRPr lang="cs-CZ" sz="7200" b="1" dirty="0"/>
          </a:p>
          <a:p>
            <a:pPr marL="0" indent="0">
              <a:buNone/>
            </a:pPr>
            <a:r>
              <a:rPr lang="cs-CZ" sz="7200" dirty="0"/>
              <a:t>	I </a:t>
            </a:r>
            <a:r>
              <a:rPr lang="cs-CZ" sz="7200" dirty="0" err="1"/>
              <a:t>wanted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endParaRPr lang="cs-CZ" sz="7200" b="1" dirty="0"/>
          </a:p>
          <a:p>
            <a:pPr marL="0" indent="0">
              <a:buNone/>
            </a:pPr>
            <a:r>
              <a:rPr lang="cs-CZ" sz="7200" dirty="0"/>
              <a:t>	I </a:t>
            </a:r>
            <a:r>
              <a:rPr lang="cs-CZ" sz="7200" dirty="0" err="1"/>
              <a:t>don´t</a:t>
            </a:r>
            <a:r>
              <a:rPr lang="cs-CZ" sz="7200" dirty="0"/>
              <a:t> </a:t>
            </a:r>
            <a:r>
              <a:rPr lang="cs-CZ" sz="7200" dirty="0" err="1"/>
              <a:t>want</a:t>
            </a:r>
            <a:r>
              <a:rPr lang="cs-CZ" sz="7200" dirty="0"/>
              <a:t> </a:t>
            </a:r>
            <a:r>
              <a:rPr lang="cs-CZ" sz="7200" dirty="0" err="1"/>
              <a:t>anything</a:t>
            </a:r>
            <a:r>
              <a:rPr lang="cs-CZ" sz="7200" dirty="0"/>
              <a:t> </a:t>
            </a:r>
            <a:r>
              <a:rPr lang="cs-CZ" sz="7200" dirty="0" err="1"/>
              <a:t>else</a:t>
            </a:r>
            <a:r>
              <a:rPr lang="cs-CZ" sz="7200" dirty="0"/>
              <a:t> </a:t>
            </a:r>
            <a:endParaRPr lang="cs-CZ" sz="7200" b="1" dirty="0"/>
          </a:p>
          <a:p>
            <a:pPr marL="0" indent="0">
              <a:buNone/>
            </a:pPr>
            <a:r>
              <a:rPr lang="cs-CZ" sz="7200" dirty="0" err="1"/>
              <a:t>because</a:t>
            </a:r>
            <a:r>
              <a:rPr lang="cs-CZ" sz="7200" dirty="0"/>
              <a:t> </a:t>
            </a:r>
            <a:r>
              <a:rPr lang="cs-CZ" sz="7200" dirty="0" err="1"/>
              <a:t>of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r>
              <a:rPr lang="cs-CZ" sz="7200" dirty="0"/>
              <a:t>, </a:t>
            </a:r>
            <a:r>
              <a:rPr lang="cs-CZ" sz="7200" dirty="0" err="1"/>
              <a:t>this</a:t>
            </a:r>
            <a:r>
              <a:rPr lang="cs-CZ" sz="7200" dirty="0"/>
              <a:t> person </a:t>
            </a:r>
            <a:r>
              <a:rPr lang="cs-CZ" sz="7200" dirty="0" err="1"/>
              <a:t>feels</a:t>
            </a:r>
            <a:r>
              <a:rPr lang="cs-CZ" sz="7200" dirty="0"/>
              <a:t> </a:t>
            </a:r>
            <a:r>
              <a:rPr lang="cs-CZ" sz="7200" dirty="0" err="1"/>
              <a:t>something</a:t>
            </a:r>
            <a:r>
              <a:rPr lang="cs-CZ" sz="7200" dirty="0"/>
              <a:t> </a:t>
            </a:r>
            <a:r>
              <a:rPr lang="cs-CZ" sz="7200" dirty="0" err="1"/>
              <a:t>good</a:t>
            </a:r>
            <a:endParaRPr lang="cs-CZ" sz="7200" dirty="0"/>
          </a:p>
          <a:p>
            <a:pPr marL="0" indent="0">
              <a:buNone/>
            </a:pPr>
            <a:r>
              <a:rPr lang="cs-CZ" sz="7200" dirty="0"/>
              <a:t>X </a:t>
            </a:r>
            <a:r>
              <a:rPr lang="cs-CZ" sz="7200" dirty="0" err="1"/>
              <a:t>feels</a:t>
            </a:r>
            <a:r>
              <a:rPr lang="cs-CZ" sz="7200" dirty="0"/>
              <a:t> </a:t>
            </a:r>
            <a:r>
              <a:rPr lang="cs-CZ" sz="7200" dirty="0" err="1"/>
              <a:t>like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endParaRPr lang="cs-CZ" sz="7200" dirty="0"/>
          </a:p>
          <a:p>
            <a:pPr marL="0" indent="0">
              <a:buNone/>
            </a:pPr>
            <a:r>
              <a:rPr lang="cs-CZ" sz="7200" dirty="0"/>
              <a:t> </a:t>
            </a:r>
          </a:p>
          <a:p>
            <a:pPr marL="0" indent="0">
              <a:buNone/>
            </a:pPr>
            <a:r>
              <a:rPr lang="cs-CZ" sz="7200" b="1" dirty="0"/>
              <a:t>(B) </a:t>
            </a:r>
            <a:r>
              <a:rPr lang="cs-CZ" sz="7200" b="1" dirty="0" err="1"/>
              <a:t>Explication</a:t>
            </a:r>
            <a:r>
              <a:rPr lang="cs-CZ" sz="7200" b="1" dirty="0"/>
              <a:t> </a:t>
            </a:r>
            <a:r>
              <a:rPr lang="cs-CZ" sz="7200" b="1" dirty="0" err="1"/>
              <a:t>of</a:t>
            </a:r>
            <a:r>
              <a:rPr lang="cs-CZ" sz="7200" b="1" dirty="0"/>
              <a:t> „X </a:t>
            </a:r>
            <a:r>
              <a:rPr lang="cs-CZ" sz="7200" b="1" dirty="0" err="1"/>
              <a:t>feels</a:t>
            </a:r>
            <a:r>
              <a:rPr lang="cs-CZ" sz="7200" b="1" dirty="0"/>
              <a:t> </a:t>
            </a:r>
            <a:r>
              <a:rPr lang="cs-CZ" sz="7200" b="1" i="1" dirty="0" err="1"/>
              <a:t>joy</a:t>
            </a:r>
            <a:r>
              <a:rPr lang="cs-CZ" sz="7200" b="1" dirty="0"/>
              <a:t>“</a:t>
            </a:r>
            <a:endParaRPr lang="cs-CZ" sz="7200" dirty="0"/>
          </a:p>
          <a:p>
            <a:pPr marL="0" indent="0">
              <a:buNone/>
            </a:pPr>
            <a:r>
              <a:rPr lang="cs-CZ" sz="7200" dirty="0" err="1"/>
              <a:t>sometimes</a:t>
            </a:r>
            <a:r>
              <a:rPr lang="cs-CZ" sz="7200" dirty="0"/>
              <a:t> a person </a:t>
            </a:r>
            <a:r>
              <a:rPr lang="cs-CZ" sz="7200" dirty="0" err="1"/>
              <a:t>thinks</a:t>
            </a:r>
            <a:r>
              <a:rPr lang="cs-CZ" sz="7200" dirty="0"/>
              <a:t> </a:t>
            </a:r>
            <a:r>
              <a:rPr lang="cs-CZ" sz="7200" dirty="0" err="1"/>
              <a:t>something</a:t>
            </a:r>
            <a:r>
              <a:rPr lang="cs-CZ" sz="7200" dirty="0"/>
              <a:t> </a:t>
            </a:r>
            <a:r>
              <a:rPr lang="cs-CZ" sz="7200" dirty="0" err="1"/>
              <a:t>like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r>
              <a:rPr lang="cs-CZ" sz="7200" dirty="0"/>
              <a:t>:</a:t>
            </a:r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r>
              <a:rPr lang="cs-CZ" sz="7200" dirty="0"/>
              <a:t>	</a:t>
            </a:r>
            <a:r>
              <a:rPr lang="cs-CZ" sz="7200" dirty="0" err="1"/>
              <a:t>something</a:t>
            </a:r>
            <a:r>
              <a:rPr lang="cs-CZ" sz="7200" dirty="0"/>
              <a:t> very </a:t>
            </a:r>
            <a:r>
              <a:rPr lang="cs-CZ" sz="7200" dirty="0" err="1"/>
              <a:t>good</a:t>
            </a:r>
            <a:r>
              <a:rPr lang="cs-CZ" sz="7200" dirty="0"/>
              <a:t> </a:t>
            </a:r>
            <a:r>
              <a:rPr lang="cs-CZ" sz="7200" dirty="0" err="1"/>
              <a:t>is</a:t>
            </a:r>
            <a:r>
              <a:rPr lang="cs-CZ" sz="7200" dirty="0"/>
              <a:t> happening </a:t>
            </a:r>
            <a:r>
              <a:rPr lang="cs-CZ" sz="7200" dirty="0" err="1"/>
              <a:t>now</a:t>
            </a:r>
            <a:endParaRPr lang="cs-CZ" sz="7200" dirty="0"/>
          </a:p>
          <a:p>
            <a:pPr marL="0" indent="0">
              <a:buNone/>
            </a:pPr>
            <a:r>
              <a:rPr lang="cs-CZ" sz="7200" dirty="0"/>
              <a:t>	I </a:t>
            </a:r>
            <a:r>
              <a:rPr lang="cs-CZ" sz="7200" dirty="0" err="1"/>
              <a:t>want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endParaRPr lang="cs-CZ" sz="7200" dirty="0"/>
          </a:p>
          <a:p>
            <a:pPr marL="0" indent="0">
              <a:buNone/>
            </a:pPr>
            <a:r>
              <a:rPr lang="cs-CZ" sz="7200" dirty="0" err="1"/>
              <a:t>because</a:t>
            </a:r>
            <a:r>
              <a:rPr lang="cs-CZ" sz="7200" dirty="0"/>
              <a:t> </a:t>
            </a:r>
            <a:r>
              <a:rPr lang="cs-CZ" sz="7200" dirty="0" err="1"/>
              <a:t>of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r>
              <a:rPr lang="cs-CZ" sz="7200" dirty="0"/>
              <a:t>, </a:t>
            </a:r>
            <a:r>
              <a:rPr lang="cs-CZ" sz="7200" dirty="0" err="1"/>
              <a:t>this</a:t>
            </a:r>
            <a:r>
              <a:rPr lang="cs-CZ" sz="7200" dirty="0"/>
              <a:t> person </a:t>
            </a:r>
            <a:r>
              <a:rPr lang="cs-CZ" sz="7200" dirty="0" err="1"/>
              <a:t>feels</a:t>
            </a:r>
            <a:r>
              <a:rPr lang="cs-CZ" sz="7200" dirty="0"/>
              <a:t> </a:t>
            </a:r>
            <a:r>
              <a:rPr lang="cs-CZ" sz="7200" dirty="0" err="1"/>
              <a:t>something</a:t>
            </a:r>
            <a:r>
              <a:rPr lang="cs-CZ" sz="7200" dirty="0"/>
              <a:t> very </a:t>
            </a:r>
            <a:r>
              <a:rPr lang="cs-CZ" sz="7200" dirty="0" err="1"/>
              <a:t>good</a:t>
            </a:r>
            <a:endParaRPr lang="cs-CZ" sz="7200" dirty="0"/>
          </a:p>
          <a:p>
            <a:pPr marL="0" indent="0">
              <a:buNone/>
            </a:pPr>
            <a:r>
              <a:rPr lang="cs-CZ" sz="7200" dirty="0"/>
              <a:t>X </a:t>
            </a:r>
            <a:r>
              <a:rPr lang="cs-CZ" sz="7200" dirty="0" err="1"/>
              <a:t>feels</a:t>
            </a:r>
            <a:r>
              <a:rPr lang="cs-CZ" sz="7200" dirty="0"/>
              <a:t> </a:t>
            </a:r>
            <a:r>
              <a:rPr lang="cs-CZ" sz="7200" dirty="0" err="1"/>
              <a:t>like</a:t>
            </a:r>
            <a:r>
              <a:rPr lang="cs-CZ" sz="7200" dirty="0"/>
              <a:t> </a:t>
            </a:r>
            <a:r>
              <a:rPr lang="cs-CZ" sz="7200" dirty="0" err="1"/>
              <a:t>this</a:t>
            </a:r>
            <a:endParaRPr lang="cs-CZ" sz="7200" dirty="0"/>
          </a:p>
          <a:p>
            <a:pPr marL="0" indent="0">
              <a:buNone/>
            </a:pPr>
            <a:r>
              <a:rPr lang="cs-CZ" sz="7200" dirty="0"/>
              <a:t> </a:t>
            </a:r>
          </a:p>
          <a:p>
            <a:pPr marL="0" indent="0">
              <a:buNone/>
            </a:pPr>
            <a:r>
              <a:rPr lang="cs-CZ" sz="7200" dirty="0"/>
              <a:t>→  rozdíly </a:t>
            </a:r>
            <a:r>
              <a:rPr lang="cs-CZ" sz="7200" i="1" dirty="0" err="1"/>
              <a:t>joy</a:t>
            </a:r>
            <a:r>
              <a:rPr lang="cs-CZ" sz="7200" dirty="0"/>
              <a:t> oproti </a:t>
            </a:r>
            <a:r>
              <a:rPr lang="cs-CZ" sz="7200" i="1" dirty="0"/>
              <a:t>happy</a:t>
            </a:r>
            <a:r>
              <a:rPr lang="cs-CZ" sz="7200" dirty="0"/>
              <a:t>: větší </a:t>
            </a:r>
            <a:r>
              <a:rPr lang="cs-CZ" sz="7200" b="1" dirty="0"/>
              <a:t>intenzita</a:t>
            </a:r>
            <a:r>
              <a:rPr lang="cs-CZ" sz="7200" dirty="0"/>
              <a:t> </a:t>
            </a:r>
            <a:r>
              <a:rPr lang="cs-CZ" sz="7200" i="1" dirty="0" err="1"/>
              <a:t>joy</a:t>
            </a:r>
            <a:r>
              <a:rPr lang="cs-CZ" sz="7200" dirty="0"/>
              <a:t>, větší orientace u </a:t>
            </a:r>
            <a:r>
              <a:rPr lang="cs-CZ" sz="7200" i="1" dirty="0"/>
              <a:t>happy</a:t>
            </a:r>
            <a:r>
              <a:rPr lang="cs-CZ" sz="7200" dirty="0"/>
              <a:t> na „já“, u </a:t>
            </a:r>
            <a:r>
              <a:rPr lang="cs-CZ" sz="7200" i="1" dirty="0" err="1"/>
              <a:t>joy</a:t>
            </a:r>
            <a:r>
              <a:rPr lang="cs-CZ" sz="7200" i="1" dirty="0"/>
              <a:t> </a:t>
            </a:r>
            <a:r>
              <a:rPr lang="cs-CZ" sz="7200" dirty="0"/>
              <a:t>silný</a:t>
            </a:r>
            <a:r>
              <a:rPr lang="cs-CZ" sz="7200" i="1" dirty="0"/>
              <a:t> </a:t>
            </a:r>
            <a:r>
              <a:rPr lang="cs-CZ" sz="7200" dirty="0"/>
              <a:t>vztah k bezprostřední </a:t>
            </a:r>
            <a:r>
              <a:rPr lang="cs-CZ" sz="7200" b="1" dirty="0"/>
              <a:t>přítomnosti</a:t>
            </a:r>
            <a:r>
              <a:rPr lang="cs-CZ" sz="7200" dirty="0"/>
              <a:t>, vázáno na „teď“ („děje se“, „chci to“)</a:t>
            </a:r>
          </a:p>
          <a:p>
            <a:pPr marL="0" indent="0">
              <a:buNone/>
            </a:pPr>
            <a:r>
              <a:rPr lang="cs-CZ" sz="7200" dirty="0"/>
              <a:t> </a:t>
            </a:r>
          </a:p>
          <a:p>
            <a:pPr marL="0" indent="0">
              <a:buNone/>
            </a:pP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90577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Další rozdíly: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● </a:t>
            </a:r>
            <a:r>
              <a:rPr lang="cs-CZ" i="1" dirty="0"/>
              <a:t>happy</a:t>
            </a:r>
            <a:r>
              <a:rPr lang="cs-CZ" dirty="0"/>
              <a:t> – běžné, v současné angličtině velmi frekventované, neutrální –</a:t>
            </a:r>
          </a:p>
          <a:p>
            <a:pPr marL="0" indent="0">
              <a:buNone/>
            </a:pPr>
            <a:r>
              <a:rPr lang="cs-CZ" dirty="0"/>
              <a:t>zatímco </a:t>
            </a:r>
            <a:r>
              <a:rPr lang="cs-CZ" i="1" dirty="0" err="1"/>
              <a:t>joy</a:t>
            </a:r>
            <a:r>
              <a:rPr lang="cs-CZ" dirty="0"/>
              <a:t> (a jeho deriváty) spíše knižní, stylově příznakové, méně frekventované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● X něm. </a:t>
            </a:r>
            <a:r>
              <a:rPr lang="cs-CZ" i="1" dirty="0" err="1"/>
              <a:t>sich</a:t>
            </a:r>
            <a:r>
              <a:rPr lang="cs-CZ" i="1" dirty="0"/>
              <a:t> </a:t>
            </a:r>
            <a:r>
              <a:rPr lang="cs-CZ" i="1" dirty="0" err="1"/>
              <a:t>freuen</a:t>
            </a:r>
            <a:r>
              <a:rPr lang="cs-CZ" i="1" dirty="0"/>
              <a:t>, Freude</a:t>
            </a:r>
            <a:r>
              <a:rPr lang="cs-CZ" dirty="0"/>
              <a:t> – velmi </a:t>
            </a:r>
            <a:r>
              <a:rPr lang="cs-CZ" dirty="0" err="1"/>
              <a:t>frekvent</a:t>
            </a:r>
            <a:r>
              <a:rPr lang="cs-CZ" dirty="0"/>
              <a:t>., </a:t>
            </a:r>
            <a:r>
              <a:rPr lang="cs-CZ" dirty="0" err="1"/>
              <a:t>bezpřízn</a:t>
            </a:r>
            <a:r>
              <a:rPr lang="cs-CZ" dirty="0"/>
              <a:t>. X oproti</a:t>
            </a:r>
            <a:r>
              <a:rPr lang="cs-CZ" i="1" dirty="0"/>
              <a:t> </a:t>
            </a:r>
            <a:r>
              <a:rPr lang="cs-CZ" i="1" dirty="0" err="1"/>
              <a:t>glűcklich</a:t>
            </a:r>
            <a:r>
              <a:rPr lang="cs-CZ" dirty="0"/>
              <a:t>, </a:t>
            </a:r>
            <a:r>
              <a:rPr lang="cs-CZ" i="1" dirty="0" err="1"/>
              <a:t>Glűck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(angl. </a:t>
            </a:r>
            <a:r>
              <a:rPr lang="cs-CZ" i="1" dirty="0"/>
              <a:t>I </a:t>
            </a:r>
            <a:r>
              <a:rPr lang="cs-CZ" i="1" dirty="0" err="1"/>
              <a:t>am</a:t>
            </a:r>
            <a:r>
              <a:rPr lang="cs-CZ" i="1" dirty="0"/>
              <a:t> happy </a:t>
            </a:r>
            <a:r>
              <a:rPr lang="cs-CZ" i="1" dirty="0" err="1"/>
              <a:t>with</a:t>
            </a:r>
            <a:r>
              <a:rPr lang="cs-CZ" i="1" dirty="0"/>
              <a:t> his </a:t>
            </a:r>
            <a:r>
              <a:rPr lang="cs-CZ" i="1" dirty="0" err="1"/>
              <a:t>answer</a:t>
            </a:r>
            <a:r>
              <a:rPr lang="cs-CZ" dirty="0"/>
              <a:t> – nelze zde nahradit něm. </a:t>
            </a:r>
            <a:r>
              <a:rPr lang="cs-CZ" i="1" dirty="0" err="1"/>
              <a:t>glűcklich</a:t>
            </a:r>
            <a:r>
              <a:rPr lang="cs-CZ" dirty="0"/>
              <a:t> ani fr. </a:t>
            </a:r>
            <a:r>
              <a:rPr lang="cs-CZ" i="1" dirty="0" err="1"/>
              <a:t>heureux</a:t>
            </a:r>
            <a:r>
              <a:rPr lang="cs-CZ" dirty="0"/>
              <a:t> (sémanticky slabší, ve smyslu </a:t>
            </a:r>
            <a:r>
              <a:rPr lang="cs-CZ" i="1" dirty="0" err="1"/>
              <a:t>zufrieden</a:t>
            </a:r>
            <a:r>
              <a:rPr lang="cs-CZ" dirty="0"/>
              <a:t>, </a:t>
            </a:r>
            <a:r>
              <a:rPr lang="cs-CZ" i="1" dirty="0" err="1"/>
              <a:t>satisfait</a:t>
            </a:r>
            <a:r>
              <a:rPr lang="cs-CZ" i="1" dirty="0"/>
              <a:t>/ </a:t>
            </a:r>
            <a:r>
              <a:rPr lang="cs-CZ" i="1" dirty="0" err="1"/>
              <a:t>content</a:t>
            </a:r>
            <a:r>
              <a:rPr lang="cs-CZ" dirty="0"/>
              <a:t> – </a:t>
            </a:r>
            <a:r>
              <a:rPr lang="cs-CZ" i="1" dirty="0"/>
              <a:t>spokojený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61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C) </a:t>
            </a:r>
            <a:r>
              <a:rPr lang="cs-CZ" sz="2000" b="1" dirty="0" err="1"/>
              <a:t>Explication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„X </a:t>
            </a:r>
            <a:r>
              <a:rPr lang="cs-CZ" sz="2000" b="1" dirty="0" err="1"/>
              <a:t>feels</a:t>
            </a:r>
            <a:r>
              <a:rPr lang="cs-CZ" sz="2000" b="1" dirty="0"/>
              <a:t> </a:t>
            </a:r>
            <a:r>
              <a:rPr lang="cs-CZ" sz="2000" b="1" i="1" dirty="0" err="1"/>
              <a:t>glűcklich</a:t>
            </a:r>
            <a:r>
              <a:rPr lang="cs-CZ" sz="2000" b="1" dirty="0"/>
              <a:t> (</a:t>
            </a:r>
            <a:r>
              <a:rPr lang="cs-CZ" sz="2000" b="1" i="1" dirty="0" err="1"/>
              <a:t>heureux</a:t>
            </a:r>
            <a:r>
              <a:rPr lang="cs-CZ" sz="2000" b="1" dirty="0"/>
              <a:t>)“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sometimes</a:t>
            </a:r>
            <a:r>
              <a:rPr lang="cs-CZ" sz="2000" dirty="0"/>
              <a:t> a person </a:t>
            </a:r>
            <a:r>
              <a:rPr lang="cs-CZ" sz="2000" dirty="0" err="1"/>
              <a:t>thinks</a:t>
            </a:r>
            <a:r>
              <a:rPr lang="cs-CZ" sz="2000" dirty="0"/>
              <a:t> </a:t>
            </a:r>
            <a:r>
              <a:rPr lang="cs-CZ" sz="2000" dirty="0" err="1"/>
              <a:t>something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: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something</a:t>
            </a:r>
            <a:r>
              <a:rPr lang="cs-CZ" sz="2000" dirty="0"/>
              <a:t> very 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happened</a:t>
            </a:r>
            <a:r>
              <a:rPr lang="cs-CZ" sz="2000" dirty="0"/>
              <a:t> to </a:t>
            </a:r>
            <a:r>
              <a:rPr lang="cs-CZ" sz="2000" dirty="0" err="1"/>
              <a:t>me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	I </a:t>
            </a:r>
            <a:r>
              <a:rPr lang="cs-CZ" sz="2000" dirty="0" err="1"/>
              <a:t>wanted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everything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very 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now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I </a:t>
            </a:r>
            <a:r>
              <a:rPr lang="cs-CZ" sz="2000" dirty="0" err="1"/>
              <a:t>can´t</a:t>
            </a:r>
            <a:r>
              <a:rPr lang="cs-CZ" sz="2000" dirty="0"/>
              <a:t> </a:t>
            </a:r>
            <a:r>
              <a:rPr lang="cs-CZ" sz="2000" dirty="0" err="1"/>
              <a:t>want</a:t>
            </a:r>
            <a:r>
              <a:rPr lang="cs-CZ" sz="2000" dirty="0"/>
              <a:t> </a:t>
            </a:r>
            <a:r>
              <a:rPr lang="cs-CZ" sz="2000" dirty="0" err="1"/>
              <a:t>anything</a:t>
            </a:r>
            <a:r>
              <a:rPr lang="cs-CZ" sz="2000" dirty="0"/>
              <a:t> more 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 err="1"/>
              <a:t>because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, </a:t>
            </a:r>
            <a:r>
              <a:rPr lang="cs-CZ" sz="2000" dirty="0" err="1"/>
              <a:t>this</a:t>
            </a:r>
            <a:r>
              <a:rPr lang="cs-CZ" sz="2000" dirty="0"/>
              <a:t> person </a:t>
            </a:r>
            <a:r>
              <a:rPr lang="cs-CZ" sz="2000" dirty="0" err="1"/>
              <a:t>feels</a:t>
            </a:r>
            <a:r>
              <a:rPr lang="cs-CZ" sz="2000" dirty="0"/>
              <a:t> </a:t>
            </a:r>
            <a:r>
              <a:rPr lang="cs-CZ" sz="2000" dirty="0" err="1"/>
              <a:t>something</a:t>
            </a:r>
            <a:r>
              <a:rPr lang="cs-CZ" sz="2000" dirty="0"/>
              <a:t> </a:t>
            </a:r>
            <a:r>
              <a:rPr lang="cs-CZ" sz="2000" dirty="0" err="1"/>
              <a:t>good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X </a:t>
            </a:r>
            <a:r>
              <a:rPr lang="cs-CZ" sz="2000" dirty="0" err="1"/>
              <a:t>feels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Everything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very </a:t>
            </a:r>
            <a:r>
              <a:rPr lang="cs-CZ" sz="2000" dirty="0" err="1"/>
              <a:t>good</a:t>
            </a:r>
            <a:r>
              <a:rPr lang="cs-CZ" sz="2000" dirty="0"/>
              <a:t> </a:t>
            </a:r>
            <a:r>
              <a:rPr lang="cs-CZ" sz="2000" dirty="0" err="1"/>
              <a:t>now</a:t>
            </a:r>
            <a:r>
              <a:rPr lang="cs-CZ" sz="2000" dirty="0"/>
              <a:t>“ implikuje „totální zkušenost“. Velká intenzita, euforie (jako u </a:t>
            </a:r>
            <a:r>
              <a:rPr lang="cs-CZ" sz="2000" i="1" dirty="0" err="1"/>
              <a:t>joy</a:t>
            </a:r>
            <a:r>
              <a:rPr lang="cs-CZ" sz="2000" dirty="0"/>
              <a:t>), „(I </a:t>
            </a:r>
            <a:r>
              <a:rPr lang="cs-CZ" sz="2000" dirty="0" err="1"/>
              <a:t>can´t</a:t>
            </a:r>
            <a:r>
              <a:rPr lang="cs-CZ" sz="2000" dirty="0"/>
              <a:t> </a:t>
            </a:r>
            <a:r>
              <a:rPr lang="cs-CZ" sz="2000" dirty="0" err="1"/>
              <a:t>want</a:t>
            </a:r>
            <a:r>
              <a:rPr lang="cs-CZ" sz="2000" dirty="0"/>
              <a:t>) </a:t>
            </a:r>
            <a:r>
              <a:rPr lang="cs-CZ" sz="2000" dirty="0" err="1"/>
              <a:t>anything</a:t>
            </a:r>
            <a:r>
              <a:rPr lang="cs-CZ" sz="2000" dirty="0"/>
              <a:t> more“ (X „</a:t>
            </a:r>
            <a:r>
              <a:rPr lang="cs-CZ" sz="2000" dirty="0" err="1"/>
              <a:t>anything</a:t>
            </a:r>
            <a:r>
              <a:rPr lang="cs-CZ" sz="2000" dirty="0"/>
              <a:t> </a:t>
            </a:r>
            <a:r>
              <a:rPr lang="cs-CZ" sz="2000" dirty="0" err="1"/>
              <a:t>else</a:t>
            </a:r>
            <a:r>
              <a:rPr lang="cs-CZ" sz="2000" dirty="0"/>
              <a:t>“ u </a:t>
            </a:r>
            <a:r>
              <a:rPr lang="cs-CZ" sz="2000" i="1" dirty="0"/>
              <a:t>happy</a:t>
            </a:r>
            <a:r>
              <a:rPr lang="cs-CZ" sz="2000" dirty="0"/>
              <a:t>) a „I </a:t>
            </a:r>
            <a:r>
              <a:rPr lang="cs-CZ" sz="2000" dirty="0" err="1"/>
              <a:t>can´t</a:t>
            </a:r>
            <a:r>
              <a:rPr lang="cs-CZ" sz="2000" dirty="0"/>
              <a:t>“, ale ne taková vázanost na bezprostřední okamžik (X </a:t>
            </a:r>
            <a:r>
              <a:rPr lang="cs-CZ" sz="2000" dirty="0" err="1"/>
              <a:t>průběžnost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srov. </a:t>
            </a:r>
            <a:r>
              <a:rPr lang="cs-CZ" sz="2000" dirty="0" err="1"/>
              <a:t>it</a:t>
            </a:r>
            <a:r>
              <a:rPr lang="cs-CZ" sz="2000" dirty="0"/>
              <a:t>. </a:t>
            </a:r>
            <a:r>
              <a:rPr lang="cs-CZ" sz="2000" i="1" dirty="0" err="1"/>
              <a:t>felice</a:t>
            </a:r>
            <a:r>
              <a:rPr lang="cs-CZ" sz="2000" dirty="0"/>
              <a:t>, pol. </a:t>
            </a:r>
            <a:r>
              <a:rPr lang="cs-CZ" sz="2000" dirty="0" err="1"/>
              <a:t>s</a:t>
            </a:r>
            <a:r>
              <a:rPr lang="cs-CZ" sz="2000" i="1" dirty="0" err="1"/>
              <a:t>zczesliwy</a:t>
            </a:r>
            <a:r>
              <a:rPr lang="cs-CZ" sz="2000" dirty="0"/>
              <a:t>, </a:t>
            </a:r>
            <a:r>
              <a:rPr lang="cs-CZ" sz="2000" dirty="0" err="1"/>
              <a:t>rus</a:t>
            </a:r>
            <a:r>
              <a:rPr lang="cs-CZ" sz="2000" dirty="0"/>
              <a:t>. </a:t>
            </a:r>
            <a:r>
              <a:rPr lang="cs-CZ" sz="2000" i="1" dirty="0" err="1"/>
              <a:t>ščastliv</a:t>
            </a:r>
            <a:r>
              <a:rPr lang="cs-CZ" sz="2000" dirty="0"/>
              <a:t>…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293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Štěstí – šťastný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Česky?</a:t>
            </a:r>
          </a:p>
          <a:p>
            <a:pPr marL="0" indent="0">
              <a:buNone/>
            </a:pPr>
            <a:r>
              <a:rPr lang="cs-CZ" dirty="0"/>
              <a:t>V českém znakovém jazyce?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(není zpracováno)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Srov.: </a:t>
            </a:r>
          </a:p>
          <a:p>
            <a:pPr marL="514350" indent="-514350">
              <a:buAutoNum type="alphaUcPeriod"/>
            </a:pPr>
            <a:r>
              <a:rPr lang="cs-CZ" dirty="0" err="1"/>
              <a:t>Wierzbicka</a:t>
            </a:r>
            <a:r>
              <a:rPr lang="cs-CZ" dirty="0"/>
              <a:t>: „</a:t>
            </a:r>
            <a:r>
              <a:rPr lang="cs-CZ" dirty="0" err="1"/>
              <a:t>Happiness</a:t>
            </a:r>
            <a:r>
              <a:rPr lang="cs-CZ" dirty="0"/>
              <a:t>“ in </a:t>
            </a:r>
            <a:r>
              <a:rPr lang="cs-CZ" dirty="0" err="1"/>
              <a:t>crosslinguistic</a:t>
            </a:r>
            <a:r>
              <a:rPr lang="cs-CZ" dirty="0"/>
              <a:t> &amp; </a:t>
            </a:r>
            <a:r>
              <a:rPr lang="cs-CZ" dirty="0" err="1"/>
              <a:t>cross-cultural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. Slovo a smysl – Word &amp; </a:t>
            </a:r>
            <a:r>
              <a:rPr lang="cs-CZ" dirty="0" err="1"/>
              <a:t>Sense</a:t>
            </a:r>
            <a:r>
              <a:rPr lang="cs-CZ" dirty="0"/>
              <a:t>, , IV, 8, 2007, s. 69–83.</a:t>
            </a:r>
          </a:p>
          <a:p>
            <a:pPr marL="0" indent="0">
              <a:buNone/>
            </a:pPr>
            <a:r>
              <a:rPr lang="cs-CZ" dirty="0"/>
              <a:t>http://ansatte.uit.no/laura.janda/mypubs/slovo%20a%20smysl%20cultural%20ling.pdf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AutoShape 2" descr="Výsledek obrázku pro Slovo a smysl – Word &amp; Sense, , IV, 8, 20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908720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7738722" cy="43499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6632"/>
            <a:ext cx="5340559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363272" cy="1224137"/>
          </a:xfrm>
        </p:spPr>
        <p:txBody>
          <a:bodyPr>
            <a:normAutofit fontScale="90000"/>
          </a:bodyPr>
          <a:lstStyle/>
          <a:p>
            <a:r>
              <a:rPr lang="cs-CZ" dirty="0"/>
              <a:t>Emoce jako významné téma </a:t>
            </a:r>
            <a:br>
              <a:rPr lang="cs-CZ" dirty="0"/>
            </a:br>
            <a:r>
              <a:rPr lang="cs-CZ" dirty="0"/>
              <a:t>kognitivní lingvistiky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Lakoff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Zoltán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Kövecses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(metafory a metonymie spojené s emocemi)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68045"/>
            <a:ext cx="1778220" cy="266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92" y="2736559"/>
            <a:ext cx="1743607" cy="26215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99" y="357301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Anna </a:t>
            </a:r>
            <a:r>
              <a:rPr lang="cs-CZ" dirty="0" err="1"/>
              <a:t>Wierzbicka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3017308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6" y="3768861"/>
            <a:ext cx="2333625" cy="1952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22" y="1484784"/>
            <a:ext cx="2466975" cy="18478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1920817"/>
            <a:ext cx="2457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+mn-lt"/>
                <a:ea typeface="+mn-ea"/>
                <a:cs typeface="+mn-cs"/>
              </a:rPr>
              <a:t>A. </a:t>
            </a:r>
            <a:r>
              <a:rPr lang="cs-CZ" sz="2800" dirty="0" err="1">
                <a:latin typeface="+mn-lt"/>
                <a:ea typeface="+mn-ea"/>
                <a:cs typeface="+mn-cs"/>
              </a:rPr>
              <a:t>Wierzbicka</a:t>
            </a:r>
            <a:r>
              <a:rPr lang="cs-CZ" sz="2800" dirty="0">
                <a:latin typeface="+mn-lt"/>
                <a:ea typeface="+mn-ea"/>
                <a:cs typeface="+mn-cs"/>
              </a:rPr>
              <a:t>: </a:t>
            </a:r>
            <a:br>
              <a:rPr lang="cs-CZ" sz="2800" dirty="0">
                <a:latin typeface="+mn-lt"/>
                <a:ea typeface="+mn-ea"/>
                <a:cs typeface="+mn-cs"/>
              </a:rPr>
            </a:br>
            <a:r>
              <a:rPr lang="cs-CZ" sz="2800" dirty="0" err="1">
                <a:latin typeface="+mn-lt"/>
                <a:ea typeface="+mn-ea"/>
                <a:cs typeface="+mn-cs"/>
              </a:rPr>
              <a:t>Defining</a:t>
            </a:r>
            <a:r>
              <a:rPr lang="cs-CZ" sz="2800" dirty="0">
                <a:latin typeface="+mn-lt"/>
                <a:ea typeface="+mn-ea"/>
                <a:cs typeface="+mn-cs"/>
              </a:rPr>
              <a:t> </a:t>
            </a:r>
            <a:r>
              <a:rPr lang="cs-CZ" sz="2800" dirty="0" err="1">
                <a:latin typeface="+mn-lt"/>
                <a:ea typeface="+mn-ea"/>
                <a:cs typeface="+mn-cs"/>
              </a:rPr>
              <a:t>emotion</a:t>
            </a:r>
            <a:r>
              <a:rPr lang="cs-CZ" sz="2800" dirty="0">
                <a:latin typeface="+mn-lt"/>
                <a:ea typeface="+mn-ea"/>
                <a:cs typeface="+mn-cs"/>
              </a:rPr>
              <a:t> </a:t>
            </a:r>
            <a:r>
              <a:rPr lang="cs-CZ" sz="2800" dirty="0" err="1">
                <a:latin typeface="+mn-lt"/>
                <a:ea typeface="+mn-ea"/>
                <a:cs typeface="+mn-cs"/>
              </a:rPr>
              <a:t>concepts</a:t>
            </a:r>
            <a:r>
              <a:rPr lang="cs-CZ" sz="2800" dirty="0">
                <a:latin typeface="+mn-lt"/>
                <a:ea typeface="+mn-ea"/>
                <a:cs typeface="+mn-cs"/>
              </a:rPr>
              <a:t>: </a:t>
            </a:r>
            <a:r>
              <a:rPr lang="cs-CZ" sz="2800" dirty="0" err="1">
                <a:latin typeface="+mn-lt"/>
                <a:ea typeface="+mn-ea"/>
                <a:cs typeface="+mn-cs"/>
              </a:rPr>
              <a:t>discovering</a:t>
            </a:r>
            <a:r>
              <a:rPr lang="cs-CZ" sz="2800" dirty="0">
                <a:latin typeface="+mn-lt"/>
                <a:ea typeface="+mn-ea"/>
                <a:cs typeface="+mn-cs"/>
              </a:rPr>
              <a:t> „</a:t>
            </a:r>
            <a:r>
              <a:rPr lang="cs-CZ" sz="2800" dirty="0" err="1">
                <a:latin typeface="+mn-lt"/>
                <a:ea typeface="+mn-ea"/>
                <a:cs typeface="+mn-cs"/>
              </a:rPr>
              <a:t>cognitive</a:t>
            </a:r>
            <a:r>
              <a:rPr lang="cs-CZ" sz="2800" dirty="0">
                <a:latin typeface="+mn-lt"/>
                <a:ea typeface="+mn-ea"/>
                <a:cs typeface="+mn-cs"/>
              </a:rPr>
              <a:t> </a:t>
            </a:r>
            <a:r>
              <a:rPr lang="cs-CZ" sz="2800" dirty="0" err="1">
                <a:latin typeface="+mn-lt"/>
                <a:ea typeface="+mn-ea"/>
                <a:cs typeface="+mn-cs"/>
              </a:rPr>
              <a:t>scenarios</a:t>
            </a:r>
            <a:r>
              <a:rPr lang="cs-CZ" sz="2800" dirty="0">
                <a:latin typeface="+mn-lt"/>
                <a:ea typeface="+mn-ea"/>
                <a:cs typeface="+mn-cs"/>
              </a:rPr>
              <a:t>“. </a:t>
            </a:r>
            <a:br>
              <a:rPr lang="cs-CZ" sz="2800" dirty="0">
                <a:latin typeface="+mn-lt"/>
                <a:ea typeface="+mn-ea"/>
                <a:cs typeface="+mn-cs"/>
              </a:rPr>
            </a:br>
            <a:endParaRPr lang="cs-CZ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026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In: </a:t>
            </a:r>
            <a:r>
              <a:rPr lang="cs-CZ" sz="2000" i="1" dirty="0" err="1"/>
              <a:t>Emotions</a:t>
            </a:r>
            <a:r>
              <a:rPr lang="cs-CZ" sz="2000" i="1" dirty="0"/>
              <a:t> </a:t>
            </a:r>
            <a:r>
              <a:rPr lang="cs-CZ" sz="2000" i="1" dirty="0" err="1"/>
              <a:t>across</a:t>
            </a:r>
            <a:r>
              <a:rPr lang="cs-CZ" sz="2000" i="1" dirty="0"/>
              <a:t> </a:t>
            </a:r>
            <a:r>
              <a:rPr lang="cs-CZ" sz="2000" i="1" dirty="0" err="1"/>
              <a:t>Languages</a:t>
            </a:r>
            <a:r>
              <a:rPr lang="cs-CZ" sz="2000" dirty="0"/>
              <a:t> </a:t>
            </a:r>
            <a:r>
              <a:rPr lang="cs-CZ" sz="2000" i="1" dirty="0"/>
              <a:t>and </a:t>
            </a:r>
            <a:r>
              <a:rPr lang="cs-CZ" sz="2000" i="1" dirty="0" err="1"/>
              <a:t>Cultures</a:t>
            </a:r>
            <a:r>
              <a:rPr lang="cs-CZ" sz="2000" i="1" dirty="0"/>
              <a:t>. Diversity and Universality</a:t>
            </a:r>
            <a:r>
              <a:rPr lang="cs-CZ" sz="2000" dirty="0"/>
              <a:t>. Paris – Cambridge, 1999, s. 49 – 122.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800" dirty="0"/>
              <a:t>Anna </a:t>
            </a:r>
            <a:r>
              <a:rPr lang="cs-CZ" sz="2800" dirty="0" err="1"/>
              <a:t>Wierzbicka</a:t>
            </a:r>
            <a:r>
              <a:rPr lang="cs-CZ" sz="2800" dirty="0"/>
              <a:t> rozlišuje u pojmů spojených s emocemi různé </a:t>
            </a:r>
            <a:r>
              <a:rPr lang="cs-CZ" sz="2800" b="1" dirty="0"/>
              <a:t>scénáře</a:t>
            </a:r>
            <a:r>
              <a:rPr lang="cs-CZ" sz="2800" dirty="0"/>
              <a:t>; zdůrazňuje při tom jejich jazykově-kulturní podmíněnost.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(angličtina X slovanské jazyky: i v dalších textech A. W.)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Na příkladu angličtiny rozlišuje </a:t>
            </a:r>
            <a:r>
              <a:rPr lang="cs-CZ" sz="2800" b="1" dirty="0"/>
              <a:t>šest kategorií</a:t>
            </a:r>
            <a:r>
              <a:rPr lang="cs-CZ" sz="2800" dirty="0"/>
              <a:t> citového prožívání, které jsou charakterizovány těmito základními určeními: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85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Šest kategorií emocí a jejich scénáře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1268760"/>
            <a:ext cx="8435280" cy="5314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1. „stalo se něco dobrého“ (</a:t>
            </a:r>
            <a:r>
              <a:rPr lang="cs-CZ" i="1" dirty="0" err="1"/>
              <a:t>joy</a:t>
            </a:r>
            <a:r>
              <a:rPr lang="cs-CZ" i="1" dirty="0"/>
              <a:t>, happy…</a:t>
            </a:r>
            <a:r>
              <a:rPr lang="cs-CZ" dirty="0"/>
              <a:t>)</a:t>
            </a:r>
          </a:p>
          <a:p>
            <a:r>
              <a:rPr lang="cs-CZ" dirty="0"/>
              <a:t>2. „stalo se něco špatného“ (</a:t>
            </a:r>
            <a:r>
              <a:rPr lang="cs-CZ" i="1" dirty="0" err="1"/>
              <a:t>sadness</a:t>
            </a:r>
            <a:r>
              <a:rPr lang="cs-CZ" i="1" dirty="0"/>
              <a:t>, </a:t>
            </a:r>
            <a:r>
              <a:rPr lang="cs-CZ" i="1" dirty="0" err="1"/>
              <a:t>grief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r>
              <a:rPr lang="cs-CZ" dirty="0"/>
              <a:t>3. „může se stát něco špatného“ (</a:t>
            </a:r>
            <a:r>
              <a:rPr lang="cs-CZ" i="1" dirty="0" err="1"/>
              <a:t>fear</a:t>
            </a:r>
            <a:r>
              <a:rPr lang="cs-CZ" i="1" dirty="0"/>
              <a:t>, </a:t>
            </a:r>
            <a:r>
              <a:rPr lang="cs-CZ" i="1" dirty="0" err="1"/>
              <a:t>anxiety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r>
              <a:rPr lang="cs-CZ" dirty="0"/>
              <a:t>4. „nechci, aby se děly takové věci“ (</a:t>
            </a:r>
            <a:r>
              <a:rPr lang="cs-CZ" i="1" dirty="0" err="1"/>
              <a:t>anger</a:t>
            </a:r>
            <a:r>
              <a:rPr lang="cs-CZ" dirty="0"/>
              <a:t>, </a:t>
            </a:r>
            <a:r>
              <a:rPr lang="cs-CZ" i="1" dirty="0" err="1"/>
              <a:t>indignation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r>
              <a:rPr lang="cs-CZ" dirty="0"/>
              <a:t>5. „myšlení na jiné lidi“ (</a:t>
            </a:r>
            <a:r>
              <a:rPr lang="cs-CZ" i="1" dirty="0" err="1"/>
              <a:t>envy</a:t>
            </a:r>
            <a:r>
              <a:rPr lang="cs-CZ" dirty="0"/>
              <a:t>, </a:t>
            </a:r>
            <a:r>
              <a:rPr lang="cs-CZ" i="1" dirty="0" err="1"/>
              <a:t>Schadenfreude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r>
              <a:rPr lang="cs-CZ" dirty="0"/>
              <a:t>6. „myšlení o sobě“ (</a:t>
            </a:r>
            <a:r>
              <a:rPr lang="cs-CZ" i="1" dirty="0" err="1"/>
              <a:t>shame</a:t>
            </a:r>
            <a:r>
              <a:rPr lang="cs-CZ" i="1" dirty="0"/>
              <a:t>, </a:t>
            </a:r>
            <a:r>
              <a:rPr lang="cs-CZ" i="1" dirty="0" err="1"/>
              <a:t>remorse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aseline="-25000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9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1. „Stalo se něco dobrého“ – české (přibližné) ekvivalenty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Radost</a:t>
            </a:r>
          </a:p>
          <a:p>
            <a:pPr marL="0" indent="0">
              <a:buNone/>
            </a:pPr>
            <a:r>
              <a:rPr lang="cs-CZ" dirty="0"/>
              <a:t>Šťastný / štěstí</a:t>
            </a:r>
          </a:p>
          <a:p>
            <a:pPr marL="0" indent="0">
              <a:buNone/>
            </a:pPr>
            <a:r>
              <a:rPr lang="cs-CZ" dirty="0"/>
              <a:t>Spokojený / spokojenost, pohoda?</a:t>
            </a:r>
          </a:p>
          <a:p>
            <a:pPr marL="0" indent="0">
              <a:buNone/>
            </a:pPr>
            <a:r>
              <a:rPr lang="cs-CZ" dirty="0"/>
              <a:t>Potěšení</a:t>
            </a:r>
          </a:p>
          <a:p>
            <a:pPr marL="0" indent="0">
              <a:buNone/>
            </a:pPr>
            <a:r>
              <a:rPr lang="cs-CZ" dirty="0"/>
              <a:t>Útěcha</a:t>
            </a:r>
          </a:p>
          <a:p>
            <a:pPr marL="0" indent="0">
              <a:buNone/>
            </a:pPr>
            <a:r>
              <a:rPr lang="cs-CZ" dirty="0"/>
              <a:t>Úleva</a:t>
            </a:r>
          </a:p>
          <a:p>
            <a:pPr marL="0" indent="0">
              <a:buNone/>
            </a:pPr>
            <a:r>
              <a:rPr lang="cs-CZ" dirty="0"/>
              <a:t>Vzrušení</a:t>
            </a:r>
          </a:p>
          <a:p>
            <a:pPr marL="0" indent="0">
              <a:buNone/>
            </a:pPr>
            <a:r>
              <a:rPr lang="cs-CZ" dirty="0"/>
              <a:t>Euforie</a:t>
            </a:r>
          </a:p>
          <a:p>
            <a:pPr marL="0" indent="0">
              <a:buNone/>
            </a:pPr>
            <a:r>
              <a:rPr lang="cs-CZ" dirty="0"/>
              <a:t>Překvapení</a:t>
            </a:r>
          </a:p>
          <a:p>
            <a:pPr marL="0" indent="0">
              <a:buNone/>
            </a:pPr>
            <a:r>
              <a:rPr lang="cs-CZ" dirty="0"/>
              <a:t>Naděje – doufat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838946"/>
            <a:ext cx="219535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2. „Stalo se něco špatného / zlého“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45624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Smutek</a:t>
            </a:r>
          </a:p>
          <a:p>
            <a:pPr marL="0" indent="0">
              <a:buNone/>
            </a:pPr>
            <a:r>
              <a:rPr lang="cs-CZ" dirty="0"/>
              <a:t>Neštěstí</a:t>
            </a:r>
          </a:p>
          <a:p>
            <a:pPr marL="0" indent="0">
              <a:buNone/>
            </a:pPr>
            <a:r>
              <a:rPr lang="cs-CZ" dirty="0"/>
              <a:t>Ohrožení</a:t>
            </a:r>
          </a:p>
          <a:p>
            <a:pPr marL="0" indent="0">
              <a:buNone/>
            </a:pPr>
            <a:r>
              <a:rPr lang="cs-CZ" dirty="0"/>
              <a:t>Tíseň</a:t>
            </a:r>
          </a:p>
          <a:p>
            <a:pPr marL="0" indent="0">
              <a:buNone/>
            </a:pPr>
            <a:r>
              <a:rPr lang="cs-CZ" dirty="0"/>
              <a:t>Zármutek</a:t>
            </a:r>
          </a:p>
          <a:p>
            <a:pPr marL="0" indent="0">
              <a:buNone/>
            </a:pPr>
            <a:r>
              <a:rPr lang="cs-CZ" dirty="0"/>
              <a:t>Žal, hoře</a:t>
            </a:r>
          </a:p>
          <a:p>
            <a:pPr marL="0" indent="0">
              <a:buNone/>
            </a:pPr>
            <a:r>
              <a:rPr lang="cs-CZ" dirty="0"/>
              <a:t>Zoufalství, beznaděj</a:t>
            </a:r>
          </a:p>
          <a:p>
            <a:pPr marL="0" indent="0">
              <a:buNone/>
            </a:pPr>
            <a:r>
              <a:rPr lang="cs-CZ" dirty="0"/>
              <a:t>Pocit marnosti</a:t>
            </a:r>
          </a:p>
          <a:p>
            <a:pPr marL="0" indent="0">
              <a:buNone/>
            </a:pPr>
            <a:r>
              <a:rPr lang="cs-CZ" dirty="0"/>
              <a:t>Zklamání</a:t>
            </a:r>
          </a:p>
          <a:p>
            <a:pPr marL="0" indent="0">
              <a:buNone/>
            </a:pPr>
            <a:r>
              <a:rPr lang="cs-CZ" dirty="0"/>
              <a:t>Znechucení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Splín</a:t>
            </a:r>
          </a:p>
          <a:p>
            <a:pPr marL="0" indent="0">
              <a:buNone/>
            </a:pPr>
            <a:r>
              <a:rPr lang="cs-CZ" dirty="0"/>
              <a:t>Frustrace</a:t>
            </a:r>
          </a:p>
          <a:p>
            <a:pPr marL="0" indent="0">
              <a:buNone/>
            </a:pPr>
            <a:r>
              <a:rPr lang="cs-CZ" dirty="0"/>
              <a:t>Stres</a:t>
            </a:r>
          </a:p>
          <a:p>
            <a:pPr marL="0" indent="0">
              <a:buNone/>
            </a:pPr>
            <a:r>
              <a:rPr lang="cs-CZ" dirty="0"/>
              <a:t>Deprese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32" y="3959223"/>
            <a:ext cx="4483142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2" y="1293912"/>
            <a:ext cx="3017782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„Mohou se stát špatné / zlé věci“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380" y="1417638"/>
            <a:ext cx="807524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Strach</a:t>
            </a:r>
          </a:p>
          <a:p>
            <a:pPr marL="0" indent="0">
              <a:buNone/>
            </a:pPr>
            <a:r>
              <a:rPr lang="cs-CZ" dirty="0"/>
              <a:t>Bát se</a:t>
            </a:r>
          </a:p>
          <a:p>
            <a:pPr marL="0" indent="0">
              <a:buNone/>
            </a:pPr>
            <a:r>
              <a:rPr lang="cs-CZ" dirty="0"/>
              <a:t>Zděšení</a:t>
            </a:r>
          </a:p>
          <a:p>
            <a:pPr marL="0" indent="0">
              <a:buNone/>
            </a:pPr>
            <a:r>
              <a:rPr lang="cs-CZ" dirty="0"/>
              <a:t>Hrůza</a:t>
            </a:r>
          </a:p>
          <a:p>
            <a:pPr marL="0" indent="0">
              <a:buNone/>
            </a:pPr>
            <a:r>
              <a:rPr lang="cs-CZ" dirty="0"/>
              <a:t>Děs</a:t>
            </a:r>
          </a:p>
          <a:p>
            <a:pPr marL="0" indent="0">
              <a:buNone/>
            </a:pPr>
            <a:r>
              <a:rPr lang="cs-CZ" dirty="0"/>
              <a:t>Leknout se, leknutí</a:t>
            </a:r>
          </a:p>
          <a:p>
            <a:pPr marL="0" indent="0">
              <a:buNone/>
            </a:pPr>
            <a:r>
              <a:rPr lang="cs-CZ" dirty="0"/>
              <a:t>Vystrašenost</a:t>
            </a:r>
          </a:p>
          <a:p>
            <a:pPr marL="0" indent="0">
              <a:buNone/>
            </a:pPr>
            <a:r>
              <a:rPr lang="cs-CZ" dirty="0"/>
              <a:t>Panika</a:t>
            </a:r>
          </a:p>
          <a:p>
            <a:pPr marL="0" indent="0">
              <a:buNone/>
            </a:pPr>
            <a:r>
              <a:rPr lang="cs-CZ" dirty="0"/>
              <a:t>Úzkost</a:t>
            </a:r>
          </a:p>
          <a:p>
            <a:pPr marL="0" indent="0">
              <a:buNone/>
            </a:pPr>
            <a:r>
              <a:rPr lang="cs-CZ" dirty="0"/>
              <a:t>Nervozita</a:t>
            </a:r>
          </a:p>
          <a:p>
            <a:pPr marL="0" indent="0">
              <a:buNone/>
            </a:pPr>
            <a:r>
              <a:rPr lang="cs-CZ" dirty="0"/>
              <a:t>Starost</a:t>
            </a:r>
          </a:p>
          <a:p>
            <a:pPr marL="0" indent="0">
              <a:buNone/>
            </a:pPr>
            <a:r>
              <a:rPr lang="cs-CZ" dirty="0"/>
              <a:t>Obava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844824"/>
            <a:ext cx="2792046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3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1374</Words>
  <Application>Microsoft Office PowerPoint</Application>
  <PresentationFormat>Předvádění na obrazovce (4:3)</PresentationFormat>
  <Paragraphs>202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systému Office</vt:lpstr>
      <vt:lpstr>Emoce v perspektivě kognitivní lingvistiky</vt:lpstr>
      <vt:lpstr>Prezentace aplikace PowerPoint</vt:lpstr>
      <vt:lpstr>Emoce jako významné téma  kognitivní lingvistiky</vt:lpstr>
      <vt:lpstr>Anna Wierzbicka</vt:lpstr>
      <vt:lpstr>A. Wierzbicka:  Defining emotion concepts: discovering „cognitive scenarios“.  </vt:lpstr>
      <vt:lpstr>Šest kategorií emocí a jejich scénáře</vt:lpstr>
      <vt:lpstr> 1. „Stalo se něco dobrého“ – české (přibližné) ekvivalenty  </vt:lpstr>
      <vt:lpstr>2. „Stalo se něco špatného / zlého“</vt:lpstr>
      <vt:lpstr>3. „Mohou se stát špatné / zlé věci“</vt:lpstr>
      <vt:lpstr>4. „Nechci, aby se děly takové věci“</vt:lpstr>
      <vt:lpstr>5. „Myšlení na jiné lidi“ (vztah k druhému) </vt:lpstr>
      <vt:lpstr>6. „Myšlení na sebe“ (sebereflexe)</vt:lpstr>
      <vt:lpstr>Zahrnuty všechny okruhy emocí?</vt:lpstr>
      <vt:lpstr>Význam – kritéria popisu:</vt:lpstr>
      <vt:lpstr>Co dále hraje roli, co sledujeme:</vt:lpstr>
      <vt:lpstr>Východisko A. Wierzbické:  Primární a univerzální jednotky</vt:lpstr>
      <vt:lpstr>Prezentace aplikace PowerPoint</vt:lpstr>
      <vt:lpstr> Primární sémantické jednotky  („semantic primes/ primitives“) </vt:lpstr>
      <vt:lpstr>Primární a univerzální jednotky: „atomy významu“</vt:lpstr>
      <vt:lpstr> Příklad popisu emocí za pomoci primárních sémantických jednotek: </vt:lpstr>
      <vt:lpstr> Příklad: rozdíl mezi angl.  happy a joy (joyfull):  </vt:lpstr>
      <vt:lpstr>Výklad rozdílů (srov. A. Wierzbicka): </vt:lpstr>
      <vt:lpstr>Prezentace aplikace PowerPoint</vt:lpstr>
      <vt:lpstr>Prezentace aplikace PowerPoint</vt:lpstr>
      <vt:lpstr>Štěstí – šťastný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Emoce v češtině  a v českém znakovém jazyce</dc:title>
  <dc:creator>Irena</dc:creator>
  <cp:lastModifiedBy>Lenovo Allinone</cp:lastModifiedBy>
  <cp:revision>30</cp:revision>
  <dcterms:created xsi:type="dcterms:W3CDTF">2016-11-03T08:00:28Z</dcterms:created>
  <dcterms:modified xsi:type="dcterms:W3CDTF">2020-12-03T14:36:12Z</dcterms:modified>
</cp:coreProperties>
</file>