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261623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754522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3791812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228534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154687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B632D79-DB00-4DF8-864B-F35B54DEE5FA}"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366394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632D79-DB00-4DF8-864B-F35B54DEE5FA}" type="datetimeFigureOut">
              <a:rPr lang="cs-CZ" smtClean="0"/>
              <a:t>03.03.2021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3117508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9B632D79-DB00-4DF8-864B-F35B54DEE5FA}" type="datetimeFigureOut">
              <a:rPr lang="cs-CZ" smtClean="0"/>
              <a:t>03.03.2021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1714337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B632D79-DB00-4DF8-864B-F35B54DEE5FA}" type="datetimeFigureOut">
              <a:rPr lang="cs-CZ" smtClean="0"/>
              <a:t>03.03.2021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334992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B632D79-DB00-4DF8-864B-F35B54DEE5FA}"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699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9B632D79-DB00-4DF8-864B-F35B54DEE5FA}" type="datetimeFigureOut">
              <a:rPr lang="cs-CZ" smtClean="0"/>
              <a:t>03.03.2021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BE6A5D6-74E8-4E42-AB59-4D4320DAFF84}" type="slidenum">
              <a:rPr lang="cs-CZ" smtClean="0"/>
              <a:t>‹#›</a:t>
            </a:fld>
            <a:endParaRPr lang="cs-CZ"/>
          </a:p>
        </p:txBody>
      </p:sp>
    </p:spTree>
    <p:extLst>
      <p:ext uri="{BB962C8B-B14F-4D97-AF65-F5344CB8AC3E}">
        <p14:creationId xmlns:p14="http://schemas.microsoft.com/office/powerpoint/2010/main" val="1844458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632D79-DB00-4DF8-864B-F35B54DEE5FA}" type="datetimeFigureOut">
              <a:rPr lang="cs-CZ" smtClean="0"/>
              <a:t>03.03.2021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E6A5D6-74E8-4E42-AB59-4D4320DAFF84}" type="slidenum">
              <a:rPr lang="cs-CZ" smtClean="0"/>
              <a:t>‹#›</a:t>
            </a:fld>
            <a:endParaRPr lang="cs-CZ"/>
          </a:p>
        </p:txBody>
      </p:sp>
    </p:spTree>
    <p:extLst>
      <p:ext uri="{BB962C8B-B14F-4D97-AF65-F5344CB8AC3E}">
        <p14:creationId xmlns:p14="http://schemas.microsoft.com/office/powerpoint/2010/main" val="1209913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3395208"/>
          </a:xfrm>
        </p:spPr>
        <p:txBody>
          <a:bodyPr>
            <a:normAutofit/>
          </a:bodyPr>
          <a:lstStyle/>
          <a:p>
            <a:r>
              <a:rPr lang="cs-CZ" b="1" dirty="0" err="1"/>
              <a:t>Husserlův</a:t>
            </a:r>
            <a:r>
              <a:rPr lang="cs-CZ" b="1" dirty="0"/>
              <a:t> objev emocionální intencionality </a:t>
            </a:r>
            <a:r>
              <a:rPr lang="cs-CZ" b="1" dirty="0" smtClean="0"/>
              <a:t/>
            </a:r>
            <a:br>
              <a:rPr lang="cs-CZ" b="1" dirty="0" smtClean="0"/>
            </a:br>
            <a:r>
              <a:rPr lang="cs-CZ" sz="3000" b="1" dirty="0" smtClean="0"/>
              <a:t>a </a:t>
            </a:r>
            <a:r>
              <a:rPr lang="cs-CZ" sz="3000" b="1" dirty="0"/>
              <a:t>intelektualistické předsudky, které mu zabránily vytěžit celý význam tohoto objevu</a:t>
            </a:r>
            <a:endParaRPr lang="cs-CZ" sz="3000" dirty="0"/>
          </a:p>
        </p:txBody>
      </p:sp>
    </p:spTree>
    <p:extLst>
      <p:ext uri="{BB962C8B-B14F-4D97-AF65-F5344CB8AC3E}">
        <p14:creationId xmlns:p14="http://schemas.microsoft.com/office/powerpoint/2010/main" val="17141485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Kritika Husserla</a:t>
            </a:r>
            <a:endParaRPr lang="cs-CZ" dirty="0"/>
          </a:p>
        </p:txBody>
      </p:sp>
      <p:sp>
        <p:nvSpPr>
          <p:cNvPr id="3" name="Zástupný symbol pro obsah 2"/>
          <p:cNvSpPr>
            <a:spLocks noGrp="1"/>
          </p:cNvSpPr>
          <p:nvPr>
            <p:ph idx="1"/>
          </p:nvPr>
        </p:nvSpPr>
        <p:spPr/>
        <p:txBody>
          <a:bodyPr/>
          <a:lstStyle/>
          <a:p>
            <a:r>
              <a:rPr lang="cs-CZ" dirty="0"/>
              <a:t>Husserl nepřikládá naší afektivitě roli základu umožňujícího odkrývat svět a naše vlastní zasazení v něm</a:t>
            </a:r>
            <a:r>
              <a:rPr lang="cs-CZ" dirty="0" smtClean="0"/>
              <a:t>.</a:t>
            </a:r>
          </a:p>
          <a:p>
            <a:r>
              <a:rPr lang="cs-CZ" dirty="0" smtClean="0"/>
              <a:t>Jeho </a:t>
            </a:r>
            <a:r>
              <a:rPr lang="cs-CZ" dirty="0"/>
              <a:t>analýza nakonec sklouzává k intelektualistickému výkladu pocitů jako vyšších aktů založených na </a:t>
            </a:r>
            <a:r>
              <a:rPr lang="cs-CZ" dirty="0" smtClean="0"/>
              <a:t>reprezentaci jisté předmětnosti.</a:t>
            </a:r>
            <a:endParaRPr lang="cs-CZ" dirty="0"/>
          </a:p>
        </p:txBody>
      </p:sp>
    </p:spTree>
    <p:extLst>
      <p:ext uri="{BB962C8B-B14F-4D97-AF65-F5344CB8AC3E}">
        <p14:creationId xmlns:p14="http://schemas.microsoft.com/office/powerpoint/2010/main" val="412803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algn="ctr"/>
            <a:r>
              <a:rPr lang="cs-CZ" sz="3200" i="1" dirty="0" smtClean="0"/>
              <a:t>A </a:t>
            </a:r>
            <a:r>
              <a:rPr lang="cs-CZ" sz="3200" i="1" dirty="0" err="1" smtClean="0"/>
              <a:t>priorní</a:t>
            </a:r>
            <a:r>
              <a:rPr lang="cs-CZ" sz="3200" i="1" dirty="0" smtClean="0"/>
              <a:t> korelace </a:t>
            </a:r>
            <a:r>
              <a:rPr lang="cs-CZ" sz="3200" dirty="0" smtClean="0"/>
              <a:t>mezi akty vědomí a způsoby danosti, </a:t>
            </a:r>
            <a:r>
              <a:rPr lang="cs-CZ" sz="3200" dirty="0" smtClean="0"/>
              <a:t/>
            </a:r>
            <a:br>
              <a:rPr lang="cs-CZ" sz="3200" dirty="0" smtClean="0"/>
            </a:br>
            <a:r>
              <a:rPr lang="cs-CZ" sz="3200" dirty="0" smtClean="0"/>
              <a:t>v</a:t>
            </a:r>
            <a:r>
              <a:rPr lang="cs-CZ" sz="3200" dirty="0" smtClean="0"/>
              <a:t> nichž se předmět nabízí našemu </a:t>
            </a:r>
            <a:r>
              <a:rPr lang="cs-CZ" sz="3200" dirty="0" smtClean="0"/>
              <a:t>uchopení</a:t>
            </a:r>
            <a:endParaRPr lang="cs-CZ" sz="3200" dirty="0"/>
          </a:p>
        </p:txBody>
      </p:sp>
      <p:sp>
        <p:nvSpPr>
          <p:cNvPr id="3" name="Zástupný symbol pro obsah 2"/>
          <p:cNvSpPr>
            <a:spLocks noGrp="1"/>
          </p:cNvSpPr>
          <p:nvPr>
            <p:ph idx="1"/>
          </p:nvPr>
        </p:nvSpPr>
        <p:spPr>
          <a:xfrm>
            <a:off x="838200" y="1825625"/>
            <a:ext cx="10515600" cy="4932226"/>
          </a:xfrm>
        </p:spPr>
        <p:txBody>
          <a:bodyPr>
            <a:normAutofit fontScale="70000" lnSpcReduction="20000"/>
          </a:bodyPr>
          <a:lstStyle/>
          <a:p>
            <a:pPr marL="0" indent="0">
              <a:buNone/>
            </a:pPr>
            <a:r>
              <a:rPr lang="cs-CZ" dirty="0" smtClean="0"/>
              <a:t>Husserlova fenomenologie</a:t>
            </a:r>
            <a:endParaRPr lang="cs-CZ" dirty="0"/>
          </a:p>
          <a:p>
            <a:r>
              <a:rPr lang="cs-CZ" dirty="0" smtClean="0"/>
              <a:t>zavrhuje </a:t>
            </a:r>
            <a:r>
              <a:rPr lang="cs-CZ" dirty="0"/>
              <a:t>moderní předsudek reprezentace vnějšího světa v soukromé sféře vědomí, neboť naše intencionální otevřenost ke světu nemůže být chápána ani jako odrážení vnějšku ve </a:t>
            </a:r>
            <a:r>
              <a:rPr lang="cs-CZ" dirty="0" smtClean="0"/>
              <a:t>vnitřku, </a:t>
            </a:r>
            <a:r>
              <a:rPr lang="cs-CZ" dirty="0"/>
              <a:t>ani jako kauzální vztah mezi vnějšími stimuly a jejich niternými protějšky.</a:t>
            </a:r>
          </a:p>
          <a:p>
            <a:r>
              <a:rPr lang="cs-CZ" dirty="0" smtClean="0"/>
              <a:t>otevírá </a:t>
            </a:r>
            <a:r>
              <a:rPr lang="cs-CZ" dirty="0"/>
              <a:t>nové pole pro systematické zkoumání nutných vztahů mezi různými intencionálními akty a zakoušenými předměty. To umožňuje rozpoznat podstatné charakteristiky fenoménu, tak jak se dávají ve vnímání, vzpomínání, obrazivosti či v emocionálních prožitcích. </a:t>
            </a:r>
          </a:p>
          <a:p>
            <a:r>
              <a:rPr lang="cs-CZ" dirty="0" smtClean="0"/>
              <a:t>poskytuje </a:t>
            </a:r>
            <a:r>
              <a:rPr lang="cs-CZ" dirty="0"/>
              <a:t>prostředky pro porozumění úloze prožívaného a živoucího těla při genezi emocí. Zejména pak umožňuje docenit význam kinestetických počitků při průběžném sledování toho, jak vlastní tělo zvládá situaci, jak se staví  požadavkům, které na něj perceptivní pole klade. Toto perceptivní pole se přitom artikuluje co do svých významů na základě toho, co „mohu“ a „nemohu“, spíše než na základě „já myslím“ </a:t>
            </a:r>
          </a:p>
          <a:p>
            <a:r>
              <a:rPr lang="cs-CZ" dirty="0" smtClean="0"/>
              <a:t>konečně</a:t>
            </a:r>
            <a:r>
              <a:rPr lang="cs-CZ" dirty="0"/>
              <a:t>, zabraňuje pojímat zkušenost jako pouhý sled mentálních stavů, jež jsou kauzálně spojeny jako biliárové koule na kulečníkovém poli. Stejně tak brání tomu, abychom je pojímali jako pouhé doprovodné jevy fyziologických procesů (</a:t>
            </a:r>
            <a:r>
              <a:rPr lang="cs-CZ" dirty="0" err="1"/>
              <a:t>epifenomény</a:t>
            </a:r>
            <a:r>
              <a:rPr lang="cs-CZ" dirty="0"/>
              <a:t>). Jako součást </a:t>
            </a:r>
            <a:r>
              <a:rPr lang="cs-CZ" dirty="0" smtClean="0"/>
              <a:t>intencionálního </a:t>
            </a:r>
            <a:r>
              <a:rPr lang="cs-CZ" dirty="0"/>
              <a:t>proudu vědomí se naše pocity a emoce vyznačují vlastním trváním a také vnitřní strukturací, která zahrnuje podržení toho, co je z naší minulé zkušenosti nadále </a:t>
            </a:r>
            <a:r>
              <a:rPr lang="cs-CZ" dirty="0" smtClean="0"/>
              <a:t>relevantní </a:t>
            </a:r>
            <a:r>
              <a:rPr lang="cs-CZ" dirty="0"/>
              <a:t>pro porozumění té současné, a anticipaci toho, co má následovat. </a:t>
            </a:r>
          </a:p>
          <a:p>
            <a:endParaRPr lang="cs-CZ" dirty="0"/>
          </a:p>
        </p:txBody>
      </p:sp>
    </p:spTree>
    <p:extLst>
      <p:ext uri="{BB962C8B-B14F-4D97-AF65-F5344CB8AC3E}">
        <p14:creationId xmlns:p14="http://schemas.microsoft.com/office/powerpoint/2010/main" val="472778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Ústřední otázka a </a:t>
            </a:r>
            <a:r>
              <a:rPr lang="cs-CZ" dirty="0" smtClean="0"/>
              <a:t>teze </a:t>
            </a:r>
            <a:r>
              <a:rPr lang="cs-CZ" i="1" dirty="0" smtClean="0"/>
              <a:t>LU V</a:t>
            </a:r>
            <a:r>
              <a:rPr lang="cs-CZ" dirty="0" smtClean="0"/>
              <a:t>, §15.</a:t>
            </a:r>
            <a:endParaRPr lang="cs-CZ" dirty="0"/>
          </a:p>
        </p:txBody>
      </p:sp>
      <p:sp>
        <p:nvSpPr>
          <p:cNvPr id="3" name="Zástupný symbol pro obsah 2"/>
          <p:cNvSpPr>
            <a:spLocks noGrp="1"/>
          </p:cNvSpPr>
          <p:nvPr>
            <p:ph idx="1"/>
          </p:nvPr>
        </p:nvSpPr>
        <p:spPr/>
        <p:txBody>
          <a:bodyPr>
            <a:normAutofit/>
          </a:bodyPr>
          <a:lstStyle/>
          <a:p>
            <a:r>
              <a:rPr lang="cs-CZ" dirty="0" smtClean="0"/>
              <a:t>Lze </a:t>
            </a:r>
            <a:r>
              <a:rPr lang="cs-CZ" dirty="0"/>
              <a:t>i při zkoumání pocitů ověřit základní fenomenologickou tezi, že vědomí je vždy vědomím </a:t>
            </a:r>
            <a:r>
              <a:rPr lang="cs-CZ" dirty="0" smtClean="0"/>
              <a:t>něčeho</a:t>
            </a:r>
            <a:r>
              <a:rPr lang="cs-CZ" dirty="0"/>
              <a:t>? </a:t>
            </a:r>
          </a:p>
          <a:p>
            <a:r>
              <a:rPr lang="cs-CZ" dirty="0"/>
              <a:t>Jinými slovy: Patří k podstatě pocitů intencionální vztah? </a:t>
            </a:r>
          </a:p>
          <a:p>
            <a:endParaRPr lang="cs-CZ" dirty="0" smtClean="0"/>
          </a:p>
          <a:p>
            <a:r>
              <a:rPr lang="cs-CZ" dirty="0" smtClean="0"/>
              <a:t>Odpověď: role </a:t>
            </a:r>
            <a:r>
              <a:rPr lang="cs-CZ" dirty="0"/>
              <a:t>pocitů se neomezuje na nějaké afektivní zbarvení předmětu, který vnímáme, nebo který si představujeme, nebo na který vzpomínáme. </a:t>
            </a:r>
          </a:p>
          <a:p>
            <a:r>
              <a:rPr lang="cs-CZ" i="1" dirty="0" err="1" smtClean="0"/>
              <a:t>Gefühle</a:t>
            </a:r>
            <a:r>
              <a:rPr lang="cs-CZ" i="1" dirty="0" smtClean="0"/>
              <a:t> </a:t>
            </a:r>
            <a:r>
              <a:rPr lang="cs-CZ" i="1" dirty="0"/>
              <a:t>= </a:t>
            </a:r>
            <a:r>
              <a:rPr lang="cs-CZ" dirty="0"/>
              <a:t>intencionální akty </a:t>
            </a:r>
            <a:r>
              <a:rPr lang="cs-CZ" i="1" dirty="0" err="1"/>
              <a:t>sui</a:t>
            </a:r>
            <a:r>
              <a:rPr lang="cs-CZ" i="1" dirty="0"/>
              <a:t> </a:t>
            </a:r>
            <a:r>
              <a:rPr lang="cs-CZ" i="1" dirty="0" err="1"/>
              <a:t>generis</a:t>
            </a:r>
            <a:endParaRPr lang="cs-CZ" dirty="0"/>
          </a:p>
          <a:p>
            <a:pPr marL="0" indent="0">
              <a:buNone/>
            </a:pPr>
            <a:r>
              <a:rPr lang="cs-CZ" dirty="0"/>
              <a:t> </a:t>
            </a:r>
          </a:p>
          <a:p>
            <a:endParaRPr lang="cs-CZ" dirty="0"/>
          </a:p>
        </p:txBody>
      </p:sp>
    </p:spTree>
    <p:extLst>
      <p:ext uri="{BB962C8B-B14F-4D97-AF65-F5344CB8AC3E}">
        <p14:creationId xmlns:p14="http://schemas.microsoft.com/office/powerpoint/2010/main" val="40145719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1. námitka: pocitům intencionalita vůbec nenáleží. </a:t>
            </a:r>
          </a:p>
        </p:txBody>
      </p:sp>
      <p:sp>
        <p:nvSpPr>
          <p:cNvPr id="3" name="Zástupný symbol pro obsah 2"/>
          <p:cNvSpPr>
            <a:spLocks noGrp="1"/>
          </p:cNvSpPr>
          <p:nvPr>
            <p:ph idx="1"/>
          </p:nvPr>
        </p:nvSpPr>
        <p:spPr/>
        <p:txBody>
          <a:bodyPr/>
          <a:lstStyle/>
          <a:p>
            <a:r>
              <a:rPr lang="cs-CZ" dirty="0"/>
              <a:t>Pocity proměňují vněmovou zkušenost ve speciální typ intencionálních aktů </a:t>
            </a:r>
            <a:r>
              <a:rPr lang="cs-CZ" i="1" dirty="0" err="1"/>
              <a:t>sui</a:t>
            </a:r>
            <a:r>
              <a:rPr lang="cs-CZ" i="1" dirty="0"/>
              <a:t> </a:t>
            </a:r>
            <a:r>
              <a:rPr lang="cs-CZ" i="1" dirty="0" err="1"/>
              <a:t>generis</a:t>
            </a:r>
            <a:r>
              <a:rPr lang="cs-CZ" dirty="0"/>
              <a:t>, v němž je naše vědomí zaměřeno na hodnotu toho, co je nám ve zkušenosti dáno. </a:t>
            </a:r>
          </a:p>
          <a:p>
            <a:endParaRPr lang="cs-CZ" dirty="0"/>
          </a:p>
          <a:p>
            <a:r>
              <a:rPr lang="cs-CZ" u="sng" dirty="0"/>
              <a:t>„Nemáme však pouze představu a k tomu pocit</a:t>
            </a:r>
            <a:r>
              <a:rPr lang="cs-CZ" dirty="0"/>
              <a:t>, jako něco, co samo o sobě nemá k věci žádný vztah </a:t>
            </a:r>
            <a:r>
              <a:rPr lang="cs-CZ" dirty="0" smtClean="0"/>
              <a:t>a </a:t>
            </a:r>
            <a:r>
              <a:rPr lang="cs-CZ" dirty="0"/>
              <a:t>je k ní snad </a:t>
            </a:r>
            <a:r>
              <a:rPr lang="cs-CZ" u="sng" dirty="0"/>
              <a:t>pouze asociativně připojeno</a:t>
            </a:r>
            <a:r>
              <a:rPr lang="cs-CZ" dirty="0"/>
              <a:t>, nýbrž zalíbení či ošklivení se zaměřují na představovaný předmět, a bez tohoto zaměření by vůbec nemohly být.“ (s. 384)</a:t>
            </a:r>
          </a:p>
          <a:p>
            <a:endParaRPr lang="cs-CZ" dirty="0"/>
          </a:p>
        </p:txBody>
      </p:sp>
    </p:spTree>
    <p:extLst>
      <p:ext uri="{BB962C8B-B14F-4D97-AF65-F5344CB8AC3E}">
        <p14:creationId xmlns:p14="http://schemas.microsoft.com/office/powerpoint/2010/main" val="2027686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Odmítnutí </a:t>
            </a:r>
            <a:r>
              <a:rPr lang="cs-CZ" dirty="0" err="1"/>
              <a:t>asocionistické</a:t>
            </a:r>
            <a:r>
              <a:rPr lang="cs-CZ" dirty="0"/>
              <a:t> psychologie: </a:t>
            </a:r>
          </a:p>
        </p:txBody>
      </p:sp>
      <p:sp>
        <p:nvSpPr>
          <p:cNvPr id="3" name="Zástupný symbol pro obsah 2"/>
          <p:cNvSpPr>
            <a:spLocks noGrp="1"/>
          </p:cNvSpPr>
          <p:nvPr>
            <p:ph idx="1"/>
          </p:nvPr>
        </p:nvSpPr>
        <p:spPr/>
        <p:txBody>
          <a:bodyPr/>
          <a:lstStyle/>
          <a:p>
            <a:r>
              <a:rPr lang="cs-CZ" dirty="0" smtClean="0"/>
              <a:t>Vnitřní vazbu </a:t>
            </a:r>
            <a:r>
              <a:rPr lang="cs-CZ" dirty="0" err="1" smtClean="0"/>
              <a:t>pocitu&amp;představy</a:t>
            </a:r>
            <a:r>
              <a:rPr lang="cs-CZ" dirty="0" smtClean="0"/>
              <a:t> nelze </a:t>
            </a:r>
            <a:r>
              <a:rPr lang="cs-CZ" dirty="0"/>
              <a:t>chápat </a:t>
            </a:r>
            <a:r>
              <a:rPr lang="cs-CZ" dirty="0" smtClean="0"/>
              <a:t>modelem </a:t>
            </a:r>
            <a:r>
              <a:rPr lang="cs-CZ" dirty="0"/>
              <a:t>přidružení, evokace, připomenutí (</a:t>
            </a:r>
            <a:r>
              <a:rPr lang="cs-CZ" dirty="0" err="1" smtClean="0"/>
              <a:t>Vesuv&amp;Neapol</a:t>
            </a:r>
            <a:r>
              <a:rPr lang="cs-CZ" dirty="0"/>
              <a:t>). </a:t>
            </a:r>
          </a:p>
          <a:p>
            <a:pPr lvl="1"/>
            <a:r>
              <a:rPr lang="cs-CZ" dirty="0"/>
              <a:t>To by byl pouze vnější vztah. </a:t>
            </a:r>
          </a:p>
          <a:p>
            <a:endParaRPr lang="cs-CZ" dirty="0"/>
          </a:p>
          <a:p>
            <a:r>
              <a:rPr lang="cs-CZ" dirty="0"/>
              <a:t>Zalíbení je nemyslitelné bez vztahu libosti k tomu, co ji </a:t>
            </a:r>
            <a:r>
              <a:rPr lang="cs-CZ" dirty="0" smtClean="0"/>
              <a:t>vzbuzuje</a:t>
            </a:r>
            <a:r>
              <a:rPr lang="cs-CZ" dirty="0"/>
              <a:t>. </a:t>
            </a:r>
            <a:endParaRPr lang="cs-CZ" dirty="0" smtClean="0"/>
          </a:p>
          <a:p>
            <a:endParaRPr lang="cs-CZ" dirty="0"/>
          </a:p>
          <a:p>
            <a:r>
              <a:rPr lang="cs-CZ" dirty="0" smtClean="0"/>
              <a:t>Není to ani kauzální vztah</a:t>
            </a:r>
            <a:r>
              <a:rPr lang="cs-CZ" dirty="0" smtClean="0"/>
              <a:t>! Nýbrž vztah motivace: krajina probouzí/podněcuje mou libost způsobem, jímž se dává mému vědomí.</a:t>
            </a:r>
            <a:endParaRPr lang="cs-CZ" dirty="0"/>
          </a:p>
          <a:p>
            <a:endParaRPr lang="cs-CZ" dirty="0"/>
          </a:p>
        </p:txBody>
      </p:sp>
    </p:spTree>
    <p:extLst>
      <p:ext uri="{BB962C8B-B14F-4D97-AF65-F5344CB8AC3E}">
        <p14:creationId xmlns:p14="http://schemas.microsoft.com/office/powerpoint/2010/main" val="24127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Husserlův</a:t>
            </a:r>
            <a:r>
              <a:rPr lang="cs-CZ" dirty="0" smtClean="0"/>
              <a:t> </a:t>
            </a:r>
            <a:r>
              <a:rPr lang="cs-CZ" dirty="0" err="1" smtClean="0"/>
              <a:t>hylemorfismus</a:t>
            </a:r>
            <a:r>
              <a:rPr lang="cs-CZ" dirty="0" smtClean="0"/>
              <a:t>: </a:t>
            </a:r>
            <a:endParaRPr lang="cs-CZ" dirty="0"/>
          </a:p>
        </p:txBody>
      </p:sp>
      <p:sp>
        <p:nvSpPr>
          <p:cNvPr id="3" name="Zástupný symbol pro obsah 2"/>
          <p:cNvSpPr>
            <a:spLocks noGrp="1"/>
          </p:cNvSpPr>
          <p:nvPr>
            <p:ph idx="1"/>
          </p:nvPr>
        </p:nvSpPr>
        <p:spPr/>
        <p:txBody>
          <a:bodyPr/>
          <a:lstStyle/>
          <a:p>
            <a:r>
              <a:rPr lang="cs-CZ" dirty="0" smtClean="0"/>
              <a:t>Rozlišení </a:t>
            </a:r>
            <a:r>
              <a:rPr lang="cs-CZ" u="sng" dirty="0"/>
              <a:t>látky pocitů </a:t>
            </a:r>
            <a:r>
              <a:rPr lang="cs-CZ" dirty="0"/>
              <a:t>a uchopení této látky </a:t>
            </a:r>
            <a:r>
              <a:rPr lang="cs-CZ" u="sng" dirty="0"/>
              <a:t>výkladem</a:t>
            </a:r>
            <a:r>
              <a:rPr lang="cs-CZ" dirty="0"/>
              <a:t>, interpretací. </a:t>
            </a:r>
          </a:p>
          <a:p>
            <a:pPr marL="0" indent="0">
              <a:buNone/>
            </a:pPr>
            <a:r>
              <a:rPr lang="cs-CZ" dirty="0"/>
              <a:t> </a:t>
            </a:r>
          </a:p>
          <a:p>
            <a:r>
              <a:rPr lang="cs-CZ" dirty="0" smtClean="0"/>
              <a:t>tělesné </a:t>
            </a:r>
            <a:r>
              <a:rPr lang="cs-CZ" dirty="0"/>
              <a:t>pocity hrají stejnou roli v aktech hodnocení jako hrají </a:t>
            </a:r>
            <a:r>
              <a:rPr lang="cs-CZ" dirty="0" err="1"/>
              <a:t>hyletická</a:t>
            </a:r>
            <a:r>
              <a:rPr lang="cs-CZ" dirty="0"/>
              <a:t>, smyslová data (</a:t>
            </a:r>
            <a:r>
              <a:rPr lang="cs-CZ" i="1" dirty="0" err="1"/>
              <a:t>Empfindungsdaten</a:t>
            </a:r>
            <a:r>
              <a:rPr lang="cs-CZ" dirty="0"/>
              <a:t>) v aktech vnímání</a:t>
            </a:r>
            <a:r>
              <a:rPr lang="cs-CZ" dirty="0" smtClean="0"/>
              <a:t>:</a:t>
            </a:r>
          </a:p>
          <a:p>
            <a:pPr lvl="1"/>
            <a:r>
              <a:rPr lang="cs-CZ" dirty="0" smtClean="0"/>
              <a:t>slouží </a:t>
            </a:r>
            <a:r>
              <a:rPr lang="cs-CZ" dirty="0"/>
              <a:t>jako matérie, která musí být oživena ve </a:t>
            </a:r>
            <a:r>
              <a:rPr lang="cs-CZ" dirty="0" err="1"/>
              <a:t>smyslodajném</a:t>
            </a:r>
            <a:r>
              <a:rPr lang="cs-CZ" dirty="0"/>
              <a:t> aktu </a:t>
            </a:r>
            <a:r>
              <a:rPr lang="cs-CZ" dirty="0" err="1" smtClean="0"/>
              <a:t>aprehenzí</a:t>
            </a:r>
            <a:endParaRPr lang="cs-CZ" dirty="0" smtClean="0"/>
          </a:p>
          <a:p>
            <a:pPr lvl="1"/>
            <a:r>
              <a:rPr lang="cs-CZ" dirty="0"/>
              <a:t>smyslové </a:t>
            </a:r>
            <a:r>
              <a:rPr lang="cs-CZ" dirty="0" smtClean="0"/>
              <a:t>počitky musejí být </a:t>
            </a:r>
            <a:r>
              <a:rPr lang="cs-CZ" dirty="0"/>
              <a:t>“oživeny” aktem výkladu či interpretace </a:t>
            </a:r>
            <a:endParaRPr lang="cs-CZ" dirty="0"/>
          </a:p>
          <a:p>
            <a:endParaRPr lang="cs-CZ" dirty="0"/>
          </a:p>
        </p:txBody>
      </p:sp>
    </p:spTree>
    <p:extLst>
      <p:ext uri="{BB962C8B-B14F-4D97-AF65-F5344CB8AC3E}">
        <p14:creationId xmlns:p14="http://schemas.microsoft.com/office/powerpoint/2010/main" val="282797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L</a:t>
            </a:r>
            <a:r>
              <a:rPr lang="cs-CZ" dirty="0" smtClean="0"/>
              <a:t>épe </a:t>
            </a:r>
            <a:r>
              <a:rPr lang="cs-CZ" dirty="0"/>
              <a:t>rozlišovat, co se myslí </a:t>
            </a:r>
            <a:r>
              <a:rPr lang="cs-CZ" dirty="0" smtClean="0"/>
              <a:t>pocitem!</a:t>
            </a:r>
            <a:endParaRPr lang="cs-CZ" dirty="0"/>
          </a:p>
        </p:txBody>
      </p:sp>
      <p:sp>
        <p:nvSpPr>
          <p:cNvPr id="3" name="Zástupný symbol pro obsah 2"/>
          <p:cNvSpPr>
            <a:spLocks noGrp="1"/>
          </p:cNvSpPr>
          <p:nvPr>
            <p:ph idx="1"/>
          </p:nvPr>
        </p:nvSpPr>
        <p:spPr/>
        <p:txBody>
          <a:bodyPr/>
          <a:lstStyle/>
          <a:p>
            <a:pPr marL="0" indent="0">
              <a:buNone/>
            </a:pPr>
            <a:r>
              <a:rPr lang="cs-CZ" dirty="0"/>
              <a:t>Terminologie </a:t>
            </a:r>
            <a:r>
              <a:rPr lang="cs-CZ" i="1" dirty="0"/>
              <a:t>Logických </a:t>
            </a:r>
            <a:r>
              <a:rPr lang="cs-CZ" i="1" dirty="0" smtClean="0"/>
              <a:t>zkoumání</a:t>
            </a:r>
            <a:endParaRPr lang="cs-CZ" dirty="0" smtClean="0"/>
          </a:p>
          <a:p>
            <a:pPr marL="0" indent="0">
              <a:buNone/>
            </a:pPr>
            <a:endParaRPr lang="cs-CZ" dirty="0"/>
          </a:p>
          <a:p>
            <a:pPr marL="0" indent="0">
              <a:buNone/>
            </a:pPr>
            <a:r>
              <a:rPr lang="cs-CZ" dirty="0" smtClean="0"/>
              <a:t>Ne-intencionální počitky:</a:t>
            </a:r>
            <a:endParaRPr lang="cs-CZ" dirty="0"/>
          </a:p>
          <a:p>
            <a:r>
              <a:rPr lang="cs-CZ" dirty="0"/>
              <a:t>smyslové pocity</a:t>
            </a:r>
            <a:r>
              <a:rPr lang="cs-CZ" i="1" dirty="0"/>
              <a:t> </a:t>
            </a:r>
            <a:r>
              <a:rPr lang="cs-CZ" dirty="0" smtClean="0"/>
              <a:t>(</a:t>
            </a:r>
            <a:r>
              <a:rPr lang="cs-CZ" i="1" dirty="0" err="1" smtClean="0"/>
              <a:t>sinnliche</a:t>
            </a:r>
            <a:r>
              <a:rPr lang="cs-CZ" i="1" dirty="0" smtClean="0"/>
              <a:t> </a:t>
            </a:r>
            <a:r>
              <a:rPr lang="cs-CZ" i="1" dirty="0" err="1" smtClean="0"/>
              <a:t>Gefühle</a:t>
            </a:r>
            <a:r>
              <a:rPr lang="cs-CZ" dirty="0" smtClean="0"/>
              <a:t>)</a:t>
            </a:r>
            <a:r>
              <a:rPr lang="cs-CZ" i="1" dirty="0" smtClean="0"/>
              <a:t>: </a:t>
            </a:r>
            <a:r>
              <a:rPr lang="cs-CZ" dirty="0" smtClean="0"/>
              <a:t>např. </a:t>
            </a:r>
            <a:r>
              <a:rPr lang="cs-CZ" dirty="0"/>
              <a:t>ostrý zvuk, drsnost či hebkost dotýkaného </a:t>
            </a:r>
            <a:r>
              <a:rPr lang="cs-CZ" dirty="0" smtClean="0"/>
              <a:t>materiálu </a:t>
            </a:r>
            <a:endParaRPr lang="cs-CZ" dirty="0"/>
          </a:p>
          <a:p>
            <a:r>
              <a:rPr lang="cs-CZ" dirty="0"/>
              <a:t>Afektivní počitky (</a:t>
            </a:r>
            <a:r>
              <a:rPr lang="cs-CZ" i="1" dirty="0" err="1" smtClean="0"/>
              <a:t>Gefühlsempfindungen</a:t>
            </a:r>
            <a:r>
              <a:rPr lang="cs-CZ" dirty="0" smtClean="0"/>
              <a:t>), </a:t>
            </a:r>
            <a:r>
              <a:rPr lang="cs-CZ" dirty="0"/>
              <a:t>které se úzce vážou na tzv. </a:t>
            </a:r>
            <a:r>
              <a:rPr lang="cs-CZ" dirty="0" err="1"/>
              <a:t>propriocepci</a:t>
            </a:r>
            <a:r>
              <a:rPr lang="cs-CZ" dirty="0"/>
              <a:t>, vnímání vlastního </a:t>
            </a:r>
            <a:r>
              <a:rPr lang="cs-CZ" dirty="0" smtClean="0"/>
              <a:t>těla: např. sevření </a:t>
            </a:r>
            <a:r>
              <a:rPr lang="cs-CZ" dirty="0"/>
              <a:t>žaludku, píchání u srdce. </a:t>
            </a:r>
          </a:p>
          <a:p>
            <a:endParaRPr lang="cs-CZ" dirty="0"/>
          </a:p>
        </p:txBody>
      </p:sp>
    </p:spTree>
    <p:extLst>
      <p:ext uri="{BB962C8B-B14F-4D97-AF65-F5344CB8AC3E}">
        <p14:creationId xmlns:p14="http://schemas.microsoft.com/office/powerpoint/2010/main" val="232440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 </a:t>
            </a:r>
            <a:r>
              <a:rPr lang="cs-CZ" dirty="0" err="1" smtClean="0"/>
              <a:t>Brentanem</a:t>
            </a:r>
            <a:r>
              <a:rPr lang="cs-CZ" dirty="0" smtClean="0"/>
              <a:t> i za </a:t>
            </a:r>
            <a:r>
              <a:rPr lang="cs-CZ" dirty="0" err="1" smtClean="0"/>
              <a:t>Brentana</a:t>
            </a:r>
            <a:endParaRPr lang="cs-CZ" dirty="0"/>
          </a:p>
        </p:txBody>
      </p:sp>
      <p:sp>
        <p:nvSpPr>
          <p:cNvPr id="3" name="Zástupný symbol pro obsah 2"/>
          <p:cNvSpPr>
            <a:spLocks noGrp="1"/>
          </p:cNvSpPr>
          <p:nvPr>
            <p:ph idx="1"/>
          </p:nvPr>
        </p:nvSpPr>
        <p:spPr/>
        <p:txBody>
          <a:bodyPr/>
          <a:lstStyle/>
          <a:p>
            <a:r>
              <a:rPr lang="cs-CZ" dirty="0"/>
              <a:t>Pro </a:t>
            </a:r>
            <a:r>
              <a:rPr lang="cs-CZ" dirty="0" err="1"/>
              <a:t>Brentana</a:t>
            </a:r>
            <a:r>
              <a:rPr lang="cs-CZ" dirty="0"/>
              <a:t> je každý mentální akt prezentací nebo je založen na </a:t>
            </a:r>
            <a:r>
              <a:rPr lang="cs-CZ" dirty="0" smtClean="0"/>
              <a:t>prezentaci (představě). </a:t>
            </a:r>
            <a:r>
              <a:rPr lang="cs-CZ" dirty="0"/>
              <a:t>(</a:t>
            </a:r>
            <a:r>
              <a:rPr lang="cs-CZ" dirty="0" err="1"/>
              <a:t>Brentano</a:t>
            </a:r>
            <a:r>
              <a:rPr lang="cs-CZ" dirty="0"/>
              <a:t> 1924: 112).</a:t>
            </a:r>
          </a:p>
          <a:p>
            <a:endParaRPr lang="cs-CZ" dirty="0" smtClean="0"/>
          </a:p>
          <a:p>
            <a:r>
              <a:rPr lang="cs-CZ" dirty="0" smtClean="0"/>
              <a:t>V opozici </a:t>
            </a:r>
            <a:r>
              <a:rPr lang="cs-CZ" dirty="0"/>
              <a:t>k </a:t>
            </a:r>
            <a:r>
              <a:rPr lang="cs-CZ" dirty="0" err="1"/>
              <a:t>Brentanovi</a:t>
            </a:r>
            <a:r>
              <a:rPr lang="cs-CZ" dirty="0"/>
              <a:t> Husserl zdůrazňuje ústřední úlohu neintencionálních počitků v komplexním, stratifikovaném fenoménu pocitu či emoce. </a:t>
            </a:r>
            <a:endParaRPr lang="cs-CZ" dirty="0" smtClean="0"/>
          </a:p>
          <a:p>
            <a:r>
              <a:rPr lang="cs-CZ" dirty="0" smtClean="0"/>
              <a:t>Tento </a:t>
            </a:r>
            <a:r>
              <a:rPr lang="cs-CZ" dirty="0"/>
              <a:t>komplexní akt vědomé má svou </a:t>
            </a:r>
            <a:r>
              <a:rPr lang="cs-CZ" dirty="0" err="1" smtClean="0"/>
              <a:t>sensorickou</a:t>
            </a:r>
            <a:r>
              <a:rPr lang="cs-CZ" dirty="0" smtClean="0"/>
              <a:t> a </a:t>
            </a:r>
            <a:r>
              <a:rPr lang="cs-CZ" dirty="0"/>
              <a:t>svou intencionální vrstvu smyslu. </a:t>
            </a:r>
          </a:p>
          <a:p>
            <a:endParaRPr lang="cs-CZ" dirty="0"/>
          </a:p>
        </p:txBody>
      </p:sp>
    </p:spTree>
    <p:extLst>
      <p:ext uri="{BB962C8B-B14F-4D97-AF65-F5344CB8AC3E}">
        <p14:creationId xmlns:p14="http://schemas.microsoft.com/office/powerpoint/2010/main" val="2978844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Kritika Husserlova pojetí</a:t>
            </a:r>
            <a:endParaRPr lang="cs-CZ" dirty="0"/>
          </a:p>
        </p:txBody>
      </p:sp>
      <p:sp>
        <p:nvSpPr>
          <p:cNvPr id="3" name="Zástupný symbol pro obsah 2"/>
          <p:cNvSpPr>
            <a:spLocks noGrp="1"/>
          </p:cNvSpPr>
          <p:nvPr>
            <p:ph idx="1"/>
          </p:nvPr>
        </p:nvSpPr>
        <p:spPr/>
        <p:txBody>
          <a:bodyPr>
            <a:normAutofit lnSpcReduction="10000"/>
          </a:bodyPr>
          <a:lstStyle/>
          <a:p>
            <a:r>
              <a:rPr lang="cs-CZ" dirty="0" err="1"/>
              <a:t>Husserlův</a:t>
            </a:r>
            <a:r>
              <a:rPr lang="cs-CZ" dirty="0"/>
              <a:t> rozbor </a:t>
            </a:r>
            <a:r>
              <a:rPr lang="cs-CZ" dirty="0" smtClean="0"/>
              <a:t>nelegitimně </a:t>
            </a:r>
            <a:r>
              <a:rPr lang="cs-CZ" dirty="0"/>
              <a:t>dekomponuje jednotnou strukturu našeho emocionálního života, neboť v mezích, v nichž se naše zkušenost dává, nikdy nejsme svědky něčeho takového, jako jsou pouze smyslové počitky, které by následně musely být “oživeny” aktem výkladu či interpretace. </a:t>
            </a:r>
          </a:p>
          <a:p>
            <a:r>
              <a:rPr lang="cs-CZ" dirty="0"/>
              <a:t>Nebylo by </a:t>
            </a:r>
            <a:r>
              <a:rPr lang="cs-CZ" dirty="0" err="1"/>
              <a:t>konsekventnější</a:t>
            </a:r>
            <a:r>
              <a:rPr lang="cs-CZ" dirty="0"/>
              <a:t> uznat, že významná, ba dokonce fundamentální část naší otevřenosti světu nemá charakter objektivizujících aktů a tedy nezávisí na </a:t>
            </a:r>
            <a:r>
              <a:rPr lang="cs-CZ" dirty="0" err="1"/>
              <a:t>doxických</a:t>
            </a:r>
            <a:r>
              <a:rPr lang="cs-CZ" dirty="0"/>
              <a:t>, vědomých výkonech vědomí? </a:t>
            </a:r>
          </a:p>
          <a:p>
            <a:r>
              <a:rPr lang="cs-CZ" dirty="0"/>
              <a:t>Je opravdu nutné předpokládat, že proud našich citů musí být oživován pojmovým uchopením, jak Husserl tvrdí? </a:t>
            </a:r>
          </a:p>
          <a:p>
            <a:endParaRPr lang="cs-CZ" dirty="0"/>
          </a:p>
        </p:txBody>
      </p:sp>
    </p:spTree>
    <p:extLst>
      <p:ext uri="{BB962C8B-B14F-4D97-AF65-F5344CB8AC3E}">
        <p14:creationId xmlns:p14="http://schemas.microsoft.com/office/powerpoint/2010/main" val="369738509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418</Words>
  <Application>Microsoft Office PowerPoint</Application>
  <PresentationFormat>Širokoúhlá obrazovka</PresentationFormat>
  <Paragraphs>49</Paragraphs>
  <Slides>10</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10</vt:i4>
      </vt:variant>
    </vt:vector>
  </HeadingPairs>
  <TitlesOfParts>
    <vt:vector size="14" baseType="lpstr">
      <vt:lpstr>Arial</vt:lpstr>
      <vt:lpstr>Calibri</vt:lpstr>
      <vt:lpstr>Calibri Light</vt:lpstr>
      <vt:lpstr>Motiv Office</vt:lpstr>
      <vt:lpstr>Husserlův objev emocionální intencionality  a intelektualistické předsudky, které mu zabránily vytěžit celý význam tohoto objevu</vt:lpstr>
      <vt:lpstr>A priorní korelace mezi akty vědomí a způsoby danosti,  v nichž se předmět nabízí našemu uchopení</vt:lpstr>
      <vt:lpstr>Ústřední otázka a teze LU V, §15.</vt:lpstr>
      <vt:lpstr>1. námitka: pocitům intencionalita vůbec nenáleží. </vt:lpstr>
      <vt:lpstr>Odmítnutí asocionistické psychologie: </vt:lpstr>
      <vt:lpstr>Husserlův hylemorfismus: </vt:lpstr>
      <vt:lpstr>Lépe rozlišovat, co se myslí pocitem!</vt:lpstr>
      <vt:lpstr>S Brentanem i za Brentana</vt:lpstr>
      <vt:lpstr>Kritika Husserlova pojetí</vt:lpstr>
      <vt:lpstr>Kritika Husserla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Husserlův objev emocionální intencionality a intelektualistické předsudky, které mu zabránily vytěžit celý význam tohoto objevu</dc:title>
  <dc:creator>Ondrej Svec</dc:creator>
  <cp:lastModifiedBy>Ondrej Svec</cp:lastModifiedBy>
  <cp:revision>2</cp:revision>
  <dcterms:created xsi:type="dcterms:W3CDTF">2021-03-02T09:59:40Z</dcterms:created>
  <dcterms:modified xsi:type="dcterms:W3CDTF">2021-03-03T18:21:20Z</dcterms:modified>
</cp:coreProperties>
</file>