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71" r:id="rId9"/>
    <p:sldId id="272" r:id="rId10"/>
    <p:sldId id="273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E9F80C-B543-418A-864E-518B7D2B3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8F3CD3-4F99-40EA-9B70-D86382356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9661C0-4C2C-401C-AF87-2D3D6E82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4D9A-7BF6-4CB9-95F9-8002115518C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2D69B0-73D2-485E-9BD4-E6F4CFAE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3A9D99-D62E-4C77-915C-29B9ACB0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3EB1-96BE-46AA-8516-E1157F2DA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31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CA708-1119-4786-BE1B-17DF2852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A397ED-C9FA-4DBA-BFF6-2558C2799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D88675-AA47-46F1-899B-E37F56C0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4D9A-7BF6-4CB9-95F9-8002115518C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7BAB99-AD7C-4356-A7EE-12AD0EBA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BE29E9-0AB4-4ABF-B242-16D50ED7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3EB1-96BE-46AA-8516-E1157F2DA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21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F4265A5-2582-4ED6-BE1E-472BC390C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391042-D8F9-45B7-B746-5506335AC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82F689-B442-4B99-B1E2-A29F4AF1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4D9A-7BF6-4CB9-95F9-8002115518C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54C8F2-0620-40CF-813E-9811FBAA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C38E90-3EAE-4C40-923D-A364F300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3EB1-96BE-46AA-8516-E1157F2DA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48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2A518-6AC1-4262-A9F1-4F54A7E1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8FBFE7-4EFE-43E7-AC5B-3DA29A773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ACD77B-FC31-422A-BD4B-BA0179B8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4D9A-7BF6-4CB9-95F9-8002115518C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EE19D5-B635-4B8C-943B-5F67824B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06B82D-9055-4B81-8494-5487F717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3EB1-96BE-46AA-8516-E1157F2DA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5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276FE-C02E-4331-BDBB-1CE1F5F1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716D78-996D-4B52-B7F0-A7B08A133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57E40B-2FA8-495C-A51C-AC88369E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4D9A-7BF6-4CB9-95F9-8002115518C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D33D9F-2543-4479-9AB1-C943F979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ECB792-674B-4E18-A53C-25C7299B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3EB1-96BE-46AA-8516-E1157F2DA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62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63174-AEE3-4863-96B2-CCE55AF3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E9CDC4-1C40-4B4F-9441-5A8C6BB9F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D4CAB3-AC65-4727-BB73-6E6A4697E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E48246-07EB-437C-A5F5-6A8C60B2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4D9A-7BF6-4CB9-95F9-8002115518C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6E4295-07E9-4CC5-A590-DB50FAC2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7FF68C-3D8A-4D0F-BD06-9F515DAF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3EB1-96BE-46AA-8516-E1157F2DA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47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1CF4A-9B9C-41E8-A949-B6DF73CD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C421EF-517B-4BFD-9AAB-2E155A544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AF34B0-5D25-4438-B8C0-A7FAF8EDF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077D55-B899-4385-A4C4-9EF00D085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C98AEBC-8C4C-4BE0-8A1A-0A5ADF0BB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388EA86-5AFE-4A81-9F70-C8490C0D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4D9A-7BF6-4CB9-95F9-8002115518C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19B8612-7A03-4D71-AA75-978DD471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B17E78-4506-4B5F-85F4-AB5D6621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3EB1-96BE-46AA-8516-E1157F2DA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30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7E97A8-A06B-468E-ADC3-17B82594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9B8B06-0B08-4C5B-8A10-7FE2E048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4D9A-7BF6-4CB9-95F9-8002115518C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688D7B-D8ED-40E0-A198-09005E13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2AE307-395A-45AD-9CA7-15A9E886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3EB1-96BE-46AA-8516-E1157F2DA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28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8071A3-D457-48A8-B925-B029684A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4D9A-7BF6-4CB9-95F9-8002115518C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A04578-CD68-41DF-B742-3336DFAB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2CE05C-6644-40BF-BBD4-CE1BE4CF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3EB1-96BE-46AA-8516-E1157F2DA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5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AC7D4-EC2F-4370-9E40-FB54B2B4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A8F53F-C92A-45C5-8AE7-B81C667A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563DD2-F4E6-4938-BE5A-6A26BC5E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F38EF5-74FB-4413-97EB-A57131F6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4D9A-7BF6-4CB9-95F9-8002115518C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01DC6E-71D1-4E1A-9E17-CE6A00F4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D2B21E-4A03-427C-AF03-48D1084D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3EB1-96BE-46AA-8516-E1157F2DA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70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B0216-DC3F-4CA1-A2FA-35CD575D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39AC89C-13B3-4DE0-902D-2CC5B42AB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C38525-4058-4837-B248-966D9509A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042C76-35C5-4B8E-A7C5-9EFFC7F1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4D9A-7BF6-4CB9-95F9-8002115518C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D01A94-66D7-4132-91AF-3F873CB1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FDFDF7-5A07-4D3E-949D-F3D00193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3EB1-96BE-46AA-8516-E1157F2DA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99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1C05FB-A386-4FCF-8990-94A8D944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89AE19-B04C-4126-89D2-985909BB0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918E33-3F8E-489D-BD93-C83A8EA7E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4D9A-7BF6-4CB9-95F9-8002115518C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C20AE1-7AA8-482F-A7E4-05ACC0CD6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02FBF5-CA18-4004-8AA4-51A6DF277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3EB1-96BE-46AA-8516-E1157F2DA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25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00A04-A77A-44D4-BDAD-3B6ABBB31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DIE SCHWEIZ</a:t>
            </a:r>
            <a:endParaRPr lang="cs-CZ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24C5F0-FEA6-4D39-B2DD-BB3860B69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MEHRSPRACHIGE KANTONE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44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MT\Documents\Švýcarsko\Graubünden-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100" y="1603375"/>
            <a:ext cx="47498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1800" b="1" dirty="0"/>
              <a:t>État du </a:t>
            </a:r>
            <a:r>
              <a:rPr lang="de-DE" sz="1800" b="1" dirty="0" err="1"/>
              <a:t>Valais</a:t>
            </a:r>
            <a:r>
              <a:rPr lang="de-DE" sz="1800" b="1" dirty="0"/>
              <a:t> </a:t>
            </a:r>
            <a:br>
              <a:rPr lang="cs-CZ" sz="1800" b="1" dirty="0"/>
            </a:br>
            <a:r>
              <a:rPr lang="de-DE" sz="1800" b="1" dirty="0"/>
              <a:t>Staat Wallis</a:t>
            </a:r>
            <a:endParaRPr lang="cs-CZ" sz="1800" b="1" dirty="0"/>
          </a:p>
        </p:txBody>
      </p:sp>
      <p:sp>
        <p:nvSpPr>
          <p:cNvPr id="82947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1400" dirty="0"/>
              <a:t>Beitritt: </a:t>
            </a:r>
            <a:r>
              <a:rPr lang="cs-CZ" sz="1400" dirty="0"/>
              <a:t>1815</a:t>
            </a:r>
            <a:endParaRPr lang="de-DE" sz="1400" dirty="0"/>
          </a:p>
          <a:p>
            <a:r>
              <a:rPr lang="de-DE" sz="1400" dirty="0"/>
              <a:t>Fläche: 5.224 km</a:t>
            </a:r>
            <a:r>
              <a:rPr lang="de-DE" sz="1400" baseline="30000" dirty="0"/>
              <a:t>2 </a:t>
            </a:r>
            <a:endParaRPr lang="de-DE" sz="1400" dirty="0"/>
          </a:p>
          <a:p>
            <a:r>
              <a:rPr lang="de-DE" sz="1400" dirty="0"/>
              <a:t>Einwohnerzahl: 344.000</a:t>
            </a:r>
            <a:endParaRPr lang="cs-CZ" sz="1400" dirty="0"/>
          </a:p>
          <a:p>
            <a:r>
              <a:rPr lang="de-DE" sz="1400" dirty="0"/>
              <a:t>Hauptort</a:t>
            </a:r>
            <a:r>
              <a:rPr lang="cs-CZ" sz="1400" dirty="0"/>
              <a:t>: Sion</a:t>
            </a:r>
            <a:r>
              <a:rPr lang="de-DE" sz="1400" dirty="0"/>
              <a:t> (Sitten)</a:t>
            </a:r>
          </a:p>
          <a:p>
            <a:r>
              <a:rPr lang="de-DE" sz="1400" dirty="0"/>
              <a:t>Amtssprachen: Französisch (63%), Deutsch (28%)</a:t>
            </a:r>
          </a:p>
          <a:p>
            <a:r>
              <a:rPr lang="de-DE" sz="1400" dirty="0"/>
              <a:t>Kantonsparlament: Grand Conseil, Großer Rat</a:t>
            </a:r>
          </a:p>
          <a:p>
            <a:r>
              <a:rPr lang="de-DE" sz="1400" dirty="0"/>
              <a:t>Ausländeranteil: 22,7 %</a:t>
            </a:r>
          </a:p>
          <a:p>
            <a:r>
              <a:rPr lang="de-DE" sz="1400" dirty="0"/>
              <a:t>BIP: 18,405 Mio. CHF (pro Kopf: 54.083 CHF)</a:t>
            </a:r>
            <a:endParaRPr lang="cs-CZ" sz="1400" dirty="0"/>
          </a:p>
          <a:p>
            <a:r>
              <a:rPr lang="cs-CZ" sz="1400" dirty="0"/>
              <a:t>VS</a:t>
            </a:r>
          </a:p>
        </p:txBody>
      </p:sp>
      <p:pic>
        <p:nvPicPr>
          <p:cNvPr id="82948" name="Picture 2" descr="C:\Users\MT\Documents\Švýcarsko\Wallis-zna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0" y="341313"/>
            <a:ext cx="4514850" cy="5715000"/>
          </a:xfrm>
          <a:noFill/>
        </p:spPr>
      </p:pic>
    </p:spTree>
    <p:extLst>
      <p:ext uri="{BB962C8B-B14F-4D97-AF65-F5344CB8AC3E}">
        <p14:creationId xmlns:p14="http://schemas.microsoft.com/office/powerpoint/2010/main" val="155427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MT\Documents\Švýcarsko\Wallis-poloha v 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49425"/>
            <a:ext cx="48768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MT\Documents\Švýcarsko\Wallis-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60525"/>
            <a:ext cx="48768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876E9D73-04A5-4AE1-A5DA-4BE228CE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de-CH" altLang="cs-CZ" sz="1800" b="1" dirty="0"/>
              <a:t>Kanton Bern</a:t>
            </a:r>
            <a:br>
              <a:rPr lang="de-CH" altLang="cs-CZ" sz="1800" b="1" dirty="0"/>
            </a:br>
            <a:r>
              <a:rPr lang="de-CH" altLang="cs-CZ" sz="1800" b="1" dirty="0" err="1"/>
              <a:t>Canton</a:t>
            </a:r>
            <a:r>
              <a:rPr lang="de-CH" altLang="cs-CZ" sz="1800" b="1" dirty="0"/>
              <a:t> de Berne</a:t>
            </a:r>
            <a:endParaRPr lang="cs-CZ" altLang="cs-CZ" sz="1800" b="1" dirty="0"/>
          </a:p>
        </p:txBody>
      </p:sp>
      <p:sp>
        <p:nvSpPr>
          <p:cNvPr id="36867" name="Zástupný symbol pro text 3">
            <a:extLst>
              <a:ext uri="{FF2B5EF4-FFF2-40B4-BE49-F238E27FC236}">
                <a16:creationId xmlns:a16="http://schemas.microsoft.com/office/drawing/2014/main" id="{2FDA9341-9714-48A6-AD53-9BB975C48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cs-CZ" sz="1400" dirty="0"/>
              <a:t>Beitritt:</a:t>
            </a:r>
            <a:r>
              <a:rPr lang="cs-CZ" altLang="cs-CZ" sz="1400" dirty="0"/>
              <a:t> 1353</a:t>
            </a:r>
            <a:endParaRPr lang="de-DE" altLang="cs-CZ" sz="1400" dirty="0"/>
          </a:p>
          <a:p>
            <a:pPr eaLnBrk="1" hangingPunct="1"/>
            <a:r>
              <a:rPr lang="de-DE" altLang="cs-CZ" sz="1400" dirty="0"/>
              <a:t>Fläche: 5.959 km</a:t>
            </a:r>
            <a:r>
              <a:rPr lang="de-DE" altLang="cs-CZ" sz="1400" baseline="30000" dirty="0"/>
              <a:t>2 </a:t>
            </a:r>
            <a:endParaRPr lang="de-DE" altLang="cs-CZ" sz="1400" dirty="0"/>
          </a:p>
          <a:p>
            <a:pPr eaLnBrk="1" hangingPunct="1"/>
            <a:r>
              <a:rPr lang="de-DE" altLang="cs-CZ" sz="1400" dirty="0"/>
              <a:t>Einwohnerzahl: 1,035.000</a:t>
            </a:r>
            <a:endParaRPr lang="cs-CZ" altLang="cs-CZ" sz="1400" dirty="0"/>
          </a:p>
          <a:p>
            <a:pPr eaLnBrk="1" hangingPunct="1"/>
            <a:r>
              <a:rPr lang="de-DE" altLang="cs-CZ" sz="1400" dirty="0"/>
              <a:t>Hauptort</a:t>
            </a:r>
            <a:r>
              <a:rPr lang="cs-CZ" altLang="cs-CZ" sz="1400" dirty="0"/>
              <a:t>: Bern</a:t>
            </a:r>
            <a:r>
              <a:rPr lang="de-DE" altLang="cs-CZ" sz="1400" dirty="0"/>
              <a:t> (Berne)</a:t>
            </a:r>
          </a:p>
          <a:p>
            <a:pPr eaLnBrk="1" hangingPunct="1"/>
            <a:r>
              <a:rPr lang="de-DE" altLang="cs-CZ" sz="1400" dirty="0"/>
              <a:t>Amtssprachen: Deutsch (86 %), Französisch (11 %)</a:t>
            </a:r>
          </a:p>
          <a:p>
            <a:pPr eaLnBrk="1" hangingPunct="1"/>
            <a:r>
              <a:rPr lang="de-DE" altLang="cs-CZ" sz="1400" dirty="0"/>
              <a:t>Kantonsparlament: Großer Rat, Grand Conseil</a:t>
            </a:r>
          </a:p>
          <a:p>
            <a:pPr eaLnBrk="1" hangingPunct="1"/>
            <a:r>
              <a:rPr lang="de-DE" altLang="cs-CZ" sz="1400" dirty="0"/>
              <a:t>Ausländeranteil: 16,3 %</a:t>
            </a:r>
          </a:p>
          <a:p>
            <a:pPr eaLnBrk="1" hangingPunct="1"/>
            <a:r>
              <a:rPr lang="de-DE" altLang="cs-CZ" sz="1400" dirty="0"/>
              <a:t>BIP: 78,278 Mio. CHF (pro Kopf: 76.085 CHF)</a:t>
            </a:r>
            <a:endParaRPr lang="cs-CZ" altLang="cs-CZ" sz="1400" dirty="0"/>
          </a:p>
          <a:p>
            <a:pPr eaLnBrk="1" hangingPunct="1"/>
            <a:r>
              <a:rPr lang="cs-CZ" altLang="cs-CZ" sz="1400" dirty="0"/>
              <a:t>BE</a:t>
            </a:r>
          </a:p>
        </p:txBody>
      </p:sp>
      <p:pic>
        <p:nvPicPr>
          <p:cNvPr id="36868" name="Picture 2" descr="C:\Users\MT\Documents\Švýcarsko\Bern-znak.png">
            <a:extLst>
              <a:ext uri="{FF2B5EF4-FFF2-40B4-BE49-F238E27FC236}">
                <a16:creationId xmlns:a16="http://schemas.microsoft.com/office/drawing/2014/main" id="{F28EE853-D5A1-4CBD-9E5B-FC69375426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0" y="341313"/>
            <a:ext cx="4514850" cy="5715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T\Documents\Švýcarsko\Bern-poloha v CH.png">
            <a:extLst>
              <a:ext uri="{FF2B5EF4-FFF2-40B4-BE49-F238E27FC236}">
                <a16:creationId xmlns:a16="http://schemas.microsoft.com/office/drawing/2014/main" id="{A35D982A-3F14-43A0-A8BE-0CFD743E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49425"/>
            <a:ext cx="48768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T\Documents\Švýcarsko\Bern-mapa.png">
            <a:extLst>
              <a:ext uri="{FF2B5EF4-FFF2-40B4-BE49-F238E27FC236}">
                <a16:creationId xmlns:a16="http://schemas.microsoft.com/office/drawing/2014/main" id="{24ED6047-5DF4-43AC-88F6-937ACBE3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9" y="1600200"/>
            <a:ext cx="4086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805A9E76-D633-4445-A658-3E013B87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de-DE" altLang="cs-CZ" sz="1800" b="1" dirty="0"/>
              <a:t>État</a:t>
            </a:r>
            <a:r>
              <a:rPr lang="cs-CZ" altLang="cs-CZ" sz="1800" b="1" dirty="0"/>
              <a:t> de </a:t>
            </a:r>
            <a:r>
              <a:rPr lang="de-DE" altLang="cs-CZ" sz="1800" b="1" dirty="0"/>
              <a:t>Fribourg</a:t>
            </a:r>
            <a:br>
              <a:rPr lang="cs-CZ" altLang="cs-CZ" sz="1800" b="1" dirty="0"/>
            </a:br>
            <a:r>
              <a:rPr lang="de-CH" altLang="cs-CZ" sz="1800" b="1" dirty="0"/>
              <a:t>Staat Freiburg</a:t>
            </a:r>
            <a:endParaRPr lang="cs-CZ" altLang="cs-CZ" sz="1800" b="1" dirty="0"/>
          </a:p>
        </p:txBody>
      </p:sp>
      <p:sp>
        <p:nvSpPr>
          <p:cNvPr id="39939" name="Zástupný symbol pro text 3">
            <a:extLst>
              <a:ext uri="{FF2B5EF4-FFF2-40B4-BE49-F238E27FC236}">
                <a16:creationId xmlns:a16="http://schemas.microsoft.com/office/drawing/2014/main" id="{1EAAB97C-531D-4D7B-9607-01107E62F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cs-CZ" sz="1400" dirty="0"/>
              <a:t>Beitritt</a:t>
            </a:r>
            <a:r>
              <a:rPr lang="cs-CZ" altLang="cs-CZ" sz="1400" dirty="0"/>
              <a:t>: 1481</a:t>
            </a:r>
            <a:endParaRPr lang="de-DE" altLang="cs-CZ" sz="1400" dirty="0"/>
          </a:p>
          <a:p>
            <a:pPr eaLnBrk="1" hangingPunct="1"/>
            <a:r>
              <a:rPr lang="de-DE" altLang="cs-CZ" sz="1400" dirty="0"/>
              <a:t>Fläche: 1.671 km</a:t>
            </a:r>
            <a:r>
              <a:rPr lang="de-DE" altLang="cs-CZ" sz="1400" baseline="30000" dirty="0"/>
              <a:t>2 </a:t>
            </a:r>
            <a:endParaRPr lang="de-DE" altLang="cs-CZ" sz="1400" dirty="0"/>
          </a:p>
          <a:p>
            <a:pPr eaLnBrk="1" hangingPunct="1"/>
            <a:r>
              <a:rPr lang="de-DE" altLang="cs-CZ" sz="1400" dirty="0"/>
              <a:t>Einwohnerzahl: 319.000</a:t>
            </a:r>
            <a:endParaRPr lang="cs-CZ" altLang="cs-CZ" sz="1400" dirty="0"/>
          </a:p>
          <a:p>
            <a:pPr eaLnBrk="1" hangingPunct="1"/>
            <a:r>
              <a:rPr lang="de-DE" altLang="cs-CZ" sz="1400" dirty="0"/>
              <a:t>Hauptort:</a:t>
            </a:r>
            <a:r>
              <a:rPr lang="cs-CZ" altLang="cs-CZ" sz="1400" dirty="0"/>
              <a:t> </a:t>
            </a:r>
            <a:r>
              <a:rPr lang="de-DE" altLang="cs-CZ" sz="1400" dirty="0"/>
              <a:t>Fribourg (Freiburg)</a:t>
            </a:r>
          </a:p>
          <a:p>
            <a:pPr eaLnBrk="1" hangingPunct="1"/>
            <a:r>
              <a:rPr lang="de-DE" altLang="cs-CZ" sz="1400" dirty="0"/>
              <a:t>Amtssprachen: Französisch (70 %), Deutsch (27 %)</a:t>
            </a:r>
          </a:p>
          <a:p>
            <a:pPr eaLnBrk="1" hangingPunct="1"/>
            <a:r>
              <a:rPr lang="de-DE" altLang="cs-CZ" sz="1400" dirty="0"/>
              <a:t>Kantonsparlament: Grand Conseil, Großer Rat</a:t>
            </a:r>
          </a:p>
          <a:p>
            <a:pPr eaLnBrk="1" hangingPunct="1"/>
            <a:r>
              <a:rPr lang="de-DE" altLang="cs-CZ" sz="1400" dirty="0"/>
              <a:t>Ausländeranteil: 22,7 %</a:t>
            </a:r>
          </a:p>
          <a:p>
            <a:pPr eaLnBrk="1" hangingPunct="1"/>
            <a:r>
              <a:rPr lang="de-DE" altLang="cs-CZ" sz="1400" dirty="0"/>
              <a:t>BIP: 18,635 Mio. CHF (pro Kopf: 59.444 CHF)</a:t>
            </a:r>
            <a:endParaRPr lang="cs-CZ" altLang="cs-CZ" sz="1400" dirty="0"/>
          </a:p>
          <a:p>
            <a:pPr eaLnBrk="1" hangingPunct="1"/>
            <a:r>
              <a:rPr lang="cs-CZ" altLang="cs-CZ" sz="1400" dirty="0"/>
              <a:t>FR</a:t>
            </a:r>
          </a:p>
        </p:txBody>
      </p:sp>
      <p:pic>
        <p:nvPicPr>
          <p:cNvPr id="39940" name="Picture 2" descr="C:\Users\MT\Documents\Švýcarsko\Freiburg-znak.png">
            <a:extLst>
              <a:ext uri="{FF2B5EF4-FFF2-40B4-BE49-F238E27FC236}">
                <a16:creationId xmlns:a16="http://schemas.microsoft.com/office/drawing/2014/main" id="{1D286F87-04D4-4459-B25F-CB815E0011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0" y="341313"/>
            <a:ext cx="4514850" cy="5715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MT\Documents\Švýcarsko\Freiburg-poloha v CH.png">
            <a:extLst>
              <a:ext uri="{FF2B5EF4-FFF2-40B4-BE49-F238E27FC236}">
                <a16:creationId xmlns:a16="http://schemas.microsoft.com/office/drawing/2014/main" id="{AD0DBA0C-D027-44AD-B129-B01D12559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49425"/>
            <a:ext cx="48768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T\Documents\Švýcarsko\Freiburg-mapa.png">
            <a:extLst>
              <a:ext uri="{FF2B5EF4-FFF2-40B4-BE49-F238E27FC236}">
                <a16:creationId xmlns:a16="http://schemas.microsoft.com/office/drawing/2014/main" id="{52243F15-2BB5-4C24-A47F-599D0C2CF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4" y="1603375"/>
            <a:ext cx="35972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1800" b="1"/>
              <a:t>Kanton Graubünden</a:t>
            </a:r>
            <a:br>
              <a:rPr lang="de-CH" sz="1800" b="1"/>
            </a:br>
            <a:r>
              <a:rPr lang="cs-CZ" sz="1800" b="1"/>
              <a:t>Chantun Grischun</a:t>
            </a:r>
            <a:br>
              <a:rPr lang="cs-CZ" sz="1800" b="1"/>
            </a:br>
            <a:r>
              <a:rPr lang="cs-CZ" sz="1800" b="1"/>
              <a:t>Cantone dei Grigioni</a:t>
            </a:r>
          </a:p>
        </p:txBody>
      </p:sp>
      <p:sp>
        <p:nvSpPr>
          <p:cNvPr id="67587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de-DE" sz="1400" dirty="0"/>
              <a:t>Beitritt</a:t>
            </a:r>
            <a:r>
              <a:rPr lang="cs-CZ" sz="1400" dirty="0"/>
              <a:t>: 1803</a:t>
            </a:r>
            <a:endParaRPr lang="de-DE" sz="1400" dirty="0"/>
          </a:p>
          <a:p>
            <a:pPr algn="just"/>
            <a:r>
              <a:rPr lang="de-DE" sz="1400" dirty="0"/>
              <a:t>Fläche: 7.105 km</a:t>
            </a:r>
            <a:r>
              <a:rPr lang="de-DE" sz="1400" baseline="30000" dirty="0"/>
              <a:t>2 </a:t>
            </a:r>
          </a:p>
          <a:p>
            <a:pPr algn="just"/>
            <a:r>
              <a:rPr lang="de-DE" sz="1400" dirty="0"/>
              <a:t>Einwohnerzahl: 198.000</a:t>
            </a:r>
            <a:endParaRPr lang="cs-CZ" sz="1400" dirty="0"/>
          </a:p>
          <a:p>
            <a:pPr algn="just"/>
            <a:r>
              <a:rPr lang="de-DE" sz="1400" dirty="0"/>
              <a:t>Hauptort: Chur</a:t>
            </a:r>
          </a:p>
          <a:p>
            <a:pPr algn="just"/>
            <a:r>
              <a:rPr lang="de-DE" sz="1400" dirty="0"/>
              <a:t>Amtssprachen: Deutsch (76%), Rätoromanisch (14%), Italienisch (10%)</a:t>
            </a:r>
          </a:p>
          <a:p>
            <a:pPr algn="just"/>
            <a:r>
              <a:rPr lang="de-DE" sz="1400" dirty="0"/>
              <a:t>Kantonsparlament: Großer Rat, </a:t>
            </a:r>
            <a:r>
              <a:rPr lang="de-DE" sz="1400" dirty="0" err="1"/>
              <a:t>Cussegl</a:t>
            </a:r>
            <a:r>
              <a:rPr lang="de-DE" sz="1400" dirty="0"/>
              <a:t> </a:t>
            </a:r>
            <a:r>
              <a:rPr lang="de-DE" sz="1400" dirty="0" err="1"/>
              <a:t>grond</a:t>
            </a:r>
            <a:r>
              <a:rPr lang="de-DE" sz="1400" dirty="0"/>
              <a:t>, Gran </a:t>
            </a:r>
            <a:r>
              <a:rPr lang="de-DE" sz="1400" dirty="0" err="1"/>
              <a:t>Consiglio</a:t>
            </a:r>
            <a:endParaRPr lang="de-DE" sz="1400" dirty="0"/>
          </a:p>
          <a:p>
            <a:pPr algn="just"/>
            <a:r>
              <a:rPr lang="de-DE" sz="1400" dirty="0"/>
              <a:t>Ausländeranteil: 18,6 %</a:t>
            </a:r>
          </a:p>
          <a:p>
            <a:pPr algn="just"/>
            <a:r>
              <a:rPr lang="de-DE" sz="1400" dirty="0"/>
              <a:t>BIP: 14,020 Mio. CHF (pro Kopf: 70.909 CHF)</a:t>
            </a:r>
            <a:endParaRPr lang="cs-CZ" sz="1400" dirty="0"/>
          </a:p>
          <a:p>
            <a:pPr algn="just"/>
            <a:r>
              <a:rPr lang="cs-CZ" sz="1400" dirty="0"/>
              <a:t>GR</a:t>
            </a:r>
          </a:p>
        </p:txBody>
      </p:sp>
      <p:pic>
        <p:nvPicPr>
          <p:cNvPr id="67588" name="Picture 2" descr="C:\Users\MT\Documents\Švýcarsko\Graubünden-zna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0" y="341313"/>
            <a:ext cx="4514850" cy="5715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MT\Documents\Švýcarsko\Graubünden-poloha v 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49425"/>
            <a:ext cx="48768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239</Words>
  <Application>Microsoft Office PowerPoint</Application>
  <PresentationFormat>Širokoúhlá obrazovka</PresentationFormat>
  <Paragraphs>42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DIE SCHWEIZ</vt:lpstr>
      <vt:lpstr>Kanton Bern Canton de Berne</vt:lpstr>
      <vt:lpstr>Prezentace aplikace PowerPoint</vt:lpstr>
      <vt:lpstr>Prezentace aplikace PowerPoint</vt:lpstr>
      <vt:lpstr>État de Fribourg Staat Freiburg</vt:lpstr>
      <vt:lpstr>Prezentace aplikace PowerPoint</vt:lpstr>
      <vt:lpstr>Prezentace aplikace PowerPoint</vt:lpstr>
      <vt:lpstr>Kanton Graubünden Chantun Grischun Cantone dei Grigioni</vt:lpstr>
      <vt:lpstr>Prezentace aplikace PowerPoint</vt:lpstr>
      <vt:lpstr>Prezentace aplikace PowerPoint</vt:lpstr>
      <vt:lpstr>État du Valais  Staat Wallis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Schweiz</dc:title>
  <dc:creator>Milan Tvrdík</dc:creator>
  <cp:lastModifiedBy>Milan Tvrdík</cp:lastModifiedBy>
  <cp:revision>7</cp:revision>
  <dcterms:created xsi:type="dcterms:W3CDTF">2020-12-25T07:49:25Z</dcterms:created>
  <dcterms:modified xsi:type="dcterms:W3CDTF">2021-02-17T14:13:59Z</dcterms:modified>
</cp:coreProperties>
</file>