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471" r:id="rId2"/>
    <p:sldId id="2395" r:id="rId3"/>
    <p:sldId id="2525" r:id="rId4"/>
    <p:sldId id="2532" r:id="rId5"/>
    <p:sldId id="2526" r:id="rId6"/>
    <p:sldId id="2527" r:id="rId7"/>
    <p:sldId id="2528" r:id="rId8"/>
    <p:sldId id="2529" r:id="rId9"/>
    <p:sldId id="2534" r:id="rId10"/>
    <p:sldId id="2533" r:id="rId11"/>
    <p:sldId id="2517" r:id="rId12"/>
    <p:sldId id="2519" r:id="rId13"/>
    <p:sldId id="2535" r:id="rId14"/>
    <p:sldId id="2524" r:id="rId15"/>
    <p:sldId id="2476" r:id="rId16"/>
    <p:sldId id="2531" r:id="rId17"/>
    <p:sldId id="2493" r:id="rId18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7" pos="7654" userDrawn="1">
          <p15:clr>
            <a:srgbClr val="A4A3A4"/>
          </p15:clr>
        </p15:guide>
        <p15:guide id="18" pos="14302" userDrawn="1">
          <p15:clr>
            <a:srgbClr val="A4A3A4"/>
          </p15:clr>
        </p15:guide>
        <p15:guide id="21" orient="horz" pos="4296" userDrawn="1">
          <p15:clr>
            <a:srgbClr val="A4A3A4"/>
          </p15:clr>
        </p15:guide>
        <p15:guide id="22" pos="10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8BBC1"/>
    <a:srgbClr val="F4F3F5"/>
    <a:srgbClr val="F3F3F3"/>
    <a:srgbClr val="FAF8FC"/>
    <a:srgbClr val="AA8A78"/>
    <a:srgbClr val="55677C"/>
    <a:srgbClr val="3C3B41"/>
    <a:srgbClr val="FAF8FB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8" autoAdjust="0"/>
    <p:restoredTop sz="96092" autoAdjust="0"/>
  </p:normalViewPr>
  <p:slideViewPr>
    <p:cSldViewPr snapToGrid="0" snapToObjects="1">
      <p:cViewPr>
        <p:scale>
          <a:sx n="39" d="100"/>
          <a:sy n="39" d="100"/>
        </p:scale>
        <p:origin x="-282" y="156"/>
      </p:cViewPr>
      <p:guideLst>
        <p:guide orient="horz" pos="4296"/>
        <p:guide pos="7654"/>
        <p:guide pos="14302"/>
        <p:guide pos="10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4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5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6800" cy="30915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2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599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6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30000" y="0"/>
            <a:ext cx="12947650" cy="1371599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7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73225" y="2220686"/>
            <a:ext cx="8753554" cy="1149531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20000" y="566057"/>
            <a:ext cx="13489668" cy="629194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9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21240" cy="1371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6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456410" y="1"/>
            <a:ext cx="9921240" cy="1371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981200" y="5158739"/>
            <a:ext cx="6461760" cy="4023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9027855" y="5158739"/>
            <a:ext cx="6461760" cy="4023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6074510" y="5158739"/>
            <a:ext cx="6461760" cy="4023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963410" y="1451867"/>
            <a:ext cx="10359390" cy="67577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501004" y="714705"/>
            <a:ext cx="1812469" cy="64547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04882" y="690390"/>
            <a:ext cx="1021680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0" i="0" smtClean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r>
              <a:rPr lang="id-ID" sz="2800" b="0" i="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01" r:id="rId2"/>
    <p:sldLayoutId id="2147483938" r:id="rId3"/>
    <p:sldLayoutId id="2147483939" r:id="rId4"/>
    <p:sldLayoutId id="2147483940" r:id="rId5"/>
    <p:sldLayoutId id="2147483941" r:id="rId6"/>
    <p:sldLayoutId id="2147483949" r:id="rId7"/>
    <p:sldLayoutId id="2147483950" r:id="rId8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charset="0"/>
        <a:buNone/>
        <a:defRPr lang="en-US" sz="4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4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07027" y="2842055"/>
            <a:ext cx="18189146" cy="9325630"/>
            <a:chOff x="3591079" y="2842055"/>
            <a:chExt cx="18189146" cy="9325630"/>
          </a:xfrm>
        </p:grpSpPr>
        <p:sp>
          <p:nvSpPr>
            <p:cNvPr id="10" name="TextBox 9"/>
            <p:cNvSpPr txBox="1"/>
            <p:nvPr/>
          </p:nvSpPr>
          <p:spPr>
            <a:xfrm>
              <a:off x="3591079" y="2842055"/>
              <a:ext cx="18189146" cy="9325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0" spc="600" dirty="0" smtClean="0">
                  <a:solidFill>
                    <a:schemeClr val="tx2"/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BEYOND ART THEORIES </a:t>
              </a:r>
            </a:p>
            <a:p>
              <a:pPr algn="ctr"/>
              <a:endParaRPr lang="en-US" sz="20000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74614" y="8002947"/>
              <a:ext cx="6814239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5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27505" y="3232396"/>
            <a:ext cx="1107180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 </a:t>
            </a:r>
            <a:r>
              <a:rPr lang="en-US" sz="2800" b="1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public is a set of persons the members of which are prepared in some degree to understand an object which is presented to them</a:t>
            </a:r>
            <a:r>
              <a:rPr lang="en-US" sz="24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.</a:t>
            </a:r>
            <a:endParaRPr lang="cs-CZ" sz="2400" dirty="0" smtClean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cs-CZ" sz="2400" dirty="0" smtClean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Public: notion of general application: voting public, football, art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Specific knowledge and understanding of how to deal with a certain situation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In the case of art: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1)	a general idea of art (Danto and </a:t>
            </a:r>
            <a:r>
              <a:rPr lang="en-US" sz="2400" dirty="0" err="1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Testadura</a:t>
            </a:r>
            <a:r>
              <a:rPr lang="en-US" sz="24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2)</a:t>
            </a:r>
            <a:r>
              <a:rPr lang="en-US" sz="240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	</a:t>
            </a:r>
            <a:r>
              <a:rPr lang="en-US" sz="240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en-US" sz="24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 minimal understanding of media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Parallel to the artist      (the first condition)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7522" y="4248058"/>
            <a:ext cx="8165780" cy="5443853"/>
          </a:xfrm>
        </p:spPr>
      </p:pic>
    </p:spTree>
    <p:extLst>
      <p:ext uri="{BB962C8B-B14F-4D97-AF65-F5344CB8AC3E}">
        <p14:creationId xmlns:p14="http://schemas.microsoft.com/office/powerpoint/2010/main" val="876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167437" y="3962769"/>
            <a:ext cx="5631603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b="1" spc="600" dirty="0" smtClean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  </a:t>
            </a:r>
            <a:endParaRPr lang="en-US" sz="1800" b="1" spc="600" dirty="0">
              <a:solidFill>
                <a:schemeClr val="accent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79084" y="1457717"/>
            <a:ext cx="10807158" cy="1098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Montserrat Light" charset="0"/>
                <a:ea typeface="Montserrat Light" charset="0"/>
                <a:cs typeface="Montserrat Light" charset="0"/>
              </a:rPr>
              <a:t>The </a:t>
            </a:r>
            <a:r>
              <a:rPr lang="en-US" sz="2800" b="1" dirty="0" err="1">
                <a:latin typeface="Montserrat Light" charset="0"/>
                <a:ea typeface="Montserrat Light" charset="0"/>
                <a:cs typeface="Montserrat Light" charset="0"/>
              </a:rPr>
              <a:t>artworld</a:t>
            </a:r>
            <a:r>
              <a:rPr lang="en-US" sz="2800" b="1" dirty="0">
                <a:latin typeface="Montserrat Light" charset="0"/>
                <a:ea typeface="Montserrat Light" charset="0"/>
                <a:cs typeface="Montserrat Light" charset="0"/>
              </a:rPr>
              <a:t> is the totality of all </a:t>
            </a:r>
            <a:r>
              <a:rPr lang="en-US" sz="2800" b="1" dirty="0" err="1">
                <a:latin typeface="Montserrat Light" charset="0"/>
                <a:ea typeface="Montserrat Light" charset="0"/>
                <a:cs typeface="Montserrat Light" charset="0"/>
              </a:rPr>
              <a:t>artworld</a:t>
            </a:r>
            <a:r>
              <a:rPr lang="en-US" sz="2800" b="1" dirty="0">
                <a:latin typeface="Montserrat Light" charset="0"/>
                <a:ea typeface="Montserrat Light" charset="0"/>
                <a:cs typeface="Montserrat Light" charset="0"/>
              </a:rPr>
              <a:t> systems</a:t>
            </a:r>
            <a:r>
              <a:rPr lang="en-US" sz="2800" b="1" dirty="0" smtClean="0">
                <a:latin typeface="Montserrat Light" charset="0"/>
                <a:ea typeface="Montserrat Light" charset="0"/>
                <a:cs typeface="Montserrat Light" charset="0"/>
              </a:rPr>
              <a:t>.</a:t>
            </a:r>
            <a:endParaRPr lang="cs-CZ" sz="2800" b="1" dirty="0" smtClean="0"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cs-CZ" sz="2800" b="1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cs-CZ" sz="2800" b="1" dirty="0" err="1" smtClean="0">
                <a:latin typeface="Montserrat Light" charset="0"/>
                <a:ea typeface="Montserrat Light" charset="0"/>
                <a:cs typeface="Montserrat Light" charset="0"/>
              </a:rPr>
              <a:t>The</a:t>
            </a:r>
            <a:r>
              <a:rPr lang="cs-CZ" sz="2800" b="1" dirty="0" smtClean="0"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cs-CZ" sz="2800" b="1" dirty="0" err="1" smtClean="0">
                <a:latin typeface="Montserrat Light" charset="0"/>
                <a:ea typeface="Montserrat Light" charset="0"/>
                <a:cs typeface="Montserrat Light" charset="0"/>
              </a:rPr>
              <a:t>former</a:t>
            </a:r>
            <a:r>
              <a:rPr lang="cs-CZ" sz="2800" b="1" dirty="0" smtClean="0"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cs-CZ" sz="2800" b="1" dirty="0" err="1" smtClean="0">
                <a:latin typeface="Montserrat Light" charset="0"/>
                <a:ea typeface="Montserrat Light" charset="0"/>
                <a:cs typeface="Montserrat Light" charset="0"/>
              </a:rPr>
              <a:t>version</a:t>
            </a:r>
            <a:r>
              <a:rPr lang="cs-CZ" sz="2800" b="1" dirty="0" smtClean="0"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cs-CZ" sz="2800" b="1" dirty="0" err="1" smtClean="0">
                <a:latin typeface="Montserrat Light" charset="0"/>
                <a:ea typeface="Montserrat Light" charset="0"/>
                <a:cs typeface="Montserrat Light" charset="0"/>
              </a:rPr>
              <a:t>of</a:t>
            </a:r>
            <a:r>
              <a:rPr lang="cs-CZ" sz="2800" b="1" dirty="0" smtClean="0">
                <a:latin typeface="Montserrat Light" charset="0"/>
                <a:ea typeface="Montserrat Light" charset="0"/>
                <a:cs typeface="Montserrat Light" charset="0"/>
              </a:rPr>
              <a:t> IT:</a:t>
            </a:r>
            <a:endParaRPr lang="en-US" sz="2800" b="1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Montserrat Light" charset="0"/>
                <a:ea typeface="Montserrat Light" charset="0"/>
                <a:cs typeface="Montserrat Light" charset="0"/>
              </a:rPr>
              <a:t>The distinction between different </a:t>
            </a:r>
            <a:r>
              <a:rPr lang="en-US" sz="2800" dirty="0" err="1">
                <a:latin typeface="Montserrat Light" charset="0"/>
                <a:ea typeface="Montserrat Light" charset="0"/>
                <a:cs typeface="Montserrat Light" charset="0"/>
              </a:rPr>
              <a:t>artworld</a:t>
            </a:r>
            <a:r>
              <a:rPr lang="en-US" sz="2800" dirty="0">
                <a:latin typeface="Montserrat Light" charset="0"/>
                <a:ea typeface="Montserrat Light" charset="0"/>
                <a:cs typeface="Montserrat Light" charset="0"/>
              </a:rPr>
              <a:t> systems: example  theatre: each </a:t>
            </a:r>
            <a:r>
              <a:rPr lang="en-US" sz="2800" dirty="0" err="1" smtClean="0">
                <a:latin typeface="Montserrat Light" charset="0"/>
                <a:ea typeface="Montserrat Light" charset="0"/>
                <a:cs typeface="Montserrat Light" charset="0"/>
              </a:rPr>
              <a:t>syst</a:t>
            </a:r>
            <a:r>
              <a:rPr lang="cs-CZ" sz="2800" dirty="0" smtClean="0">
                <a:latin typeface="Montserrat Light" charset="0"/>
                <a:ea typeface="Montserrat Light" charset="0"/>
                <a:cs typeface="Montserrat Light" charset="0"/>
              </a:rPr>
              <a:t>e</a:t>
            </a:r>
            <a:r>
              <a:rPr lang="en-US" sz="2800" dirty="0" smtClean="0">
                <a:latin typeface="Montserrat Light" charset="0"/>
                <a:ea typeface="Montserrat Light" charset="0"/>
                <a:cs typeface="Montserrat Light" charset="0"/>
              </a:rPr>
              <a:t>m </a:t>
            </a:r>
            <a:r>
              <a:rPr lang="en-US" sz="2800" dirty="0">
                <a:latin typeface="Montserrat Light" charset="0"/>
                <a:ea typeface="Montserrat Light" charset="0"/>
                <a:cs typeface="Montserrat Light" charset="0"/>
              </a:rPr>
              <a:t>has its own origin and historical development; they have something in common: they are frameworks for the presentation of artworks</a:t>
            </a:r>
          </a:p>
          <a:p>
            <a:pPr>
              <a:lnSpc>
                <a:spcPct val="150000"/>
              </a:lnSpc>
            </a:pPr>
            <a:endParaRPr lang="cs-CZ" sz="28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Montserrat Light" charset="0"/>
                <a:ea typeface="Montserrat Light" charset="0"/>
                <a:cs typeface="Montserrat Light" charset="0"/>
              </a:rPr>
              <a:t>Isolation vs possible connection; totality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Montserrat Light" charset="0"/>
                <a:ea typeface="Montserrat Light" charset="0"/>
                <a:cs typeface="Montserrat Light" charset="0"/>
              </a:rPr>
              <a:t>Relationships are somewhat arbitrary: depend on the historical development of a particular culture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Montserrat Light" charset="0"/>
                <a:ea typeface="Montserrat Light" charset="0"/>
                <a:cs typeface="Montserrat Light" charset="0"/>
              </a:rPr>
              <a:t>Particular genres and styles are cultural constructs: challenging to reveal a common denominator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Montserrat Light" charset="0"/>
                <a:ea typeface="Montserrat Light" charset="0"/>
                <a:cs typeface="Montserrat Light" charset="0"/>
              </a:rPr>
              <a:t>Advantage of IT: </a:t>
            </a:r>
            <a:r>
              <a:rPr lang="en-US" sz="2800" dirty="0" err="1">
                <a:latin typeface="Montserrat Light" charset="0"/>
                <a:ea typeface="Montserrat Light" charset="0"/>
                <a:cs typeface="Montserrat Light" charset="0"/>
              </a:rPr>
              <a:t>tailormade</a:t>
            </a:r>
            <a:r>
              <a:rPr lang="en-US" sz="2800" dirty="0">
                <a:latin typeface="Montserrat Light" charset="0"/>
                <a:ea typeface="Montserrat Light" charset="0"/>
                <a:cs typeface="Montserrat Light" charset="0"/>
              </a:rPr>
              <a:t> for this situation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Montserrat Light" charset="0"/>
                <a:ea typeface="Montserrat Light" charset="0"/>
                <a:cs typeface="Montserrat Light" charset="0"/>
              </a:rPr>
              <a:t>Compatible with the historical development of a given society 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2" name="Zástupný symbol pro obrázek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357" y="3376477"/>
            <a:ext cx="9921240" cy="6977938"/>
          </a:xfrm>
        </p:spPr>
      </p:pic>
    </p:spTree>
    <p:extLst>
      <p:ext uri="{BB962C8B-B14F-4D97-AF65-F5344CB8AC3E}">
        <p14:creationId xmlns:p14="http://schemas.microsoft.com/office/powerpoint/2010/main" val="16403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151" y="3610759"/>
            <a:ext cx="10591800" cy="7166014"/>
          </a:xfrm>
        </p:spPr>
      </p:pic>
      <p:sp>
        <p:nvSpPr>
          <p:cNvPr id="11" name="TextBox 10"/>
          <p:cNvSpPr txBox="1"/>
          <p:nvPr/>
        </p:nvSpPr>
        <p:spPr>
          <a:xfrm>
            <a:off x="1260242" y="3430105"/>
            <a:ext cx="11763780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An </a:t>
            </a:r>
            <a:r>
              <a:rPr lang="en-US" sz="2800" b="1" dirty="0" err="1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artworld</a:t>
            </a:r>
            <a:r>
              <a:rPr lang="en-US" sz="2800" b="1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 system is a framework for the presentation of a work of art by an artist to an </a:t>
            </a:r>
            <a:r>
              <a:rPr lang="en-US" sz="2800" b="1" dirty="0" err="1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artworld</a:t>
            </a:r>
            <a:r>
              <a:rPr lang="en-US" sz="2800" b="1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 public. </a:t>
            </a:r>
            <a:endParaRPr lang="cs-CZ" sz="2800" b="1" dirty="0" smtClean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cs-CZ" sz="2800" b="1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This defining condition significantly differs from the previous ones: </a:t>
            </a:r>
            <a:r>
              <a:rPr lang="en-US" sz="2800" dirty="0" err="1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Dic</a:t>
            </a:r>
            <a:r>
              <a:rPr lang="cs-CZ" sz="28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k</a:t>
            </a:r>
            <a:r>
              <a:rPr lang="en-US" sz="2800" dirty="0" err="1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ie</a:t>
            </a:r>
            <a:r>
              <a:rPr lang="en-US" sz="28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treats it differently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Previous cases: an explanation of singular terms involved in the condition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Here: the structure of the definition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Logical consequence. The last condition consists of terms that have already been defined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Linear descending: next slide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The last condition: circularity</a:t>
            </a:r>
          </a:p>
          <a:p>
            <a:pPr>
              <a:lnSpc>
                <a:spcPct val="150000"/>
              </a:lnSpc>
            </a:pPr>
            <a:endParaRPr lang="cs-CZ" sz="2800" b="1" dirty="0" smtClean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cs-CZ" sz="2800" b="1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372496" y="2923549"/>
            <a:ext cx="20042659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19</a:t>
            </a:r>
            <a:r>
              <a:rPr lang="cs-CZ" dirty="0" smtClean="0"/>
              <a:t>84</a:t>
            </a:r>
          </a:p>
          <a:p>
            <a:r>
              <a:rPr lang="en-US" dirty="0"/>
              <a:t>An artist s a person who participates with understanding the making of a work of art</a:t>
            </a:r>
            <a:r>
              <a:rPr lang="en-US" dirty="0" smtClean="0"/>
              <a:t>.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A work of art is an artifact of a kind created to be presented to an </a:t>
            </a:r>
            <a:r>
              <a:rPr lang="en-US" dirty="0" err="1"/>
              <a:t>artworld</a:t>
            </a:r>
            <a:r>
              <a:rPr lang="en-US" dirty="0"/>
              <a:t> public</a:t>
            </a:r>
            <a:r>
              <a:rPr lang="en-US" dirty="0" smtClean="0"/>
              <a:t>.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A public is a set of persons the members of which are prepared in some degree to understand an object which is presented to them</a:t>
            </a:r>
            <a:r>
              <a:rPr lang="en-US" dirty="0" smtClean="0"/>
              <a:t>.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artworld</a:t>
            </a:r>
            <a:r>
              <a:rPr lang="en-US" dirty="0"/>
              <a:t> is the totality of all </a:t>
            </a:r>
            <a:r>
              <a:rPr lang="en-US" dirty="0" err="1"/>
              <a:t>artworld</a:t>
            </a:r>
            <a:r>
              <a:rPr lang="en-US" dirty="0"/>
              <a:t> systems</a:t>
            </a:r>
            <a:r>
              <a:rPr lang="en-US" dirty="0" smtClean="0"/>
              <a:t>.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An </a:t>
            </a:r>
            <a:r>
              <a:rPr lang="en-US" dirty="0" err="1"/>
              <a:t>artworld</a:t>
            </a:r>
            <a:r>
              <a:rPr lang="en-US" dirty="0"/>
              <a:t> system is a framework for the presentation of a work of art by an artist to an </a:t>
            </a:r>
            <a:r>
              <a:rPr lang="en-US" dirty="0" err="1"/>
              <a:t>artworld</a:t>
            </a:r>
            <a:r>
              <a:rPr lang="en-US" dirty="0"/>
              <a:t> public.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735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62532" y="3250628"/>
            <a:ext cx="11417791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Circularity as a philosophical mistake: No: an informative circle (former version of IT</a:t>
            </a:r>
            <a:r>
              <a:rPr lang="en-US" sz="24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)</a:t>
            </a:r>
            <a:endParaRPr lang="cs-CZ" sz="2400" dirty="0" smtClean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Now: the circularity is a necessary consequence of the character of phenomena as </a:t>
            </a:r>
            <a:r>
              <a:rPr lang="en-US" sz="24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art</a:t>
            </a:r>
            <a:endParaRPr lang="cs-CZ" sz="2400" dirty="0" smtClean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cs-CZ" sz="2400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Artist, work of art, </a:t>
            </a:r>
            <a:r>
              <a:rPr lang="en-US" sz="2400" dirty="0" err="1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artworld</a:t>
            </a:r>
            <a:r>
              <a:rPr lang="en-US" sz="24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, and </a:t>
            </a:r>
            <a:r>
              <a:rPr lang="en-US" sz="2400" dirty="0" err="1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artworld</a:t>
            </a:r>
            <a:r>
              <a:rPr lang="en-US" sz="24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 system are what I shall call  “inflected concept” to designate a concept which is a member of a set of concepts which bend in on themselves, presupposing and supporting one another. No member of such a set can be understood apart from all the other concepts in the set. Consequently, in coming to understand a concept which is a member of such set, one must in some degree come to understand all the other member concepts as well. There are, I suspect, other sets of inflected concepts: law, legislature, executive, and judiciary, for example. (pp. 84)</a:t>
            </a: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148" y="3068612"/>
            <a:ext cx="8961120" cy="9191371"/>
          </a:xfrm>
        </p:spPr>
      </p:pic>
    </p:spTree>
    <p:extLst>
      <p:ext uri="{BB962C8B-B14F-4D97-AF65-F5344CB8AC3E}">
        <p14:creationId xmlns:p14="http://schemas.microsoft.com/office/powerpoint/2010/main" val="5089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6089" y="3933270"/>
            <a:ext cx="1142493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8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cs-CZ" sz="28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Montserrat Light" charset="0"/>
                <a:ea typeface="Montserrat Light" charset="0"/>
                <a:cs typeface="Montserrat Light" charset="0"/>
              </a:rPr>
              <a:t>Former vs. later version of IT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Montserrat Light" charset="0"/>
                <a:ea typeface="Montserrat Light" charset="0"/>
                <a:cs typeface="Montserrat Light" charset="0"/>
              </a:rPr>
              <a:t>Understanding vs. appreciation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Montserrat Light" charset="0"/>
                <a:ea typeface="Montserrat Light" charset="0"/>
                <a:cs typeface="Montserrat Light" charset="0"/>
              </a:rPr>
              <a:t>Formal  vs. less formal language (informal institution, conferral)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Montserrat Light" charset="0"/>
                <a:ea typeface="Montserrat Light" charset="0"/>
                <a:cs typeface="Montserrat Light" charset="0"/>
              </a:rPr>
              <a:t>Artifact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Montserrat Light" charset="0"/>
                <a:ea typeface="Montserrat Light" charset="0"/>
                <a:cs typeface="Montserrat Light" charset="0"/>
              </a:rPr>
              <a:t>Inflected nature of art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221" y="3933270"/>
            <a:ext cx="8534400" cy="6415313"/>
          </a:xfrm>
        </p:spPr>
      </p:pic>
    </p:spTree>
    <p:extLst>
      <p:ext uri="{BB962C8B-B14F-4D97-AF65-F5344CB8AC3E}">
        <p14:creationId xmlns:p14="http://schemas.microsoft.com/office/powerpoint/2010/main" val="1847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6089" y="4644776"/>
            <a:ext cx="114249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Montserrat Light" charset="0"/>
                <a:ea typeface="Montserrat Light" charset="0"/>
                <a:cs typeface="Montserrat Light" charset="0"/>
              </a:rPr>
              <a:t>A </a:t>
            </a:r>
            <a:r>
              <a:rPr lang="en-US" sz="2800" dirty="0">
                <a:latin typeface="Montserrat Light" charset="0"/>
                <a:ea typeface="Montserrat Light" charset="0"/>
                <a:cs typeface="Montserrat Light" charset="0"/>
              </a:rPr>
              <a:t>possible criticism of IT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Montserrat Light" charset="0"/>
                <a:ea typeface="Montserrat Light" charset="0"/>
                <a:cs typeface="Montserrat Light" charset="0"/>
              </a:rPr>
              <a:t>Art outside the institutional context: the argument of an isolated artist (Beardsley)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Montserrat Light" charset="0"/>
                <a:ea typeface="Montserrat Light" charset="0"/>
                <a:cs typeface="Montserrat Light" charset="0"/>
              </a:rPr>
              <a:t>(in)formal institution (Beardsley, </a:t>
            </a:r>
            <a:r>
              <a:rPr lang="en-US" sz="2800" dirty="0" err="1">
                <a:latin typeface="Montserrat Light" charset="0"/>
                <a:ea typeface="Montserrat Light" charset="0"/>
                <a:cs typeface="Montserrat Light" charset="0"/>
              </a:rPr>
              <a:t>Wieand</a:t>
            </a:r>
            <a:r>
              <a:rPr lang="en-US" sz="2800" dirty="0">
                <a:latin typeface="Montserrat Light" charset="0"/>
                <a:ea typeface="Montserrat Light" charset="0"/>
                <a:cs typeface="Montserrat Light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Montserrat Light" charset="0"/>
                <a:ea typeface="Montserrat Light" charset="0"/>
                <a:cs typeface="Montserrat Light" charset="0"/>
              </a:rPr>
              <a:t>Rules and reasons, authority (Davies, </a:t>
            </a:r>
            <a:r>
              <a:rPr lang="en-US" sz="2800" dirty="0" err="1">
                <a:latin typeface="Montserrat Light" charset="0"/>
                <a:ea typeface="Montserrat Light" charset="0"/>
                <a:cs typeface="Montserrat Light" charset="0"/>
              </a:rPr>
              <a:t>Wollheim</a:t>
            </a:r>
            <a:r>
              <a:rPr lang="en-US" sz="2800" dirty="0">
                <a:latin typeface="Montserrat Light" charset="0"/>
                <a:ea typeface="Montserrat Light" charset="0"/>
                <a:cs typeface="Montserrat Light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795" y="4987761"/>
            <a:ext cx="8534400" cy="4800600"/>
          </a:xfrm>
        </p:spPr>
      </p:pic>
    </p:spTree>
    <p:extLst>
      <p:ext uri="{BB962C8B-B14F-4D97-AF65-F5344CB8AC3E}">
        <p14:creationId xmlns:p14="http://schemas.microsoft.com/office/powerpoint/2010/main" val="15456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991396" y="10085924"/>
            <a:ext cx="10118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4800" dirty="0" err="1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Thank</a:t>
            </a:r>
            <a:r>
              <a:rPr lang="cs-CZ" sz="48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cs-CZ" sz="4800" dirty="0" err="1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you</a:t>
            </a:r>
            <a:r>
              <a:rPr lang="cs-CZ" sz="48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! </a:t>
            </a:r>
            <a:r>
              <a:rPr lang="cs-CZ" sz="4800" dirty="0" err="1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See</a:t>
            </a:r>
            <a:r>
              <a:rPr lang="cs-CZ" sz="48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cs-CZ" sz="4800" dirty="0" err="1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you</a:t>
            </a:r>
            <a:r>
              <a:rPr lang="cs-CZ" sz="48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cs-CZ" sz="4800" dirty="0" err="1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next</a:t>
            </a:r>
            <a:r>
              <a:rPr lang="cs-CZ" sz="48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cs-CZ" sz="4800" dirty="0" err="1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time</a:t>
            </a:r>
            <a:r>
              <a:rPr lang="cs-CZ" sz="48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!</a:t>
            </a:r>
            <a:endParaRPr lang="en-US" sz="4800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26" y="3231043"/>
            <a:ext cx="9431177" cy="535862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338" y="6373813"/>
            <a:ext cx="57578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rázek 5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1320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28383" y="1883539"/>
            <a:ext cx="1059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Institutional Theory of Art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8496" y="3715490"/>
            <a:ext cx="8872504" cy="7883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dirty="0" err="1" smtClean="0"/>
              <a:t>An</a:t>
            </a:r>
            <a:r>
              <a:rPr lang="cs-CZ" sz="3200" dirty="0" smtClean="0"/>
              <a:t> </a:t>
            </a:r>
            <a:r>
              <a:rPr lang="cs-CZ" sz="3200" dirty="0" err="1"/>
              <a:t>institutional</a:t>
            </a:r>
            <a:r>
              <a:rPr lang="cs-CZ" sz="3200" dirty="0"/>
              <a:t> </a:t>
            </a:r>
            <a:r>
              <a:rPr lang="cs-CZ" sz="3200" dirty="0" err="1"/>
              <a:t>theory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art,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approach</a:t>
            </a:r>
            <a:r>
              <a:rPr lang="cs-CZ" sz="3200" dirty="0"/>
              <a:t> </a:t>
            </a:r>
            <a:r>
              <a:rPr lang="cs-CZ" sz="3200" dirty="0" err="1"/>
              <a:t>held</a:t>
            </a:r>
            <a:r>
              <a:rPr lang="cs-CZ" sz="3200" dirty="0"/>
              <a:t> </a:t>
            </a:r>
            <a:r>
              <a:rPr lang="cs-CZ" sz="3200" dirty="0" err="1"/>
              <a:t>predominantly</a:t>
            </a:r>
            <a:r>
              <a:rPr lang="cs-CZ" sz="3200" dirty="0"/>
              <a:t> by </a:t>
            </a:r>
            <a:r>
              <a:rPr lang="cs-CZ" sz="3200" dirty="0" err="1"/>
              <a:t>an</a:t>
            </a:r>
            <a:r>
              <a:rPr lang="cs-CZ" sz="3200" dirty="0"/>
              <a:t> </a:t>
            </a:r>
            <a:r>
              <a:rPr lang="cs-CZ" sz="3200" dirty="0" err="1"/>
              <a:t>American</a:t>
            </a:r>
            <a:r>
              <a:rPr lang="cs-CZ" sz="3200" dirty="0"/>
              <a:t> </a:t>
            </a:r>
            <a:r>
              <a:rPr lang="cs-CZ" sz="3200" dirty="0" err="1"/>
              <a:t>philosopher</a:t>
            </a:r>
            <a:r>
              <a:rPr lang="cs-CZ" sz="3200" dirty="0"/>
              <a:t> George </a:t>
            </a:r>
            <a:r>
              <a:rPr lang="cs-CZ" sz="3200" dirty="0" err="1"/>
              <a:t>Dickie</a:t>
            </a:r>
            <a:r>
              <a:rPr lang="cs-CZ" sz="3200" dirty="0"/>
              <a:t> (1926)</a:t>
            </a:r>
          </a:p>
          <a:p>
            <a:pPr>
              <a:lnSpc>
                <a:spcPct val="150000"/>
              </a:lnSpc>
            </a:pPr>
            <a:r>
              <a:rPr lang="cs-CZ" sz="3200" dirty="0" err="1"/>
              <a:t>Widely</a:t>
            </a:r>
            <a:r>
              <a:rPr lang="cs-CZ" sz="3200" dirty="0"/>
              <a:t> </a:t>
            </a:r>
            <a:r>
              <a:rPr lang="cs-CZ" sz="3200" dirty="0" err="1"/>
              <a:t>criticized</a:t>
            </a:r>
            <a:r>
              <a:rPr lang="cs-CZ" sz="3200" dirty="0"/>
              <a:t> and </a:t>
            </a:r>
            <a:r>
              <a:rPr lang="cs-CZ" sz="3200" dirty="0" err="1"/>
              <a:t>ridiculed</a:t>
            </a:r>
            <a:r>
              <a:rPr lang="cs-CZ" sz="3200" dirty="0"/>
              <a:t> →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mockery</a:t>
            </a:r>
            <a:r>
              <a:rPr lang="cs-CZ" sz="3200" dirty="0"/>
              <a:t> </a:t>
            </a:r>
            <a:r>
              <a:rPr lang="cs-CZ" sz="3200" dirty="0" err="1"/>
              <a:t>is</a:t>
            </a:r>
            <a:r>
              <a:rPr lang="cs-CZ" sz="3200" dirty="0"/>
              <a:t> not in </a:t>
            </a:r>
            <a:r>
              <a:rPr lang="cs-CZ" sz="3200" dirty="0" err="1"/>
              <a:t>the</a:t>
            </a:r>
            <a:r>
              <a:rPr lang="cs-CZ" sz="3200" dirty="0"/>
              <a:t> place: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theory</a:t>
            </a:r>
            <a:r>
              <a:rPr lang="cs-CZ" sz="3200" dirty="0"/>
              <a:t> </a:t>
            </a:r>
            <a:r>
              <a:rPr lang="cs-CZ" sz="3200" dirty="0" err="1"/>
              <a:t>is</a:t>
            </a:r>
            <a:r>
              <a:rPr lang="cs-CZ" sz="3200" dirty="0"/>
              <a:t> </a:t>
            </a:r>
            <a:r>
              <a:rPr lang="cs-CZ" sz="3200" dirty="0" err="1"/>
              <a:t>usually</a:t>
            </a:r>
            <a:r>
              <a:rPr lang="cs-CZ" sz="3200" dirty="0"/>
              <a:t> </a:t>
            </a:r>
            <a:r>
              <a:rPr lang="cs-CZ" sz="3200" dirty="0" err="1"/>
              <a:t>interpreted</a:t>
            </a:r>
            <a:r>
              <a:rPr lang="cs-CZ" sz="3200" dirty="0"/>
              <a:t> </a:t>
            </a:r>
            <a:r>
              <a:rPr lang="cs-CZ" sz="3200" dirty="0" err="1"/>
              <a:t>too</a:t>
            </a:r>
            <a:r>
              <a:rPr lang="cs-CZ" sz="3200" dirty="0"/>
              <a:t> </a:t>
            </a:r>
            <a:r>
              <a:rPr lang="cs-CZ" sz="3200" dirty="0" err="1"/>
              <a:t>narrowly</a:t>
            </a:r>
            <a:endParaRPr lang="cs-CZ" sz="3200" dirty="0"/>
          </a:p>
          <a:p>
            <a:pPr>
              <a:lnSpc>
                <a:spcPct val="150000"/>
              </a:lnSpc>
            </a:pP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Artworld</a:t>
            </a:r>
            <a:endParaRPr lang="cs-CZ" sz="3200" dirty="0"/>
          </a:p>
          <a:p>
            <a:pPr>
              <a:lnSpc>
                <a:spcPct val="150000"/>
              </a:lnSpc>
            </a:pPr>
            <a:r>
              <a:rPr lang="cs-CZ" sz="3200" dirty="0"/>
              <a:t>IT </a:t>
            </a:r>
            <a:r>
              <a:rPr lang="cs-CZ" sz="3200" dirty="0" err="1"/>
              <a:t>identified</a:t>
            </a:r>
            <a:r>
              <a:rPr lang="cs-CZ" sz="3200" dirty="0"/>
              <a:t> </a:t>
            </a:r>
            <a:r>
              <a:rPr lang="cs-CZ" sz="3200" dirty="0" err="1"/>
              <a:t>with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version</a:t>
            </a:r>
            <a:r>
              <a:rPr lang="cs-CZ" sz="3200" dirty="0"/>
              <a:t> </a:t>
            </a:r>
            <a:r>
              <a:rPr lang="cs-CZ" sz="3200" dirty="0" err="1"/>
              <a:t>from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book</a:t>
            </a:r>
            <a:r>
              <a:rPr lang="cs-CZ" sz="3200" dirty="0"/>
              <a:t> </a:t>
            </a:r>
            <a:r>
              <a:rPr lang="cs-CZ" sz="3200" i="1" dirty="0"/>
              <a:t>Art and </a:t>
            </a:r>
            <a:r>
              <a:rPr lang="cs-CZ" sz="3200" i="1" dirty="0" err="1"/>
              <a:t>the</a:t>
            </a:r>
            <a:r>
              <a:rPr lang="cs-CZ" sz="3200" i="1" dirty="0"/>
              <a:t> </a:t>
            </a:r>
            <a:r>
              <a:rPr lang="cs-CZ" sz="3200" i="1" dirty="0" err="1"/>
              <a:t>Aesthetic</a:t>
            </a:r>
            <a:r>
              <a:rPr lang="cs-CZ" sz="3200" i="1" dirty="0"/>
              <a:t>: </a:t>
            </a:r>
            <a:r>
              <a:rPr lang="cs-CZ" sz="3200" i="1" dirty="0" err="1"/>
              <a:t>An</a:t>
            </a:r>
            <a:r>
              <a:rPr lang="cs-CZ" sz="3200" i="1" dirty="0"/>
              <a:t> </a:t>
            </a:r>
            <a:r>
              <a:rPr lang="cs-CZ" sz="3200" i="1" dirty="0" err="1"/>
              <a:t>Institutional</a:t>
            </a:r>
            <a:r>
              <a:rPr lang="cs-CZ" sz="3200" i="1" dirty="0"/>
              <a:t> </a:t>
            </a:r>
            <a:r>
              <a:rPr lang="cs-CZ" sz="3200" i="1" dirty="0" err="1"/>
              <a:t>Analysis</a:t>
            </a:r>
            <a:r>
              <a:rPr lang="cs-CZ" sz="3200" dirty="0"/>
              <a:t> (1974) → </a:t>
            </a:r>
            <a:r>
              <a:rPr lang="cs-CZ" sz="3200" dirty="0" err="1"/>
              <a:t>institutional</a:t>
            </a:r>
            <a:r>
              <a:rPr lang="cs-CZ" sz="3200" dirty="0"/>
              <a:t> </a:t>
            </a:r>
            <a:r>
              <a:rPr lang="cs-CZ" sz="3200" dirty="0" err="1"/>
              <a:t>analysis</a:t>
            </a:r>
            <a:r>
              <a:rPr lang="cs-CZ" sz="3200" dirty="0"/>
              <a:t> (</a:t>
            </a:r>
            <a:r>
              <a:rPr lang="cs-CZ" sz="3200" dirty="0" err="1"/>
              <a:t>name</a:t>
            </a:r>
            <a:r>
              <a:rPr lang="cs-CZ" sz="3200" dirty="0"/>
              <a:t>)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292" y="2637714"/>
            <a:ext cx="12947650" cy="8624805"/>
          </a:xfrm>
        </p:spPr>
      </p:pic>
      <p:sp>
        <p:nvSpPr>
          <p:cNvPr id="2" name="TextovéPole 1"/>
          <p:cNvSpPr txBox="1"/>
          <p:nvPr/>
        </p:nvSpPr>
        <p:spPr>
          <a:xfrm>
            <a:off x="11430000" y="12630494"/>
            <a:ext cx="127645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51826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74639" y="2466276"/>
            <a:ext cx="11318939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IT</a:t>
            </a:r>
            <a:r>
              <a:rPr lang="en-US" sz="32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: not only one version but several articles on this topic, without a consistent terminology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One cannot identify IT with just one text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Two versions of Dickie's theory: original vs revisited one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Dickie: Art and Value a chapter devoted to the historical development of IT</a:t>
            </a:r>
            <a:r>
              <a:rPr lang="en-US" sz="32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:</a:t>
            </a:r>
            <a:endParaRPr lang="cs-CZ" sz="3200" dirty="0" smtClean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1)	Former (original) version: 1969-1974 (1976)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2)	Later (revisited): 1984 (</a:t>
            </a:r>
            <a:r>
              <a:rPr lang="en-US" sz="3200" i="1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The Art Circle</a:t>
            </a:r>
            <a:r>
              <a:rPr lang="en-US" sz="32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The former version does not correspond to one text: 1969; 1971; 1974; (1976</a:t>
            </a:r>
            <a:r>
              <a:rPr lang="en-US" sz="24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920" y="3763982"/>
            <a:ext cx="6183304" cy="5482852"/>
          </a:xfrm>
        </p:spPr>
      </p:pic>
    </p:spTree>
    <p:extLst>
      <p:ext uri="{BB962C8B-B14F-4D97-AF65-F5344CB8AC3E}">
        <p14:creationId xmlns:p14="http://schemas.microsoft.com/office/powerpoint/2010/main" val="20907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05085" y="4280310"/>
            <a:ext cx="12480471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 work of art in the classificatory sense is (1) an artifact (2) a set of the </a:t>
            </a:r>
            <a:r>
              <a:rPr lang="en-US" sz="28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aspect</a:t>
            </a:r>
            <a:r>
              <a:rPr lang="cs-CZ" sz="28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s</a:t>
            </a:r>
            <a:r>
              <a:rPr lang="en-US" sz="28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of which has had conferred upon it the status of candidate for appreciation by some person or persons acting on behalf of a certain social institution (the </a:t>
            </a:r>
            <a:r>
              <a:rPr lang="en-US" sz="2800" dirty="0" err="1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artworld</a:t>
            </a:r>
            <a:r>
              <a:rPr lang="en-US" sz="28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).</a:t>
            </a:r>
            <a:endParaRPr lang="cs-CZ" sz="2800" dirty="0" smtClean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cs-CZ" sz="2800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Definition: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As a whole → singular conditions: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Two defining conditions, but the second one consist of four parts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1)	Artefact = something manmade (understandable) (piece of music vs CD</a:t>
            </a:r>
            <a:r>
              <a:rPr lang="en-US" sz="2800" b="1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cs-CZ" sz="2400" b="1" dirty="0" smtClean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622" y="4597581"/>
            <a:ext cx="7094220" cy="5273993"/>
          </a:xfrm>
        </p:spPr>
      </p:pic>
    </p:spTree>
    <p:extLst>
      <p:ext uri="{BB962C8B-B14F-4D97-AF65-F5344CB8AC3E}">
        <p14:creationId xmlns:p14="http://schemas.microsoft.com/office/powerpoint/2010/main" val="28002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33236" y="4531036"/>
            <a:ext cx="1035511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The </a:t>
            </a:r>
            <a:r>
              <a:rPr lang="en-US" sz="32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later version </a:t>
            </a:r>
            <a:r>
              <a:rPr lang="cs-CZ" sz="32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o</a:t>
            </a:r>
            <a:r>
              <a:rPr lang="en-US" sz="32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f </a:t>
            </a:r>
            <a:r>
              <a:rPr lang="en-US" sz="32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the definition, </a:t>
            </a:r>
            <a:r>
              <a:rPr lang="en-US" sz="3200" i="1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The Art Circle </a:t>
            </a:r>
            <a:r>
              <a:rPr lang="en-US" sz="32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(1984), about 100 </a:t>
            </a:r>
            <a:r>
              <a:rPr lang="en-US" sz="32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pages</a:t>
            </a:r>
            <a:r>
              <a:rPr lang="cs-CZ" sz="32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; </a:t>
            </a:r>
            <a:r>
              <a:rPr lang="cs-CZ" sz="3200" dirty="0" err="1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circulatiry</a:t>
            </a:r>
            <a:endParaRPr lang="cs-CZ" sz="3200" dirty="0" smtClean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1)	Definition as a whole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2)	Examination of particular conditions, explanation of their meaning/ comparison with the former version </a:t>
            </a:r>
          </a:p>
          <a:p>
            <a:pPr>
              <a:lnSpc>
                <a:spcPct val="150000"/>
              </a:lnSpc>
            </a:pPr>
            <a:endParaRPr lang="cs-CZ" sz="3200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868" y="3218925"/>
            <a:ext cx="7353082" cy="7283053"/>
          </a:xfrm>
        </p:spPr>
      </p:pic>
    </p:spTree>
    <p:extLst>
      <p:ext uri="{BB962C8B-B14F-4D97-AF65-F5344CB8AC3E}">
        <p14:creationId xmlns:p14="http://schemas.microsoft.com/office/powerpoint/2010/main" val="9911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372496" y="2923549"/>
            <a:ext cx="20042659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19</a:t>
            </a:r>
            <a:r>
              <a:rPr lang="cs-CZ" dirty="0" smtClean="0"/>
              <a:t>84</a:t>
            </a:r>
          </a:p>
          <a:p>
            <a:endParaRPr lang="cs-CZ" dirty="0" smtClean="0"/>
          </a:p>
          <a:p>
            <a:r>
              <a:rPr lang="en-US" dirty="0"/>
              <a:t>An artist </a:t>
            </a:r>
            <a:r>
              <a:rPr lang="cs-CZ" dirty="0" smtClean="0"/>
              <a:t>i</a:t>
            </a:r>
            <a:r>
              <a:rPr lang="en-US" dirty="0" smtClean="0"/>
              <a:t>s </a:t>
            </a:r>
            <a:r>
              <a:rPr lang="en-US" dirty="0"/>
              <a:t>a person who participates with understanding the making of a work of art</a:t>
            </a:r>
            <a:r>
              <a:rPr lang="en-US" dirty="0" smtClean="0"/>
              <a:t>.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A work of art is an artifact of a kind created to be presented to an </a:t>
            </a:r>
            <a:r>
              <a:rPr lang="en-US" dirty="0" err="1"/>
              <a:t>artworld</a:t>
            </a:r>
            <a:r>
              <a:rPr lang="en-US" dirty="0"/>
              <a:t> public</a:t>
            </a:r>
            <a:r>
              <a:rPr lang="en-US" dirty="0" smtClean="0"/>
              <a:t>.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A public is a set of persons the members of which are prepared in some degree to understand an object which is presented to them</a:t>
            </a:r>
            <a:r>
              <a:rPr lang="en-US" dirty="0" smtClean="0"/>
              <a:t>.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artworld</a:t>
            </a:r>
            <a:r>
              <a:rPr lang="en-US" dirty="0"/>
              <a:t> is the totality of all </a:t>
            </a:r>
            <a:r>
              <a:rPr lang="en-US" dirty="0" err="1"/>
              <a:t>artworld</a:t>
            </a:r>
            <a:r>
              <a:rPr lang="en-US" dirty="0"/>
              <a:t> systems</a:t>
            </a:r>
            <a:r>
              <a:rPr lang="en-US" dirty="0" smtClean="0"/>
              <a:t>.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An </a:t>
            </a:r>
            <a:r>
              <a:rPr lang="en-US" dirty="0" err="1"/>
              <a:t>artworld</a:t>
            </a:r>
            <a:r>
              <a:rPr lang="en-US" dirty="0"/>
              <a:t> system is a framework for the presentation of a work of art by an artist to an </a:t>
            </a:r>
            <a:r>
              <a:rPr lang="en-US" dirty="0" err="1"/>
              <a:t>artworld</a:t>
            </a:r>
            <a:r>
              <a:rPr lang="en-US" dirty="0"/>
              <a:t> public.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790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81513" y="1575381"/>
            <a:ext cx="12109773" cy="1366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An </a:t>
            </a:r>
            <a:r>
              <a:rPr lang="en-US" sz="2800" b="1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artist </a:t>
            </a:r>
            <a:r>
              <a:rPr lang="cs-CZ" sz="2800" b="1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i</a:t>
            </a:r>
            <a:r>
              <a:rPr lang="en-US" sz="2800" b="1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s </a:t>
            </a:r>
            <a:r>
              <a:rPr lang="en-US" sz="2800" b="1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 person who participates with understanding the making of a work of art</a:t>
            </a:r>
            <a:r>
              <a:rPr lang="en-US" sz="2800" b="1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.</a:t>
            </a:r>
            <a:endParaRPr lang="cs-CZ" sz="2800" b="1" dirty="0" smtClean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Two kinds of understanding: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1)	Understanding of the general idea of art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2)	Understanding of the particular idea of the media (s)he is working with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Ad 1) the character of understanding is quite vague: is it art-historical knowledge? NO: rather what kind of activity artmaking is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Problem: is it necessary to know what art is? (point of definition)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Dickie: a mode of behavior depending on a particular culture; conventions (teacher, postman, plumber…)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Ad 2) understanding of media: no mastery necessary; no need to paint as a hyperrealist painter (just basics)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An artist has to possess both kinds of understanding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However: no sufficient condition, ex.: a stage carpenter understanding of theatre, but this is not required for him to do his job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Similarly: an equipment manager of a football team (no need to play football)</a:t>
            </a:r>
          </a:p>
          <a:p>
            <a:pPr>
              <a:lnSpc>
                <a:spcPct val="150000"/>
              </a:lnSpc>
            </a:pPr>
            <a:endParaRPr lang="cs-CZ" sz="2800" b="1" dirty="0" smtClean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cs-CZ" sz="2800" b="1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793" y="3814855"/>
            <a:ext cx="4641754" cy="5482852"/>
          </a:xfrm>
        </p:spPr>
      </p:pic>
    </p:spTree>
    <p:extLst>
      <p:ext uri="{BB962C8B-B14F-4D97-AF65-F5344CB8AC3E}">
        <p14:creationId xmlns:p14="http://schemas.microsoft.com/office/powerpoint/2010/main" val="3057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81516" y="2219143"/>
            <a:ext cx="11912061" cy="1098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 work of art is an artifact of a kind created to be presented to an </a:t>
            </a:r>
            <a:r>
              <a:rPr lang="en-US" sz="2800" b="1" dirty="0" err="1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artworld</a:t>
            </a:r>
            <a:r>
              <a:rPr lang="en-US" sz="2800" b="1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 public.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Dickie´s understanding of </a:t>
            </a:r>
            <a:r>
              <a:rPr lang="en-US" sz="2800" dirty="0" err="1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artefactuality</a:t>
            </a: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: has changed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Being an artifact is a necessary condition, however, how the </a:t>
            </a:r>
            <a:r>
              <a:rPr lang="en-US" sz="2800" dirty="0" err="1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artefactuality</a:t>
            </a: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 is possible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1)	Being crafted in one traditional way or another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2)	By being conferred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Ad 1) painting: frame, canvas, and some paint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Ad 2)? how is the conferral possible: pointing and telling?  - NO → Dickie changed his opinion on this matter (Dada, Duchamp and Fountain/ Bottle rack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Term: artistic artifact = double artifact, an artwork is a complex thing (simpler thing and its use)- works for both traditional as well as conceptual art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No need for differentiation 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762" y="1300823"/>
            <a:ext cx="6624320" cy="10403840"/>
          </a:xfrm>
        </p:spPr>
      </p:pic>
    </p:spTree>
    <p:extLst>
      <p:ext uri="{BB962C8B-B14F-4D97-AF65-F5344CB8AC3E}">
        <p14:creationId xmlns:p14="http://schemas.microsoft.com/office/powerpoint/2010/main" val="23502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81517" y="2926015"/>
            <a:ext cx="114177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artifact </a:t>
            </a:r>
            <a:r>
              <a:rPr lang="en-US" sz="2800" b="1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of a kind created to be </a:t>
            </a: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presented to an </a:t>
            </a:r>
            <a:r>
              <a:rPr lang="en-US" sz="2800" dirty="0" err="1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artworld</a:t>
            </a: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en-US" sz="28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public</a:t>
            </a:r>
            <a:endParaRPr lang="en-US" sz="2800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cs-CZ" sz="2800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r>
              <a:rPr lang="cs-CZ" sz="2800" dirty="0" err="1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Former</a:t>
            </a:r>
            <a:r>
              <a:rPr lang="cs-CZ" sz="28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cs-CZ" sz="2800" dirty="0" err="1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version</a:t>
            </a:r>
            <a:r>
              <a:rPr lang="cs-CZ" sz="28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cs-CZ" sz="2800" dirty="0" err="1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of</a:t>
            </a:r>
            <a:r>
              <a:rPr lang="cs-CZ" sz="28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 IT: </a:t>
            </a:r>
            <a:r>
              <a:rPr lang="en-US" sz="28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Candidacy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Nobody </a:t>
            </a: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can guarantee that an artefact would be appreciated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F7F7F"/>
                </a:solidFill>
                <a:latin typeface="Montserrat Light" charset="0"/>
                <a:ea typeface="Montserrat Light" charset="0"/>
                <a:cs typeface="Montserrat Light" charset="0"/>
              </a:rPr>
              <a:t>Examples of paintings that have never been exhibited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7F7F7F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493" y="4749131"/>
            <a:ext cx="4782650" cy="5380482"/>
          </a:xfrm>
        </p:spPr>
      </p:pic>
    </p:spTree>
    <p:extLst>
      <p:ext uri="{BB962C8B-B14F-4D97-AF65-F5344CB8AC3E}">
        <p14:creationId xmlns:p14="http://schemas.microsoft.com/office/powerpoint/2010/main" val="7233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Air Light 2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545557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33225</TotalTime>
  <Words>996</Words>
  <Application>Microsoft Office PowerPoint</Application>
  <PresentationFormat>Vlastní</PresentationFormat>
  <Paragraphs>124</Paragraphs>
  <Slides>17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Default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>Awesome PPT</Manager>
  <Company>Awesome PPT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Slidedizer Presentation</dc:title>
  <dc:subject>Awesome PPT</dc:subject>
  <dc:creator>Slidedizer Co.</dc:creator>
  <cp:keywords>Awesome PPT</cp:keywords>
  <dc:description>Awesome PPT</dc:description>
  <cp:lastModifiedBy>Šárka</cp:lastModifiedBy>
  <cp:revision>6361</cp:revision>
  <dcterms:created xsi:type="dcterms:W3CDTF">2014-11-12T21:47:38Z</dcterms:created>
  <dcterms:modified xsi:type="dcterms:W3CDTF">2020-03-31T08:23:55Z</dcterms:modified>
  <cp:category>Awesome PPT</cp:category>
</cp:coreProperties>
</file>