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0" r:id="rId5"/>
    <p:sldId id="265" r:id="rId6"/>
    <p:sldId id="280" r:id="rId7"/>
    <p:sldId id="262" r:id="rId8"/>
    <p:sldId id="281" r:id="rId9"/>
    <p:sldId id="279" r:id="rId10"/>
    <p:sldId id="261" r:id="rId11"/>
    <p:sldId id="277" r:id="rId12"/>
    <p:sldId id="278" r:id="rId13"/>
    <p:sldId id="266" r:id="rId14"/>
    <p:sldId id="267" r:id="rId15"/>
    <p:sldId id="258" r:id="rId16"/>
    <p:sldId id="275" r:id="rId17"/>
    <p:sldId id="257" r:id="rId18"/>
    <p:sldId id="276" r:id="rId19"/>
    <p:sldId id="259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5" autoAdjust="0"/>
    <p:restoredTop sz="94660"/>
  </p:normalViewPr>
  <p:slideViewPr>
    <p:cSldViewPr>
      <p:cViewPr varScale="1">
        <p:scale>
          <a:sx n="112" d="100"/>
          <a:sy n="112" d="100"/>
        </p:scale>
        <p:origin x="79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3A602-ED68-46BB-90F0-97F710DA18E8}" type="datetimeFigureOut">
              <a:rPr lang="cs-CZ" smtClean="0"/>
              <a:pPr/>
              <a:t>07.10.2024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A4EF4-48F6-48CE-AC40-943B73733D0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618589"/>
            <a:ext cx="5486400" cy="566738"/>
          </a:xfrm>
        </p:spPr>
        <p:txBody>
          <a:bodyPr anchor="b">
            <a:normAutofit/>
          </a:bodyPr>
          <a:lstStyle/>
          <a:p>
            <a:r>
              <a:rPr lang="cs-CZ" dirty="0"/>
              <a:t>Čeští cestovatelé v ne-cestopisných pramenech</a:t>
            </a:r>
          </a:p>
        </p:txBody>
      </p:sp>
      <p:pic>
        <p:nvPicPr>
          <p:cNvPr id="1026" name="Picture 2" descr="Risultato immagini per svatý vojtěch">
            <a:extLst>
              <a:ext uri="{FF2B5EF4-FFF2-40B4-BE49-F238E27FC236}">
                <a16:creationId xmlns:a16="http://schemas.microsoft.com/office/drawing/2014/main" id="{4465479E-1F03-4EA3-BEAD-AFA7D332B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92288" y="921385"/>
            <a:ext cx="5486400" cy="349758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Podnadpis 2"/>
          <p:cNvSpPr>
            <a:spLocks noGrp="1"/>
          </p:cNvSpPr>
          <p:nvPr>
            <p:ph type="body" sz="half" idx="2"/>
          </p:nvPr>
        </p:nvSpPr>
        <p:spPr>
          <a:xfrm>
            <a:off x="4716016" y="5534184"/>
            <a:ext cx="2922712" cy="80486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/>
              <a:t>PVP Cestopisy českého středověku</a:t>
            </a:r>
          </a:p>
          <a:p>
            <a:pPr>
              <a:lnSpc>
                <a:spcPct val="90000"/>
              </a:lnSpc>
            </a:pPr>
            <a:r>
              <a:rPr lang="cs-CZ"/>
              <a:t>FF UK</a:t>
            </a:r>
            <a:endParaRPr lang="cs-CZ" dirty="0"/>
          </a:p>
          <a:p>
            <a:pPr>
              <a:lnSpc>
                <a:spcPct val="90000"/>
              </a:lnSpc>
            </a:pPr>
            <a:r>
              <a:rPr lang="cs-CZ" dirty="0"/>
              <a:t>Jaroslav Svátek</a:t>
            </a:r>
          </a:p>
        </p:txBody>
      </p:sp>
      <p:pic>
        <p:nvPicPr>
          <p:cNvPr id="5" name="Picture 2" descr="C:\Users\Jaroslav\Documents\FFUK\Logo FF UK_všechny formáty\RGB\JPG\rgb1.jpg">
            <a:extLst>
              <a:ext uri="{FF2B5EF4-FFF2-40B4-BE49-F238E27FC236}">
                <a16:creationId xmlns:a16="http://schemas.microsoft.com/office/drawing/2014/main" id="{66867C7F-CEA9-4720-8E0A-24B081AFE8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6958" y="5384951"/>
            <a:ext cx="3569018" cy="11033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600" b="1" dirty="0"/>
              <a:t>Čeští poutníci v dalších pramenech (12. století)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26695" indent="-226695">
              <a:lnSpc>
                <a:spcPct val="115000"/>
              </a:lnSpc>
              <a:spcAft>
                <a:spcPts val="800"/>
              </a:spcAft>
            </a:pP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1147 – kníže Vladislav II. na 2. křížové výpravě; o tom </a:t>
            </a:r>
            <a:r>
              <a:rPr lang="cs-CZ" sz="2200" dirty="0" err="1">
                <a:effectLst/>
                <a:latin typeface="+mj-lt"/>
                <a:ea typeface="Times New Roman" panose="02020603050405020304" pitchFamily="18" charset="0"/>
              </a:rPr>
              <a:t>Vincencius</a:t>
            </a: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, FRB II, s. 417-419</a:t>
            </a:r>
          </a:p>
          <a:p>
            <a:pPr marL="226695" indent="-226695">
              <a:lnSpc>
                <a:spcPct val="115000"/>
              </a:lnSpc>
              <a:spcAft>
                <a:spcPts val="800"/>
              </a:spcAft>
            </a:pP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1163-1169 </a:t>
            </a:r>
            <a:r>
              <a:rPr lang="cs-CZ" sz="2200" b="1" dirty="0">
                <a:effectLst/>
                <a:latin typeface="+mj-lt"/>
                <a:ea typeface="Times New Roman" panose="02020603050405020304" pitchFamily="18" charset="0"/>
              </a:rPr>
              <a:t>Jindřich</a:t>
            </a: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, bratr krále Vladislava</a:t>
            </a:r>
          </a:p>
          <a:p>
            <a:pPr marL="226695" indent="-226695">
              <a:lnSpc>
                <a:spcPct val="115000"/>
              </a:lnSpc>
              <a:spcAft>
                <a:spcPts val="800"/>
              </a:spcAft>
            </a:pP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před 1183 a 1185 probošt Martin, královský notář</a:t>
            </a:r>
          </a:p>
          <a:p>
            <a:pPr marL="226695" indent="-226695">
              <a:lnSpc>
                <a:spcPct val="115000"/>
              </a:lnSpc>
              <a:spcAft>
                <a:spcPts val="800"/>
              </a:spcAft>
            </a:pP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1188 – Petr </a:t>
            </a:r>
            <a:r>
              <a:rPr lang="cs-CZ" sz="2200" dirty="0" err="1">
                <a:effectLst/>
                <a:latin typeface="+mj-lt"/>
                <a:ea typeface="Times New Roman" panose="02020603050405020304" pitchFamily="18" charset="0"/>
              </a:rPr>
              <a:t>Milhost</a:t>
            </a: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 – šlechtic, zahynul v Palestině</a:t>
            </a:r>
          </a:p>
          <a:p>
            <a:pPr marL="226695" indent="-226695">
              <a:lnSpc>
                <a:spcPct val="115000"/>
              </a:lnSpc>
              <a:spcAft>
                <a:spcPts val="800"/>
              </a:spcAft>
            </a:pP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1189 – </a:t>
            </a:r>
            <a:r>
              <a:rPr lang="cs-CZ" sz="2200" dirty="0" err="1">
                <a:effectLst/>
                <a:latin typeface="+mj-lt"/>
                <a:ea typeface="Times New Roman" panose="02020603050405020304" pitchFamily="18" charset="0"/>
              </a:rPr>
              <a:t>Děpolt</a:t>
            </a: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, 3. křížová výprava; o tom </a:t>
            </a:r>
            <a:r>
              <a:rPr lang="cs-CZ" sz="2200" dirty="0" err="1">
                <a:effectLst/>
                <a:latin typeface="+mj-lt"/>
                <a:ea typeface="Times New Roman" panose="02020603050405020304" pitchFamily="18" charset="0"/>
              </a:rPr>
              <a:t>Iwańczak</a:t>
            </a: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, 121-122</a:t>
            </a:r>
          </a:p>
          <a:p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1193 (před) – </a:t>
            </a:r>
            <a:r>
              <a:rPr lang="cs-CZ" sz="2200" b="1" dirty="0" err="1">
                <a:effectLst/>
                <a:latin typeface="+mj-lt"/>
                <a:ea typeface="Times New Roman" panose="02020603050405020304" pitchFamily="18" charset="0"/>
              </a:rPr>
              <a:t>bl</a:t>
            </a:r>
            <a:r>
              <a:rPr lang="cs-CZ" sz="2200" b="1" dirty="0">
                <a:effectLst/>
                <a:latin typeface="+mj-lt"/>
                <a:ea typeface="Times New Roman" panose="02020603050405020304" pitchFamily="18" charset="0"/>
              </a:rPr>
              <a:t>. </a:t>
            </a:r>
            <a:r>
              <a:rPr lang="cs-CZ" sz="2200" b="1" dirty="0" err="1">
                <a:effectLst/>
                <a:latin typeface="+mj-lt"/>
                <a:ea typeface="Times New Roman" panose="02020603050405020304" pitchFamily="18" charset="0"/>
              </a:rPr>
              <a:t>Hroznata</a:t>
            </a:r>
            <a:endParaRPr lang="cs-CZ" sz="2200" b="1" dirty="0">
              <a:effectLst/>
              <a:latin typeface="+mj-lt"/>
              <a:ea typeface="Times New Roman" panose="02020603050405020304" pitchFamily="18" charset="0"/>
            </a:endParaRPr>
          </a:p>
          <a:p>
            <a:endParaRPr lang="cs-CZ" sz="2200" b="1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1197 – </a:t>
            </a:r>
            <a:r>
              <a:rPr lang="cs-CZ" sz="2200" b="1" dirty="0">
                <a:effectLst/>
                <a:latin typeface="+mj-lt"/>
                <a:ea typeface="Times New Roman" panose="02020603050405020304" pitchFamily="18" charset="0"/>
              </a:rPr>
              <a:t>Jindřich Břetislav</a:t>
            </a: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endParaRPr lang="cs-CZ" sz="2200" dirty="0">
              <a:latin typeface="+mj-l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1B8648F7-4E9C-4D66-8634-0B0CC2736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sz="2600" b="1" dirty="0"/>
              <a:t>Blahoslavený </a:t>
            </a:r>
            <a:r>
              <a:rPr lang="cs-CZ" sz="2600" b="1" dirty="0" err="1"/>
              <a:t>Hroznata</a:t>
            </a:r>
            <a:r>
              <a:rPr lang="cs-CZ" sz="2600" b="1" dirty="0"/>
              <a:t> na pouti do Jeruzaléma</a:t>
            </a:r>
            <a:br>
              <a:rPr lang="cs-CZ" sz="2600" b="1" dirty="0"/>
            </a:br>
            <a:r>
              <a:rPr lang="cs-CZ" sz="2600" b="1" dirty="0"/>
              <a:t>(FRB I, s. 371)</a:t>
            </a:r>
            <a:endParaRPr lang="en-US" sz="2600" b="1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2845BEAE-7132-4A32-9B5B-A95298205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6838" y="1600200"/>
            <a:ext cx="5090324" cy="4525963"/>
          </a:xfrm>
          <a:noFill/>
        </p:spPr>
      </p:pic>
    </p:spTree>
    <p:extLst>
      <p:ext uri="{BB962C8B-B14F-4D97-AF65-F5344CB8AC3E}">
        <p14:creationId xmlns:p14="http://schemas.microsoft.com/office/powerpoint/2010/main" val="485634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37784-CD32-4380-B9B7-A533A6C823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600" b="1" dirty="0"/>
              <a:t>Jindřich Břetislav – cestovatel do Santiaga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2FEA218-AD21-46D8-9533-2C9FCCDC4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6695" indent="-226695">
              <a:lnSpc>
                <a:spcPct val="115000"/>
              </a:lnSpc>
              <a:spcAft>
                <a:spcPts val="800"/>
              </a:spcAft>
            </a:pP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Letopis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Vincenciův</a:t>
            </a: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, in: FRB II, s. 281:</a:t>
            </a:r>
          </a:p>
          <a:p>
            <a:pPr marL="226695" indent="-226695" algn="just">
              <a:lnSpc>
                <a:spcPct val="115000"/>
              </a:lnSpc>
              <a:spcAft>
                <a:spcPts val="800"/>
              </a:spcAft>
            </a:pP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Dominus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quoque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episcopus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ad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liminam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sancti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Jacobi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apostoli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causa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orationis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(sic !)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viam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tenuit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quem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imperator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propter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pecuniam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sibi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pollicitam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detinuit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, et sic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impeditus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reversus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est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in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Bohemiam</a:t>
            </a: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.</a:t>
            </a:r>
          </a:p>
          <a:p>
            <a:pPr marL="226695" indent="-226695" algn="just">
              <a:lnSpc>
                <a:spcPct val="115000"/>
              </a:lnSpc>
              <a:spcAft>
                <a:spcPts val="8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60250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6FC6B5-1CC2-404A-87D9-CAD7137DB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600" b="1" dirty="0"/>
              <a:t>Čeští poutníci v dalších pramenech (13.-14. století)</a:t>
            </a:r>
            <a:endParaRPr lang="cs-CZ" sz="26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60B4D7B-2766-45A9-AA3A-0A958ADB5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1205 – mnich </a:t>
            </a:r>
            <a:r>
              <a:rPr lang="cs-CZ" sz="2200" dirty="0" err="1">
                <a:effectLst/>
                <a:latin typeface="+mj-lt"/>
                <a:ea typeface="Times New Roman" panose="02020603050405020304" pitchFamily="18" charset="0"/>
              </a:rPr>
              <a:t>Egidius</a:t>
            </a: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 z Čech</a:t>
            </a:r>
          </a:p>
          <a:p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1250 –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Markvaldus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, </a:t>
            </a:r>
            <a:r>
              <a:rPr lang="cs-CZ" sz="2200" i="1" dirty="0" err="1">
                <a:effectLst/>
                <a:latin typeface="+mj-lt"/>
                <a:ea typeface="Times New Roman" panose="02020603050405020304" pitchFamily="18" charset="0"/>
              </a:rPr>
              <a:t>suppanus</a:t>
            </a:r>
            <a:r>
              <a:rPr lang="cs-CZ" sz="2200" i="1" dirty="0">
                <a:effectLst/>
                <a:latin typeface="+mj-lt"/>
                <a:ea typeface="Times New Roman" panose="02020603050405020304" pitchFamily="18" charset="0"/>
              </a:rPr>
              <a:t> de Bohemia</a:t>
            </a:r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 a 36 mužů – se sv. Ludvíkem do </a:t>
            </a:r>
            <a:r>
              <a:rPr lang="cs-CZ" sz="2200">
                <a:effectLst/>
                <a:latin typeface="+mj-lt"/>
                <a:ea typeface="Times New Roman" panose="02020603050405020304" pitchFamily="18" charset="0"/>
              </a:rPr>
              <a:t>Svaté země</a:t>
            </a:r>
          </a:p>
          <a:p>
            <a:endParaRPr lang="cs-CZ" sz="2200" dirty="0">
              <a:effectLst/>
              <a:latin typeface="+mj-lt"/>
              <a:ea typeface="Times New Roman" panose="02020603050405020304" pitchFamily="18" charset="0"/>
            </a:endParaRPr>
          </a:p>
          <a:p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1354 – šlechtic Tobiáš (Dobeš) z Bechyně – žádost o svolení cestě do Svaté země s 30 průvodci</a:t>
            </a:r>
          </a:p>
          <a:p>
            <a:r>
              <a:rPr lang="cs-CZ" sz="2200" dirty="0">
                <a:effectLst/>
                <a:latin typeface="+mj-lt"/>
                <a:ea typeface="Times New Roman" panose="02020603050405020304" pitchFamily="18" charset="0"/>
              </a:rPr>
              <a:t>1359 – o totéž žádá Dětřich z Jindřichova Hradce (OFM) a 6 poutníků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28266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3F4109-29E1-4B01-AF25-5E0B7D848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600" b="1" dirty="0"/>
              <a:t>Čeští cestovatelé v literárních pramenech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C4B334-C23E-403F-88EA-DE09BE992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sz="2200" b="1" dirty="0"/>
              <a:t>Kronika tak řečeného Dalimila:</a:t>
            </a:r>
          </a:p>
          <a:p>
            <a:pPr marL="0" indent="0">
              <a:buNone/>
            </a:pPr>
            <a:endParaRPr lang="cs-CZ" sz="2200" b="1" dirty="0"/>
          </a:p>
          <a:p>
            <a:pPr marL="226695" indent="-226695">
              <a:lnSpc>
                <a:spcPct val="107000"/>
              </a:lnSpc>
              <a:spcAft>
                <a:spcPts val="800"/>
              </a:spcAft>
            </a:pPr>
            <a:r>
              <a:rPr lang="cs-CZ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Jan z Michalovic </a:t>
            </a:r>
            <a:r>
              <a:rPr lang="cs-C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(kap. 94) – kolem r. 1293: </a:t>
            </a:r>
            <a:r>
              <a:rPr lang="cs-CZ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...Též vím, že/ tehdy pan Jan z Michalovic/ který nebyl žádný novic / v turnajích, se chystal k cestě / od Rýna až do Paříže, / všechna klání k slávě Čechů / vyhrál tam a bez obtíže / vrátil se pod rodnou střechu.</a:t>
            </a:r>
          </a:p>
          <a:p>
            <a:pPr marL="226695" indent="-226695">
              <a:lnSpc>
                <a:spcPct val="107000"/>
              </a:lnSpc>
              <a:spcAft>
                <a:spcPts val="800"/>
              </a:spcAft>
            </a:pPr>
            <a:r>
              <a:rPr lang="cs-CZ" sz="2200">
                <a:latin typeface="Times New Roman" panose="02020603050405020304" pitchFamily="18" charset="0"/>
                <a:ea typeface="Times New Roman" panose="02020603050405020304" pitchFamily="18" charset="0"/>
              </a:rPr>
              <a:t>k tomu: Heinrich von Freiberg, </a:t>
            </a:r>
            <a:r>
              <a:rPr lang="cs-CZ" sz="2200" i="1">
                <a:latin typeface="Times New Roman" panose="02020603050405020304" pitchFamily="18" charset="0"/>
                <a:ea typeface="Times New Roman" panose="02020603050405020304" pitchFamily="18" charset="0"/>
              </a:rPr>
              <a:t>Rytířská jízda Jana z Michalovic</a:t>
            </a:r>
            <a:r>
              <a:rPr lang="cs-CZ" sz="2200">
                <a:latin typeface="Times New Roman" panose="02020603050405020304" pitchFamily="18" charset="0"/>
                <a:ea typeface="Times New Roman" panose="02020603050405020304" pitchFamily="18" charset="0"/>
              </a:rPr>
              <a:t>, ed. Václav Bok, Praha 2005</a:t>
            </a:r>
            <a:endParaRPr lang="cs-CZ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6695" indent="-226695">
              <a:lnSpc>
                <a:spcPct val="107000"/>
              </a:lnSpc>
              <a:spcAft>
                <a:spcPts val="800"/>
              </a:spcAft>
            </a:pPr>
            <a:r>
              <a:rPr lang="cs-CZ" sz="2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Plichta ze </a:t>
            </a:r>
            <a:r>
              <a:rPr lang="cs-CZ" sz="22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Žirotína</a:t>
            </a:r>
            <a:r>
              <a:rPr lang="cs-CZ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kol. roku 1316 – doplněk 4 k Dalimilovi: </a:t>
            </a:r>
            <a:r>
              <a:rPr lang="cs-CZ" sz="2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Ten opustil Čechy, odjel do dálavy /, bil se v každém boji jako rytíř pravý./ Ten římskému králi pomoh v každé srážce, / králi anglickému často dělal strážce...</a:t>
            </a:r>
            <a:endParaRPr lang="cs-CZ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6695" indent="-226695">
              <a:lnSpc>
                <a:spcPct val="107000"/>
              </a:lnSpc>
              <a:spcAft>
                <a:spcPts val="8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3512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500" b="1" dirty="0"/>
              <a:t>Přehled českých poutníků do Svaté země v letech 1390-1410</a:t>
            </a:r>
          </a:p>
        </p:txBody>
      </p:sp>
      <p:pic>
        <p:nvPicPr>
          <p:cNvPr id="7" name="Espace réservé du contenu 6" descr="Bohdanecký_z_Hodkova_-_Adam_st._na_Žlebech_a_Kuneš_ml._na_Hořičkách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285852" y="1714488"/>
            <a:ext cx="2357240" cy="3575717"/>
          </a:xfrm>
        </p:spPr>
      </p:pic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4214810" y="1857364"/>
            <a:ext cx="4471990" cy="4525963"/>
          </a:xfrm>
        </p:spPr>
        <p:txBody>
          <a:bodyPr>
            <a:normAutofit/>
          </a:bodyPr>
          <a:lstStyle/>
          <a:p>
            <a:r>
              <a:rPr lang="cs-CZ" sz="1800" dirty="0"/>
              <a:t>začátek 90. let – </a:t>
            </a:r>
            <a:r>
              <a:rPr lang="cs-CZ" sz="1800" b="1" dirty="0"/>
              <a:t>Beneš z Hořovic </a:t>
            </a:r>
          </a:p>
          <a:p>
            <a:r>
              <a:rPr lang="cs-CZ" sz="1800" dirty="0"/>
              <a:t>1390  - </a:t>
            </a:r>
            <a:r>
              <a:rPr lang="cs-CZ" sz="1800" b="1" dirty="0"/>
              <a:t>Petr </a:t>
            </a:r>
            <a:r>
              <a:rPr lang="cs-CZ" sz="1800" b="1" dirty="0" err="1"/>
              <a:t>Bratroš</a:t>
            </a:r>
            <a:r>
              <a:rPr lang="cs-CZ" sz="1800" b="1" dirty="0"/>
              <a:t> z Dubnice</a:t>
            </a:r>
          </a:p>
          <a:p>
            <a:r>
              <a:rPr lang="cs-CZ" sz="1800" dirty="0"/>
              <a:t>1390 – </a:t>
            </a:r>
            <a:r>
              <a:rPr lang="cs-CZ" sz="1800" b="1" dirty="0"/>
              <a:t>anonymní</a:t>
            </a:r>
            <a:r>
              <a:rPr lang="cs-CZ" sz="1800" dirty="0"/>
              <a:t> minorita</a:t>
            </a:r>
          </a:p>
          <a:p>
            <a:r>
              <a:rPr lang="cs-CZ" sz="1800" dirty="0"/>
              <a:t>1392 – </a:t>
            </a:r>
            <a:r>
              <a:rPr lang="cs-CZ" sz="1800" b="1" i="1" dirty="0"/>
              <a:t>septem </a:t>
            </a:r>
            <a:r>
              <a:rPr lang="cs-CZ" sz="1800" b="1" i="1" dirty="0" err="1"/>
              <a:t>scutiferorum</a:t>
            </a:r>
            <a:r>
              <a:rPr lang="cs-CZ" sz="1800" i="1" dirty="0"/>
              <a:t> de Bohemia et </a:t>
            </a:r>
            <a:r>
              <a:rPr lang="cs-CZ" sz="1800" i="1" dirty="0" err="1"/>
              <a:t>Almania</a:t>
            </a:r>
            <a:r>
              <a:rPr lang="cs-CZ" sz="1800" i="1" dirty="0"/>
              <a:t> </a:t>
            </a:r>
            <a:r>
              <a:rPr lang="cs-CZ" sz="1800" dirty="0"/>
              <a:t>(cestopis Thomase </a:t>
            </a:r>
            <a:r>
              <a:rPr lang="cs-CZ" sz="1800" dirty="0" err="1"/>
              <a:t>Brygga</a:t>
            </a:r>
            <a:r>
              <a:rPr lang="cs-CZ" sz="1800" dirty="0"/>
              <a:t>)</a:t>
            </a:r>
          </a:p>
          <a:p>
            <a:r>
              <a:rPr lang="cs-CZ" sz="1800" dirty="0">
                <a:effectLst/>
                <a:latin typeface="+mj-lt"/>
                <a:ea typeface="Times New Roman" panose="02020603050405020304" pitchFamily="18" charset="0"/>
              </a:rPr>
              <a:t>konec 14. stol. - </a:t>
            </a:r>
            <a:r>
              <a:rPr lang="cs-CZ" sz="1800" b="1" dirty="0">
                <a:effectLst/>
                <a:latin typeface="+mj-lt"/>
                <a:ea typeface="Times New Roman" panose="02020603050405020304" pitchFamily="18" charset="0"/>
              </a:rPr>
              <a:t>Kuneš </a:t>
            </a:r>
            <a:r>
              <a:rPr lang="cs-CZ" sz="1800" b="1" dirty="0" err="1">
                <a:effectLst/>
                <a:latin typeface="+mj-lt"/>
                <a:ea typeface="Times New Roman" panose="02020603050405020304" pitchFamily="18" charset="0"/>
              </a:rPr>
              <a:t>Bohdánecký</a:t>
            </a:r>
            <a:r>
              <a:rPr lang="cs-CZ" sz="1800" b="1" dirty="0">
                <a:effectLst/>
                <a:latin typeface="+mj-lt"/>
                <a:ea typeface="Times New Roman" panose="02020603050405020304" pitchFamily="18" charset="0"/>
              </a:rPr>
              <a:t> z Hodkova </a:t>
            </a:r>
            <a:endParaRPr lang="cs-CZ" sz="1800" b="1" dirty="0">
              <a:latin typeface="+mj-lt"/>
            </a:endParaRPr>
          </a:p>
          <a:p>
            <a:r>
              <a:rPr lang="cs-CZ" sz="1800" dirty="0"/>
              <a:t>1400 – </a:t>
            </a:r>
            <a:r>
              <a:rPr lang="cs-CZ" sz="1800" b="1" dirty="0"/>
              <a:t>formulář průvodního listu </a:t>
            </a:r>
            <a:r>
              <a:rPr lang="cs-CZ" sz="1800" dirty="0"/>
              <a:t>na pouť do Říma a Jeruzaléma (Brno, MZK, </a:t>
            </a:r>
            <a:r>
              <a:rPr lang="cs-CZ" sz="1800" dirty="0" err="1"/>
              <a:t>Mk</a:t>
            </a:r>
            <a:r>
              <a:rPr lang="cs-CZ" sz="1800" dirty="0"/>
              <a:t> </a:t>
            </a:r>
            <a:r>
              <a:rPr lang="cs-CZ" sz="1800"/>
              <a:t>24)</a:t>
            </a:r>
          </a:p>
          <a:p>
            <a:r>
              <a:rPr lang="cs-CZ" sz="1800"/>
              <a:t>1406 – </a:t>
            </a:r>
            <a:r>
              <a:rPr lang="cs-CZ" sz="1800" b="1"/>
              <a:t>Filip Lout z Dědic </a:t>
            </a:r>
            <a:r>
              <a:rPr lang="cs-CZ" sz="1800"/>
              <a:t>– „ve službě pana krále a u hrobu Kristova“ (soudní spor)</a:t>
            </a:r>
            <a:endParaRPr lang="cs-CZ" sz="1800" dirty="0"/>
          </a:p>
          <a:p>
            <a:r>
              <a:rPr lang="cs-CZ" sz="1800" dirty="0"/>
              <a:t>1410 – </a:t>
            </a:r>
            <a:r>
              <a:rPr lang="cs-CZ" sz="1800" b="1" dirty="0"/>
              <a:t>Martin </a:t>
            </a:r>
            <a:r>
              <a:rPr lang="cs-CZ" sz="1800" b="1" dirty="0" err="1"/>
              <a:t>Colona</a:t>
            </a:r>
            <a:endParaRPr lang="cs-CZ" sz="1800" b="1" dirty="0"/>
          </a:p>
          <a:p>
            <a:r>
              <a:rPr lang="cs-CZ" sz="1800" dirty="0"/>
              <a:t>1411 – </a:t>
            </a:r>
            <a:r>
              <a:rPr lang="cs-CZ" sz="1800" b="1" dirty="0"/>
              <a:t>Anežka ze Šternberka a Lukova</a:t>
            </a:r>
          </a:p>
          <a:p>
            <a:r>
              <a:rPr lang="cs-CZ" sz="1800" b="1" dirty="0"/>
              <a:t>Jeroným Pražský???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64F552-C56C-4349-8E18-2B6C00D30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31119"/>
            <a:ext cx="7886700" cy="994172"/>
          </a:xfrm>
        </p:spPr>
        <p:txBody>
          <a:bodyPr>
            <a:normAutofit/>
          </a:bodyPr>
          <a:lstStyle/>
          <a:p>
            <a:r>
              <a:rPr lang="cs-CZ" sz="2600" b="1" dirty="0"/>
              <a:t>Exkurs I: vizitační protokoly Pavla z Janovic (1379-1382)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2D08BA-E181-4EB3-9C63-CA71B3EB0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2400300"/>
            <a:ext cx="7886700" cy="2903822"/>
          </a:xfrm>
        </p:spPr>
        <p:txBody>
          <a:bodyPr>
            <a:normAutofit/>
          </a:bodyPr>
          <a:lstStyle/>
          <a:p>
            <a:endParaRPr lang="cs-CZ" sz="1800" dirty="0"/>
          </a:p>
          <a:p>
            <a:endParaRPr lang="cs-CZ" sz="1800" dirty="0"/>
          </a:p>
          <a:p>
            <a:r>
              <a:rPr lang="cs-CZ" sz="1800" dirty="0"/>
              <a:t>Vizitační protokoly = 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záznamy shromažďující údaje o jednotlivých farách v rámci jednoho biskupství </a:t>
            </a:r>
          </a:p>
          <a:p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letech 1379, 1380 a 1382 navštívených 250 míst pražské arcidiecéze, dohromady více než 1300 km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481021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0090A260-0911-4705-8B3C-290C31266A9F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362165" y="1104071"/>
            <a:ext cx="4031456" cy="4245769"/>
          </a:xfr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EE60EAB-1848-4ED3-A6FB-2C016C4EC5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415" y="1050131"/>
            <a:ext cx="4295707" cy="472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1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AF324583-7685-4B2A-BFCE-9C4187665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49" y="997878"/>
            <a:ext cx="4343299" cy="4862245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DBF910D-53B8-495C-9994-4624EBCF8263}"/>
              </a:ext>
            </a:extLst>
          </p:cNvPr>
          <p:cNvSpPr txBox="1"/>
          <p:nvPr/>
        </p:nvSpPr>
        <p:spPr>
          <a:xfrm>
            <a:off x="4869951" y="3823914"/>
            <a:ext cx="4228337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cs-CZ" sz="1350" dirty="0"/>
          </a:p>
          <a:p>
            <a:r>
              <a:rPr lang="cs-CZ" sz="1350" dirty="0"/>
              <a:t>z knihy P. </a:t>
            </a:r>
            <a:r>
              <a:rPr lang="cs-CZ" sz="1350" dirty="0" err="1"/>
              <a:t>Bolina</a:t>
            </a:r>
            <a:r>
              <a:rPr lang="cs-CZ" sz="1350" dirty="0"/>
              <a:t> – T. Klimek – V. </a:t>
            </a:r>
            <a:r>
              <a:rPr lang="cs-CZ" sz="1350" dirty="0" err="1"/>
              <a:t>Cílek</a:t>
            </a:r>
            <a:r>
              <a:rPr lang="cs-CZ" sz="1350" dirty="0"/>
              <a:t>, Staré cesty v krajině</a:t>
            </a:r>
          </a:p>
          <a:p>
            <a:r>
              <a:rPr lang="cs-CZ" sz="1350" dirty="0"/>
              <a:t>středních Čech, Praha 2018, s. 146-148</a:t>
            </a:r>
          </a:p>
        </p:txBody>
      </p:sp>
      <p:pic>
        <p:nvPicPr>
          <p:cNvPr id="1026" name="Picture 2" descr="Staré cesty v krajině středních Čech">
            <a:extLst>
              <a:ext uri="{FF2B5EF4-FFF2-40B4-BE49-F238E27FC236}">
                <a16:creationId xmlns:a16="http://schemas.microsoft.com/office/drawing/2014/main" id="{3FBCC7E5-6AD5-4381-979F-8119C8557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868" y="997878"/>
            <a:ext cx="2219325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2568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aroslav\Documents\Cestopisy\Jeroným2016\map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793" y="1402307"/>
            <a:ext cx="8850413" cy="4525963"/>
          </a:xfrm>
          <a:prstGeom prst="rect">
            <a:avLst/>
          </a:prstGeom>
          <a:noFill/>
        </p:spPr>
      </p:pic>
      <p:sp>
        <p:nvSpPr>
          <p:cNvPr id="5" name="Nadpis 4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/>
          </a:bodyPr>
          <a:lstStyle/>
          <a:p>
            <a:r>
              <a:rPr lang="cs-CZ" sz="2600" b="1" dirty="0"/>
              <a:t>Exkurs II: vzdálená působiště M. Jeronýma Pražského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1B671B63-3080-433B-90B4-8B2BB1615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CBEF793-1244-4550-A46E-6A7DB6987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Ferdinand Tadra, </a:t>
            </a:r>
            <a:r>
              <a:rPr lang="cs-CZ" sz="1800" i="1" ker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Kulturní styky Čech s cizinou až do válek husitských</a:t>
            </a:r>
            <a:r>
              <a:rPr lang="cs-CZ" sz="1800" ker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Praha 1897</a:t>
            </a:r>
            <a:endParaRPr lang="cs-CZ" sz="1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Josef </a:t>
            </a:r>
            <a:r>
              <a:rPr lang="cs-CZ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Kunský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Čeští cestovatelé </a:t>
            </a:r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(I–II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Praha 1961</a:t>
            </a: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Zdeňka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Tichá, </a:t>
            </a:r>
            <a:r>
              <a:rPr lang="cs-CZ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Jak staří Čechové poznávali svět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Praha 1986</a:t>
            </a: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Michal Borovička, </a:t>
            </a:r>
            <a:r>
              <a:rPr lang="cs-CZ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Cestovatelství </a:t>
            </a:r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(Velké dějiny zemí Koruny české, tematická řada), Praha – Litomyšl 2010</a:t>
            </a: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František </a:t>
            </a:r>
            <a:r>
              <a:rPr lang="cs-CZ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Šmahel, Život a dílo Jeronýma Pražského, Praha 2010</a:t>
            </a:r>
          </a:p>
          <a:p>
            <a:pPr marL="226695" indent="-226695">
              <a:lnSpc>
                <a:spcPct val="115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Bohdan</a:t>
            </a:r>
            <a:r>
              <a:rPr lang="cs-CZ" sz="18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Małysz</a:t>
            </a:r>
            <a:r>
              <a:rPr lang="cs-CZ" sz="18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Najstarsza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czeska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relacja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podróżnicza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Czeski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Cieszyn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2004</a:t>
            </a:r>
          </a:p>
          <a:p>
            <a:pPr marL="226695" indent="-226695">
              <a:lnSpc>
                <a:spcPct val="115000"/>
              </a:lnSpc>
              <a:spcAft>
                <a:spcPts val="800"/>
              </a:spcAft>
            </a:pP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 Hrdina,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Civis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peregrinus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Bohemicus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Fernwallfahrten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böhmischer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Bürger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Spätmittelalter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in: </a:t>
            </a:r>
            <a:r>
              <a:rPr lang="cs-CZ" sz="1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Roma – Praga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Praha – Řím: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Omaggio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cs-CZ" sz="1800" i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Zdeňka Hledíková, </a:t>
            </a:r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Praha 2009, s</a:t>
            </a:r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173–187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6695" indent="-226695">
              <a:lnSpc>
                <a:spcPct val="115000"/>
              </a:lnSpc>
              <a:spcAft>
                <a:spcPts val="800"/>
              </a:spcAft>
            </a:pP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930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9641C4-BE92-4610-A2D3-543A55534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„Kánon“ českého cestopisu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44E06B-B7AA-4C90-B69B-1F2E61B6A5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z="1800" b="1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Ferdinand Tadra, </a:t>
            </a:r>
            <a:r>
              <a:rPr lang="cs-CZ" sz="1800" i="1" ker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Kulturní styky Čech s cizinou </a:t>
            </a:r>
          </a:p>
          <a:p>
            <a:endParaRPr lang="cs-CZ" sz="1800" b="1" i="1" ker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Josef Kunský, </a:t>
            </a:r>
            <a:r>
              <a:rPr lang="cs-CZ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Čeští cestovatelé</a:t>
            </a:r>
            <a:endParaRPr lang="cs-CZ" sz="1800" b="1" i="1" ker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sz="1800" i="1" ker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Zdeňka 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Tichá,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Jak staří Čechové poznávali svět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Michal Borovička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„Prvního Čecha, jenž se vypravil do světa, pochopitelně neznáme a ani by nemělo smysl po něm pátrat. Rozhodně však můžeme vycházet z konstatování, že naši dávní předkové z počátků českého státu necestovali pro zábavu ani proto, že by chtěli poznávat svět, ale proto, že museli.“ (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Cestovatelství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s. 17)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7185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600" b="1" dirty="0"/>
              <a:t>Čeští poutníci v Kosmově kronice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sv. Vojtěch – Řím, </a:t>
            </a:r>
            <a:r>
              <a:rPr lang="cs-CZ" dirty="0" err="1"/>
              <a:t>Monte</a:t>
            </a:r>
            <a:r>
              <a:rPr lang="cs-CZ" dirty="0"/>
              <a:t> </a:t>
            </a:r>
            <a:r>
              <a:rPr lang="cs-CZ" dirty="0" err="1"/>
              <a:t>Cassino</a:t>
            </a:r>
            <a:r>
              <a:rPr lang="cs-CZ" dirty="0"/>
              <a:t> (Jeruzalém), Baltské moře – Prusko</a:t>
            </a:r>
          </a:p>
          <a:p>
            <a:r>
              <a:rPr lang="cs-CZ" dirty="0"/>
              <a:t>kanovník </a:t>
            </a:r>
            <a:r>
              <a:rPr lang="cs-CZ" dirty="0" err="1"/>
              <a:t>Asinus</a:t>
            </a:r>
            <a:r>
              <a:rPr lang="cs-CZ" dirty="0"/>
              <a:t> (Osel) – 1092 přes Uhry do Jeruzaléma</a:t>
            </a:r>
          </a:p>
          <a:p>
            <a:r>
              <a:rPr lang="cs-CZ" dirty="0"/>
              <a:t>župan-kmet </a:t>
            </a:r>
            <a:r>
              <a:rPr lang="cs-CZ" dirty="0" err="1"/>
              <a:t>Vznata</a:t>
            </a:r>
            <a:r>
              <a:rPr lang="cs-CZ" dirty="0"/>
              <a:t> – 1121 </a:t>
            </a:r>
          </a:p>
          <a:p>
            <a:r>
              <a:rPr lang="cs-CZ" dirty="0"/>
              <a:t>4 šlechtici s průvodem: Jindřich Zdík, </a:t>
            </a:r>
            <a:r>
              <a:rPr lang="cs-CZ" dirty="0" err="1"/>
              <a:t>Dlúmohil</a:t>
            </a:r>
            <a:r>
              <a:rPr lang="cs-CZ" dirty="0"/>
              <a:t>, </a:t>
            </a:r>
            <a:r>
              <a:rPr lang="cs-CZ" dirty="0" err="1"/>
              <a:t>Humbrecht</a:t>
            </a:r>
            <a:r>
              <a:rPr lang="cs-CZ" dirty="0"/>
              <a:t> a Gilbert</a:t>
            </a:r>
          </a:p>
          <a:p>
            <a:r>
              <a:rPr lang="cs-CZ" dirty="0"/>
              <a:t>1124 – kmet Heřman a </a:t>
            </a:r>
            <a:r>
              <a:rPr lang="cs-CZ" dirty="0" err="1"/>
              <a:t>Lutobor</a:t>
            </a:r>
            <a:endParaRPr lang="cs-CZ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Pokračovatelé Kosmovi:</a:t>
            </a:r>
          </a:p>
          <a:p>
            <a:r>
              <a:rPr lang="cs-CZ" dirty="0"/>
              <a:t>1130 – biskup </a:t>
            </a:r>
            <a:r>
              <a:rPr lang="cs-CZ" dirty="0" err="1"/>
              <a:t>Menhart</a:t>
            </a:r>
            <a:r>
              <a:rPr lang="cs-CZ" dirty="0"/>
              <a:t> s </a:t>
            </a:r>
            <a:r>
              <a:rPr lang="cs-CZ" dirty="0" err="1"/>
              <a:t>Přibyslavou</a:t>
            </a:r>
            <a:r>
              <a:rPr lang="cs-CZ" dirty="0"/>
              <a:t> – mecenáška sázavského kláštera</a:t>
            </a:r>
          </a:p>
          <a:p>
            <a:r>
              <a:rPr lang="cs-CZ" dirty="0"/>
              <a:t>1137 – Jindřich Zdík (podruhé) – již biskup OC + sázavský opat Silvestr a šlechtic Boleslav – cestou zahynul</a:t>
            </a:r>
          </a:p>
          <a:p>
            <a:r>
              <a:rPr lang="cs-CZ" dirty="0"/>
              <a:t>1141 – </a:t>
            </a:r>
            <a:r>
              <a:rPr lang="cs-CZ" dirty="0" err="1"/>
              <a:t>Spytihněv</a:t>
            </a:r>
            <a:r>
              <a:rPr lang="cs-CZ" dirty="0"/>
              <a:t>, syn Bořivoje II., se dvěma průvodci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0265F074-DF2B-4C67-9D02-75FB4F44D94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730375" y="127000"/>
            <a:ext cx="7413625" cy="6731000"/>
          </a:xfrm>
        </p:spPr>
      </p:pic>
    </p:spTree>
    <p:extLst>
      <p:ext uri="{BB962C8B-B14F-4D97-AF65-F5344CB8AC3E}">
        <p14:creationId xmlns:p14="http://schemas.microsoft.com/office/powerpoint/2010/main" val="32109297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D4D11E-3404-4687-8000-C10EB050B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600" b="1" dirty="0"/>
              <a:t>Jindřich Zdík ve Svaté zemi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1AC69F-EFB2-47DD-8A00-46F13924B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/>
              <a:t>1137 – druhá cesta se sázavským opatem Silvestrem</a:t>
            </a:r>
          </a:p>
          <a:p>
            <a:endParaRPr lang="cs-CZ" sz="2200" dirty="0"/>
          </a:p>
          <a:p>
            <a:r>
              <a:rPr lang="cs-CZ" sz="2200" b="1" dirty="0"/>
              <a:t>Mnich Sázavský</a:t>
            </a:r>
            <a:r>
              <a:rPr lang="cs-CZ" sz="2200" dirty="0"/>
              <a:t>: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Silvester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abbas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una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cum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domino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Heinrico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Olomucensi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ep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copo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et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cum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aliis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instinctu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divinae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inspirationis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orationis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causa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Jerosolimam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perrexit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interim </a:t>
            </a:r>
            <a:r>
              <a:rPr lang="cs-CZ" sz="1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coenobii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fr-FR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sui gubernacula domino Beroni, eiusdem loci decano, procuranda committens. In eodem anno IX Kal. Jan. Prosperis</a:t>
            </a:r>
            <a:r>
              <a:rPr lang="fr-FR" sz="1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austrii flatibus rediit, in quo itinere miles deo defunctus Ruzin defunctus est III Idus Octobris.</a:t>
            </a:r>
            <a:r>
              <a:rPr lang="cs-CZ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 (FRB II, s. 260)</a:t>
            </a:r>
          </a:p>
          <a:p>
            <a:r>
              <a:rPr lang="cs-CZ" sz="2200" b="1" dirty="0"/>
              <a:t>Tzv. Kanovník Vyšehradský: </a:t>
            </a:r>
            <a:r>
              <a:rPr lang="cs-CZ" sz="2200" dirty="0"/>
              <a:t>https://sources.cms.flu.cas.cz/src/index.php?s=v&amp;action=jdi&amp;cat=11&amp;bookid=1119&amp;page=227&amp;action_button.x=0&amp;action_button.y=0</a:t>
            </a:r>
          </a:p>
        </p:txBody>
      </p:sp>
    </p:spTree>
    <p:extLst>
      <p:ext uri="{BB962C8B-B14F-4D97-AF65-F5344CB8AC3E}">
        <p14:creationId xmlns:p14="http://schemas.microsoft.com/office/powerpoint/2010/main" val="1056050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600" b="1" dirty="0" err="1"/>
              <a:t>Rorgo</a:t>
            </a:r>
            <a:r>
              <a:rPr lang="cs-CZ" sz="2600" b="1" dirty="0"/>
              <a:t> </a:t>
            </a:r>
            <a:r>
              <a:rPr lang="cs-CZ" sz="2600" b="1" dirty="0" err="1"/>
              <a:t>Fretellus</a:t>
            </a:r>
            <a:r>
              <a:rPr lang="cs-CZ" sz="2600" b="1" dirty="0"/>
              <a:t>, </a:t>
            </a:r>
            <a:r>
              <a:rPr lang="cs-CZ" sz="2600" b="1" i="1" dirty="0" err="1"/>
              <a:t>Tractatus</a:t>
            </a:r>
            <a:r>
              <a:rPr lang="cs-CZ" sz="2600" b="1" i="1" dirty="0"/>
              <a:t> de </a:t>
            </a:r>
            <a:r>
              <a:rPr lang="cs-CZ" sz="2600" b="1" i="1" dirty="0" err="1"/>
              <a:t>distanciis</a:t>
            </a:r>
            <a:r>
              <a:rPr lang="cs-CZ" sz="2600" b="1" i="1" dirty="0"/>
              <a:t> </a:t>
            </a:r>
            <a:r>
              <a:rPr lang="cs-CZ" sz="2600" b="1" i="1" dirty="0" err="1"/>
              <a:t>locorum</a:t>
            </a:r>
            <a:r>
              <a:rPr lang="cs-CZ" sz="2600" b="1" i="1" dirty="0"/>
              <a:t> </a:t>
            </a:r>
            <a:r>
              <a:rPr lang="cs-CZ" sz="2600" b="1" i="1" dirty="0" err="1"/>
              <a:t>Terrae</a:t>
            </a:r>
            <a:r>
              <a:rPr lang="cs-CZ" sz="2600" b="1" i="1" dirty="0"/>
              <a:t> </a:t>
            </a:r>
            <a:r>
              <a:rPr lang="cs-CZ" sz="2600" b="1" i="1" dirty="0" err="1"/>
              <a:t>Sanctae</a:t>
            </a:r>
            <a:endParaRPr lang="cs-CZ" sz="2600" b="1" dirty="0"/>
          </a:p>
        </p:txBody>
      </p:sp>
      <p:pic>
        <p:nvPicPr>
          <p:cNvPr id="6" name="Zástupný symbol pro obsah 5" descr="Fretellus_NK X C 18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6710" y="1600200"/>
            <a:ext cx="3939580" cy="4525963"/>
          </a:xfrm>
        </p:spPr>
      </p:pic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/>
              <a:t>2 redakce: a) spis dedikován Jindřichovi Zdíkovi</a:t>
            </a:r>
          </a:p>
          <a:p>
            <a:r>
              <a:rPr lang="cs-CZ"/>
              <a:t>b) dedikace Rodrigovi, hr. z Toleda</a:t>
            </a:r>
          </a:p>
          <a:p>
            <a:endParaRPr lang="cs-CZ"/>
          </a:p>
          <a:p>
            <a:pPr marL="0" indent="0">
              <a:buNone/>
            </a:pPr>
            <a:r>
              <a:rPr lang="cs-CZ" b="1"/>
              <a:t>Bohemikální rukopisy (všechny b):</a:t>
            </a:r>
          </a:p>
          <a:p>
            <a:r>
              <a:rPr lang="cs-CZ"/>
              <a:t>Praha, NK ČR, </a:t>
            </a:r>
            <a:r>
              <a:rPr lang="cs-CZ" dirty="0"/>
              <a:t>X C 18, </a:t>
            </a:r>
            <a:r>
              <a:rPr lang="cs-CZ" dirty="0" err="1"/>
              <a:t>fol</a:t>
            </a:r>
            <a:r>
              <a:rPr lang="cs-CZ" dirty="0"/>
              <a:t>. 59ra-68ra (14. stol.)</a:t>
            </a:r>
          </a:p>
          <a:p>
            <a:r>
              <a:rPr lang="cs-CZ"/>
              <a:t>Praha, NK ČR, XIX </a:t>
            </a:r>
            <a:r>
              <a:rPr lang="cs-CZ" dirty="0"/>
              <a:t>B 26, </a:t>
            </a:r>
            <a:r>
              <a:rPr lang="cs-CZ" dirty="0" err="1"/>
              <a:t>fol</a:t>
            </a:r>
            <a:r>
              <a:rPr lang="cs-CZ" dirty="0"/>
              <a:t>. 126v-138v (2. </a:t>
            </a:r>
            <a:r>
              <a:rPr lang="cs-CZ" dirty="0" err="1"/>
              <a:t>pol</a:t>
            </a:r>
            <a:r>
              <a:rPr lang="cs-CZ" dirty="0"/>
              <a:t>. 15. </a:t>
            </a:r>
            <a:r>
              <a:rPr lang="cs-CZ"/>
              <a:t>stol.)</a:t>
            </a:r>
          </a:p>
          <a:p>
            <a:r>
              <a:rPr lang="cs-CZ"/>
              <a:t>Olomouc, MK, CO 412, fol. 59r–64v</a:t>
            </a:r>
            <a:endParaRPr lang="cs-CZ" dirty="0"/>
          </a:p>
          <a:p>
            <a:r>
              <a:rPr lang="cs-CZ" dirty="0"/>
              <a:t>Vyšší Brod, Cod. 101, </a:t>
            </a:r>
            <a:r>
              <a:rPr lang="cs-CZ" dirty="0" err="1"/>
              <a:t>fol</a:t>
            </a:r>
            <a:r>
              <a:rPr lang="cs-CZ"/>
              <a:t>. 89v-98v</a:t>
            </a:r>
          </a:p>
          <a:p>
            <a:r>
              <a:rPr lang="cs-CZ"/>
              <a:t>Wrocław, BU, I F 262, 151r–155v (1. pol. 15. stol.)</a:t>
            </a:r>
          </a:p>
          <a:p>
            <a:r>
              <a:rPr lang="cs-CZ"/>
              <a:t>Wrocław, BU, R 262, 58v–63v (poč. 15. stol.)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D2645216-04E6-4826-A245-B4DFD27CE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600" b="1" dirty="0"/>
              <a:t>Rorgo Fretellus – p</a:t>
            </a:r>
            <a:r>
              <a:rPr lang="cs-CZ" sz="2600" b="1" dirty="0" err="1"/>
              <a:t>ředmluva</a:t>
            </a:r>
            <a:endParaRPr lang="cs-CZ" sz="2600" b="1" dirty="0"/>
          </a:p>
        </p:txBody>
      </p:sp>
      <p:pic>
        <p:nvPicPr>
          <p:cNvPr id="8" name="Zástupný obsah 7">
            <a:extLst>
              <a:ext uri="{FF2B5EF4-FFF2-40B4-BE49-F238E27FC236}">
                <a16:creationId xmlns:a16="http://schemas.microsoft.com/office/drawing/2014/main" id="{9951F135-30D9-4B1A-950D-F6D758D55F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138" y="1417638"/>
            <a:ext cx="7731889" cy="1388962"/>
          </a:xfr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4E7FE700-5BEB-4657-B5C7-EC84C4ADF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284984"/>
            <a:ext cx="8009681" cy="1105382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500DC82-132A-7B3E-01DC-9C51CA72B4FB}"/>
              </a:ext>
            </a:extLst>
          </p:cNvPr>
          <p:cNvSpPr txBox="1"/>
          <p:nvPr/>
        </p:nvSpPr>
        <p:spPr>
          <a:xfrm>
            <a:off x="561137" y="4978697"/>
            <a:ext cx="790574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Ed. P. C. Boeren, </a:t>
            </a:r>
            <a:r>
              <a:rPr lang="cs-CZ" sz="1800" i="1">
                <a:latin typeface="Times New Roman" panose="02020603050405020304" pitchFamily="18" charset="0"/>
                <a:cs typeface="Times New Roman" panose="02020603050405020304" pitchFamily="18" charset="0"/>
              </a:rPr>
              <a:t>Rorgo Fretellus de Nazareth et sa description de la Terre Sainte,</a:t>
            </a:r>
            <a:r>
              <a:rPr lang="cs-CZ" sz="1800">
                <a:latin typeface="Times New Roman" panose="02020603050405020304" pitchFamily="18" charset="0"/>
                <a:cs typeface="Times New Roman" panose="02020603050405020304" pitchFamily="18" charset="0"/>
              </a:rPr>
              <a:t> Amsterdam – Oxford – New York, 1980</a:t>
            </a:r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268352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B1479B49-70CD-4008-874F-299E23D0A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600" dirty="0"/>
              <a:t>1152: šlechtic </a:t>
            </a:r>
            <a:r>
              <a:rPr lang="cs-CZ" sz="2600" dirty="0" err="1"/>
              <a:t>Hroznata</a:t>
            </a:r>
            <a:endParaRPr lang="cs-CZ" sz="2600" dirty="0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78F8DF10-46C3-44EA-8BAE-ECC62A052C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8321" y="1700808"/>
            <a:ext cx="8357550" cy="2448272"/>
          </a:xfr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3E8849FF-0EA1-485F-8029-10A41AB1EC09}"/>
              </a:ext>
            </a:extLst>
          </p:cNvPr>
          <p:cNvSpPr txBox="1"/>
          <p:nvPr/>
        </p:nvSpPr>
        <p:spPr>
          <a:xfrm>
            <a:off x="5220072" y="4725144"/>
            <a:ext cx="34975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/>
              <a:t>Letopis </a:t>
            </a:r>
            <a:r>
              <a:rPr lang="cs-CZ" i="1" dirty="0" err="1"/>
              <a:t>Vincenciův</a:t>
            </a:r>
            <a:r>
              <a:rPr lang="cs-CZ" dirty="0"/>
              <a:t>, in: FRB II, s. 420</a:t>
            </a:r>
          </a:p>
        </p:txBody>
      </p:sp>
    </p:spTree>
    <p:extLst>
      <p:ext uri="{BB962C8B-B14F-4D97-AF65-F5344CB8AC3E}">
        <p14:creationId xmlns:p14="http://schemas.microsoft.com/office/powerpoint/2010/main" val="209367897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</TotalTime>
  <Words>1182</Words>
  <Application>Microsoft Office PowerPoint</Application>
  <PresentationFormat>Předvádění na obrazovce (4:3)</PresentationFormat>
  <Paragraphs>98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Motiv sady Office</vt:lpstr>
      <vt:lpstr>Čeští cestovatelé v ne-cestopisných pramenech</vt:lpstr>
      <vt:lpstr>Literatura</vt:lpstr>
      <vt:lpstr>„Kánon“ českého cestopisu</vt:lpstr>
      <vt:lpstr>Čeští poutníci v Kosmově kronice</vt:lpstr>
      <vt:lpstr>Prezentace aplikace PowerPoint</vt:lpstr>
      <vt:lpstr>Jindřich Zdík ve Svaté zemi</vt:lpstr>
      <vt:lpstr>Rorgo Fretellus, Tractatus de distanciis locorum Terrae Sanctae</vt:lpstr>
      <vt:lpstr>Rorgo Fretellus – předmluva</vt:lpstr>
      <vt:lpstr>1152: šlechtic Hroznata</vt:lpstr>
      <vt:lpstr>Čeští poutníci v dalších pramenech (12. století)</vt:lpstr>
      <vt:lpstr>Blahoslavený Hroznata na pouti do Jeruzaléma (FRB I, s. 371)</vt:lpstr>
      <vt:lpstr>Jindřich Břetislav – cestovatel do Santiaga</vt:lpstr>
      <vt:lpstr>Čeští poutníci v dalších pramenech (13.-14. století)</vt:lpstr>
      <vt:lpstr>Čeští cestovatelé v literárních pramenech</vt:lpstr>
      <vt:lpstr>Přehled českých poutníků do Svaté země v letech 1390-1410</vt:lpstr>
      <vt:lpstr>Exkurs I: vizitační protokoly Pavla z Janovic (1379-1382)</vt:lpstr>
      <vt:lpstr>Prezentace aplikace PowerPoint</vt:lpstr>
      <vt:lpstr>Prezentace aplikace PowerPoint</vt:lpstr>
      <vt:lpstr>Exkurs II: vzdálená působiště M. Jeronýma Pražského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Čeští cestovatelé v ne-cestopisných pramenech</dc:title>
  <dc:creator>Jaroslav</dc:creator>
  <cp:lastModifiedBy>Svátek, Jaroslav</cp:lastModifiedBy>
  <cp:revision>38</cp:revision>
  <dcterms:created xsi:type="dcterms:W3CDTF">2018-02-08T08:24:46Z</dcterms:created>
  <dcterms:modified xsi:type="dcterms:W3CDTF">2024-10-07T08:56:40Z</dcterms:modified>
</cp:coreProperties>
</file>