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304" r:id="rId2"/>
    <p:sldId id="474" r:id="rId3"/>
    <p:sldId id="473" r:id="rId4"/>
    <p:sldId id="475" r:id="rId5"/>
    <p:sldId id="471" r:id="rId6"/>
    <p:sldId id="476" r:id="rId7"/>
    <p:sldId id="478" r:id="rId8"/>
    <p:sldId id="479" r:id="rId9"/>
    <p:sldId id="480" r:id="rId10"/>
    <p:sldId id="481" r:id="rId11"/>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952"/>
  </p:normalViewPr>
  <p:slideViewPr>
    <p:cSldViewPr snapToGrid="0" snapToObjects="1">
      <p:cViewPr varScale="1">
        <p:scale>
          <a:sx n="108" d="100"/>
          <a:sy n="108" d="100"/>
        </p:scale>
        <p:origin x="6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2176A44-486B-194F-993C-37B60A37D8D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4D46494-A36B-C049-9B12-8B47C48B9D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C8651F2A-4303-2E43-B137-B2A562AEF0B4}"/>
              </a:ext>
            </a:extLst>
          </p:cNvPr>
          <p:cNvSpPr>
            <a:spLocks noGrp="1"/>
          </p:cNvSpPr>
          <p:nvPr>
            <p:ph type="dt" sz="half" idx="10"/>
          </p:nvPr>
        </p:nvSpPr>
        <p:spPr/>
        <p:txBody>
          <a:bodyPr/>
          <a:lstStyle/>
          <a:p>
            <a:fld id="{DE40E134-5258-2245-9A4D-EB119A018F97}" type="datetimeFigureOut">
              <a:rPr lang="cs-CZ" smtClean="0"/>
              <a:t>05.10.2024</a:t>
            </a:fld>
            <a:endParaRPr lang="cs-CZ"/>
          </a:p>
        </p:txBody>
      </p:sp>
      <p:sp>
        <p:nvSpPr>
          <p:cNvPr id="5" name="Zástupný symbol pro zápatí 4">
            <a:extLst>
              <a:ext uri="{FF2B5EF4-FFF2-40B4-BE49-F238E27FC236}">
                <a16:creationId xmlns:a16="http://schemas.microsoft.com/office/drawing/2014/main" id="{5956B2DB-43E8-9940-B835-CFEDCA3E830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1DA28AF-549E-9146-A262-A08AD550A713}"/>
              </a:ext>
            </a:extLst>
          </p:cNvPr>
          <p:cNvSpPr>
            <a:spLocks noGrp="1"/>
          </p:cNvSpPr>
          <p:nvPr>
            <p:ph type="sldNum" sz="quarter" idx="12"/>
          </p:nvPr>
        </p:nvSpPr>
        <p:spPr/>
        <p:txBody>
          <a:bodyPr/>
          <a:lstStyle/>
          <a:p>
            <a:fld id="{501922F8-CB50-F747-859E-79B4355B3B03}" type="slidenum">
              <a:rPr lang="cs-CZ" smtClean="0"/>
              <a:t>‹#›</a:t>
            </a:fld>
            <a:endParaRPr lang="cs-CZ"/>
          </a:p>
        </p:txBody>
      </p:sp>
    </p:spTree>
    <p:extLst>
      <p:ext uri="{BB962C8B-B14F-4D97-AF65-F5344CB8AC3E}">
        <p14:creationId xmlns:p14="http://schemas.microsoft.com/office/powerpoint/2010/main" val="1848017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0B4B6A-DF16-6C4D-B9A0-2F30D11B64AD}"/>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A97B16A2-F3A2-424B-8B73-B85D7D31C53D}"/>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B185A02-CFAC-5640-B0E8-0FCCF0E7E2C1}"/>
              </a:ext>
            </a:extLst>
          </p:cNvPr>
          <p:cNvSpPr>
            <a:spLocks noGrp="1"/>
          </p:cNvSpPr>
          <p:nvPr>
            <p:ph type="dt" sz="half" idx="10"/>
          </p:nvPr>
        </p:nvSpPr>
        <p:spPr/>
        <p:txBody>
          <a:bodyPr/>
          <a:lstStyle/>
          <a:p>
            <a:fld id="{DE40E134-5258-2245-9A4D-EB119A018F97}" type="datetimeFigureOut">
              <a:rPr lang="cs-CZ" smtClean="0"/>
              <a:t>05.10.2024</a:t>
            </a:fld>
            <a:endParaRPr lang="cs-CZ"/>
          </a:p>
        </p:txBody>
      </p:sp>
      <p:sp>
        <p:nvSpPr>
          <p:cNvPr id="5" name="Zástupný symbol pro zápatí 4">
            <a:extLst>
              <a:ext uri="{FF2B5EF4-FFF2-40B4-BE49-F238E27FC236}">
                <a16:creationId xmlns:a16="http://schemas.microsoft.com/office/drawing/2014/main" id="{AB7E8395-CDAA-7F4F-B533-9A2561B45E1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B42A140-44E0-B04C-8FCA-9D4B82B9F4AC}"/>
              </a:ext>
            </a:extLst>
          </p:cNvPr>
          <p:cNvSpPr>
            <a:spLocks noGrp="1"/>
          </p:cNvSpPr>
          <p:nvPr>
            <p:ph type="sldNum" sz="quarter" idx="12"/>
          </p:nvPr>
        </p:nvSpPr>
        <p:spPr/>
        <p:txBody>
          <a:bodyPr/>
          <a:lstStyle/>
          <a:p>
            <a:fld id="{501922F8-CB50-F747-859E-79B4355B3B03}" type="slidenum">
              <a:rPr lang="cs-CZ" smtClean="0"/>
              <a:t>‹#›</a:t>
            </a:fld>
            <a:endParaRPr lang="cs-CZ"/>
          </a:p>
        </p:txBody>
      </p:sp>
    </p:spTree>
    <p:extLst>
      <p:ext uri="{BB962C8B-B14F-4D97-AF65-F5344CB8AC3E}">
        <p14:creationId xmlns:p14="http://schemas.microsoft.com/office/powerpoint/2010/main" val="3806382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617576F-727D-0E42-9162-06D9595A7B0C}"/>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FEF3CE2C-D2D6-324E-BA46-7F5E5BB5DA07}"/>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B7B8898-C0C3-0B4D-8FD1-3B65EF3DC4AD}"/>
              </a:ext>
            </a:extLst>
          </p:cNvPr>
          <p:cNvSpPr>
            <a:spLocks noGrp="1"/>
          </p:cNvSpPr>
          <p:nvPr>
            <p:ph type="dt" sz="half" idx="10"/>
          </p:nvPr>
        </p:nvSpPr>
        <p:spPr/>
        <p:txBody>
          <a:bodyPr/>
          <a:lstStyle/>
          <a:p>
            <a:fld id="{DE40E134-5258-2245-9A4D-EB119A018F97}" type="datetimeFigureOut">
              <a:rPr lang="cs-CZ" smtClean="0"/>
              <a:t>05.10.2024</a:t>
            </a:fld>
            <a:endParaRPr lang="cs-CZ"/>
          </a:p>
        </p:txBody>
      </p:sp>
      <p:sp>
        <p:nvSpPr>
          <p:cNvPr id="5" name="Zástupný symbol pro zápatí 4">
            <a:extLst>
              <a:ext uri="{FF2B5EF4-FFF2-40B4-BE49-F238E27FC236}">
                <a16:creationId xmlns:a16="http://schemas.microsoft.com/office/drawing/2014/main" id="{1D5A7CA6-6819-AF40-91E8-6E13723CC09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405F637-6115-074B-8D52-48FCF1F00A48}"/>
              </a:ext>
            </a:extLst>
          </p:cNvPr>
          <p:cNvSpPr>
            <a:spLocks noGrp="1"/>
          </p:cNvSpPr>
          <p:nvPr>
            <p:ph type="sldNum" sz="quarter" idx="12"/>
          </p:nvPr>
        </p:nvSpPr>
        <p:spPr/>
        <p:txBody>
          <a:bodyPr/>
          <a:lstStyle/>
          <a:p>
            <a:fld id="{501922F8-CB50-F747-859E-79B4355B3B03}" type="slidenum">
              <a:rPr lang="cs-CZ" smtClean="0"/>
              <a:t>‹#›</a:t>
            </a:fld>
            <a:endParaRPr lang="cs-CZ"/>
          </a:p>
        </p:txBody>
      </p:sp>
    </p:spTree>
    <p:extLst>
      <p:ext uri="{BB962C8B-B14F-4D97-AF65-F5344CB8AC3E}">
        <p14:creationId xmlns:p14="http://schemas.microsoft.com/office/powerpoint/2010/main" val="2894194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A004A5-F1EB-6943-9E0B-3CA248DE8316}"/>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1A87982-DBBF-2841-A77B-8A8637563A33}"/>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1135095-5D99-A645-9987-89A461C2A5FE}"/>
              </a:ext>
            </a:extLst>
          </p:cNvPr>
          <p:cNvSpPr>
            <a:spLocks noGrp="1"/>
          </p:cNvSpPr>
          <p:nvPr>
            <p:ph type="dt" sz="half" idx="10"/>
          </p:nvPr>
        </p:nvSpPr>
        <p:spPr/>
        <p:txBody>
          <a:bodyPr/>
          <a:lstStyle/>
          <a:p>
            <a:fld id="{DE40E134-5258-2245-9A4D-EB119A018F97}" type="datetimeFigureOut">
              <a:rPr lang="cs-CZ" smtClean="0"/>
              <a:t>05.10.2024</a:t>
            </a:fld>
            <a:endParaRPr lang="cs-CZ"/>
          </a:p>
        </p:txBody>
      </p:sp>
      <p:sp>
        <p:nvSpPr>
          <p:cNvPr id="5" name="Zástupný symbol pro zápatí 4">
            <a:extLst>
              <a:ext uri="{FF2B5EF4-FFF2-40B4-BE49-F238E27FC236}">
                <a16:creationId xmlns:a16="http://schemas.microsoft.com/office/drawing/2014/main" id="{908D460B-626C-914F-BE60-294E95CFEAB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CA759E6-7A81-294E-ABB6-53AF2D8E5B1B}"/>
              </a:ext>
            </a:extLst>
          </p:cNvPr>
          <p:cNvSpPr>
            <a:spLocks noGrp="1"/>
          </p:cNvSpPr>
          <p:nvPr>
            <p:ph type="sldNum" sz="quarter" idx="12"/>
          </p:nvPr>
        </p:nvSpPr>
        <p:spPr/>
        <p:txBody>
          <a:bodyPr/>
          <a:lstStyle/>
          <a:p>
            <a:fld id="{501922F8-CB50-F747-859E-79B4355B3B03}" type="slidenum">
              <a:rPr lang="cs-CZ" smtClean="0"/>
              <a:t>‹#›</a:t>
            </a:fld>
            <a:endParaRPr lang="cs-CZ"/>
          </a:p>
        </p:txBody>
      </p:sp>
    </p:spTree>
    <p:extLst>
      <p:ext uri="{BB962C8B-B14F-4D97-AF65-F5344CB8AC3E}">
        <p14:creationId xmlns:p14="http://schemas.microsoft.com/office/powerpoint/2010/main" val="3795287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6C78507-E19D-E14B-823A-90527764E856}"/>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D95BE0F-CB4D-2B44-81D8-B1BED36423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29CF40B0-F85A-5E44-90EF-1081B4045920}"/>
              </a:ext>
            </a:extLst>
          </p:cNvPr>
          <p:cNvSpPr>
            <a:spLocks noGrp="1"/>
          </p:cNvSpPr>
          <p:nvPr>
            <p:ph type="dt" sz="half" idx="10"/>
          </p:nvPr>
        </p:nvSpPr>
        <p:spPr/>
        <p:txBody>
          <a:bodyPr/>
          <a:lstStyle/>
          <a:p>
            <a:fld id="{DE40E134-5258-2245-9A4D-EB119A018F97}" type="datetimeFigureOut">
              <a:rPr lang="cs-CZ" smtClean="0"/>
              <a:t>05.10.2024</a:t>
            </a:fld>
            <a:endParaRPr lang="cs-CZ"/>
          </a:p>
        </p:txBody>
      </p:sp>
      <p:sp>
        <p:nvSpPr>
          <p:cNvPr id="5" name="Zástupný symbol pro zápatí 4">
            <a:extLst>
              <a:ext uri="{FF2B5EF4-FFF2-40B4-BE49-F238E27FC236}">
                <a16:creationId xmlns:a16="http://schemas.microsoft.com/office/drawing/2014/main" id="{BBF1F006-337C-314C-9547-C844C0E856C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B12FE33-37EE-154D-A733-4C64AA5A433C}"/>
              </a:ext>
            </a:extLst>
          </p:cNvPr>
          <p:cNvSpPr>
            <a:spLocks noGrp="1"/>
          </p:cNvSpPr>
          <p:nvPr>
            <p:ph type="sldNum" sz="quarter" idx="12"/>
          </p:nvPr>
        </p:nvSpPr>
        <p:spPr/>
        <p:txBody>
          <a:bodyPr/>
          <a:lstStyle/>
          <a:p>
            <a:fld id="{501922F8-CB50-F747-859E-79B4355B3B03}" type="slidenum">
              <a:rPr lang="cs-CZ" smtClean="0"/>
              <a:t>‹#›</a:t>
            </a:fld>
            <a:endParaRPr lang="cs-CZ"/>
          </a:p>
        </p:txBody>
      </p:sp>
    </p:spTree>
    <p:extLst>
      <p:ext uri="{BB962C8B-B14F-4D97-AF65-F5344CB8AC3E}">
        <p14:creationId xmlns:p14="http://schemas.microsoft.com/office/powerpoint/2010/main" val="356303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E5508F7-5480-C84F-BE86-04BB1883D03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2EA93983-CDA5-E84D-944C-C468F968B04C}"/>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17D3A696-169E-CC44-AF9F-6999025F1528}"/>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A8A2FD0F-E214-2B4D-A298-8B04FCA0F429}"/>
              </a:ext>
            </a:extLst>
          </p:cNvPr>
          <p:cNvSpPr>
            <a:spLocks noGrp="1"/>
          </p:cNvSpPr>
          <p:nvPr>
            <p:ph type="dt" sz="half" idx="10"/>
          </p:nvPr>
        </p:nvSpPr>
        <p:spPr/>
        <p:txBody>
          <a:bodyPr/>
          <a:lstStyle/>
          <a:p>
            <a:fld id="{DE40E134-5258-2245-9A4D-EB119A018F97}" type="datetimeFigureOut">
              <a:rPr lang="cs-CZ" smtClean="0"/>
              <a:t>05.10.2024</a:t>
            </a:fld>
            <a:endParaRPr lang="cs-CZ"/>
          </a:p>
        </p:txBody>
      </p:sp>
      <p:sp>
        <p:nvSpPr>
          <p:cNvPr id="6" name="Zástupný symbol pro zápatí 5">
            <a:extLst>
              <a:ext uri="{FF2B5EF4-FFF2-40B4-BE49-F238E27FC236}">
                <a16:creationId xmlns:a16="http://schemas.microsoft.com/office/drawing/2014/main" id="{38D55D41-A3CE-CF47-8596-B20FB08128B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F33D1A6-14A9-C446-91E0-3480CF7CD790}"/>
              </a:ext>
            </a:extLst>
          </p:cNvPr>
          <p:cNvSpPr>
            <a:spLocks noGrp="1"/>
          </p:cNvSpPr>
          <p:nvPr>
            <p:ph type="sldNum" sz="quarter" idx="12"/>
          </p:nvPr>
        </p:nvSpPr>
        <p:spPr/>
        <p:txBody>
          <a:bodyPr/>
          <a:lstStyle/>
          <a:p>
            <a:fld id="{501922F8-CB50-F747-859E-79B4355B3B03}" type="slidenum">
              <a:rPr lang="cs-CZ" smtClean="0"/>
              <a:t>‹#›</a:t>
            </a:fld>
            <a:endParaRPr lang="cs-CZ"/>
          </a:p>
        </p:txBody>
      </p:sp>
    </p:spTree>
    <p:extLst>
      <p:ext uri="{BB962C8B-B14F-4D97-AF65-F5344CB8AC3E}">
        <p14:creationId xmlns:p14="http://schemas.microsoft.com/office/powerpoint/2010/main" val="2468355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AAFE8D-D8C0-6B41-B330-E578EBA8AF0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4F35E5D1-7778-7E48-B7FF-494153CFB2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2F53560-CE2F-6E49-B4B3-141AAA4ECCF9}"/>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7729A4F5-7D74-3840-A1BD-C128241DD4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0EADA836-78BA-454C-B121-8DF4D9321208}"/>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CC391829-804B-3C4A-9BED-23E897DAB128}"/>
              </a:ext>
            </a:extLst>
          </p:cNvPr>
          <p:cNvSpPr>
            <a:spLocks noGrp="1"/>
          </p:cNvSpPr>
          <p:nvPr>
            <p:ph type="dt" sz="half" idx="10"/>
          </p:nvPr>
        </p:nvSpPr>
        <p:spPr/>
        <p:txBody>
          <a:bodyPr/>
          <a:lstStyle/>
          <a:p>
            <a:fld id="{DE40E134-5258-2245-9A4D-EB119A018F97}" type="datetimeFigureOut">
              <a:rPr lang="cs-CZ" smtClean="0"/>
              <a:t>05.10.2024</a:t>
            </a:fld>
            <a:endParaRPr lang="cs-CZ"/>
          </a:p>
        </p:txBody>
      </p:sp>
      <p:sp>
        <p:nvSpPr>
          <p:cNvPr id="8" name="Zástupný symbol pro zápatí 7">
            <a:extLst>
              <a:ext uri="{FF2B5EF4-FFF2-40B4-BE49-F238E27FC236}">
                <a16:creationId xmlns:a16="http://schemas.microsoft.com/office/drawing/2014/main" id="{1ACE993F-ADF1-9940-8B4C-037AD8F84D56}"/>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1D7002A3-9B1F-2145-B2F2-1D493011189D}"/>
              </a:ext>
            </a:extLst>
          </p:cNvPr>
          <p:cNvSpPr>
            <a:spLocks noGrp="1"/>
          </p:cNvSpPr>
          <p:nvPr>
            <p:ph type="sldNum" sz="quarter" idx="12"/>
          </p:nvPr>
        </p:nvSpPr>
        <p:spPr/>
        <p:txBody>
          <a:bodyPr/>
          <a:lstStyle/>
          <a:p>
            <a:fld id="{501922F8-CB50-F747-859E-79B4355B3B03}" type="slidenum">
              <a:rPr lang="cs-CZ" smtClean="0"/>
              <a:t>‹#›</a:t>
            </a:fld>
            <a:endParaRPr lang="cs-CZ"/>
          </a:p>
        </p:txBody>
      </p:sp>
    </p:spTree>
    <p:extLst>
      <p:ext uri="{BB962C8B-B14F-4D97-AF65-F5344CB8AC3E}">
        <p14:creationId xmlns:p14="http://schemas.microsoft.com/office/powerpoint/2010/main" val="4218277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BD681A-16F4-B94F-842E-A5F36E60DD00}"/>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E0BEE8C-769D-9349-B12A-98F2827A959F}"/>
              </a:ext>
            </a:extLst>
          </p:cNvPr>
          <p:cNvSpPr>
            <a:spLocks noGrp="1"/>
          </p:cNvSpPr>
          <p:nvPr>
            <p:ph type="dt" sz="half" idx="10"/>
          </p:nvPr>
        </p:nvSpPr>
        <p:spPr/>
        <p:txBody>
          <a:bodyPr/>
          <a:lstStyle/>
          <a:p>
            <a:fld id="{DE40E134-5258-2245-9A4D-EB119A018F97}" type="datetimeFigureOut">
              <a:rPr lang="cs-CZ" smtClean="0"/>
              <a:t>05.10.2024</a:t>
            </a:fld>
            <a:endParaRPr lang="cs-CZ"/>
          </a:p>
        </p:txBody>
      </p:sp>
      <p:sp>
        <p:nvSpPr>
          <p:cNvPr id="4" name="Zástupný symbol pro zápatí 3">
            <a:extLst>
              <a:ext uri="{FF2B5EF4-FFF2-40B4-BE49-F238E27FC236}">
                <a16:creationId xmlns:a16="http://schemas.microsoft.com/office/drawing/2014/main" id="{D5541C60-7663-7C4E-A409-EDE0210334F2}"/>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0006688-C52A-344D-8202-2DD6F9DB5634}"/>
              </a:ext>
            </a:extLst>
          </p:cNvPr>
          <p:cNvSpPr>
            <a:spLocks noGrp="1"/>
          </p:cNvSpPr>
          <p:nvPr>
            <p:ph type="sldNum" sz="quarter" idx="12"/>
          </p:nvPr>
        </p:nvSpPr>
        <p:spPr/>
        <p:txBody>
          <a:bodyPr/>
          <a:lstStyle/>
          <a:p>
            <a:fld id="{501922F8-CB50-F747-859E-79B4355B3B03}" type="slidenum">
              <a:rPr lang="cs-CZ" smtClean="0"/>
              <a:t>‹#›</a:t>
            </a:fld>
            <a:endParaRPr lang="cs-CZ"/>
          </a:p>
        </p:txBody>
      </p:sp>
    </p:spTree>
    <p:extLst>
      <p:ext uri="{BB962C8B-B14F-4D97-AF65-F5344CB8AC3E}">
        <p14:creationId xmlns:p14="http://schemas.microsoft.com/office/powerpoint/2010/main" val="418508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DC33458D-2C34-FF48-80B6-CB2CF9F723D2}"/>
              </a:ext>
            </a:extLst>
          </p:cNvPr>
          <p:cNvSpPr>
            <a:spLocks noGrp="1"/>
          </p:cNvSpPr>
          <p:nvPr>
            <p:ph type="dt" sz="half" idx="10"/>
          </p:nvPr>
        </p:nvSpPr>
        <p:spPr/>
        <p:txBody>
          <a:bodyPr/>
          <a:lstStyle/>
          <a:p>
            <a:fld id="{DE40E134-5258-2245-9A4D-EB119A018F97}" type="datetimeFigureOut">
              <a:rPr lang="cs-CZ" smtClean="0"/>
              <a:t>05.10.2024</a:t>
            </a:fld>
            <a:endParaRPr lang="cs-CZ"/>
          </a:p>
        </p:txBody>
      </p:sp>
      <p:sp>
        <p:nvSpPr>
          <p:cNvPr id="3" name="Zástupný symbol pro zápatí 2">
            <a:extLst>
              <a:ext uri="{FF2B5EF4-FFF2-40B4-BE49-F238E27FC236}">
                <a16:creationId xmlns:a16="http://schemas.microsoft.com/office/drawing/2014/main" id="{AD62D6E7-71FC-0043-84D6-6AD56B82B979}"/>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FB2C05B-BB16-0540-9BE1-91B76ABBAAE7}"/>
              </a:ext>
            </a:extLst>
          </p:cNvPr>
          <p:cNvSpPr>
            <a:spLocks noGrp="1"/>
          </p:cNvSpPr>
          <p:nvPr>
            <p:ph type="sldNum" sz="quarter" idx="12"/>
          </p:nvPr>
        </p:nvSpPr>
        <p:spPr/>
        <p:txBody>
          <a:bodyPr/>
          <a:lstStyle/>
          <a:p>
            <a:fld id="{501922F8-CB50-F747-859E-79B4355B3B03}" type="slidenum">
              <a:rPr lang="cs-CZ" smtClean="0"/>
              <a:t>‹#›</a:t>
            </a:fld>
            <a:endParaRPr lang="cs-CZ"/>
          </a:p>
        </p:txBody>
      </p:sp>
    </p:spTree>
    <p:extLst>
      <p:ext uri="{BB962C8B-B14F-4D97-AF65-F5344CB8AC3E}">
        <p14:creationId xmlns:p14="http://schemas.microsoft.com/office/powerpoint/2010/main" val="213811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D34224-E4A6-E44C-94C6-C78DCAA2B3F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9B8D338-F7B4-954C-BA18-1F85B24749D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4BB557C-BC23-8241-B9D3-D9A68C2BC9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46EEFF4E-A043-774B-B0C5-B48655270ECD}"/>
              </a:ext>
            </a:extLst>
          </p:cNvPr>
          <p:cNvSpPr>
            <a:spLocks noGrp="1"/>
          </p:cNvSpPr>
          <p:nvPr>
            <p:ph type="dt" sz="half" idx="10"/>
          </p:nvPr>
        </p:nvSpPr>
        <p:spPr/>
        <p:txBody>
          <a:bodyPr/>
          <a:lstStyle/>
          <a:p>
            <a:fld id="{DE40E134-5258-2245-9A4D-EB119A018F97}" type="datetimeFigureOut">
              <a:rPr lang="cs-CZ" smtClean="0"/>
              <a:t>05.10.2024</a:t>
            </a:fld>
            <a:endParaRPr lang="cs-CZ"/>
          </a:p>
        </p:txBody>
      </p:sp>
      <p:sp>
        <p:nvSpPr>
          <p:cNvPr id="6" name="Zástupný symbol pro zápatí 5">
            <a:extLst>
              <a:ext uri="{FF2B5EF4-FFF2-40B4-BE49-F238E27FC236}">
                <a16:creationId xmlns:a16="http://schemas.microsoft.com/office/drawing/2014/main" id="{FF4FD403-C5C6-E54A-ABF9-CFDFA775504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26757F9-6DB3-6642-9D73-C2B5C0847432}"/>
              </a:ext>
            </a:extLst>
          </p:cNvPr>
          <p:cNvSpPr>
            <a:spLocks noGrp="1"/>
          </p:cNvSpPr>
          <p:nvPr>
            <p:ph type="sldNum" sz="quarter" idx="12"/>
          </p:nvPr>
        </p:nvSpPr>
        <p:spPr/>
        <p:txBody>
          <a:bodyPr/>
          <a:lstStyle/>
          <a:p>
            <a:fld id="{501922F8-CB50-F747-859E-79B4355B3B03}" type="slidenum">
              <a:rPr lang="cs-CZ" smtClean="0"/>
              <a:t>‹#›</a:t>
            </a:fld>
            <a:endParaRPr lang="cs-CZ"/>
          </a:p>
        </p:txBody>
      </p:sp>
    </p:spTree>
    <p:extLst>
      <p:ext uri="{BB962C8B-B14F-4D97-AF65-F5344CB8AC3E}">
        <p14:creationId xmlns:p14="http://schemas.microsoft.com/office/powerpoint/2010/main" val="1754425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9E624CB-2B2F-5244-AFEE-E0C21EF6AB1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5C3C60A-B4B7-EF48-84D1-151E6619050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9C3CB56E-4C1F-1B41-AA8C-4B20D06BDF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596F1ED-265C-AE49-8021-63916BA8ED93}"/>
              </a:ext>
            </a:extLst>
          </p:cNvPr>
          <p:cNvSpPr>
            <a:spLocks noGrp="1"/>
          </p:cNvSpPr>
          <p:nvPr>
            <p:ph type="dt" sz="half" idx="10"/>
          </p:nvPr>
        </p:nvSpPr>
        <p:spPr/>
        <p:txBody>
          <a:bodyPr/>
          <a:lstStyle/>
          <a:p>
            <a:fld id="{DE40E134-5258-2245-9A4D-EB119A018F97}" type="datetimeFigureOut">
              <a:rPr lang="cs-CZ" smtClean="0"/>
              <a:t>05.10.2024</a:t>
            </a:fld>
            <a:endParaRPr lang="cs-CZ"/>
          </a:p>
        </p:txBody>
      </p:sp>
      <p:sp>
        <p:nvSpPr>
          <p:cNvPr id="6" name="Zástupný symbol pro zápatí 5">
            <a:extLst>
              <a:ext uri="{FF2B5EF4-FFF2-40B4-BE49-F238E27FC236}">
                <a16:creationId xmlns:a16="http://schemas.microsoft.com/office/drawing/2014/main" id="{AB6E74CD-DF3D-CC42-ACC9-7F3B52B04A7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56CF215-551F-D042-BF65-3240F958C60F}"/>
              </a:ext>
            </a:extLst>
          </p:cNvPr>
          <p:cNvSpPr>
            <a:spLocks noGrp="1"/>
          </p:cNvSpPr>
          <p:nvPr>
            <p:ph type="sldNum" sz="quarter" idx="12"/>
          </p:nvPr>
        </p:nvSpPr>
        <p:spPr/>
        <p:txBody>
          <a:bodyPr/>
          <a:lstStyle/>
          <a:p>
            <a:fld id="{501922F8-CB50-F747-859E-79B4355B3B03}" type="slidenum">
              <a:rPr lang="cs-CZ" smtClean="0"/>
              <a:t>‹#›</a:t>
            </a:fld>
            <a:endParaRPr lang="cs-CZ"/>
          </a:p>
        </p:txBody>
      </p:sp>
    </p:spTree>
    <p:extLst>
      <p:ext uri="{BB962C8B-B14F-4D97-AF65-F5344CB8AC3E}">
        <p14:creationId xmlns:p14="http://schemas.microsoft.com/office/powerpoint/2010/main" val="3027638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19E2CD3F-5DD6-4F43-BC98-E380C4F6CD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122F7E54-088C-F34F-9EC9-4F322209701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B7824DA-1627-0A44-ADF7-BB9112688A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40E134-5258-2245-9A4D-EB119A018F97}" type="datetimeFigureOut">
              <a:rPr lang="cs-CZ" smtClean="0"/>
              <a:t>05.10.2024</a:t>
            </a:fld>
            <a:endParaRPr lang="cs-CZ"/>
          </a:p>
        </p:txBody>
      </p:sp>
      <p:sp>
        <p:nvSpPr>
          <p:cNvPr id="5" name="Zástupný symbol pro zápatí 4">
            <a:extLst>
              <a:ext uri="{FF2B5EF4-FFF2-40B4-BE49-F238E27FC236}">
                <a16:creationId xmlns:a16="http://schemas.microsoft.com/office/drawing/2014/main" id="{A7474015-612F-4E46-ABBB-49A668B257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E66A7459-7493-3741-84AC-D90D9AC901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1922F8-CB50-F747-859E-79B4355B3B03}" type="slidenum">
              <a:rPr lang="cs-CZ" smtClean="0"/>
              <a:t>‹#›</a:t>
            </a:fld>
            <a:endParaRPr lang="cs-CZ"/>
          </a:p>
        </p:txBody>
      </p:sp>
    </p:spTree>
    <p:extLst>
      <p:ext uri="{BB962C8B-B14F-4D97-AF65-F5344CB8AC3E}">
        <p14:creationId xmlns:p14="http://schemas.microsoft.com/office/powerpoint/2010/main" val="31371244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jana.rosenfeldova@fsv.cuni.cz"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1">
            <a:extLst>
              <a:ext uri="{FF2B5EF4-FFF2-40B4-BE49-F238E27FC236}">
                <a16:creationId xmlns:a16="http://schemas.microsoft.com/office/drawing/2014/main" id="{BAD76F3E-3A97-486B-B402-44400A8B91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4B7FB9-4B37-2346-BB5A-7F895E9EFF68}"/>
              </a:ext>
            </a:extLst>
          </p:cNvPr>
          <p:cNvSpPr>
            <a:spLocks noGrp="1"/>
          </p:cNvSpPr>
          <p:nvPr>
            <p:ph type="ctrTitle"/>
          </p:nvPr>
        </p:nvSpPr>
        <p:spPr>
          <a:xfrm>
            <a:off x="838199" y="1093788"/>
            <a:ext cx="10506455" cy="2967208"/>
          </a:xfrm>
        </p:spPr>
        <p:txBody>
          <a:bodyPr>
            <a:normAutofit/>
          </a:bodyPr>
          <a:lstStyle/>
          <a:p>
            <a:pPr algn="l" eaLnBrk="1" hangingPunct="1">
              <a:defRPr/>
            </a:pPr>
            <a:r>
              <a:rPr lang="en-US" sz="8000"/>
              <a:t>INTERKULTURNÍ MARKETING</a:t>
            </a:r>
          </a:p>
        </p:txBody>
      </p:sp>
      <p:sp>
        <p:nvSpPr>
          <p:cNvPr id="31" name="Rectangle 23">
            <a:extLst>
              <a:ext uri="{FF2B5EF4-FFF2-40B4-BE49-F238E27FC236}">
                <a16:creationId xmlns:a16="http://schemas.microsoft.com/office/drawing/2014/main" id="{391F6B52-91F4-4AEB-B6DB-29FEBCF28C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4331166"/>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2" name="Rectangle 25">
            <a:extLst>
              <a:ext uri="{FF2B5EF4-FFF2-40B4-BE49-F238E27FC236}">
                <a16:creationId xmlns:a16="http://schemas.microsoft.com/office/drawing/2014/main" id="{2CD6F061-7C53-44F4-9794-953DB70A4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346882" y="2348839"/>
            <a:ext cx="54864" cy="394677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823" name="Rectangle 34822">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4825" name="Rectangle 34824">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4827" name="Rectangle 34826">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C2F6D864-DA6D-E243-BC39-39B4C8272261}"/>
              </a:ext>
            </a:extLst>
          </p:cNvPr>
          <p:cNvSpPr>
            <a:spLocks noGrp="1"/>
          </p:cNvSpPr>
          <p:nvPr>
            <p:ph type="title"/>
          </p:nvPr>
        </p:nvSpPr>
        <p:spPr>
          <a:xfrm>
            <a:off x="1115568" y="548640"/>
            <a:ext cx="10168128" cy="1179576"/>
          </a:xfrm>
        </p:spPr>
        <p:txBody>
          <a:bodyPr>
            <a:normAutofit/>
          </a:bodyPr>
          <a:lstStyle/>
          <a:p>
            <a:pPr>
              <a:defRPr/>
            </a:pPr>
            <a:br>
              <a:rPr lang="en-US" altLang="cs-CZ" sz="3700" dirty="0">
                <a:effectLst>
                  <a:outerShdw blurRad="38100" dist="38100" dir="2700000" algn="tl">
                    <a:srgbClr val="C0C0C0"/>
                  </a:outerShdw>
                </a:effectLst>
                <a:ea typeface="ＭＳ Ｐゴシック" panose="020B0600070205080204" pitchFamily="34" charset="-128"/>
              </a:rPr>
            </a:br>
            <a:r>
              <a:rPr lang="en-US" altLang="cs-CZ" sz="3700" dirty="0" err="1">
                <a:effectLst>
                  <a:outerShdw blurRad="38100" dist="38100" dir="2700000" algn="tl">
                    <a:srgbClr val="C0C0C0"/>
                  </a:outerShdw>
                </a:effectLst>
                <a:ea typeface="ＭＳ Ｐゴシック" panose="020B0600070205080204" pitchFamily="34" charset="-128"/>
              </a:rPr>
              <a:t>Týmový</a:t>
            </a:r>
            <a:r>
              <a:rPr lang="en-US" altLang="cs-CZ" sz="3700" dirty="0">
                <a:effectLst>
                  <a:outerShdw blurRad="38100" dist="38100" dir="2700000" algn="tl">
                    <a:srgbClr val="C0C0C0"/>
                  </a:outerShdw>
                </a:effectLst>
                <a:ea typeface="ＭＳ Ｐゴシック" panose="020B0600070205080204" pitchFamily="34" charset="-128"/>
              </a:rPr>
              <a:t> </a:t>
            </a:r>
            <a:r>
              <a:rPr lang="en-US" altLang="cs-CZ" sz="3700" dirty="0" err="1">
                <a:effectLst>
                  <a:outerShdw blurRad="38100" dist="38100" dir="2700000" algn="tl">
                    <a:srgbClr val="C0C0C0"/>
                  </a:outerShdw>
                </a:effectLst>
                <a:ea typeface="ＭＳ Ｐゴシック" panose="020B0600070205080204" pitchFamily="34" charset="-128"/>
              </a:rPr>
              <a:t>projekt</a:t>
            </a:r>
            <a:endParaRPr lang="en-US" altLang="cs-CZ" sz="3700" dirty="0">
              <a:effectLst>
                <a:outerShdw blurRad="38100" dist="38100" dir="2700000" algn="tl">
                  <a:srgbClr val="C0C0C0"/>
                </a:outerShdw>
              </a:effectLst>
              <a:ea typeface="ＭＳ Ｐゴシック" panose="020B0600070205080204" pitchFamily="34" charset="-128"/>
            </a:endParaRPr>
          </a:p>
        </p:txBody>
      </p:sp>
      <p:sp>
        <p:nvSpPr>
          <p:cNvPr id="34829" name="Rectangle 3482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4818" name="Content Placeholder 2">
            <a:extLst>
              <a:ext uri="{FF2B5EF4-FFF2-40B4-BE49-F238E27FC236}">
                <a16:creationId xmlns:a16="http://schemas.microsoft.com/office/drawing/2014/main" id="{23ED4892-189A-494D-9D5C-88F79C5AF7DC}"/>
              </a:ext>
            </a:extLst>
          </p:cNvPr>
          <p:cNvSpPr>
            <a:spLocks noGrp="1"/>
          </p:cNvSpPr>
          <p:nvPr>
            <p:ph idx="1"/>
          </p:nvPr>
        </p:nvSpPr>
        <p:spPr>
          <a:xfrm>
            <a:off x="1115568" y="2481943"/>
            <a:ext cx="10168128" cy="3695020"/>
          </a:xfrm>
        </p:spPr>
        <p:txBody>
          <a:bodyPr>
            <a:normAutofit lnSpcReduction="10000"/>
          </a:bodyPr>
          <a:lstStyle/>
          <a:p>
            <a:pPr marL="0" indent="0">
              <a:buNone/>
              <a:defRPr/>
            </a:pPr>
            <a:endParaRPr lang="cs-CZ" sz="2200" dirty="0"/>
          </a:p>
          <a:p>
            <a:pPr>
              <a:defRPr/>
            </a:pPr>
            <a:r>
              <a:rPr lang="cs-CZ" sz="2200" dirty="0"/>
              <a:t>Práce musí být odevzdána v odpovídající obsahové i formální podobě odpovídající úrovni odborného akademického textu, citace dle APA, Harvard apod.</a:t>
            </a:r>
          </a:p>
          <a:p>
            <a:pPr>
              <a:defRPr/>
            </a:pPr>
            <a:r>
              <a:rPr lang="cs-CZ" sz="2200" dirty="0"/>
              <a:t>Práce může být psána v ČJ nebo AJ</a:t>
            </a:r>
          </a:p>
          <a:p>
            <a:pPr>
              <a:defRPr/>
            </a:pPr>
            <a:r>
              <a:rPr lang="cs-CZ" sz="2200" dirty="0"/>
              <a:t>Rozsah: 15 normostran (včetně mezer, bez literatury a příloh)</a:t>
            </a:r>
          </a:p>
          <a:p>
            <a:pPr>
              <a:defRPr/>
            </a:pPr>
            <a:r>
              <a:rPr lang="cs-CZ" altLang="cs-CZ" sz="2200" u="sng" dirty="0">
                <a:ea typeface="ＭＳ Ｐゴシック" panose="020B0600070205080204" pitchFamily="34" charset="-128"/>
              </a:rPr>
              <a:t>Věnujte čas finální úpravě textu!</a:t>
            </a:r>
          </a:p>
          <a:p>
            <a:pPr>
              <a:defRPr/>
            </a:pPr>
            <a:r>
              <a:rPr lang="cs-CZ" altLang="cs-CZ" sz="2200" dirty="0">
                <a:ea typeface="ＭＳ Ｐゴシック" panose="020B0600070205080204" pitchFamily="34" charset="-128"/>
              </a:rPr>
              <a:t>Co bude hodnoceno:</a:t>
            </a:r>
          </a:p>
          <a:p>
            <a:pPr>
              <a:buFontTx/>
              <a:buChar char="-"/>
              <a:defRPr/>
            </a:pPr>
            <a:r>
              <a:rPr lang="cs-CZ" altLang="cs-CZ" sz="2200" dirty="0">
                <a:ea typeface="ＭＳ Ｐゴシック" panose="020B0600070205080204" pitchFamily="34" charset="-128"/>
              </a:rPr>
              <a:t>téma, kvalita kulturního průzkumu a marketingové strategie (ne finance), formální požadavky na text, včasné odevzdání</a:t>
            </a:r>
          </a:p>
          <a:p>
            <a:pPr>
              <a:defRPr/>
            </a:pPr>
            <a:r>
              <a:rPr lang="cs-CZ" altLang="cs-CZ" sz="2200" b="1" dirty="0">
                <a:solidFill>
                  <a:srgbClr val="FF0000"/>
                </a:solidFill>
                <a:ea typeface="ＭＳ Ｐゴシック" panose="020B0600070205080204" pitchFamily="34" charset="-128"/>
              </a:rPr>
              <a:t>Při odevzdání uveďte také podíl jednotlivých autorů na výsledném textu</a:t>
            </a:r>
          </a:p>
          <a:p>
            <a:pPr marL="0" indent="0">
              <a:defRPr/>
            </a:pPr>
            <a:endParaRPr lang="cs-CZ" altLang="cs-CZ" sz="2200" dirty="0">
              <a:ea typeface="ＭＳ Ｐゴシック" panose="020B0600070205080204" pitchFamily="34"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774" name="Rectangle 32773">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76" name="Rectangle 32775">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04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778" name="Group 32777">
            <a:extLst>
              <a:ext uri="{FF2B5EF4-FFF2-40B4-BE49-F238E27FC236}">
                <a16:creationId xmlns:a16="http://schemas.microsoft.com/office/drawing/2014/main" id="{C57F67D8-2BFF-4661-AFAF-E2CE8B7DCE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484632"/>
            <a:ext cx="242107" cy="1340860"/>
            <a:chOff x="56167" y="484632"/>
            <a:chExt cx="242107" cy="1340860"/>
          </a:xfrm>
        </p:grpSpPr>
        <p:sp>
          <p:nvSpPr>
            <p:cNvPr id="32779" name="Rectangle 2">
              <a:extLst>
                <a:ext uri="{FF2B5EF4-FFF2-40B4-BE49-F238E27FC236}">
                  <a16:creationId xmlns:a16="http://schemas.microsoft.com/office/drawing/2014/main" id="{4E1D4D71-728F-4B12-9CBF-3E5ABDA9BB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0" name="Rectangle 59">
              <a:extLst>
                <a:ext uri="{FF2B5EF4-FFF2-40B4-BE49-F238E27FC236}">
                  <a16:creationId xmlns:a16="http://schemas.microsoft.com/office/drawing/2014/main" id="{3513D1C2-B9D1-43DC-8B39-AA4FF5AADB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1" name="Rectangle 2">
              <a:extLst>
                <a:ext uri="{FF2B5EF4-FFF2-40B4-BE49-F238E27FC236}">
                  <a16:creationId xmlns:a16="http://schemas.microsoft.com/office/drawing/2014/main" id="{26CB8B66-F1A8-4DE9-AA67-8A7469BD73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2" name="Rectangle 59">
              <a:extLst>
                <a:ext uri="{FF2B5EF4-FFF2-40B4-BE49-F238E27FC236}">
                  <a16:creationId xmlns:a16="http://schemas.microsoft.com/office/drawing/2014/main" id="{1F72E235-B6DE-4EE7-B11D-3FBEF9DC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3" name="Rectangle 2">
              <a:extLst>
                <a:ext uri="{FF2B5EF4-FFF2-40B4-BE49-F238E27FC236}">
                  <a16:creationId xmlns:a16="http://schemas.microsoft.com/office/drawing/2014/main" id="{BA8C164F-E124-4ECF-9FD9-35C1F8E271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4" name="Rectangle 59">
              <a:extLst>
                <a:ext uri="{FF2B5EF4-FFF2-40B4-BE49-F238E27FC236}">
                  <a16:creationId xmlns:a16="http://schemas.microsoft.com/office/drawing/2014/main" id="{0151D52D-979C-4B9F-A037-D9DC745367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5" name="Rectangle 2">
              <a:extLst>
                <a:ext uri="{FF2B5EF4-FFF2-40B4-BE49-F238E27FC236}">
                  <a16:creationId xmlns:a16="http://schemas.microsoft.com/office/drawing/2014/main" id="{EE8F116C-C879-4D3A-8F6D-A25B7125E2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6" name="Rectangle 59">
              <a:extLst>
                <a:ext uri="{FF2B5EF4-FFF2-40B4-BE49-F238E27FC236}">
                  <a16:creationId xmlns:a16="http://schemas.microsoft.com/office/drawing/2014/main" id="{6709DF44-7C20-4444-8862-A9203CBE6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7" name="Rectangle 2">
              <a:extLst>
                <a:ext uri="{FF2B5EF4-FFF2-40B4-BE49-F238E27FC236}">
                  <a16:creationId xmlns:a16="http://schemas.microsoft.com/office/drawing/2014/main" id="{4D6A9505-9408-4DC6-BD50-75A8C69490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8" name="Rectangle 59">
              <a:extLst>
                <a:ext uri="{FF2B5EF4-FFF2-40B4-BE49-F238E27FC236}">
                  <a16:creationId xmlns:a16="http://schemas.microsoft.com/office/drawing/2014/main" id="{419FC7F2-FF7B-464A-8956-817BAD265A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89" name="Rectangle 2">
              <a:extLst>
                <a:ext uri="{FF2B5EF4-FFF2-40B4-BE49-F238E27FC236}">
                  <a16:creationId xmlns:a16="http://schemas.microsoft.com/office/drawing/2014/main" id="{C0E235C3-2297-4887-8CF9-78B61DA7D8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90" name="Rectangle 59">
              <a:extLst>
                <a:ext uri="{FF2B5EF4-FFF2-40B4-BE49-F238E27FC236}">
                  <a16:creationId xmlns:a16="http://schemas.microsoft.com/office/drawing/2014/main" id="{741D2A4A-2FC3-46D1-94A7-C4BA4823B1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91" name="Rectangle 2">
              <a:extLst>
                <a:ext uri="{FF2B5EF4-FFF2-40B4-BE49-F238E27FC236}">
                  <a16:creationId xmlns:a16="http://schemas.microsoft.com/office/drawing/2014/main" id="{2E7DFA72-3CFE-4FB2-A769-C3D65C30CC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92" name="Rectangle 59">
              <a:extLst>
                <a:ext uri="{FF2B5EF4-FFF2-40B4-BE49-F238E27FC236}">
                  <a16:creationId xmlns:a16="http://schemas.microsoft.com/office/drawing/2014/main" id="{FFB273F7-B602-4697-92DA-B9C0B70E34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93" name="Rectangle 2">
              <a:extLst>
                <a:ext uri="{FF2B5EF4-FFF2-40B4-BE49-F238E27FC236}">
                  <a16:creationId xmlns:a16="http://schemas.microsoft.com/office/drawing/2014/main" id="{C76D34E0-BC86-46D8-920E-594A3C4B6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94" name="Rectangle 59">
              <a:extLst>
                <a:ext uri="{FF2B5EF4-FFF2-40B4-BE49-F238E27FC236}">
                  <a16:creationId xmlns:a16="http://schemas.microsoft.com/office/drawing/2014/main" id="{F17BC71C-4B64-4990-90FF-78123B720C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95" name="Rectangle 2">
              <a:extLst>
                <a:ext uri="{FF2B5EF4-FFF2-40B4-BE49-F238E27FC236}">
                  <a16:creationId xmlns:a16="http://schemas.microsoft.com/office/drawing/2014/main" id="{C807F90E-DB0C-4841-BFE0-9413759C26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96" name="Rectangle 59">
              <a:extLst>
                <a:ext uri="{FF2B5EF4-FFF2-40B4-BE49-F238E27FC236}">
                  <a16:creationId xmlns:a16="http://schemas.microsoft.com/office/drawing/2014/main" id="{F7E71EE5-0746-4E81-B154-BAC5FF8671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97" name="Rectangle 2">
              <a:extLst>
                <a:ext uri="{FF2B5EF4-FFF2-40B4-BE49-F238E27FC236}">
                  <a16:creationId xmlns:a16="http://schemas.microsoft.com/office/drawing/2014/main" id="{7FDDC085-25CA-4499-AAD9-DEA2035223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98" name="Rectangle 59">
              <a:extLst>
                <a:ext uri="{FF2B5EF4-FFF2-40B4-BE49-F238E27FC236}">
                  <a16:creationId xmlns:a16="http://schemas.microsoft.com/office/drawing/2014/main" id="{1303C688-1ED7-46BE-B0EC-4638C54941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2769" name="Content Placeholder 2">
            <a:extLst>
              <a:ext uri="{FF2B5EF4-FFF2-40B4-BE49-F238E27FC236}">
                <a16:creationId xmlns:a16="http://schemas.microsoft.com/office/drawing/2014/main" id="{A586D077-01FA-8A4B-8395-D30FC5D86620}"/>
              </a:ext>
            </a:extLst>
          </p:cNvPr>
          <p:cNvSpPr>
            <a:spLocks noGrp="1"/>
          </p:cNvSpPr>
          <p:nvPr>
            <p:ph idx="1"/>
          </p:nvPr>
        </p:nvSpPr>
        <p:spPr>
          <a:xfrm>
            <a:off x="597407" y="2721429"/>
            <a:ext cx="11000233" cy="3494314"/>
          </a:xfrm>
        </p:spPr>
        <p:txBody>
          <a:bodyPr anchor="ctr">
            <a:normAutofit/>
          </a:bodyPr>
          <a:lstStyle/>
          <a:p>
            <a:r>
              <a:rPr lang="en-US" altLang="cs-CZ" sz="2400" dirty="0">
                <a:ea typeface="ＭＳ Ｐゴシック" panose="020B0600070205080204" pitchFamily="34" charset="-128"/>
              </a:rPr>
              <a:t>JANA ROSENFELDOVÁ</a:t>
            </a:r>
            <a:endParaRPr lang="cs-CZ" altLang="cs-CZ" sz="2400" dirty="0">
              <a:ea typeface="ＭＳ Ｐゴシック" panose="020B0600070205080204" pitchFamily="34" charset="-128"/>
            </a:endParaRPr>
          </a:p>
          <a:p>
            <a:r>
              <a:rPr lang="en-US" altLang="cs-CZ" sz="2400" dirty="0">
                <a:ea typeface="ＭＳ Ｐゴシック" panose="020B0600070205080204" pitchFamily="34" charset="-128"/>
              </a:rPr>
              <a:t>KH: </a:t>
            </a:r>
            <a:r>
              <a:rPr lang="en-US" altLang="cs-CZ" sz="2400" dirty="0" err="1">
                <a:ea typeface="ＭＳ Ｐゴシック" panose="020B0600070205080204" pitchFamily="34" charset="-128"/>
              </a:rPr>
              <a:t>úterý</a:t>
            </a:r>
            <a:r>
              <a:rPr lang="en-US" altLang="cs-CZ" sz="2400" dirty="0">
                <a:ea typeface="ＭＳ Ｐゴシック" panose="020B0600070205080204" pitchFamily="34" charset="-128"/>
              </a:rPr>
              <a:t> </a:t>
            </a:r>
            <a:r>
              <a:rPr lang="cs-CZ" altLang="cs-CZ" sz="2400" dirty="0">
                <a:ea typeface="ＭＳ Ｐゴシック" panose="020B0600070205080204" pitchFamily="34" charset="-128"/>
              </a:rPr>
              <a:t>11 </a:t>
            </a:r>
            <a:r>
              <a:rPr lang="en-US" altLang="cs-CZ" sz="2400" dirty="0">
                <a:ea typeface="ＭＳ Ｐゴシック" panose="020B0600070205080204" pitchFamily="34" charset="-128"/>
              </a:rPr>
              <a:t>–</a:t>
            </a:r>
            <a:r>
              <a:rPr lang="cs-CZ" altLang="cs-CZ" sz="2400" dirty="0">
                <a:ea typeface="ＭＳ Ｐゴシック" panose="020B0600070205080204" pitchFamily="34" charset="-128"/>
              </a:rPr>
              <a:t> 12 (č. 106a)</a:t>
            </a:r>
          </a:p>
          <a:p>
            <a:r>
              <a:rPr lang="en-US" altLang="cs-CZ" sz="2400" dirty="0">
                <a:ea typeface="ＭＳ Ｐゴシック" panose="020B0600070205080204" pitchFamily="34" charset="-128"/>
              </a:rPr>
              <a:t>E</a:t>
            </a:r>
            <a:r>
              <a:rPr lang="cs-CZ" altLang="cs-CZ" sz="2400" dirty="0">
                <a:ea typeface="ＭＳ Ｐゴシック" panose="020B0600070205080204" pitchFamily="34" charset="-128"/>
              </a:rPr>
              <a:t>mail: </a:t>
            </a:r>
            <a:r>
              <a:rPr lang="cs-CZ" altLang="cs-CZ" sz="2400" dirty="0">
                <a:ea typeface="ＭＳ Ｐゴシック" panose="020B0600070205080204" pitchFamily="34" charset="-128"/>
                <a:hlinkClick r:id="rId2"/>
              </a:rPr>
              <a:t>jana.rosenfeldova@fsv.cuni.cz</a:t>
            </a:r>
            <a:endParaRPr lang="cs-CZ" altLang="cs-CZ" sz="2400" dirty="0">
              <a:ea typeface="ＭＳ Ｐゴシック" panose="020B0600070205080204" pitchFamily="34" charset="-128"/>
            </a:endParaRPr>
          </a:p>
          <a:p>
            <a:r>
              <a:rPr lang="en-US" altLang="cs-CZ" sz="2400" dirty="0">
                <a:ea typeface="ＭＳ Ｐゴシック" panose="020B0600070205080204" pitchFamily="34" charset="-128"/>
              </a:rPr>
              <a:t>M</a:t>
            </a:r>
            <a:r>
              <a:rPr lang="cs-CZ" altLang="cs-CZ" sz="2400" dirty="0" err="1">
                <a:ea typeface="ＭＳ Ｐゴシック" panose="020B0600070205080204" pitchFamily="34" charset="-128"/>
              </a:rPr>
              <a:t>oodle</a:t>
            </a:r>
            <a:r>
              <a:rPr lang="cs-CZ" altLang="cs-CZ" sz="2400" dirty="0">
                <a:ea typeface="ＭＳ Ｐゴシック" panose="020B0600070205080204" pitchFamily="34" charset="-128"/>
              </a:rPr>
              <a:t>: </a:t>
            </a:r>
            <a:r>
              <a:rPr lang="cs-CZ" altLang="cs-CZ" sz="2400" dirty="0" err="1">
                <a:ea typeface="ＭＳ Ｐゴシック" panose="020B0600070205080204" pitchFamily="34" charset="-128"/>
              </a:rPr>
              <a:t>Intercultural</a:t>
            </a:r>
            <a:r>
              <a:rPr lang="cs-CZ" altLang="cs-CZ" sz="2400" dirty="0">
                <a:ea typeface="ＭＳ Ｐゴシック" panose="020B0600070205080204" pitchFamily="34" charset="-128"/>
              </a:rPr>
              <a:t> marketing</a:t>
            </a:r>
          </a:p>
          <a:p>
            <a:pPr lvl="1"/>
            <a:endParaRPr lang="cs-CZ" altLang="cs-CZ" dirty="0">
              <a:ea typeface="ＭＳ Ｐゴシック" panose="020B0600070205080204" pitchFamily="34" charset="-128"/>
            </a:endParaRPr>
          </a:p>
        </p:txBody>
      </p:sp>
      <p:sp>
        <p:nvSpPr>
          <p:cNvPr id="32800" name="Rectangle 32799">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829" name="Rectangle 34828">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31" name="Rectangle 34830">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86789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772825E-06F3-2648-9E92-585C1FECEAB0}"/>
              </a:ext>
            </a:extLst>
          </p:cNvPr>
          <p:cNvSpPr>
            <a:spLocks noGrp="1"/>
          </p:cNvSpPr>
          <p:nvPr>
            <p:ph type="title"/>
          </p:nvPr>
        </p:nvSpPr>
        <p:spPr>
          <a:xfrm>
            <a:off x="594360" y="528015"/>
            <a:ext cx="11003280" cy="1896068"/>
          </a:xfrm>
        </p:spPr>
        <p:txBody>
          <a:bodyPr vert="horz" lIns="91440" tIns="45720" rIns="91440" bIns="45720" rtlCol="0" anchor="ctr">
            <a:normAutofit/>
          </a:bodyPr>
          <a:lstStyle/>
          <a:p>
            <a:pPr>
              <a:defRPr/>
            </a:pPr>
            <a:br>
              <a:rPr lang="en-US" altLang="cs-CZ" sz="5200" kern="1200">
                <a:solidFill>
                  <a:schemeClr val="tx1"/>
                </a:solidFill>
                <a:effectLst>
                  <a:outerShdw blurRad="38100" dist="38100" dir="2700000" algn="tl">
                    <a:srgbClr val="C0C0C0"/>
                  </a:outerShdw>
                </a:effectLst>
                <a:latin typeface="+mj-lt"/>
                <a:ea typeface="+mj-ea"/>
                <a:cs typeface="+mj-cs"/>
              </a:rPr>
            </a:br>
            <a:endParaRPr lang="en-US" altLang="cs-CZ" sz="5200" kern="1200">
              <a:solidFill>
                <a:schemeClr val="tx1"/>
              </a:solidFill>
              <a:effectLst>
                <a:outerShdw blurRad="38100" dist="38100" dir="2700000" algn="tl">
                  <a:srgbClr val="C0C0C0"/>
                </a:outerShdw>
              </a:effectLst>
              <a:latin typeface="+mj-lt"/>
              <a:ea typeface="+mj-ea"/>
              <a:cs typeface="+mj-cs"/>
            </a:endParaRPr>
          </a:p>
        </p:txBody>
      </p:sp>
      <p:grpSp>
        <p:nvGrpSpPr>
          <p:cNvPr id="34833" name="Group 34832">
            <a:extLst>
              <a:ext uri="{FF2B5EF4-FFF2-40B4-BE49-F238E27FC236}">
                <a16:creationId xmlns:a16="http://schemas.microsoft.com/office/drawing/2014/main" id="{8B04D2B7-73F4-45B7-8DD7-46FBB764FDE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804672"/>
            <a:ext cx="242107" cy="1340860"/>
            <a:chOff x="56167" y="2761488"/>
            <a:chExt cx="242107" cy="1340860"/>
          </a:xfrm>
        </p:grpSpPr>
        <p:sp>
          <p:nvSpPr>
            <p:cNvPr id="34834" name="Rectangle 2">
              <a:extLst>
                <a:ext uri="{FF2B5EF4-FFF2-40B4-BE49-F238E27FC236}">
                  <a16:creationId xmlns:a16="http://schemas.microsoft.com/office/drawing/2014/main" id="{7BC264FB-46C7-4095-9789-88AE8EEEEC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35" name="Rectangle 59">
              <a:extLst>
                <a:ext uri="{FF2B5EF4-FFF2-40B4-BE49-F238E27FC236}">
                  <a16:creationId xmlns:a16="http://schemas.microsoft.com/office/drawing/2014/main" id="{9453CF8A-AFBF-4F7B-976E-34E49574A5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3312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36" name="Rectangle 2">
              <a:extLst>
                <a:ext uri="{FF2B5EF4-FFF2-40B4-BE49-F238E27FC236}">
                  <a16:creationId xmlns:a16="http://schemas.microsoft.com/office/drawing/2014/main" id="{0124E973-0753-4565-B7DF-01D225459F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37" name="Rectangle 59">
              <a:extLst>
                <a:ext uri="{FF2B5EF4-FFF2-40B4-BE49-F238E27FC236}">
                  <a16:creationId xmlns:a16="http://schemas.microsoft.com/office/drawing/2014/main" id="{159D5EF2-5F47-486E-98E4-E1D6A4218D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1891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38" name="Rectangle 2">
              <a:extLst>
                <a:ext uri="{FF2B5EF4-FFF2-40B4-BE49-F238E27FC236}">
                  <a16:creationId xmlns:a16="http://schemas.microsoft.com/office/drawing/2014/main" id="{BD58D7DB-D38F-48CB-B73D-9556F37EB7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39" name="Rectangle 59">
              <a:extLst>
                <a:ext uri="{FF2B5EF4-FFF2-40B4-BE49-F238E27FC236}">
                  <a16:creationId xmlns:a16="http://schemas.microsoft.com/office/drawing/2014/main" id="{04D7EDFA-8DAB-4339-A8AB-851280A17C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0470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40" name="Rectangle 2">
              <a:extLst>
                <a:ext uri="{FF2B5EF4-FFF2-40B4-BE49-F238E27FC236}">
                  <a16:creationId xmlns:a16="http://schemas.microsoft.com/office/drawing/2014/main" id="{A4F3EE0F-7B38-4989-9311-60D9F21806F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41" name="Rectangle 59">
              <a:extLst>
                <a:ext uri="{FF2B5EF4-FFF2-40B4-BE49-F238E27FC236}">
                  <a16:creationId xmlns:a16="http://schemas.microsoft.com/office/drawing/2014/main" id="{EAB2AE19-2A16-4760-8196-328E12B057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9049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42" name="Rectangle 2">
              <a:extLst>
                <a:ext uri="{FF2B5EF4-FFF2-40B4-BE49-F238E27FC236}">
                  <a16:creationId xmlns:a16="http://schemas.microsoft.com/office/drawing/2014/main" id="{AA713287-972B-4CB9-A3E2-A8EECBFA89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43" name="Rectangle 59">
              <a:extLst>
                <a:ext uri="{FF2B5EF4-FFF2-40B4-BE49-F238E27FC236}">
                  <a16:creationId xmlns:a16="http://schemas.microsoft.com/office/drawing/2014/main" id="{40A11147-5462-464B-AA8A-437311584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27627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44" name="Rectangle 2">
              <a:extLst>
                <a:ext uri="{FF2B5EF4-FFF2-40B4-BE49-F238E27FC236}">
                  <a16:creationId xmlns:a16="http://schemas.microsoft.com/office/drawing/2014/main" id="{689B308F-09CB-4EFB-A1E1-09AE1DDCD1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45" name="Rectangle 59">
              <a:extLst>
                <a:ext uri="{FF2B5EF4-FFF2-40B4-BE49-F238E27FC236}">
                  <a16:creationId xmlns:a16="http://schemas.microsoft.com/office/drawing/2014/main" id="{63B69A54-E8C5-4B6F-B650-15C49F3538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04181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46" name="Rectangle 2">
              <a:extLst>
                <a:ext uri="{FF2B5EF4-FFF2-40B4-BE49-F238E27FC236}">
                  <a16:creationId xmlns:a16="http://schemas.microsoft.com/office/drawing/2014/main" id="{26F46409-A4A3-4D60-B1EE-A45900C03E2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47" name="Rectangle 59">
              <a:extLst>
                <a:ext uri="{FF2B5EF4-FFF2-40B4-BE49-F238E27FC236}">
                  <a16:creationId xmlns:a16="http://schemas.microsoft.com/office/drawing/2014/main" id="{B688051A-40F1-43BA-8727-23827B15D6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89970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48" name="Rectangle 2">
              <a:extLst>
                <a:ext uri="{FF2B5EF4-FFF2-40B4-BE49-F238E27FC236}">
                  <a16:creationId xmlns:a16="http://schemas.microsoft.com/office/drawing/2014/main" id="{FF20DCD7-1D4A-4ED2-9883-C07271F108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49" name="Rectangle 59">
              <a:extLst>
                <a:ext uri="{FF2B5EF4-FFF2-40B4-BE49-F238E27FC236}">
                  <a16:creationId xmlns:a16="http://schemas.microsoft.com/office/drawing/2014/main" id="{625E4879-1283-40D5-BB48-3E06AC059C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75758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50" name="Rectangle 2">
              <a:extLst>
                <a:ext uri="{FF2B5EF4-FFF2-40B4-BE49-F238E27FC236}">
                  <a16:creationId xmlns:a16="http://schemas.microsoft.com/office/drawing/2014/main" id="{9F4B8115-2949-42EC-A16F-1CDE955EB3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51" name="Rectangle 59">
              <a:extLst>
                <a:ext uri="{FF2B5EF4-FFF2-40B4-BE49-F238E27FC236}">
                  <a16:creationId xmlns:a16="http://schemas.microsoft.com/office/drawing/2014/main" id="{CFA61B4E-7C2E-4900-AA0F-80EE6E958A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61547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52" name="Rectangle 2">
              <a:extLst>
                <a:ext uri="{FF2B5EF4-FFF2-40B4-BE49-F238E27FC236}">
                  <a16:creationId xmlns:a16="http://schemas.microsoft.com/office/drawing/2014/main" id="{98364665-AC0C-4B4D-B268-C32C228F2A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53" name="Rectangle 59">
              <a:extLst>
                <a:ext uri="{FF2B5EF4-FFF2-40B4-BE49-F238E27FC236}">
                  <a16:creationId xmlns:a16="http://schemas.microsoft.com/office/drawing/2014/main" id="{DCB63DBC-5E6D-45E1-BDF9-ED435ABC704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34733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818" name="Rectangle 3">
            <a:extLst>
              <a:ext uri="{FF2B5EF4-FFF2-40B4-BE49-F238E27FC236}">
                <a16:creationId xmlns:a16="http://schemas.microsoft.com/office/drawing/2014/main" id="{8AD0B168-DFD3-CB49-ACD0-1CD32B63567B}"/>
              </a:ext>
            </a:extLst>
          </p:cNvPr>
          <p:cNvSpPr>
            <a:spLocks noChangeArrowheads="1"/>
          </p:cNvSpPr>
          <p:nvPr/>
        </p:nvSpPr>
        <p:spPr bwMode="auto">
          <a:xfrm>
            <a:off x="597407" y="3225339"/>
            <a:ext cx="11000233" cy="2981152"/>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ctr">
            <a:norm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indent="-228600">
              <a:lnSpc>
                <a:spcPct val="90000"/>
              </a:lnSpc>
              <a:spcBef>
                <a:spcPct val="0"/>
              </a:spcBef>
              <a:spcAft>
                <a:spcPts val="600"/>
              </a:spcAft>
            </a:pPr>
            <a:r>
              <a:rPr lang="en-US" altLang="cs-CZ" sz="2400">
                <a:latin typeface="+mn-lt"/>
                <a:ea typeface="+mn-ea"/>
              </a:rPr>
              <a:t>In an increasingly global world where barriers to trade and to international exchanges constantly diminish, cultural differences remain the single most enduring feature that has to be taken into consideration. </a:t>
            </a:r>
            <a:br>
              <a:rPr lang="en-US" altLang="cs-CZ" sz="2400">
                <a:latin typeface="+mn-lt"/>
                <a:ea typeface="+mn-ea"/>
              </a:rPr>
            </a:br>
            <a:endParaRPr lang="en-US" altLang="cs-CZ" sz="2400">
              <a:latin typeface="+mn-lt"/>
              <a:ea typeface="+mn-ea"/>
            </a:endParaRPr>
          </a:p>
          <a:p>
            <a:pPr indent="-228600">
              <a:lnSpc>
                <a:spcPct val="90000"/>
              </a:lnSpc>
              <a:spcBef>
                <a:spcPct val="0"/>
              </a:spcBef>
              <a:spcAft>
                <a:spcPts val="600"/>
              </a:spcAft>
            </a:pPr>
            <a:endParaRPr lang="en-US" altLang="cs-CZ" sz="2400">
              <a:latin typeface="+mn-lt"/>
              <a:ea typeface="+mn-ea"/>
            </a:endParaRPr>
          </a:p>
          <a:p>
            <a:pPr indent="-228600">
              <a:lnSpc>
                <a:spcPct val="90000"/>
              </a:lnSpc>
              <a:spcBef>
                <a:spcPct val="0"/>
              </a:spcBef>
              <a:spcAft>
                <a:spcPts val="600"/>
              </a:spcAft>
            </a:pPr>
            <a:r>
              <a:rPr lang="en-US" altLang="cs-CZ" sz="2400">
                <a:latin typeface="+mn-lt"/>
                <a:ea typeface="+mn-ea"/>
              </a:rPr>
              <a:t>The aim of this course is to increase the awareness of the impact of culture on international marketing and to provide knowledge of the most significant cultural dimensions and their impact on the 4 P</a:t>
            </a:r>
            <a:r>
              <a:rPr lang="en-US" altLang="en-US" sz="2400">
                <a:latin typeface="+mn-lt"/>
                <a:ea typeface="+mn-ea"/>
              </a:rPr>
              <a:t>’</a:t>
            </a:r>
            <a:r>
              <a:rPr lang="en-US" altLang="cs-CZ" sz="2400">
                <a:latin typeface="+mn-lt"/>
                <a:ea typeface="+mn-ea"/>
              </a:rPr>
              <a:t>s of the marketing mix. </a:t>
            </a:r>
          </a:p>
        </p:txBody>
      </p:sp>
      <p:sp>
        <p:nvSpPr>
          <p:cNvPr id="34855" name="Rectangle 34854">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875" name="Rectangle 35846">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F9BD7B-B11B-C045-887E-10BF33075431}"/>
              </a:ext>
            </a:extLst>
          </p:cNvPr>
          <p:cNvSpPr>
            <a:spLocks noGrp="1"/>
          </p:cNvSpPr>
          <p:nvPr>
            <p:ph type="title"/>
          </p:nvPr>
        </p:nvSpPr>
        <p:spPr>
          <a:xfrm>
            <a:off x="1136397" y="502021"/>
            <a:ext cx="9688296" cy="1642969"/>
          </a:xfrm>
        </p:spPr>
        <p:txBody>
          <a:bodyPr vert="horz" lIns="91440" tIns="45720" rIns="91440" bIns="45720" rtlCol="0" anchor="b">
            <a:normAutofit/>
          </a:bodyPr>
          <a:lstStyle/>
          <a:p>
            <a:pPr>
              <a:defRPr/>
            </a:pPr>
            <a:br>
              <a:rPr lang="en-US" altLang="cs-CZ" sz="4000" kern="1200">
                <a:solidFill>
                  <a:schemeClr val="tx1"/>
                </a:solidFill>
                <a:effectLst>
                  <a:outerShdw blurRad="38100" dist="38100" dir="2700000" algn="tl">
                    <a:srgbClr val="C0C0C0"/>
                  </a:outerShdw>
                </a:effectLst>
                <a:latin typeface="+mj-lt"/>
                <a:ea typeface="+mj-ea"/>
                <a:cs typeface="+mj-cs"/>
              </a:rPr>
            </a:br>
            <a:endParaRPr lang="en-US" altLang="cs-CZ" sz="4000" kern="1200">
              <a:solidFill>
                <a:schemeClr val="tx1"/>
              </a:solidFill>
              <a:effectLst>
                <a:outerShdw blurRad="38100" dist="38100" dir="2700000" algn="tl">
                  <a:srgbClr val="C0C0C0"/>
                </a:outerShdw>
              </a:effectLst>
              <a:latin typeface="+mj-lt"/>
              <a:ea typeface="+mj-ea"/>
              <a:cs typeface="+mj-cs"/>
            </a:endParaRPr>
          </a:p>
        </p:txBody>
      </p:sp>
      <p:sp>
        <p:nvSpPr>
          <p:cNvPr id="35842" name="Rectangle 3">
            <a:extLst>
              <a:ext uri="{FF2B5EF4-FFF2-40B4-BE49-F238E27FC236}">
                <a16:creationId xmlns:a16="http://schemas.microsoft.com/office/drawing/2014/main" id="{3C04C96E-DE25-4743-8920-313A53D626A3}"/>
              </a:ext>
            </a:extLst>
          </p:cNvPr>
          <p:cNvSpPr>
            <a:spLocks noChangeArrowheads="1"/>
          </p:cNvSpPr>
          <p:nvPr/>
        </p:nvSpPr>
        <p:spPr bwMode="auto">
          <a:xfrm>
            <a:off x="789154" y="229199"/>
            <a:ext cx="10658207" cy="4365949"/>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chor="t">
            <a:no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marL="457200" indent="-228600">
              <a:lnSpc>
                <a:spcPct val="150000"/>
              </a:lnSpc>
            </a:pPr>
            <a:r>
              <a:rPr lang="en-US" sz="2000" dirty="0">
                <a:latin typeface="+mn-lt"/>
                <a:ea typeface="+mn-ea"/>
              </a:rPr>
              <a:t>Oct 4: rules and principles of the seminar</a:t>
            </a:r>
          </a:p>
          <a:p>
            <a:pPr marL="457200" indent="-228600">
              <a:lnSpc>
                <a:spcPct val="150000"/>
              </a:lnSpc>
            </a:pPr>
            <a:r>
              <a:rPr lang="en-US" sz="2000" dirty="0">
                <a:latin typeface="+mn-lt"/>
                <a:ea typeface="+mn-ea"/>
              </a:rPr>
              <a:t>Oct 11: culture</a:t>
            </a:r>
          </a:p>
          <a:p>
            <a:pPr marL="457200" indent="-228600">
              <a:lnSpc>
                <a:spcPct val="150000"/>
              </a:lnSpc>
            </a:pPr>
            <a:r>
              <a:rPr lang="en-US" sz="2000" dirty="0">
                <a:latin typeface="+mn-lt"/>
                <a:ea typeface="+mn-ea"/>
              </a:rPr>
              <a:t>Oct 18: global, local, international and intercultural marketing culture, cultural dimensions</a:t>
            </a:r>
          </a:p>
          <a:p>
            <a:pPr marL="457200" indent="-228600">
              <a:lnSpc>
                <a:spcPct val="150000"/>
              </a:lnSpc>
            </a:pPr>
            <a:r>
              <a:rPr lang="en-US" sz="2000" dirty="0">
                <a:solidFill>
                  <a:srgbClr val="FF0000"/>
                </a:solidFill>
                <a:latin typeface="+mn-lt"/>
                <a:ea typeface="+mn-ea"/>
              </a:rPr>
              <a:t>Oct 25: Dean Holiday</a:t>
            </a:r>
          </a:p>
          <a:p>
            <a:pPr marL="457200" indent="-228600">
              <a:lnSpc>
                <a:spcPct val="150000"/>
              </a:lnSpc>
            </a:pPr>
            <a:r>
              <a:rPr lang="en-US" sz="2000" dirty="0">
                <a:latin typeface="+mn-lt"/>
                <a:ea typeface="+mn-ea"/>
              </a:rPr>
              <a:t>Nov 1: cultural dimensions, high-law context</a:t>
            </a:r>
          </a:p>
          <a:p>
            <a:pPr marL="457200" indent="-228600">
              <a:lnSpc>
                <a:spcPct val="150000"/>
              </a:lnSpc>
            </a:pPr>
            <a:r>
              <a:rPr lang="en-US" sz="2000" dirty="0">
                <a:latin typeface="+mn-lt"/>
                <a:ea typeface="+mn-ea"/>
              </a:rPr>
              <a:t>Nov 8: religion</a:t>
            </a:r>
          </a:p>
          <a:p>
            <a:pPr marL="457200" indent="-228600">
              <a:lnSpc>
                <a:spcPct val="150000"/>
              </a:lnSpc>
            </a:pPr>
            <a:r>
              <a:rPr lang="en-US" sz="2000" dirty="0">
                <a:latin typeface="+mn-lt"/>
                <a:ea typeface="+mn-ea"/>
              </a:rPr>
              <a:t>Nov 15: perception of beauty in different cultures, ideals of beauty</a:t>
            </a:r>
          </a:p>
          <a:p>
            <a:pPr marL="457200" indent="-228600">
              <a:lnSpc>
                <a:spcPct val="150000"/>
              </a:lnSpc>
            </a:pPr>
            <a:r>
              <a:rPr lang="en-US" sz="2000" dirty="0">
                <a:latin typeface="+mn-lt"/>
                <a:ea typeface="+mn-ea"/>
              </a:rPr>
              <a:t>Nov 22: humor in different cultures  </a:t>
            </a:r>
          </a:p>
          <a:p>
            <a:pPr marL="457200" indent="-228600">
              <a:lnSpc>
                <a:spcPct val="150000"/>
              </a:lnSpc>
            </a:pPr>
            <a:r>
              <a:rPr lang="en-US" sz="2000" dirty="0">
                <a:latin typeface="+mn-lt"/>
                <a:ea typeface="+mn-ea"/>
              </a:rPr>
              <a:t>Nov 29: intercultural aspects of nonverbal communication</a:t>
            </a:r>
          </a:p>
          <a:p>
            <a:pPr marL="457200" indent="-228600">
              <a:lnSpc>
                <a:spcPct val="150000"/>
              </a:lnSpc>
            </a:pPr>
            <a:r>
              <a:rPr lang="en-US" sz="2000" dirty="0">
                <a:latin typeface="+mn-lt"/>
                <a:ea typeface="+mn-ea"/>
              </a:rPr>
              <a:t>Dec 6: colors; women/men in different cultures; family, marriage, sexuality </a:t>
            </a:r>
          </a:p>
          <a:p>
            <a:pPr marL="457200" indent="-228600">
              <a:lnSpc>
                <a:spcPct val="150000"/>
              </a:lnSpc>
            </a:pPr>
            <a:r>
              <a:rPr lang="en-US" sz="2000" dirty="0">
                <a:latin typeface="+mn-lt"/>
                <a:ea typeface="+mn-ea"/>
              </a:rPr>
              <a:t>Dec 13: FINAL TEST; traditions in different cultures</a:t>
            </a:r>
          </a:p>
          <a:p>
            <a:pPr marL="457200" indent="-228600">
              <a:lnSpc>
                <a:spcPct val="150000"/>
              </a:lnSpc>
            </a:pPr>
            <a:r>
              <a:rPr lang="en-US" sz="2000" dirty="0">
                <a:latin typeface="+mn-lt"/>
                <a:ea typeface="+mn-ea"/>
              </a:rPr>
              <a:t>Dec 20: no session</a:t>
            </a:r>
          </a:p>
        </p:txBody>
      </p:sp>
      <p:sp>
        <p:nvSpPr>
          <p:cNvPr id="35876" name="Rectangle 35848">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877" name="Rectangle 35850">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871" name="Rectangle 36870">
            <a:extLst>
              <a:ext uri="{FF2B5EF4-FFF2-40B4-BE49-F238E27FC236}">
                <a16:creationId xmlns:a16="http://schemas.microsoft.com/office/drawing/2014/main" id="{D55CD764-972B-4CA5-A885-53E55C63E1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73" name="Rectangle 36872">
            <a:extLst>
              <a:ext uri="{FF2B5EF4-FFF2-40B4-BE49-F238E27FC236}">
                <a16:creationId xmlns:a16="http://schemas.microsoft.com/office/drawing/2014/main" id="{34165AB3-7006-4430-BCE3-25476BE133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34042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70A091-3232-C049-9807-57F9B6D5CD23}"/>
              </a:ext>
            </a:extLst>
          </p:cNvPr>
          <p:cNvSpPr>
            <a:spLocks noGrp="1"/>
          </p:cNvSpPr>
          <p:nvPr>
            <p:ph type="title"/>
          </p:nvPr>
        </p:nvSpPr>
        <p:spPr>
          <a:xfrm>
            <a:off x="594360" y="339117"/>
            <a:ext cx="11003280" cy="1619890"/>
          </a:xfrm>
        </p:spPr>
        <p:txBody>
          <a:bodyPr anchor="ctr">
            <a:normAutofit/>
          </a:bodyPr>
          <a:lstStyle/>
          <a:p>
            <a:pPr>
              <a:defRPr/>
            </a:pPr>
            <a:br>
              <a:rPr lang="en-US" altLang="cs-CZ">
                <a:effectLst>
                  <a:outerShdw blurRad="38100" dist="38100" dir="2700000" algn="tl">
                    <a:srgbClr val="C0C0C0"/>
                  </a:outerShdw>
                </a:effectLst>
                <a:ea typeface="ＭＳ Ｐゴシック" panose="020B0600070205080204" pitchFamily="34" charset="-128"/>
              </a:rPr>
            </a:br>
            <a:r>
              <a:rPr lang="en-US" altLang="cs-CZ">
                <a:effectLst>
                  <a:outerShdw blurRad="38100" dist="38100" dir="2700000" algn="tl">
                    <a:srgbClr val="C0C0C0"/>
                  </a:outerShdw>
                </a:effectLst>
                <a:ea typeface="ＭＳ Ｐゴシック" panose="020B0600070205080204" pitchFamily="34" charset="-128"/>
              </a:rPr>
              <a:t>Požadavky ke splnění předmětu</a:t>
            </a:r>
          </a:p>
        </p:txBody>
      </p:sp>
      <p:grpSp>
        <p:nvGrpSpPr>
          <p:cNvPr id="36875" name="Group 36874">
            <a:extLst>
              <a:ext uri="{FF2B5EF4-FFF2-40B4-BE49-F238E27FC236}">
                <a16:creationId xmlns:a16="http://schemas.microsoft.com/office/drawing/2014/main" id="{C57F67D8-2BFF-4661-AFAF-E2CE8B7DCE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6167" y="484632"/>
            <a:ext cx="242107" cy="1340860"/>
            <a:chOff x="56167" y="484632"/>
            <a:chExt cx="242107" cy="1340860"/>
          </a:xfrm>
        </p:grpSpPr>
        <p:sp>
          <p:nvSpPr>
            <p:cNvPr id="36876" name="Rectangle 2">
              <a:extLst>
                <a:ext uri="{FF2B5EF4-FFF2-40B4-BE49-F238E27FC236}">
                  <a16:creationId xmlns:a16="http://schemas.microsoft.com/office/drawing/2014/main" id="{4E1D4D71-728F-4B12-9CBF-3E5ABDA9BB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77" name="Rectangle 59">
              <a:extLst>
                <a:ext uri="{FF2B5EF4-FFF2-40B4-BE49-F238E27FC236}">
                  <a16:creationId xmlns:a16="http://schemas.microsoft.com/office/drawing/2014/main" id="{3513D1C2-B9D1-43DC-8B39-AA4FF5AADB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05439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78" name="Rectangle 2">
              <a:extLst>
                <a:ext uri="{FF2B5EF4-FFF2-40B4-BE49-F238E27FC236}">
                  <a16:creationId xmlns:a16="http://schemas.microsoft.com/office/drawing/2014/main" id="{26CB8B66-F1A8-4DE9-AA67-8A7469BD73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79" name="Rectangle 59">
              <a:extLst>
                <a:ext uri="{FF2B5EF4-FFF2-40B4-BE49-F238E27FC236}">
                  <a16:creationId xmlns:a16="http://schemas.microsoft.com/office/drawing/2014/main" id="{1F72E235-B6DE-4EE7-B11D-3FBEF9DC41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91227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80" name="Rectangle 2">
              <a:extLst>
                <a:ext uri="{FF2B5EF4-FFF2-40B4-BE49-F238E27FC236}">
                  <a16:creationId xmlns:a16="http://schemas.microsoft.com/office/drawing/2014/main" id="{BA8C164F-E124-4ECF-9FD9-35C1F8E271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81" name="Rectangle 59">
              <a:extLst>
                <a:ext uri="{FF2B5EF4-FFF2-40B4-BE49-F238E27FC236}">
                  <a16:creationId xmlns:a16="http://schemas.microsoft.com/office/drawing/2014/main" id="{0151D52D-979C-4B9F-A037-D9DC745367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77016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82" name="Rectangle 2">
              <a:extLst>
                <a:ext uri="{FF2B5EF4-FFF2-40B4-BE49-F238E27FC236}">
                  <a16:creationId xmlns:a16="http://schemas.microsoft.com/office/drawing/2014/main" id="{EE8F116C-C879-4D3A-8F6D-A25B7125E2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83" name="Rectangle 59">
              <a:extLst>
                <a:ext uri="{FF2B5EF4-FFF2-40B4-BE49-F238E27FC236}">
                  <a16:creationId xmlns:a16="http://schemas.microsoft.com/office/drawing/2014/main" id="{6709DF44-7C20-4444-8862-A9203CBE64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62804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84" name="Rectangle 2">
              <a:extLst>
                <a:ext uri="{FF2B5EF4-FFF2-40B4-BE49-F238E27FC236}">
                  <a16:creationId xmlns:a16="http://schemas.microsoft.com/office/drawing/2014/main" id="{4D6A9505-9408-4DC6-BD50-75A8C694900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85" name="Rectangle 59">
              <a:extLst>
                <a:ext uri="{FF2B5EF4-FFF2-40B4-BE49-F238E27FC236}">
                  <a16:creationId xmlns:a16="http://schemas.microsoft.com/office/drawing/2014/main" id="{419FC7F2-FF7B-464A-8956-817BAD265A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48593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86" name="Rectangle 2">
              <a:extLst>
                <a:ext uri="{FF2B5EF4-FFF2-40B4-BE49-F238E27FC236}">
                  <a16:creationId xmlns:a16="http://schemas.microsoft.com/office/drawing/2014/main" id="{C0E235C3-2297-4887-8CF9-78B61DA7D8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87" name="Rectangle 59">
              <a:extLst>
                <a:ext uri="{FF2B5EF4-FFF2-40B4-BE49-F238E27FC236}">
                  <a16:creationId xmlns:a16="http://schemas.microsoft.com/office/drawing/2014/main" id="{741D2A4A-2FC3-46D1-94A7-C4BA4823B1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764961"/>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88" name="Rectangle 2">
              <a:extLst>
                <a:ext uri="{FF2B5EF4-FFF2-40B4-BE49-F238E27FC236}">
                  <a16:creationId xmlns:a16="http://schemas.microsoft.com/office/drawing/2014/main" id="{2E7DFA72-3CFE-4FB2-A769-C3D65C30CC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89" name="Rectangle 59">
              <a:extLst>
                <a:ext uri="{FF2B5EF4-FFF2-40B4-BE49-F238E27FC236}">
                  <a16:creationId xmlns:a16="http://schemas.microsoft.com/office/drawing/2014/main" id="{FFB273F7-B602-4697-92DA-B9C0B70E34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622847"/>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90" name="Rectangle 2">
              <a:extLst>
                <a:ext uri="{FF2B5EF4-FFF2-40B4-BE49-F238E27FC236}">
                  <a16:creationId xmlns:a16="http://schemas.microsoft.com/office/drawing/2014/main" id="{C76D34E0-BC86-46D8-920E-594A3C4B6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91" name="Rectangle 59">
              <a:extLst>
                <a:ext uri="{FF2B5EF4-FFF2-40B4-BE49-F238E27FC236}">
                  <a16:creationId xmlns:a16="http://schemas.microsoft.com/office/drawing/2014/main" id="{F17BC71C-4B64-4990-90FF-78123B720C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480733"/>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92" name="Rectangle 2">
              <a:extLst>
                <a:ext uri="{FF2B5EF4-FFF2-40B4-BE49-F238E27FC236}">
                  <a16:creationId xmlns:a16="http://schemas.microsoft.com/office/drawing/2014/main" id="{C807F90E-DB0C-4841-BFE0-9413759C26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93" name="Rectangle 59">
              <a:extLst>
                <a:ext uri="{FF2B5EF4-FFF2-40B4-BE49-F238E27FC236}">
                  <a16:creationId xmlns:a16="http://schemas.microsoft.com/office/drawing/2014/main" id="{F7E71EE5-0746-4E81-B154-BAC5FF86712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338619"/>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94" name="Rectangle 2">
              <a:extLst>
                <a:ext uri="{FF2B5EF4-FFF2-40B4-BE49-F238E27FC236}">
                  <a16:creationId xmlns:a16="http://schemas.microsoft.com/office/drawing/2014/main" id="{7FDDC085-25CA-4499-AAD9-DEA2035223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23774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95" name="Rectangle 59">
              <a:extLst>
                <a:ext uri="{FF2B5EF4-FFF2-40B4-BE49-F238E27FC236}">
                  <a16:creationId xmlns:a16="http://schemas.microsoft.com/office/drawing/2014/main" id="{1303C688-1ED7-46BE-B0EC-4638C54941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4864" y="1196505"/>
              <a:ext cx="61834" cy="59227"/>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6866" name="Content Placeholder 2">
            <a:extLst>
              <a:ext uri="{FF2B5EF4-FFF2-40B4-BE49-F238E27FC236}">
                <a16:creationId xmlns:a16="http://schemas.microsoft.com/office/drawing/2014/main" id="{0CA4360D-47CE-A248-B1E5-C9BD7C61D1C1}"/>
              </a:ext>
            </a:extLst>
          </p:cNvPr>
          <p:cNvSpPr>
            <a:spLocks noGrp="1"/>
          </p:cNvSpPr>
          <p:nvPr>
            <p:ph idx="1"/>
          </p:nvPr>
        </p:nvSpPr>
        <p:spPr>
          <a:xfrm>
            <a:off x="597407" y="2994561"/>
            <a:ext cx="11000233" cy="3494314"/>
          </a:xfrm>
        </p:spPr>
        <p:txBody>
          <a:bodyPr anchor="ctr">
            <a:normAutofit/>
          </a:bodyPr>
          <a:lstStyle/>
          <a:p>
            <a:pPr marL="457200" lvl="1" indent="0">
              <a:buNone/>
            </a:pPr>
            <a:endParaRPr lang="cs-CZ" altLang="cs-CZ" sz="1500" dirty="0">
              <a:ea typeface="ＭＳ Ｐゴシック" panose="020B0600070205080204" pitchFamily="34" charset="-128"/>
            </a:endParaRPr>
          </a:p>
          <a:p>
            <a:pPr marL="0" indent="0">
              <a:buNone/>
            </a:pPr>
            <a:r>
              <a:rPr lang="en-US" altLang="cs-CZ" sz="1500" b="1" dirty="0">
                <a:ea typeface="ＭＳ Ｐゴシック" panose="020B0600070205080204" pitchFamily="34" charset="-128"/>
              </a:rPr>
              <a:t>1. </a:t>
            </a:r>
            <a:r>
              <a:rPr lang="en-US" altLang="cs-CZ" sz="1500" b="1" dirty="0" err="1">
                <a:ea typeface="ＭＳ Ｐゴシック" panose="020B0600070205080204" pitchFamily="34" charset="-128"/>
              </a:rPr>
              <a:t>Aktivita</a:t>
            </a:r>
            <a:r>
              <a:rPr lang="en-US" altLang="cs-CZ" sz="1500" b="1" dirty="0">
                <a:ea typeface="ＭＳ Ｐゴシック" panose="020B0600070205080204" pitchFamily="34" charset="-128"/>
              </a:rPr>
              <a:t> v </a:t>
            </a:r>
            <a:r>
              <a:rPr lang="en-US" altLang="cs-CZ" sz="1500" b="1" dirty="0" err="1">
                <a:ea typeface="ＭＳ Ｐゴシック" panose="020B0600070205080204" pitchFamily="34" charset="-128"/>
              </a:rPr>
              <a:t>seminářích</a:t>
            </a:r>
            <a:r>
              <a:rPr lang="en-US" altLang="cs-CZ" sz="1500" b="1" dirty="0">
                <a:ea typeface="ＭＳ Ｐゴシック" panose="020B0600070205080204" pitchFamily="34" charset="-128"/>
              </a:rPr>
              <a:t> a </a:t>
            </a:r>
            <a:r>
              <a:rPr lang="en-US" altLang="cs-CZ" sz="1500" b="1" dirty="0" err="1">
                <a:ea typeface="ＭＳ Ｐゴシック" panose="020B0600070205080204" pitchFamily="34" charset="-128"/>
              </a:rPr>
              <a:t>plnění</a:t>
            </a:r>
            <a:r>
              <a:rPr lang="en-US" altLang="cs-CZ" sz="1500" b="1" dirty="0">
                <a:ea typeface="ＭＳ Ｐゴシック" panose="020B0600070205080204" pitchFamily="34" charset="-128"/>
              </a:rPr>
              <a:t> </a:t>
            </a:r>
            <a:r>
              <a:rPr lang="en-US" altLang="cs-CZ" sz="1500" b="1" dirty="0" err="1">
                <a:ea typeface="ＭＳ Ｐゴシック" panose="020B0600070205080204" pitchFamily="34" charset="-128"/>
              </a:rPr>
              <a:t>průběžných</a:t>
            </a:r>
            <a:r>
              <a:rPr lang="en-US" altLang="cs-CZ" sz="1500" b="1" dirty="0">
                <a:ea typeface="ＭＳ Ｐゴシック" panose="020B0600070205080204" pitchFamily="34" charset="-128"/>
              </a:rPr>
              <a:t> </a:t>
            </a:r>
            <a:r>
              <a:rPr lang="en-US" altLang="cs-CZ" sz="1500" b="1" dirty="0" err="1">
                <a:ea typeface="ＭＳ Ｐゴシック" panose="020B0600070205080204" pitchFamily="34" charset="-128"/>
              </a:rPr>
              <a:t>úkolů</a:t>
            </a:r>
            <a:r>
              <a:rPr lang="en-US" altLang="cs-CZ" sz="1500" b="1" dirty="0">
                <a:ea typeface="ＭＳ Ｐゴシック" panose="020B0600070205080204" pitchFamily="34" charset="-128"/>
              </a:rPr>
              <a:t> – 20 b. (4x5 b.) </a:t>
            </a:r>
            <a:br>
              <a:rPr lang="en-US" altLang="cs-CZ" sz="1500" b="1" dirty="0">
                <a:ea typeface="ＭＳ Ｐゴシック" panose="020B0600070205080204" pitchFamily="34" charset="-128"/>
              </a:rPr>
            </a:br>
            <a:endParaRPr lang="en-US" altLang="cs-CZ" sz="1500" b="1" dirty="0">
              <a:ea typeface="ＭＳ Ｐゴシック" panose="020B0600070205080204" pitchFamily="34" charset="-128"/>
            </a:endParaRPr>
          </a:p>
          <a:p>
            <a:pPr marL="0" indent="0">
              <a:buNone/>
            </a:pPr>
            <a:r>
              <a:rPr lang="en-US" altLang="cs-CZ" sz="1500" dirty="0">
                <a:ea typeface="ＭＳ Ｐゴシック" panose="020B0600070205080204" pitchFamily="34" charset="-128"/>
              </a:rPr>
              <a:t> Datum </a:t>
            </a:r>
            <a:r>
              <a:rPr lang="en-US" altLang="cs-CZ" sz="1500" dirty="0" err="1">
                <a:ea typeface="ＭＳ Ｐゴシック" panose="020B0600070205080204" pitchFamily="34" charset="-128"/>
              </a:rPr>
              <a:t>odevzdání</a:t>
            </a:r>
            <a:r>
              <a:rPr lang="en-US" altLang="cs-CZ" sz="1500" dirty="0">
                <a:ea typeface="ＭＳ Ｐゴシック" panose="020B0600070205080204" pitchFamily="34" charset="-128"/>
              </a:rPr>
              <a:t> </a:t>
            </a:r>
            <a:r>
              <a:rPr lang="en-US" altLang="cs-CZ" sz="1500" dirty="0" err="1">
                <a:ea typeface="ＭＳ Ｐゴシック" panose="020B0600070205080204" pitchFamily="34" charset="-128"/>
              </a:rPr>
              <a:t>bude</a:t>
            </a:r>
            <a:r>
              <a:rPr lang="en-US" altLang="cs-CZ" sz="1500" dirty="0">
                <a:ea typeface="ＭＳ Ｐゴシック" panose="020B0600070205080204" pitchFamily="34" charset="-128"/>
              </a:rPr>
              <a:t> </a:t>
            </a:r>
            <a:r>
              <a:rPr lang="en-US" altLang="cs-CZ" sz="1500" dirty="0" err="1">
                <a:ea typeface="ＭＳ Ｐゴシック" panose="020B0600070205080204" pitchFamily="34" charset="-128"/>
              </a:rPr>
              <a:t>vždy</a:t>
            </a:r>
            <a:r>
              <a:rPr lang="en-US" altLang="cs-CZ" sz="1500" dirty="0">
                <a:ea typeface="ＭＳ Ｐゴシック" panose="020B0600070205080204" pitchFamily="34" charset="-128"/>
              </a:rPr>
              <a:t> </a:t>
            </a:r>
            <a:r>
              <a:rPr lang="en-US" altLang="cs-CZ" sz="1500" dirty="0" err="1">
                <a:ea typeface="ＭＳ Ｐゴシック" panose="020B0600070205080204" pitchFamily="34" charset="-128"/>
              </a:rPr>
              <a:t>uvedeno</a:t>
            </a:r>
            <a:r>
              <a:rPr lang="en-US" altLang="cs-CZ" sz="1500" dirty="0">
                <a:ea typeface="ＭＳ Ｐゴシック" panose="020B0600070205080204" pitchFamily="34" charset="-128"/>
              </a:rPr>
              <a:t> v </a:t>
            </a:r>
            <a:r>
              <a:rPr lang="en-US" altLang="cs-CZ" sz="1500" dirty="0" err="1">
                <a:ea typeface="ＭＳ Ｐゴシック" panose="020B0600070205080204" pitchFamily="34" charset="-128"/>
              </a:rPr>
              <a:t>moodlu</a:t>
            </a:r>
            <a:r>
              <a:rPr lang="en-US" altLang="cs-CZ" sz="1500" dirty="0">
                <a:ea typeface="ＭＳ Ｐゴシック" panose="020B0600070205080204" pitchFamily="34" charset="-128"/>
              </a:rPr>
              <a:t> </a:t>
            </a:r>
            <a:r>
              <a:rPr lang="en-US" altLang="cs-CZ" sz="1500" dirty="0" err="1">
                <a:ea typeface="ＭＳ Ｐゴシック" panose="020B0600070205080204" pitchFamily="34" charset="-128"/>
              </a:rPr>
              <a:t>týden</a:t>
            </a:r>
            <a:r>
              <a:rPr lang="en-US" altLang="cs-CZ" sz="1500" dirty="0">
                <a:ea typeface="ＭＳ Ｐゴシック" panose="020B0600070205080204" pitchFamily="34" charset="-128"/>
              </a:rPr>
              <a:t> </a:t>
            </a:r>
            <a:r>
              <a:rPr lang="en-US" altLang="cs-CZ" sz="1500" dirty="0" err="1">
                <a:ea typeface="ＭＳ Ｐゴシック" panose="020B0600070205080204" pitchFamily="34" charset="-128"/>
              </a:rPr>
              <a:t>předem</a:t>
            </a:r>
            <a:endParaRPr lang="en-US" altLang="cs-CZ" sz="1500" dirty="0">
              <a:ea typeface="ＭＳ Ｐゴシック" panose="020B0600070205080204" pitchFamily="34" charset="-128"/>
            </a:endParaRPr>
          </a:p>
          <a:p>
            <a:pPr marL="0" indent="0">
              <a:buNone/>
            </a:pPr>
            <a:br>
              <a:rPr lang="en-US" altLang="cs-CZ" sz="1500" dirty="0">
                <a:ea typeface="ＭＳ Ｐゴシック" panose="020B0600070205080204" pitchFamily="34" charset="-128"/>
              </a:rPr>
            </a:br>
            <a:br>
              <a:rPr lang="en-US" altLang="cs-CZ" sz="1500" dirty="0">
                <a:ea typeface="ＭＳ Ｐゴシック" panose="020B0600070205080204" pitchFamily="34" charset="-128"/>
              </a:rPr>
            </a:br>
            <a:r>
              <a:rPr lang="en-US" altLang="cs-CZ" sz="1500" b="1" dirty="0">
                <a:ea typeface="ＭＳ Ｐゴシック" panose="020B0600070205080204" pitchFamily="34" charset="-128"/>
              </a:rPr>
              <a:t>2. </a:t>
            </a:r>
            <a:r>
              <a:rPr lang="en-US" altLang="cs-CZ" sz="1500" b="1" dirty="0" err="1">
                <a:ea typeface="ＭＳ Ｐゴシック" panose="020B0600070205080204" pitchFamily="34" charset="-128"/>
              </a:rPr>
              <a:t>Závěrečný</a:t>
            </a:r>
            <a:r>
              <a:rPr lang="en-US" altLang="cs-CZ" sz="1500" b="1" dirty="0">
                <a:ea typeface="ＭＳ Ｐゴシック" panose="020B0600070205080204" pitchFamily="34" charset="-128"/>
              </a:rPr>
              <a:t> test – 30 b.</a:t>
            </a:r>
            <a:br>
              <a:rPr lang="en-US" altLang="cs-CZ" sz="1500" b="1" dirty="0">
                <a:ea typeface="ＭＳ Ｐゴシック" panose="020B0600070205080204" pitchFamily="34" charset="-128"/>
              </a:rPr>
            </a:br>
            <a:endParaRPr lang="en-US" altLang="cs-CZ" sz="1500" b="1" dirty="0">
              <a:ea typeface="ＭＳ Ｐゴシック" panose="020B0600070205080204" pitchFamily="34" charset="-128"/>
            </a:endParaRPr>
          </a:p>
          <a:p>
            <a:pPr marL="0" indent="0">
              <a:buNone/>
            </a:pPr>
            <a:r>
              <a:rPr lang="en-US" altLang="cs-CZ" sz="1500" dirty="0">
                <a:ea typeface="ＭＳ Ｐゴシック" panose="020B0600070205080204" pitchFamily="34" charset="-128"/>
              </a:rPr>
              <a:t>Na </a:t>
            </a:r>
            <a:r>
              <a:rPr lang="en-US" altLang="cs-CZ" sz="1500" dirty="0" err="1">
                <a:ea typeface="ＭＳ Ｐゴシック" panose="020B0600070205080204" pitchFamily="34" charset="-128"/>
              </a:rPr>
              <a:t>konci</a:t>
            </a:r>
            <a:r>
              <a:rPr lang="en-US" altLang="cs-CZ" sz="1500" dirty="0">
                <a:ea typeface="ＭＳ Ｐゴシック" panose="020B0600070205080204" pitchFamily="34" charset="-128"/>
              </a:rPr>
              <a:t> </a:t>
            </a:r>
            <a:r>
              <a:rPr lang="en-US" altLang="cs-CZ" sz="1500" dirty="0" err="1">
                <a:ea typeface="ＭＳ Ｐゴシック" panose="020B0600070205080204" pitchFamily="34" charset="-128"/>
              </a:rPr>
              <a:t>semestru</a:t>
            </a:r>
            <a:r>
              <a:rPr lang="en-US" altLang="cs-CZ" sz="1500" dirty="0">
                <a:ea typeface="ＭＳ Ｐゴシック" panose="020B0600070205080204" pitchFamily="34" charset="-128"/>
              </a:rPr>
              <a:t>, z </a:t>
            </a:r>
            <a:r>
              <a:rPr lang="en-US" altLang="cs-CZ" sz="1500" dirty="0" err="1">
                <a:ea typeface="ＭＳ Ｐゴシック" panose="020B0600070205080204" pitchFamily="34" charset="-128"/>
              </a:rPr>
              <a:t>přednášek</a:t>
            </a:r>
            <a:r>
              <a:rPr lang="en-US" altLang="cs-CZ" sz="1500" dirty="0">
                <a:ea typeface="ＭＳ Ｐゴシック" panose="020B0600070205080204" pitchFamily="34" charset="-128"/>
              </a:rPr>
              <a:t>, </a:t>
            </a:r>
            <a:r>
              <a:rPr lang="en-US" altLang="cs-CZ" sz="1500" dirty="0" err="1">
                <a:ea typeface="ＭＳ Ｐゴシック" panose="020B0600070205080204" pitchFamily="34" charset="-128"/>
              </a:rPr>
              <a:t>případně</a:t>
            </a:r>
            <a:r>
              <a:rPr lang="en-US" altLang="cs-CZ" sz="1500" dirty="0">
                <a:ea typeface="ＭＳ Ｐゴシック" panose="020B0600070205080204" pitchFamily="34" charset="-128"/>
              </a:rPr>
              <a:t> </a:t>
            </a:r>
            <a:r>
              <a:rPr lang="en-US" altLang="cs-CZ" sz="1500" dirty="0" err="1">
                <a:ea typeface="ＭＳ Ｐゴシック" panose="020B0600070205080204" pitchFamily="34" charset="-128"/>
              </a:rPr>
              <a:t>zadané</a:t>
            </a:r>
            <a:r>
              <a:rPr lang="en-US" altLang="cs-CZ" sz="1500" dirty="0">
                <a:ea typeface="ＭＳ Ｐゴシック" panose="020B0600070205080204" pitchFamily="34" charset="-128"/>
              </a:rPr>
              <a:t> </a:t>
            </a:r>
            <a:r>
              <a:rPr lang="en-US" altLang="cs-CZ" sz="1500" dirty="0" err="1">
                <a:ea typeface="ＭＳ Ｐゴシック" panose="020B0600070205080204" pitchFamily="34" charset="-128"/>
              </a:rPr>
              <a:t>povinné</a:t>
            </a:r>
            <a:r>
              <a:rPr lang="en-US" altLang="cs-CZ" sz="1500" dirty="0">
                <a:ea typeface="ＭＳ Ｐゴシック" panose="020B0600070205080204" pitchFamily="34" charset="-128"/>
              </a:rPr>
              <a:t> </a:t>
            </a:r>
            <a:r>
              <a:rPr lang="en-US" altLang="cs-CZ" sz="1500" dirty="0" err="1">
                <a:ea typeface="ＭＳ Ｐゴシック" panose="020B0600070205080204" pitchFamily="34" charset="-128"/>
              </a:rPr>
              <a:t>literatury</a:t>
            </a:r>
            <a:r>
              <a:rPr lang="en-US" altLang="cs-CZ" sz="1500" dirty="0">
                <a:ea typeface="ＭＳ Ｐゴシック" panose="020B0600070205080204" pitchFamily="34" charset="-128"/>
              </a:rPr>
              <a:t> v </a:t>
            </a:r>
            <a:r>
              <a:rPr lang="en-US" altLang="cs-CZ" sz="1500" dirty="0" err="1">
                <a:ea typeface="ＭＳ Ｐゴシック" panose="020B0600070205080204" pitchFamily="34" charset="-128"/>
              </a:rPr>
              <a:t>moodle</a:t>
            </a:r>
            <a:endParaRPr lang="en-US" altLang="cs-CZ" sz="1500" dirty="0">
              <a:ea typeface="ＭＳ Ｐゴシック" panose="020B0600070205080204" pitchFamily="34" charset="-128"/>
            </a:endParaRPr>
          </a:p>
          <a:p>
            <a:pPr marL="0" indent="0">
              <a:buNone/>
            </a:pPr>
            <a:br>
              <a:rPr lang="en-US" altLang="cs-CZ" sz="1500" dirty="0">
                <a:ea typeface="ＭＳ Ｐゴシック" panose="020B0600070205080204" pitchFamily="34" charset="-128"/>
              </a:rPr>
            </a:br>
            <a:endParaRPr lang="en-US" altLang="cs-CZ" sz="1500" dirty="0">
              <a:ea typeface="ＭＳ Ｐゴシック" panose="020B0600070205080204" pitchFamily="34" charset="-128"/>
            </a:endParaRPr>
          </a:p>
          <a:p>
            <a:pPr marL="0" indent="0">
              <a:buNone/>
            </a:pPr>
            <a:endParaRPr lang="cs-CZ" sz="1500" dirty="0">
              <a:ea typeface="ＭＳ Ｐゴシック" panose="020B0600070205080204" pitchFamily="34" charset="-128"/>
            </a:endParaRPr>
          </a:p>
          <a:p>
            <a:pPr marL="0" indent="0">
              <a:buNone/>
            </a:pPr>
            <a:endParaRPr lang="en-US" altLang="cs-CZ" sz="1500" dirty="0">
              <a:ea typeface="ＭＳ Ｐゴシック" panose="020B0600070205080204" pitchFamily="34" charset="-128"/>
            </a:endParaRPr>
          </a:p>
          <a:p>
            <a:pPr marL="0" indent="0">
              <a:buNone/>
            </a:pPr>
            <a:endParaRPr lang="en-US" altLang="cs-CZ" sz="1500" dirty="0">
              <a:ea typeface="ＭＳ Ｐゴシック" panose="020B0600070205080204" pitchFamily="34" charset="-128"/>
            </a:endParaRPr>
          </a:p>
          <a:p>
            <a:pPr marL="0" indent="0"/>
            <a:endParaRPr lang="en-US" altLang="cs-CZ" sz="1500" dirty="0">
              <a:ea typeface="ＭＳ Ｐゴシック" panose="020B0600070205080204" pitchFamily="34" charset="-128"/>
            </a:endParaRPr>
          </a:p>
          <a:p>
            <a:pPr marL="0" indent="0"/>
            <a:endParaRPr lang="cs-CZ" altLang="cs-CZ" sz="1500" dirty="0">
              <a:ea typeface="ＭＳ Ｐゴシック" panose="020B0600070205080204" pitchFamily="34" charset="-128"/>
            </a:endParaRPr>
          </a:p>
          <a:p>
            <a:pPr marL="0" indent="0"/>
            <a:endParaRPr lang="cs-CZ" altLang="cs-CZ" sz="1500" dirty="0">
              <a:ea typeface="ＭＳ Ｐゴシック" panose="020B0600070205080204" pitchFamily="34" charset="-128"/>
            </a:endParaRPr>
          </a:p>
        </p:txBody>
      </p:sp>
      <p:sp>
        <p:nvSpPr>
          <p:cNvPr id="36897" name="Rectangle 36896">
            <a:extLst>
              <a:ext uri="{FF2B5EF4-FFF2-40B4-BE49-F238E27FC236}">
                <a16:creationId xmlns:a16="http://schemas.microsoft.com/office/drawing/2014/main" id="{E3E51905-F374-4E1A-97CF-B741584B74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501384"/>
            <a:ext cx="12192000" cy="35661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871" name="Rectangle 36870">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6873" name="Rectangle 36872">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75" name="Rectangle 36874">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77" name="Rectangle 36876">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879" name="Rectangle 3687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881" name="Freeform: Shape 36880">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6883" name="Rectangle 36882">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270A091-3232-C049-9807-57F9B6D5CD23}"/>
              </a:ext>
            </a:extLst>
          </p:cNvPr>
          <p:cNvSpPr>
            <a:spLocks noGrp="1"/>
          </p:cNvSpPr>
          <p:nvPr>
            <p:ph type="title"/>
          </p:nvPr>
        </p:nvSpPr>
        <p:spPr>
          <a:xfrm>
            <a:off x="466722" y="586855"/>
            <a:ext cx="3201366" cy="3387497"/>
          </a:xfrm>
        </p:spPr>
        <p:txBody>
          <a:bodyPr anchor="b">
            <a:normAutofit/>
          </a:bodyPr>
          <a:lstStyle/>
          <a:p>
            <a:pPr algn="r">
              <a:defRPr/>
            </a:pPr>
            <a:br>
              <a:rPr lang="en-US" altLang="cs-CZ" sz="4000">
                <a:solidFill>
                  <a:srgbClr val="FFFFFF"/>
                </a:solidFill>
                <a:effectLst>
                  <a:outerShdw blurRad="38100" dist="38100" dir="2700000" algn="tl">
                    <a:srgbClr val="C0C0C0"/>
                  </a:outerShdw>
                </a:effectLst>
                <a:ea typeface="ＭＳ Ｐゴシック" panose="020B0600070205080204" pitchFamily="34" charset="-128"/>
              </a:rPr>
            </a:br>
            <a:r>
              <a:rPr lang="en-US" altLang="cs-CZ" sz="4000">
                <a:solidFill>
                  <a:srgbClr val="FFFFFF"/>
                </a:solidFill>
                <a:effectLst>
                  <a:outerShdw blurRad="38100" dist="38100" dir="2700000" algn="tl">
                    <a:srgbClr val="C0C0C0"/>
                  </a:outerShdw>
                </a:effectLst>
                <a:ea typeface="ＭＳ Ｐゴシック" panose="020B0600070205080204" pitchFamily="34" charset="-128"/>
              </a:rPr>
              <a:t>Požadavky ke splnění předmětu</a:t>
            </a:r>
          </a:p>
        </p:txBody>
      </p:sp>
      <p:sp>
        <p:nvSpPr>
          <p:cNvPr id="36866" name="Content Placeholder 2">
            <a:extLst>
              <a:ext uri="{FF2B5EF4-FFF2-40B4-BE49-F238E27FC236}">
                <a16:creationId xmlns:a16="http://schemas.microsoft.com/office/drawing/2014/main" id="{0CA4360D-47CE-A248-B1E5-C9BD7C61D1C1}"/>
              </a:ext>
            </a:extLst>
          </p:cNvPr>
          <p:cNvSpPr>
            <a:spLocks noGrp="1"/>
          </p:cNvSpPr>
          <p:nvPr>
            <p:ph idx="1"/>
          </p:nvPr>
        </p:nvSpPr>
        <p:spPr>
          <a:xfrm>
            <a:off x="4810259" y="649480"/>
            <a:ext cx="6555347" cy="5546047"/>
          </a:xfrm>
        </p:spPr>
        <p:txBody>
          <a:bodyPr anchor="ctr">
            <a:normAutofit/>
          </a:bodyPr>
          <a:lstStyle/>
          <a:p>
            <a:pPr marL="457200" lvl="1" indent="0">
              <a:buNone/>
            </a:pPr>
            <a:endParaRPr lang="cs-CZ" altLang="cs-CZ" sz="2000" dirty="0">
              <a:ea typeface="ＭＳ Ｐゴシック" panose="020B0600070205080204" pitchFamily="34" charset="-128"/>
            </a:endParaRPr>
          </a:p>
          <a:p>
            <a:pPr marL="0" indent="0">
              <a:buNone/>
            </a:pPr>
            <a:br>
              <a:rPr lang="en-US" altLang="cs-CZ" sz="2000" b="1" dirty="0">
                <a:ea typeface="ＭＳ Ｐゴシック" panose="020B0600070205080204" pitchFamily="34" charset="-128"/>
              </a:rPr>
            </a:br>
            <a:br>
              <a:rPr lang="en-US" altLang="cs-CZ" sz="2000" dirty="0">
                <a:ea typeface="ＭＳ Ｐゴシック" panose="020B0600070205080204" pitchFamily="34" charset="-128"/>
              </a:rPr>
            </a:br>
            <a:endParaRPr lang="en-US" altLang="cs-CZ" sz="2000" dirty="0">
              <a:ea typeface="ＭＳ Ｐゴシック" panose="020B0600070205080204" pitchFamily="34" charset="-128"/>
            </a:endParaRPr>
          </a:p>
          <a:p>
            <a:pPr marL="0" indent="0">
              <a:buNone/>
            </a:pPr>
            <a:r>
              <a:rPr lang="en-US" altLang="cs-CZ" sz="2000" b="1" dirty="0">
                <a:ea typeface="ＭＳ Ｐゴシック" panose="020B0600070205080204" pitchFamily="34" charset="-128"/>
              </a:rPr>
              <a:t>3. </a:t>
            </a:r>
            <a:r>
              <a:rPr lang="en-US" altLang="cs-CZ" sz="2000" b="1" dirty="0" err="1">
                <a:ea typeface="ＭＳ Ｐゴシック" panose="020B0600070205080204" pitchFamily="34" charset="-128"/>
              </a:rPr>
              <a:t>Týmový</a:t>
            </a:r>
            <a:r>
              <a:rPr lang="en-US" altLang="cs-CZ" sz="2000" b="1" dirty="0">
                <a:ea typeface="ＭＳ Ｐゴシック" panose="020B0600070205080204" pitchFamily="34" charset="-128"/>
              </a:rPr>
              <a:t> </a:t>
            </a:r>
            <a:r>
              <a:rPr lang="en-US" altLang="cs-CZ" sz="2000" b="1" dirty="0" err="1">
                <a:ea typeface="ＭＳ Ｐゴシック" panose="020B0600070205080204" pitchFamily="34" charset="-128"/>
              </a:rPr>
              <a:t>projekt</a:t>
            </a:r>
            <a:r>
              <a:rPr lang="en-US" altLang="cs-CZ" sz="2000" b="1" dirty="0">
                <a:ea typeface="ＭＳ Ｐゴシック" panose="020B0600070205080204" pitchFamily="34" charset="-128"/>
              </a:rPr>
              <a:t> (50 %)</a:t>
            </a:r>
          </a:p>
          <a:p>
            <a:pPr marL="0" indent="0">
              <a:buNone/>
            </a:pPr>
            <a:r>
              <a:rPr lang="en-US" altLang="cs-CZ" sz="2000" i="1" dirty="0" err="1">
                <a:ea typeface="ＭＳ Ｐゴシック" panose="020B0600070205080204" pitchFamily="34" charset="-128"/>
              </a:rPr>
              <a:t>Tvorba</a:t>
            </a:r>
            <a:r>
              <a:rPr lang="en-US" altLang="cs-CZ" sz="2000" i="1" dirty="0">
                <a:ea typeface="ＭＳ Ｐゴシック" panose="020B0600070205080204" pitchFamily="34" charset="-128"/>
              </a:rPr>
              <a:t> </a:t>
            </a:r>
            <a:r>
              <a:rPr lang="en-US" altLang="cs-CZ" sz="2000" i="1" dirty="0" err="1">
                <a:ea typeface="ＭＳ Ｐゴシック" panose="020B0600070205080204" pitchFamily="34" charset="-128"/>
              </a:rPr>
              <a:t>týmů</a:t>
            </a:r>
            <a:r>
              <a:rPr lang="en-US" altLang="cs-CZ" sz="2000" i="1" dirty="0">
                <a:ea typeface="ＭＳ Ｐゴシック" panose="020B0600070205080204" pitchFamily="34" charset="-128"/>
              </a:rPr>
              <a:t> – 18. </a:t>
            </a:r>
            <a:r>
              <a:rPr lang="en-US" altLang="cs-CZ" sz="2000" i="1" dirty="0" err="1">
                <a:ea typeface="ＭＳ Ｐゴシック" panose="020B0600070205080204" pitchFamily="34" charset="-128"/>
              </a:rPr>
              <a:t>října</a:t>
            </a:r>
            <a:r>
              <a:rPr lang="en-US" altLang="cs-CZ" sz="2000" i="1" dirty="0">
                <a:ea typeface="ＭＳ Ｐゴシック" panose="020B0600070205080204" pitchFamily="34" charset="-128"/>
              </a:rPr>
              <a:t> 2024</a:t>
            </a:r>
          </a:p>
          <a:p>
            <a:pPr marL="0" indent="0">
              <a:buNone/>
            </a:pPr>
            <a:r>
              <a:rPr lang="en-US" altLang="cs-CZ" sz="2000" i="1" dirty="0" err="1">
                <a:ea typeface="ＭＳ Ｐゴシック" panose="020B0600070205080204" pitchFamily="34" charset="-128"/>
              </a:rPr>
              <a:t>Nahlášení</a:t>
            </a:r>
            <a:r>
              <a:rPr lang="en-US" altLang="cs-CZ" sz="2000" i="1" dirty="0">
                <a:ea typeface="ＭＳ Ｐゴシック" panose="020B0600070205080204" pitchFamily="34" charset="-128"/>
              </a:rPr>
              <a:t> </a:t>
            </a:r>
            <a:r>
              <a:rPr lang="en-US" altLang="cs-CZ" sz="2000" i="1" dirty="0" err="1">
                <a:ea typeface="ＭＳ Ｐゴシック" panose="020B0600070205080204" pitchFamily="34" charset="-128"/>
              </a:rPr>
              <a:t>tématu</a:t>
            </a:r>
            <a:r>
              <a:rPr lang="en-US" altLang="cs-CZ" sz="2000" i="1" dirty="0">
                <a:ea typeface="ＭＳ Ｐゴシック" panose="020B0600070205080204" pitchFamily="34" charset="-128"/>
              </a:rPr>
              <a:t> </a:t>
            </a:r>
            <a:r>
              <a:rPr lang="en-US" altLang="cs-CZ" sz="2000" i="1" dirty="0" err="1">
                <a:ea typeface="ＭＳ Ｐゴシック" panose="020B0600070205080204" pitchFamily="34" charset="-128"/>
              </a:rPr>
              <a:t>týmového</a:t>
            </a:r>
            <a:r>
              <a:rPr lang="en-US" altLang="cs-CZ" sz="2000" i="1" dirty="0">
                <a:ea typeface="ＭＳ Ｐゴシック" panose="020B0600070205080204" pitchFamily="34" charset="-128"/>
              </a:rPr>
              <a:t> </a:t>
            </a:r>
            <a:r>
              <a:rPr lang="en-US" altLang="cs-CZ" sz="2000" i="1" dirty="0" err="1">
                <a:ea typeface="ＭＳ Ｐゴシック" panose="020B0600070205080204" pitchFamily="34" charset="-128"/>
              </a:rPr>
              <a:t>projektu</a:t>
            </a:r>
            <a:r>
              <a:rPr lang="en-US" altLang="cs-CZ" sz="2000" i="1" dirty="0">
                <a:ea typeface="ＭＳ Ｐゴシック" panose="020B0600070205080204" pitchFamily="34" charset="-128"/>
              </a:rPr>
              <a:t> – 14. </a:t>
            </a:r>
            <a:r>
              <a:rPr lang="en-US" altLang="cs-CZ" sz="2000" i="1" dirty="0" err="1">
                <a:ea typeface="ＭＳ Ｐゴシック" panose="020B0600070205080204" pitchFamily="34" charset="-128"/>
              </a:rPr>
              <a:t>listopadu</a:t>
            </a:r>
            <a:r>
              <a:rPr lang="en-US" altLang="cs-CZ" sz="2000" i="1" dirty="0">
                <a:ea typeface="ＭＳ Ｐゴシック" panose="020B0600070205080204" pitchFamily="34" charset="-128"/>
              </a:rPr>
              <a:t> 2024 (</a:t>
            </a:r>
            <a:r>
              <a:rPr lang="en-US" altLang="cs-CZ" sz="2000" i="1" dirty="0" err="1">
                <a:ea typeface="ＭＳ Ｐゴシック" panose="020B0600070205080204" pitchFamily="34" charset="-128"/>
              </a:rPr>
              <a:t>tabulka</a:t>
            </a:r>
            <a:r>
              <a:rPr lang="en-US" altLang="cs-CZ" sz="2000" i="1" dirty="0">
                <a:ea typeface="ＭＳ Ｐゴシック" panose="020B0600070205080204" pitchFamily="34" charset="-128"/>
              </a:rPr>
              <a:t> v </a:t>
            </a:r>
            <a:r>
              <a:rPr lang="en-US" altLang="cs-CZ" sz="2000" i="1" dirty="0" err="1">
                <a:ea typeface="ＭＳ Ｐゴシック" panose="020B0600070205080204" pitchFamily="34" charset="-128"/>
              </a:rPr>
              <a:t>moodlu</a:t>
            </a:r>
            <a:r>
              <a:rPr lang="en-US" altLang="cs-CZ" sz="2000" i="1" dirty="0">
                <a:ea typeface="ＭＳ Ｐゴシック" panose="020B0600070205080204" pitchFamily="34" charset="-128"/>
              </a:rPr>
              <a:t>)</a:t>
            </a:r>
          </a:p>
          <a:p>
            <a:pPr marL="0" indent="0">
              <a:buNone/>
            </a:pPr>
            <a:r>
              <a:rPr lang="en-US" altLang="cs-CZ" sz="2000" i="1" dirty="0" err="1">
                <a:ea typeface="ＭＳ Ｐゴシック" panose="020B0600070205080204" pitchFamily="34" charset="-128"/>
              </a:rPr>
              <a:t>Odevzdání</a:t>
            </a:r>
            <a:r>
              <a:rPr lang="en-US" altLang="cs-CZ" sz="2000" i="1" dirty="0">
                <a:ea typeface="ＭＳ Ｐゴシック" panose="020B0600070205080204" pitchFamily="34" charset="-128"/>
              </a:rPr>
              <a:t> </a:t>
            </a:r>
            <a:r>
              <a:rPr lang="en-US" altLang="cs-CZ" sz="2000" i="1" dirty="0" err="1">
                <a:ea typeface="ＭＳ Ｐゴシック" panose="020B0600070205080204" pitchFamily="34" charset="-128"/>
              </a:rPr>
              <a:t>týmového</a:t>
            </a:r>
            <a:r>
              <a:rPr lang="en-US" altLang="cs-CZ" sz="2000" i="1" dirty="0">
                <a:ea typeface="ＭＳ Ｐゴシック" panose="020B0600070205080204" pitchFamily="34" charset="-128"/>
              </a:rPr>
              <a:t> </a:t>
            </a:r>
            <a:r>
              <a:rPr lang="en-US" altLang="cs-CZ" sz="2000" i="1" dirty="0" err="1">
                <a:ea typeface="ＭＳ Ｐゴシック" panose="020B0600070205080204" pitchFamily="34" charset="-128"/>
              </a:rPr>
              <a:t>projektu</a:t>
            </a:r>
            <a:r>
              <a:rPr lang="en-US" altLang="cs-CZ" sz="2000" i="1" dirty="0">
                <a:ea typeface="ＭＳ Ｐゴシック" panose="020B0600070205080204" pitchFamily="34" charset="-128"/>
              </a:rPr>
              <a:t> (12. </a:t>
            </a:r>
            <a:r>
              <a:rPr lang="en-US" altLang="cs-CZ" sz="2000" i="1" dirty="0" err="1">
                <a:ea typeface="ＭＳ Ｐゴシック" panose="020B0600070205080204" pitchFamily="34" charset="-128"/>
              </a:rPr>
              <a:t>ledna</a:t>
            </a:r>
            <a:r>
              <a:rPr lang="en-US" altLang="cs-CZ" sz="2000" i="1" dirty="0">
                <a:ea typeface="ＭＳ Ｐゴシック" panose="020B0600070205080204" pitchFamily="34" charset="-128"/>
              </a:rPr>
              <a:t> 2024) </a:t>
            </a:r>
          </a:p>
          <a:p>
            <a:pPr marL="0" indent="0">
              <a:buNone/>
            </a:pPr>
            <a:endParaRPr lang="en-US" altLang="cs-CZ" sz="2000" i="1" dirty="0">
              <a:ea typeface="ＭＳ Ｐゴシック" panose="020B0600070205080204" pitchFamily="34" charset="-128"/>
            </a:endParaRPr>
          </a:p>
          <a:p>
            <a:pPr marL="0" indent="0">
              <a:buNone/>
            </a:pPr>
            <a:r>
              <a:rPr lang="cs-CZ" sz="2000" dirty="0">
                <a:ea typeface="ＭＳ Ｐゴシック" panose="020B0600070205080204" pitchFamily="34" charset="-128"/>
              </a:rPr>
              <a:t>Podmínkou splnění předmětu je získání alespoň 51 bodů, není nezbytně nutné absolvovat všechny výše uvedené aktivity.</a:t>
            </a:r>
            <a:endParaRPr lang="en-US" altLang="cs-CZ" sz="2000" dirty="0">
              <a:ea typeface="ＭＳ Ｐゴシック" panose="020B0600070205080204" pitchFamily="34" charset="-128"/>
            </a:endParaRPr>
          </a:p>
          <a:p>
            <a:pPr marL="0" indent="0">
              <a:buNone/>
            </a:pPr>
            <a:endParaRPr lang="en-US" altLang="cs-CZ" sz="2000" dirty="0">
              <a:ea typeface="ＭＳ Ｐゴシック" panose="020B0600070205080204" pitchFamily="34" charset="-128"/>
            </a:endParaRPr>
          </a:p>
          <a:p>
            <a:pPr marL="0" indent="0"/>
            <a:endParaRPr lang="cs-CZ" altLang="cs-CZ" sz="2000" dirty="0">
              <a:ea typeface="ＭＳ Ｐゴシック" panose="020B0600070205080204" pitchFamily="34" charset="-128"/>
            </a:endParaRPr>
          </a:p>
          <a:p>
            <a:pPr marL="0" indent="0"/>
            <a:endParaRPr lang="cs-CZ" altLang="cs-CZ" sz="2000" dirty="0">
              <a:ea typeface="ＭＳ Ｐゴシック" panose="020B0600070205080204" pitchFamily="34"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823" name="Rectangle 348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25" name="Rectangle 348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27" name="Rectangle 348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29" name="Rectangle 348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831" name="Rectangle 348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AD455E7-64D6-ED47-B8BB-8E0A8A7BF504}"/>
              </a:ext>
            </a:extLst>
          </p:cNvPr>
          <p:cNvSpPr>
            <a:spLocks noGrp="1"/>
          </p:cNvSpPr>
          <p:nvPr>
            <p:ph type="title"/>
          </p:nvPr>
        </p:nvSpPr>
        <p:spPr>
          <a:xfrm>
            <a:off x="1371599" y="294538"/>
            <a:ext cx="9895951" cy="1033669"/>
          </a:xfrm>
        </p:spPr>
        <p:txBody>
          <a:bodyPr>
            <a:normAutofit/>
          </a:bodyPr>
          <a:lstStyle/>
          <a:p>
            <a:pPr>
              <a:defRPr/>
            </a:pPr>
            <a:br>
              <a:rPr lang="en-US" altLang="cs-CZ" sz="3400">
                <a:solidFill>
                  <a:srgbClr val="FFFFFF"/>
                </a:solidFill>
                <a:effectLst>
                  <a:outerShdw blurRad="38100" dist="38100" dir="2700000" algn="tl">
                    <a:srgbClr val="C0C0C0"/>
                  </a:outerShdw>
                </a:effectLst>
                <a:ea typeface="ＭＳ Ｐゴシック" panose="020B0600070205080204" pitchFamily="34" charset="-128"/>
              </a:rPr>
            </a:br>
            <a:r>
              <a:rPr lang="en-US" altLang="cs-CZ" sz="3400">
                <a:solidFill>
                  <a:srgbClr val="FFFFFF"/>
                </a:solidFill>
                <a:effectLst>
                  <a:outerShdw blurRad="38100" dist="38100" dir="2700000" algn="tl">
                    <a:srgbClr val="C0C0C0"/>
                  </a:outerShdw>
                </a:effectLst>
                <a:ea typeface="ＭＳ Ｐゴシック" panose="020B0600070205080204" pitchFamily="34" charset="-128"/>
              </a:rPr>
              <a:t>Team project</a:t>
            </a:r>
          </a:p>
        </p:txBody>
      </p:sp>
      <p:sp>
        <p:nvSpPr>
          <p:cNvPr id="34818" name="Content Placeholder 2">
            <a:extLst>
              <a:ext uri="{FF2B5EF4-FFF2-40B4-BE49-F238E27FC236}">
                <a16:creationId xmlns:a16="http://schemas.microsoft.com/office/drawing/2014/main" id="{057A4E29-EDA9-C24C-9DEB-04D4AA975C16}"/>
              </a:ext>
            </a:extLst>
          </p:cNvPr>
          <p:cNvSpPr>
            <a:spLocks noGrp="1"/>
          </p:cNvSpPr>
          <p:nvPr>
            <p:ph idx="1"/>
          </p:nvPr>
        </p:nvSpPr>
        <p:spPr>
          <a:xfrm>
            <a:off x="1371599" y="2318197"/>
            <a:ext cx="9724031" cy="3683358"/>
          </a:xfrm>
        </p:spPr>
        <p:txBody>
          <a:bodyPr anchor="ctr">
            <a:normAutofit/>
          </a:bodyPr>
          <a:lstStyle/>
          <a:p>
            <a:pPr marL="457200" lvl="1" indent="0">
              <a:buNone/>
              <a:defRPr/>
            </a:pPr>
            <a:endParaRPr lang="cs-CZ" altLang="cs-CZ" sz="2000" dirty="0">
              <a:ea typeface="ＭＳ Ｐゴシック" panose="020B0600070205080204" pitchFamily="34" charset="-128"/>
            </a:endParaRPr>
          </a:p>
          <a:p>
            <a:pPr>
              <a:defRPr/>
            </a:pPr>
            <a:r>
              <a:rPr lang="en-US" sz="2000" dirty="0"/>
              <a:t>Choose the company and the country/countries/region to which the company will expand with some of its products or services (one or more products, or the whole brand). While expanding, company must be aware of cultural differences between countries. Conduct the cultural research of the target country to find out in which aspects the marketing strategy must be adapted.</a:t>
            </a:r>
            <a:endParaRPr lang="cs-CZ" sz="2000" dirty="0"/>
          </a:p>
          <a:p>
            <a:pPr marL="0" indent="0">
              <a:buNone/>
              <a:defRPr/>
            </a:pPr>
            <a:br>
              <a:rPr lang="en-US" altLang="cs-CZ" sz="2000" dirty="0">
                <a:ea typeface="ＭＳ Ｐゴシック" panose="020B0600070205080204" pitchFamily="34" charset="-128"/>
              </a:rPr>
            </a:br>
            <a:endParaRPr lang="en-US" altLang="cs-CZ" sz="2000" dirty="0">
              <a:ea typeface="ＭＳ Ｐゴシック" panose="020B0600070205080204" pitchFamily="34" charset="-128"/>
            </a:endParaRPr>
          </a:p>
          <a:p>
            <a:pPr marL="0" indent="0">
              <a:defRPr/>
            </a:pPr>
            <a:endParaRPr lang="en-US" altLang="cs-CZ" sz="2000" dirty="0">
              <a:ea typeface="ＭＳ Ｐゴシック" panose="020B0600070205080204" pitchFamily="34" charset="-128"/>
            </a:endParaRPr>
          </a:p>
          <a:p>
            <a:pPr marL="0" indent="0">
              <a:defRPr/>
            </a:pPr>
            <a:endParaRPr lang="cs-CZ" altLang="cs-CZ" sz="2000" dirty="0">
              <a:ea typeface="ＭＳ Ｐゴシック" panose="020B0600070205080204" pitchFamily="34" charset="-128"/>
            </a:endParaRPr>
          </a:p>
          <a:p>
            <a:pPr marL="0" indent="0">
              <a:defRPr/>
            </a:pPr>
            <a:endParaRPr lang="cs-CZ" altLang="cs-CZ" sz="2000" dirty="0">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833" name="Rectangle 34822">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4834" name="Rectangle 34824">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4835" name="Rectangle 34826">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B20FFA1-89AD-0642-96D3-A02CF3A52355}"/>
              </a:ext>
            </a:extLst>
          </p:cNvPr>
          <p:cNvSpPr>
            <a:spLocks noGrp="1"/>
          </p:cNvSpPr>
          <p:nvPr>
            <p:ph type="title"/>
          </p:nvPr>
        </p:nvSpPr>
        <p:spPr>
          <a:xfrm>
            <a:off x="1115568" y="548640"/>
            <a:ext cx="10168128" cy="1179576"/>
          </a:xfrm>
        </p:spPr>
        <p:txBody>
          <a:bodyPr>
            <a:normAutofit/>
          </a:bodyPr>
          <a:lstStyle/>
          <a:p>
            <a:pPr>
              <a:defRPr/>
            </a:pPr>
            <a:br>
              <a:rPr lang="en-US" altLang="cs-CZ" sz="3700" dirty="0">
                <a:effectLst>
                  <a:outerShdw blurRad="38100" dist="38100" dir="2700000" algn="tl">
                    <a:srgbClr val="C0C0C0"/>
                  </a:outerShdw>
                </a:effectLst>
                <a:ea typeface="ＭＳ Ｐゴシック" panose="020B0600070205080204" pitchFamily="34" charset="-128"/>
              </a:rPr>
            </a:br>
            <a:r>
              <a:rPr lang="en-US" altLang="cs-CZ" sz="3700" dirty="0">
                <a:effectLst>
                  <a:outerShdw blurRad="38100" dist="38100" dir="2700000" algn="tl">
                    <a:srgbClr val="C0C0C0"/>
                  </a:outerShdw>
                </a:effectLst>
                <a:ea typeface="ＭＳ Ｐゴシック" panose="020B0600070205080204" pitchFamily="34" charset="-128"/>
              </a:rPr>
              <a:t>Team project</a:t>
            </a:r>
          </a:p>
        </p:txBody>
      </p:sp>
      <p:sp>
        <p:nvSpPr>
          <p:cNvPr id="34836" name="Rectangle 3482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4818" name="Content Placeholder 2">
            <a:extLst>
              <a:ext uri="{FF2B5EF4-FFF2-40B4-BE49-F238E27FC236}">
                <a16:creationId xmlns:a16="http://schemas.microsoft.com/office/drawing/2014/main" id="{D1A37922-1DD3-D14F-9D62-EFA5ECD6B963}"/>
              </a:ext>
            </a:extLst>
          </p:cNvPr>
          <p:cNvSpPr>
            <a:spLocks noGrp="1"/>
          </p:cNvSpPr>
          <p:nvPr>
            <p:ph idx="1"/>
          </p:nvPr>
        </p:nvSpPr>
        <p:spPr>
          <a:xfrm>
            <a:off x="1115568" y="2007832"/>
            <a:ext cx="10168128" cy="3695020"/>
          </a:xfrm>
        </p:spPr>
        <p:txBody>
          <a:bodyPr>
            <a:noAutofit/>
          </a:bodyPr>
          <a:lstStyle/>
          <a:p>
            <a:pPr marL="457200" lvl="1" indent="0">
              <a:buNone/>
              <a:defRPr/>
            </a:pPr>
            <a:endParaRPr lang="cs-CZ" altLang="cs-CZ" sz="1400" dirty="0">
              <a:ea typeface="ＭＳ Ｐゴシック" panose="020B0600070205080204" pitchFamily="34" charset="-128"/>
            </a:endParaRPr>
          </a:p>
          <a:p>
            <a:pPr marL="0" indent="0">
              <a:buNone/>
              <a:defRPr/>
            </a:pPr>
            <a:r>
              <a:rPr lang="en-US" sz="1400" dirty="0"/>
              <a:t>Focus on, for example (choose only relevant aspects, you can also add other aspects):</a:t>
            </a:r>
            <a:br>
              <a:rPr lang="en-US" sz="1400" dirty="0"/>
            </a:br>
            <a:endParaRPr lang="cs-CZ" sz="1400" dirty="0"/>
          </a:p>
          <a:p>
            <a:pPr>
              <a:defRPr/>
            </a:pPr>
            <a:r>
              <a:rPr lang="cs-CZ" sz="1400" dirty="0" err="1"/>
              <a:t>cultural</a:t>
            </a:r>
            <a:r>
              <a:rPr lang="cs-CZ" sz="1400" dirty="0"/>
              <a:t> </a:t>
            </a:r>
            <a:r>
              <a:rPr lang="cs-CZ" sz="1400" dirty="0" err="1"/>
              <a:t>differences</a:t>
            </a:r>
            <a:r>
              <a:rPr lang="cs-CZ" sz="1400" dirty="0"/>
              <a:t> </a:t>
            </a:r>
            <a:r>
              <a:rPr lang="cs-CZ" sz="1400" dirty="0" err="1"/>
              <a:t>according</a:t>
            </a:r>
            <a:r>
              <a:rPr lang="cs-CZ" sz="1400" dirty="0"/>
              <a:t> to </a:t>
            </a:r>
            <a:r>
              <a:rPr lang="cs-CZ" sz="1400" dirty="0" err="1"/>
              <a:t>e.g</a:t>
            </a:r>
            <a:r>
              <a:rPr lang="cs-CZ" sz="1400" dirty="0"/>
              <a:t>. </a:t>
            </a:r>
            <a:r>
              <a:rPr lang="cs-CZ" sz="1400" dirty="0" err="1"/>
              <a:t>Hostede's</a:t>
            </a:r>
            <a:r>
              <a:rPr lang="cs-CZ" sz="1400" dirty="0"/>
              <a:t> </a:t>
            </a:r>
            <a:r>
              <a:rPr lang="cs-CZ" sz="1400" dirty="0" err="1"/>
              <a:t>cultural</a:t>
            </a:r>
            <a:r>
              <a:rPr lang="cs-CZ" sz="1400" dirty="0"/>
              <a:t> </a:t>
            </a:r>
            <a:r>
              <a:rPr lang="cs-CZ" sz="1400" dirty="0" err="1"/>
              <a:t>dimensions</a:t>
            </a:r>
            <a:r>
              <a:rPr lang="cs-CZ" sz="1400" dirty="0"/>
              <a:t> and </a:t>
            </a:r>
            <a:r>
              <a:rPr lang="cs-CZ" sz="1400" dirty="0" err="1"/>
              <a:t>its</a:t>
            </a:r>
            <a:r>
              <a:rPr lang="cs-CZ" sz="1400" dirty="0"/>
              <a:t> </a:t>
            </a:r>
            <a:r>
              <a:rPr lang="cs-CZ" sz="1400" dirty="0" err="1"/>
              <a:t>implications</a:t>
            </a:r>
            <a:endParaRPr lang="cs-CZ" sz="1400" dirty="0"/>
          </a:p>
          <a:p>
            <a:pPr>
              <a:defRPr/>
            </a:pPr>
            <a:r>
              <a:rPr lang="en-US" sz="1400" dirty="0"/>
              <a:t>language (</a:t>
            </a:r>
            <a:r>
              <a:rPr lang="cs-CZ" sz="1400" dirty="0" err="1"/>
              <a:t>before</a:t>
            </a:r>
            <a:r>
              <a:rPr lang="cs-CZ" sz="1400" dirty="0"/>
              <a:t> </a:t>
            </a:r>
            <a:r>
              <a:rPr lang="cs-CZ" sz="1400" dirty="0" err="1"/>
              <a:t>introducing</a:t>
            </a:r>
            <a:r>
              <a:rPr lang="cs-CZ" sz="1400" dirty="0"/>
              <a:t> </a:t>
            </a:r>
            <a:r>
              <a:rPr lang="cs-CZ" sz="1400" dirty="0" err="1"/>
              <a:t>names</a:t>
            </a:r>
            <a:r>
              <a:rPr lang="cs-CZ" sz="1400" dirty="0"/>
              <a:t>, </a:t>
            </a:r>
            <a:r>
              <a:rPr lang="cs-CZ" sz="1400" dirty="0" err="1"/>
              <a:t>check</a:t>
            </a:r>
            <a:r>
              <a:rPr lang="cs-CZ" sz="1400" dirty="0"/>
              <a:t> </a:t>
            </a:r>
            <a:r>
              <a:rPr lang="cs-CZ" sz="1400" dirty="0" err="1"/>
              <a:t>their</a:t>
            </a:r>
            <a:r>
              <a:rPr lang="cs-CZ" sz="1400" dirty="0"/>
              <a:t> </a:t>
            </a:r>
            <a:r>
              <a:rPr lang="cs-CZ" sz="1400" dirty="0" err="1"/>
              <a:t>compatibility</a:t>
            </a:r>
            <a:r>
              <a:rPr lang="cs-CZ" sz="1400" dirty="0"/>
              <a:t> and </a:t>
            </a:r>
            <a:r>
              <a:rPr lang="cs-CZ" sz="1400" dirty="0" err="1"/>
              <a:t>impact</a:t>
            </a:r>
            <a:r>
              <a:rPr lang="cs-CZ" sz="1400" dirty="0"/>
              <a:t> in </a:t>
            </a:r>
            <a:r>
              <a:rPr lang="cs-CZ" sz="1400" dirty="0" err="1"/>
              <a:t>the</a:t>
            </a:r>
            <a:r>
              <a:rPr lang="cs-CZ" sz="1400" dirty="0"/>
              <a:t> </a:t>
            </a:r>
            <a:r>
              <a:rPr lang="cs-CZ" sz="1400" dirty="0" err="1"/>
              <a:t>target</a:t>
            </a:r>
            <a:r>
              <a:rPr lang="cs-CZ" sz="1400" dirty="0"/>
              <a:t> </a:t>
            </a:r>
            <a:r>
              <a:rPr lang="cs-CZ" sz="1400" dirty="0" err="1"/>
              <a:t>languages</a:t>
            </a:r>
            <a:r>
              <a:rPr lang="cs-CZ" sz="1400" dirty="0"/>
              <a:t>)</a:t>
            </a:r>
          </a:p>
          <a:p>
            <a:pPr>
              <a:defRPr/>
            </a:pPr>
            <a:r>
              <a:rPr lang="en-US" sz="1400" dirty="0"/>
              <a:t>the economic and political situation, the import quota</a:t>
            </a:r>
            <a:endParaRPr lang="cs-CZ" sz="1400" dirty="0"/>
          </a:p>
          <a:p>
            <a:pPr>
              <a:defRPr/>
            </a:pPr>
            <a:r>
              <a:rPr lang="en-US" sz="1400" dirty="0"/>
              <a:t>legislative restrictions</a:t>
            </a:r>
            <a:endParaRPr lang="cs-CZ" sz="1400" dirty="0"/>
          </a:p>
          <a:p>
            <a:pPr>
              <a:defRPr/>
            </a:pPr>
            <a:r>
              <a:rPr lang="en-US" sz="1400" dirty="0"/>
              <a:t>local habits and customs, i.e. how to behave during negotiations.</a:t>
            </a:r>
            <a:endParaRPr lang="cs-CZ" sz="1400" dirty="0"/>
          </a:p>
          <a:p>
            <a:pPr>
              <a:defRPr/>
            </a:pPr>
            <a:r>
              <a:rPr lang="en-US" sz="1400" dirty="0"/>
              <a:t>differing tastes and needs </a:t>
            </a:r>
            <a:endParaRPr lang="cs-CZ" sz="1400" dirty="0"/>
          </a:p>
          <a:p>
            <a:pPr>
              <a:defRPr/>
            </a:pPr>
            <a:r>
              <a:rPr lang="en-US" sz="1400" dirty="0"/>
              <a:t>the requirements for appearance, the </a:t>
            </a:r>
            <a:r>
              <a:rPr lang="en-US" sz="1400" dirty="0" err="1"/>
              <a:t>colour</a:t>
            </a:r>
            <a:r>
              <a:rPr lang="en-US" sz="1400" dirty="0"/>
              <a:t>, the quality or the taste </a:t>
            </a:r>
            <a:endParaRPr lang="cs-CZ" sz="1400" dirty="0"/>
          </a:p>
          <a:p>
            <a:pPr>
              <a:defRPr/>
            </a:pPr>
            <a:r>
              <a:rPr lang="cs-CZ" sz="1400" dirty="0" err="1"/>
              <a:t>differences</a:t>
            </a:r>
            <a:r>
              <a:rPr lang="cs-CZ" sz="1400" dirty="0"/>
              <a:t> </a:t>
            </a:r>
            <a:r>
              <a:rPr lang="cs-CZ" sz="1400" dirty="0" err="1"/>
              <a:t>based</a:t>
            </a:r>
            <a:r>
              <a:rPr lang="cs-CZ" sz="1400" dirty="0"/>
              <a:t> on religion, </a:t>
            </a:r>
            <a:r>
              <a:rPr lang="cs-CZ" sz="1400" dirty="0" err="1"/>
              <a:t>values</a:t>
            </a:r>
            <a:r>
              <a:rPr lang="cs-CZ" sz="1400" dirty="0"/>
              <a:t> and </a:t>
            </a:r>
            <a:r>
              <a:rPr lang="cs-CZ" sz="1400" dirty="0" err="1"/>
              <a:t>symbols</a:t>
            </a:r>
            <a:endParaRPr lang="cs-CZ" sz="1400" dirty="0"/>
          </a:p>
          <a:p>
            <a:pPr>
              <a:defRPr/>
            </a:pPr>
            <a:r>
              <a:rPr lang="en-US" sz="1400" dirty="0"/>
              <a:t>the requirements of technical standards, composition and labelling of products. </a:t>
            </a:r>
            <a:endParaRPr lang="cs-CZ" sz="1400" dirty="0"/>
          </a:p>
          <a:p>
            <a:pPr>
              <a:defRPr/>
            </a:pPr>
            <a:r>
              <a:rPr lang="en-US" sz="1400" dirty="0"/>
              <a:t>what design, styling, quality, additional services will be valued and required (easy installation, long warranty, financial services)</a:t>
            </a:r>
            <a:endParaRPr lang="cs-CZ" sz="1400" dirty="0"/>
          </a:p>
          <a:p>
            <a:pPr>
              <a:defRPr/>
            </a:pPr>
            <a:r>
              <a:rPr lang="en-US" sz="1400" dirty="0"/>
              <a:t>preferred distribution and communication channels</a:t>
            </a:r>
            <a:endParaRPr lang="cs-CZ" sz="1400" dirty="0"/>
          </a:p>
          <a:p>
            <a:pPr>
              <a:defRPr/>
            </a:pPr>
            <a:r>
              <a:rPr lang="en-US" sz="1400" dirty="0"/>
              <a:t>use of the media and sales channels</a:t>
            </a:r>
            <a:endParaRPr lang="cs-CZ" sz="1400" dirty="0"/>
          </a:p>
          <a:p>
            <a:pPr marL="0" indent="0">
              <a:buNone/>
              <a:defRPr/>
            </a:pPr>
            <a:br>
              <a:rPr lang="en-US" altLang="cs-CZ" sz="1400" dirty="0">
                <a:ea typeface="ＭＳ Ｐゴシック" panose="020B0600070205080204" pitchFamily="34" charset="-128"/>
              </a:rPr>
            </a:br>
            <a:endParaRPr lang="en-US" altLang="cs-CZ" sz="1400" dirty="0">
              <a:ea typeface="ＭＳ Ｐゴシック" panose="020B0600070205080204" pitchFamily="34" charset="-128"/>
            </a:endParaRPr>
          </a:p>
          <a:p>
            <a:pPr marL="0" indent="0">
              <a:defRPr/>
            </a:pPr>
            <a:endParaRPr lang="en-US" altLang="cs-CZ" sz="1400" dirty="0">
              <a:ea typeface="ＭＳ Ｐゴシック" panose="020B0600070205080204" pitchFamily="34" charset="-128"/>
            </a:endParaRPr>
          </a:p>
          <a:p>
            <a:pPr marL="0" indent="0">
              <a:defRPr/>
            </a:pPr>
            <a:endParaRPr lang="cs-CZ" altLang="cs-CZ" sz="1400" dirty="0">
              <a:ea typeface="ＭＳ Ｐゴシック" panose="020B0600070205080204" pitchFamily="34" charset="-128"/>
            </a:endParaRPr>
          </a:p>
          <a:p>
            <a:pPr marL="0" indent="0">
              <a:defRPr/>
            </a:pPr>
            <a:endParaRPr lang="cs-CZ" altLang="cs-CZ" sz="1400" dirty="0">
              <a:ea typeface="ＭＳ Ｐゴシック" panose="020B0600070205080204"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823" name="Rectangle 34822">
            <a:extLst>
              <a:ext uri="{FF2B5EF4-FFF2-40B4-BE49-F238E27FC236}">
                <a16:creationId xmlns:a16="http://schemas.microsoft.com/office/drawing/2014/main" id="{DAF1966E-FD40-4A4A-B61B-C4DF7FA05F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4825" name="Rectangle 34824">
            <a:extLst>
              <a:ext uri="{FF2B5EF4-FFF2-40B4-BE49-F238E27FC236}">
                <a16:creationId xmlns:a16="http://schemas.microsoft.com/office/drawing/2014/main" id="{047BFA19-D45E-416B-A404-7AF2F3F270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8209" y="0"/>
            <a:ext cx="11167447" cy="2018806"/>
          </a:xfrm>
          <a:prstGeom prst="rect">
            <a:avLst/>
          </a:prstGeom>
          <a:ln w="9525">
            <a:solidFill>
              <a:srgbClr val="E1E1E1"/>
            </a:solidFill>
          </a:ln>
          <a:effectLst>
            <a:outerShdw blurRad="50800" dist="38100" dir="2700000" algn="t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34827" name="Rectangle 34826">
            <a:extLst>
              <a:ext uri="{FF2B5EF4-FFF2-40B4-BE49-F238E27FC236}">
                <a16:creationId xmlns:a16="http://schemas.microsoft.com/office/drawing/2014/main" id="{8E0105E7-23DB-4CF2-8258-FF47C762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85C37E2-B481-B94F-8B13-96100A41EDB3}"/>
              </a:ext>
            </a:extLst>
          </p:cNvPr>
          <p:cNvSpPr>
            <a:spLocks noGrp="1"/>
          </p:cNvSpPr>
          <p:nvPr>
            <p:ph type="title"/>
          </p:nvPr>
        </p:nvSpPr>
        <p:spPr>
          <a:xfrm>
            <a:off x="1115568" y="548640"/>
            <a:ext cx="10168128" cy="1179576"/>
          </a:xfrm>
        </p:spPr>
        <p:txBody>
          <a:bodyPr>
            <a:normAutofit/>
          </a:bodyPr>
          <a:lstStyle/>
          <a:p>
            <a:pPr>
              <a:defRPr/>
            </a:pPr>
            <a:br>
              <a:rPr lang="en-US" altLang="cs-CZ" sz="3700">
                <a:effectLst>
                  <a:outerShdw blurRad="38100" dist="38100" dir="2700000" algn="tl">
                    <a:srgbClr val="C0C0C0"/>
                  </a:outerShdw>
                </a:effectLst>
                <a:ea typeface="ＭＳ Ｐゴシック" panose="020B0600070205080204" pitchFamily="34" charset="-128"/>
              </a:rPr>
            </a:br>
            <a:r>
              <a:rPr lang="en-US" altLang="cs-CZ" sz="3700">
                <a:effectLst>
                  <a:outerShdw blurRad="38100" dist="38100" dir="2700000" algn="tl">
                    <a:srgbClr val="C0C0C0"/>
                  </a:outerShdw>
                </a:effectLst>
                <a:ea typeface="ＭＳ Ｐゴシック" panose="020B0600070205080204" pitchFamily="34" charset="-128"/>
              </a:rPr>
              <a:t>Team project</a:t>
            </a:r>
          </a:p>
        </p:txBody>
      </p:sp>
      <p:sp>
        <p:nvSpPr>
          <p:cNvPr id="34829" name="Rectangle 34828">
            <a:extLst>
              <a:ext uri="{FF2B5EF4-FFF2-40B4-BE49-F238E27FC236}">
                <a16:creationId xmlns:a16="http://schemas.microsoft.com/office/drawing/2014/main" id="{074B4F7D-14B2-478B-8BF5-01E4E0C5D2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8834" y="758952"/>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34818" name="Content Placeholder 2">
            <a:extLst>
              <a:ext uri="{FF2B5EF4-FFF2-40B4-BE49-F238E27FC236}">
                <a16:creationId xmlns:a16="http://schemas.microsoft.com/office/drawing/2014/main" id="{B324D8A3-A685-404C-86D5-4CD2CE034D77}"/>
              </a:ext>
            </a:extLst>
          </p:cNvPr>
          <p:cNvSpPr>
            <a:spLocks noGrp="1"/>
          </p:cNvSpPr>
          <p:nvPr>
            <p:ph idx="1"/>
          </p:nvPr>
        </p:nvSpPr>
        <p:spPr>
          <a:xfrm>
            <a:off x="1115568" y="2481943"/>
            <a:ext cx="10168128" cy="3695020"/>
          </a:xfrm>
        </p:spPr>
        <p:txBody>
          <a:bodyPr>
            <a:normAutofit/>
          </a:bodyPr>
          <a:lstStyle/>
          <a:p>
            <a:pPr marL="457200" lvl="1" indent="0">
              <a:buNone/>
              <a:defRPr/>
            </a:pPr>
            <a:endParaRPr lang="cs-CZ" altLang="cs-CZ" sz="2200">
              <a:ea typeface="ＭＳ Ｐゴシック" panose="020B0600070205080204" pitchFamily="34" charset="-128"/>
            </a:endParaRPr>
          </a:p>
          <a:p>
            <a:pPr marL="0" indent="0">
              <a:buNone/>
              <a:defRPr/>
            </a:pPr>
            <a:r>
              <a:rPr lang="en-US" sz="2200"/>
              <a:t>Recommended structure:</a:t>
            </a:r>
            <a:br>
              <a:rPr lang="en-US" sz="2200"/>
            </a:br>
            <a:endParaRPr lang="cs-CZ" sz="2200"/>
          </a:p>
          <a:p>
            <a:pPr>
              <a:defRPr/>
            </a:pPr>
            <a:r>
              <a:rPr lang="en-US" sz="2200"/>
              <a:t>Company/product description</a:t>
            </a:r>
            <a:endParaRPr lang="cs-CZ" sz="2200"/>
          </a:p>
          <a:p>
            <a:pPr>
              <a:defRPr/>
            </a:pPr>
            <a:r>
              <a:rPr lang="en-US" sz="2200"/>
              <a:t>Cultural research</a:t>
            </a:r>
            <a:endParaRPr lang="cs-CZ" sz="2200"/>
          </a:p>
          <a:p>
            <a:pPr>
              <a:defRPr/>
            </a:pPr>
            <a:r>
              <a:rPr lang="en-US" sz="2200"/>
              <a:t>Marketing strategy </a:t>
            </a:r>
            <a:endParaRPr lang="cs-CZ" sz="2200"/>
          </a:p>
          <a:p>
            <a:pPr marL="0" indent="0">
              <a:defRPr/>
            </a:pPr>
            <a:endParaRPr lang="en-US" altLang="cs-CZ" sz="2200">
              <a:ea typeface="ＭＳ Ｐゴシック" panose="020B0600070205080204" pitchFamily="34" charset="-128"/>
            </a:endParaRPr>
          </a:p>
          <a:p>
            <a:pPr marL="0" indent="0">
              <a:defRPr/>
            </a:pPr>
            <a:endParaRPr lang="cs-CZ" altLang="cs-CZ" sz="2200">
              <a:ea typeface="ＭＳ Ｐゴシック" panose="020B0600070205080204" pitchFamily="34" charset="-128"/>
            </a:endParaRPr>
          </a:p>
          <a:p>
            <a:pPr marL="0" indent="0">
              <a:defRPr/>
            </a:pPr>
            <a:endParaRPr lang="cs-CZ" altLang="cs-CZ" sz="2200">
              <a:ea typeface="ＭＳ Ｐゴシック" panose="020B0600070205080204" pitchFamily="34" charset="-128"/>
            </a:endParaRPr>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2099</TotalTime>
  <Words>657</Words>
  <Application>Microsoft Macintosh PowerPoint</Application>
  <PresentationFormat>Širokoúhlá obrazovka</PresentationFormat>
  <Paragraphs>81</Paragraphs>
  <Slides>10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10</vt:i4>
      </vt:variant>
    </vt:vector>
  </HeadingPairs>
  <TitlesOfParts>
    <vt:vector size="14" baseType="lpstr">
      <vt:lpstr>Arial</vt:lpstr>
      <vt:lpstr>Calibri</vt:lpstr>
      <vt:lpstr>Calibri Light</vt:lpstr>
      <vt:lpstr>Motiv Office</vt:lpstr>
      <vt:lpstr>INTERKULTURNÍ MARKETING</vt:lpstr>
      <vt:lpstr>Prezentace aplikace PowerPoint</vt:lpstr>
      <vt:lpstr> </vt:lpstr>
      <vt:lpstr> </vt:lpstr>
      <vt:lpstr> Požadavky ke splnění předmětu</vt:lpstr>
      <vt:lpstr> Požadavky ke splnění předmětu</vt:lpstr>
      <vt:lpstr> Team project</vt:lpstr>
      <vt:lpstr> Team project</vt:lpstr>
      <vt:lpstr> Team project</vt:lpstr>
      <vt:lpstr> Týmový projekt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INTERKULTURNÍ MARKETING</dc:title>
  <dc:creator>Jana Rosenfeldová</dc:creator>
  <cp:lastModifiedBy>Jana Rosenfeldová</cp:lastModifiedBy>
  <cp:revision>34</cp:revision>
  <dcterms:created xsi:type="dcterms:W3CDTF">2021-10-01T08:58:36Z</dcterms:created>
  <dcterms:modified xsi:type="dcterms:W3CDTF">2024-10-05T17:25:58Z</dcterms:modified>
</cp:coreProperties>
</file>