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6" r:id="rId10"/>
    <p:sldId id="264" r:id="rId11"/>
    <p:sldId id="265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Zaoblený obdélní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EC275-6F95-4409-AD0F-A5049A0696A6}" type="datetimeFigureOut">
              <a:rPr lang="cs-CZ" smtClean="0"/>
              <a:pPr/>
              <a:t>27.2.2013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20AB280-1860-4C46-8B6D-986D2F62C73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EC275-6F95-4409-AD0F-A5049A0696A6}" type="datetimeFigureOut">
              <a:rPr lang="cs-CZ" smtClean="0"/>
              <a:pPr/>
              <a:t>27.2.2013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AB280-1860-4C46-8B6D-986D2F62C73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EC275-6F95-4409-AD0F-A5049A0696A6}" type="datetimeFigureOut">
              <a:rPr lang="cs-CZ" smtClean="0"/>
              <a:pPr/>
              <a:t>27.2.2013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AB280-1860-4C46-8B6D-986D2F62C73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EC275-6F95-4409-AD0F-A5049A0696A6}" type="datetimeFigureOut">
              <a:rPr lang="cs-CZ" smtClean="0"/>
              <a:pPr/>
              <a:t>27.2.2013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AB280-1860-4C46-8B6D-986D2F62C73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Zaoblený obdélní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EC275-6F95-4409-AD0F-A5049A0696A6}" type="datetimeFigureOut">
              <a:rPr lang="cs-CZ" smtClean="0"/>
              <a:pPr/>
              <a:t>27.2.2013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Obdélní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20AB280-1860-4C46-8B6D-986D2F62C73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EC275-6F95-4409-AD0F-A5049A0696A6}" type="datetimeFigureOut">
              <a:rPr lang="cs-CZ" smtClean="0"/>
              <a:pPr/>
              <a:t>27.2.2013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AB280-1860-4C46-8B6D-986D2F62C73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EC275-6F95-4409-AD0F-A5049A0696A6}" type="datetimeFigureOut">
              <a:rPr lang="cs-CZ" smtClean="0"/>
              <a:pPr/>
              <a:t>27.2.2013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AB280-1860-4C46-8B6D-986D2F62C73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EC275-6F95-4409-AD0F-A5049A0696A6}" type="datetimeFigureOut">
              <a:rPr lang="cs-CZ" smtClean="0"/>
              <a:pPr/>
              <a:t>27.2.2013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AB280-1860-4C46-8B6D-986D2F62C73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EC275-6F95-4409-AD0F-A5049A0696A6}" type="datetimeFigureOut">
              <a:rPr lang="cs-CZ" smtClean="0"/>
              <a:pPr/>
              <a:t>27.2.2013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AB280-1860-4C46-8B6D-986D2F62C73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Zaoblený obdélní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EC275-6F95-4409-AD0F-A5049A0696A6}" type="datetimeFigureOut">
              <a:rPr lang="cs-CZ" smtClean="0"/>
              <a:pPr/>
              <a:t>27.2.2013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AB280-1860-4C46-8B6D-986D2F62C73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EC275-6F95-4409-AD0F-A5049A0696A6}" type="datetimeFigureOut">
              <a:rPr lang="cs-CZ" smtClean="0"/>
              <a:pPr/>
              <a:t>27.2.2013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20AB280-1860-4C46-8B6D-986D2F62C73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Zaoblený obdélní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DAEC275-6F95-4409-AD0F-A5049A0696A6}" type="datetimeFigureOut">
              <a:rPr lang="cs-CZ" smtClean="0"/>
              <a:pPr/>
              <a:t>27.2.2013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20AB280-1860-4C46-8B6D-986D2F62C733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Témata psycholingvistiky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Jazyk a myšlení</a:t>
            </a:r>
          </a:p>
          <a:p>
            <a:r>
              <a:rPr lang="cs-CZ" dirty="0" smtClean="0"/>
              <a:t>Vrozenost jazyka x učení</a:t>
            </a:r>
          </a:p>
          <a:p>
            <a:r>
              <a:rPr lang="cs-CZ" dirty="0" smtClean="0"/>
              <a:t>Nabývání mateřského jazyka</a:t>
            </a:r>
          </a:p>
          <a:p>
            <a:r>
              <a:rPr lang="cs-CZ" dirty="0" smtClean="0"/>
              <a:t>Bilingvismus</a:t>
            </a:r>
          </a:p>
          <a:p>
            <a:r>
              <a:rPr lang="cs-CZ" dirty="0" smtClean="0"/>
              <a:t>Učení se cizímu jazyku</a:t>
            </a:r>
          </a:p>
          <a:p>
            <a:r>
              <a:rPr lang="cs-CZ" dirty="0" smtClean="0"/>
              <a:t>Komunikace zvířat</a:t>
            </a:r>
          </a:p>
          <a:p>
            <a:r>
              <a:rPr lang="cs-CZ" dirty="0" smtClean="0"/>
              <a:t>Afázie</a:t>
            </a:r>
          </a:p>
          <a:p>
            <a:r>
              <a:rPr lang="cs-CZ" dirty="0" smtClean="0"/>
              <a:t>Mentální lexikon</a:t>
            </a:r>
          </a:p>
          <a:p>
            <a:r>
              <a:rPr lang="cs-CZ" dirty="0" smtClean="0"/>
              <a:t>Mentální gramatika</a:t>
            </a:r>
          </a:p>
          <a:p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Nový přístup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cs-CZ" dirty="0" smtClean="0"/>
              <a:t>Nejedná se o centra, ale o uzly složité </a:t>
            </a:r>
            <a:r>
              <a:rPr lang="cs-CZ" dirty="0" err="1" smtClean="0"/>
              <a:t>neuronální</a:t>
            </a:r>
            <a:r>
              <a:rPr lang="cs-CZ" dirty="0" smtClean="0"/>
              <a:t> sítě rozložené v obou hemisférách, s levostrannou převahou u většiny lidí.</a:t>
            </a:r>
          </a:p>
          <a:p>
            <a:pPr>
              <a:lnSpc>
                <a:spcPct val="150000"/>
              </a:lnSpc>
            </a:pPr>
            <a:endParaRPr lang="cs-CZ" dirty="0" smtClean="0"/>
          </a:p>
          <a:p>
            <a:pPr>
              <a:lnSpc>
                <a:spcPct val="150000"/>
              </a:lnSpc>
            </a:pPr>
            <a:r>
              <a:rPr lang="cs-CZ" dirty="0" smtClean="0"/>
              <a:t>U praváků je dominantní téměř vždy levá hemisféra, u leváků pouze v 70 %.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Doporučená literatura: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František </a:t>
            </a:r>
            <a:r>
              <a:rPr lang="cs-CZ" dirty="0" err="1" smtClean="0"/>
              <a:t>Koukolík</a:t>
            </a:r>
            <a:r>
              <a:rPr lang="cs-CZ" dirty="0" smtClean="0"/>
              <a:t>: Před úsvitem, po ránu </a:t>
            </a:r>
          </a:p>
          <a:p>
            <a:pPr>
              <a:buNone/>
            </a:pPr>
            <a:r>
              <a:rPr lang="cs-CZ" dirty="0" smtClean="0"/>
              <a:t>   (část věnovaná jazyku)</a:t>
            </a:r>
          </a:p>
          <a:p>
            <a:endParaRPr lang="cs-CZ" dirty="0" smtClean="0"/>
          </a:p>
          <a:p>
            <a:r>
              <a:rPr lang="cs-CZ" dirty="0" smtClean="0"/>
              <a:t>Jean </a:t>
            </a:r>
            <a:r>
              <a:rPr lang="cs-CZ" dirty="0" err="1" smtClean="0"/>
              <a:t>Aitchison</a:t>
            </a:r>
            <a:r>
              <a:rPr lang="cs-CZ" dirty="0" smtClean="0"/>
              <a:t>: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Articulate</a:t>
            </a:r>
            <a:r>
              <a:rPr lang="cs-CZ" dirty="0" smtClean="0"/>
              <a:t> </a:t>
            </a:r>
            <a:r>
              <a:rPr lang="cs-CZ" dirty="0" err="1" smtClean="0"/>
              <a:t>Mammal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   (část věnovaná komunikaci zvířat)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Psycholingvistika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Psycholingvistika – část lingvistiky, která zkoumá procesy produkce a percepce řeči a struktury v mozku, které tyto procesy umožňují. </a:t>
            </a:r>
          </a:p>
          <a:p>
            <a:endParaRPr lang="cs-CZ" sz="2800" dirty="0" smtClean="0"/>
          </a:p>
          <a:p>
            <a:r>
              <a:rPr lang="cs-CZ" sz="2800" dirty="0" smtClean="0"/>
              <a:t>Neurolingvistika – část lingvistiky studující jazyk ve vztahu ke způsobu jeho uložení, zpracování </a:t>
            </a:r>
            <a:r>
              <a:rPr lang="cs-CZ" sz="2800" smtClean="0"/>
              <a:t>a </a:t>
            </a:r>
            <a:r>
              <a:rPr lang="cs-CZ" sz="2800" smtClean="0"/>
              <a:t>produkce </a:t>
            </a:r>
            <a:r>
              <a:rPr lang="cs-CZ" sz="2800" dirty="0" smtClean="0"/>
              <a:t>v mozku.</a:t>
            </a: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Vlastnosti lidského jazyka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Vokálně-</a:t>
            </a:r>
            <a:r>
              <a:rPr lang="cs-CZ" sz="2800" dirty="0" err="1" smtClean="0"/>
              <a:t>auditorní</a:t>
            </a:r>
            <a:r>
              <a:rPr lang="cs-CZ" sz="2800" dirty="0" smtClean="0"/>
              <a:t> kanál </a:t>
            </a:r>
          </a:p>
          <a:p>
            <a:r>
              <a:rPr lang="cs-CZ" sz="2800" dirty="0" smtClean="0"/>
              <a:t>Arbitrárnost</a:t>
            </a:r>
          </a:p>
          <a:p>
            <a:r>
              <a:rPr lang="cs-CZ" sz="2800" dirty="0" err="1" smtClean="0"/>
              <a:t>Sémantičnost</a:t>
            </a:r>
            <a:endParaRPr lang="cs-CZ" sz="2800" dirty="0" smtClean="0"/>
          </a:p>
          <a:p>
            <a:r>
              <a:rPr lang="cs-CZ" sz="2800" dirty="0" smtClean="0"/>
              <a:t>Kulturní přenos</a:t>
            </a:r>
          </a:p>
          <a:p>
            <a:r>
              <a:rPr lang="cs-CZ" sz="2800" dirty="0" smtClean="0"/>
              <a:t>Spontánní užití </a:t>
            </a:r>
          </a:p>
          <a:p>
            <a:r>
              <a:rPr lang="cs-CZ" sz="2800" dirty="0" smtClean="0"/>
              <a:t>Střídání rolí v dialogu</a:t>
            </a:r>
          </a:p>
          <a:p>
            <a:r>
              <a:rPr lang="cs-CZ" sz="2800" dirty="0" smtClean="0"/>
              <a:t>Možnost mluvit o vzdáleném v čase a prostoru</a:t>
            </a:r>
          </a:p>
          <a:p>
            <a:endParaRPr lang="cs-CZ" sz="2800" dirty="0" smtClean="0"/>
          </a:p>
          <a:p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Vlastnosti lidského jazyka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cs-CZ" dirty="0" smtClean="0"/>
              <a:t>Strukturovanost (jen lidé)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Kreativita (jen lidé)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Dvojí artikulace: </a:t>
            </a:r>
          </a:p>
          <a:p>
            <a:pPr algn="just">
              <a:lnSpc>
                <a:spcPct val="150000"/>
              </a:lnSpc>
              <a:buNone/>
            </a:pPr>
            <a:r>
              <a:rPr lang="cs-CZ" dirty="0" smtClean="0"/>
              <a:t>   dvě úrovně struktury jazyka. První připouští členění do významových jednotek (morfémy, slova); druhá představuje rozklad na jednotky, které význam nenesou (fonémy).  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Přizpůsobení člověka jazyku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cs-CZ" b="1" dirty="0" smtClean="0"/>
              <a:t>Adaptace</a:t>
            </a:r>
            <a:r>
              <a:rPr lang="cs-CZ" dirty="0" smtClean="0"/>
              <a:t> je vlastnost organismu prospívající jeho biologické zdatnosti (přežití, potomstvo). Adaptací na proměnu prostředí, kterou bylo vysychání východní Afriky a proměna pralesů na savanu, byla schopnost chodit po dvou a uvolnit si ruce. </a:t>
            </a:r>
          </a:p>
          <a:p>
            <a:pPr algn="just"/>
            <a:r>
              <a:rPr lang="cs-CZ" b="1" dirty="0" err="1" smtClean="0"/>
              <a:t>Exaptace</a:t>
            </a:r>
            <a:r>
              <a:rPr lang="cs-CZ" dirty="0" smtClean="0"/>
              <a:t> je využití systému k jinému účelu, než vznikl. Čtení a psaní využívá oblasti mozku, které se vyvinuly k rozlišování tvarů. 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Přizpůsobení člověka jazyku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cs-CZ" dirty="0" smtClean="0"/>
              <a:t>Hrtan, zuby, rty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Vzpřímená postava, volná ústa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Dýchání 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Vývoj mozku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Zrcadlové neurony (svou aktivitou zrcadlí činnost, na niž se subjekt dívá).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7 kroků k jazyku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1) schopnost něco uchopit (aparát ruky a </a:t>
            </a:r>
            <a:r>
              <a:rPr lang="cs-CZ" dirty="0" err="1" smtClean="0"/>
              <a:t>neuronální</a:t>
            </a:r>
            <a:r>
              <a:rPr lang="cs-CZ" dirty="0" smtClean="0"/>
              <a:t> systém)</a:t>
            </a:r>
          </a:p>
          <a:p>
            <a:r>
              <a:rPr lang="cs-CZ" dirty="0" smtClean="0"/>
              <a:t>2) systém zrcadlových neuronů</a:t>
            </a:r>
          </a:p>
          <a:p>
            <a:r>
              <a:rPr lang="cs-CZ" dirty="0" smtClean="0"/>
              <a:t>3) systém napodobování úchopu</a:t>
            </a:r>
          </a:p>
          <a:p>
            <a:r>
              <a:rPr lang="cs-CZ" dirty="0" smtClean="0"/>
              <a:t>4) systém složitého napodobování</a:t>
            </a:r>
          </a:p>
          <a:p>
            <a:r>
              <a:rPr lang="cs-CZ" dirty="0" smtClean="0"/>
              <a:t>5) vznik komunikačního systému pomocí gest</a:t>
            </a:r>
          </a:p>
          <a:p>
            <a:r>
              <a:rPr lang="cs-CZ" dirty="0" smtClean="0"/>
              <a:t>6) vznik řeči</a:t>
            </a:r>
          </a:p>
          <a:p>
            <a:r>
              <a:rPr lang="cs-CZ" dirty="0" smtClean="0"/>
              <a:t>7) vznik jazyka, </a:t>
            </a:r>
            <a:r>
              <a:rPr lang="cs-CZ" dirty="0" err="1" smtClean="0"/>
              <a:t>pralidštiny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Brocova</a:t>
            </a:r>
            <a:r>
              <a:rPr lang="cs-CZ" dirty="0" smtClean="0"/>
              <a:t> oblast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Zvuky primátů – jiná oblast v mozku.</a:t>
            </a:r>
          </a:p>
          <a:p>
            <a:r>
              <a:rPr lang="cs-CZ" dirty="0" smtClean="0"/>
              <a:t>Zrcadlové neurony v levé hemisféře, mj. i v levém dolním čelním laloku. </a:t>
            </a:r>
          </a:p>
          <a:p>
            <a:r>
              <a:rPr lang="cs-CZ" dirty="0" smtClean="0"/>
              <a:t>1861 </a:t>
            </a:r>
            <a:r>
              <a:rPr lang="cs-CZ" dirty="0" err="1" smtClean="0"/>
              <a:t>Brocova</a:t>
            </a:r>
            <a:r>
              <a:rPr lang="cs-CZ" dirty="0" smtClean="0"/>
              <a:t> oblast: Francouz </a:t>
            </a:r>
            <a:r>
              <a:rPr lang="cs-CZ" dirty="0" err="1" smtClean="0"/>
              <a:t>Pierre</a:t>
            </a:r>
            <a:r>
              <a:rPr lang="cs-CZ" dirty="0" smtClean="0"/>
              <a:t> Paul </a:t>
            </a:r>
            <a:r>
              <a:rPr lang="cs-CZ" dirty="0" err="1" smtClean="0"/>
              <a:t>Broca</a:t>
            </a:r>
            <a:endParaRPr lang="cs-CZ" dirty="0" smtClean="0"/>
          </a:p>
          <a:p>
            <a:r>
              <a:rPr lang="cs-CZ" b="1" dirty="0" err="1" smtClean="0"/>
              <a:t>Brocova</a:t>
            </a:r>
            <a:r>
              <a:rPr lang="cs-CZ" b="1" dirty="0" smtClean="0"/>
              <a:t> (neplynulá, motorická) afázie:</a:t>
            </a:r>
          </a:p>
          <a:p>
            <a:pPr>
              <a:buNone/>
            </a:pPr>
            <a:r>
              <a:rPr lang="cs-CZ" dirty="0" smtClean="0"/>
              <a:t>   7 slov za minutu, křaplavý přízvuk, ale porozumění neporušeno. </a:t>
            </a:r>
            <a:r>
              <a:rPr lang="cs-CZ" dirty="0" err="1" smtClean="0"/>
              <a:t>Agramatismus</a:t>
            </a:r>
            <a:r>
              <a:rPr lang="cs-CZ" dirty="0" smtClean="0"/>
              <a:t>. Úroveň psaní odpovídá řeči.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Wernickeova</a:t>
            </a:r>
            <a:r>
              <a:rPr lang="cs-CZ" dirty="0" smtClean="0"/>
              <a:t> oblast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Němec Karl </a:t>
            </a:r>
            <a:r>
              <a:rPr lang="cs-CZ" dirty="0" err="1" smtClean="0"/>
              <a:t>Wernicke</a:t>
            </a:r>
            <a:r>
              <a:rPr lang="cs-CZ" dirty="0" smtClean="0"/>
              <a:t>: oblast na pomezí levého spánkového a temenního laloku.</a:t>
            </a:r>
          </a:p>
          <a:p>
            <a:r>
              <a:rPr lang="cs-CZ" b="1" dirty="0" err="1" smtClean="0"/>
              <a:t>Wernickeova</a:t>
            </a:r>
            <a:r>
              <a:rPr lang="cs-CZ" b="1" dirty="0" smtClean="0"/>
              <a:t> (senzorická) afázie: </a:t>
            </a:r>
            <a:r>
              <a:rPr lang="cs-CZ" dirty="0" smtClean="0"/>
              <a:t> </a:t>
            </a:r>
          </a:p>
          <a:p>
            <a:pPr>
              <a:buNone/>
            </a:pPr>
            <a:r>
              <a:rPr lang="cs-CZ" dirty="0" smtClean="0"/>
              <a:t>   plynulá řeč, špatná pojmenovávání i chápání,  opakování. Správná výslovnost,věty jsou přiměřeně dlouhé, rytmické a melodické.  Nesmyslné slabiky či slova (</a:t>
            </a:r>
            <a:r>
              <a:rPr lang="cs-CZ" dirty="0" err="1" smtClean="0"/>
              <a:t>parafázie</a:t>
            </a:r>
            <a:r>
              <a:rPr lang="cs-CZ" dirty="0" smtClean="0"/>
              <a:t>). Psaní se podobá úrovni mluvené řeči.</a:t>
            </a:r>
          </a:p>
          <a:p>
            <a:pPr>
              <a:buNone/>
            </a:pPr>
            <a:r>
              <a:rPr lang="cs-CZ" dirty="0" smtClean="0"/>
              <a:t>   </a:t>
            </a:r>
          </a:p>
          <a:p>
            <a:pPr>
              <a:buNone/>
            </a:pPr>
            <a:r>
              <a:rPr lang="cs-CZ" dirty="0" smtClean="0"/>
              <a:t>    http://cs.wikipedia.org/wiki/Afasie</a:t>
            </a:r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mění">
  <a:themeElements>
    <a:clrScheme name="Jmění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Jmění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Jmění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Jmění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D34817"/>
    </a:accent1>
    <a:accent2>
      <a:srgbClr val="9B2D1F"/>
    </a:accent2>
    <a:accent3>
      <a:srgbClr val="A28E6A"/>
    </a:accent3>
    <a:accent4>
      <a:srgbClr val="956251"/>
    </a:accent4>
    <a:accent5>
      <a:srgbClr val="918485"/>
    </a:accent5>
    <a:accent6>
      <a:srgbClr val="855D5D"/>
    </a:accent6>
    <a:hlink>
      <a:srgbClr val="CC9900"/>
    </a:hlink>
    <a:folHlink>
      <a:srgbClr val="96A9A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471</Words>
  <Application>Microsoft Office PowerPoint</Application>
  <PresentationFormat>Předvádění na obrazovce (4:3)</PresentationFormat>
  <Paragraphs>66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Jmění</vt:lpstr>
      <vt:lpstr>Témata psycholingvistiky</vt:lpstr>
      <vt:lpstr>Psycholingvistika </vt:lpstr>
      <vt:lpstr>Vlastnosti lidského jazyka</vt:lpstr>
      <vt:lpstr>Vlastnosti lidského jazyka</vt:lpstr>
      <vt:lpstr>Přizpůsobení člověka jazyku</vt:lpstr>
      <vt:lpstr>Přizpůsobení člověka jazyku</vt:lpstr>
      <vt:lpstr>7 kroků k jazyku</vt:lpstr>
      <vt:lpstr>Brocova oblast</vt:lpstr>
      <vt:lpstr>Wernickeova oblast</vt:lpstr>
      <vt:lpstr>Nový přístup</vt:lpstr>
      <vt:lpstr>Doporučená literatura: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Témata psycholingvistiky</dc:title>
  <dc:creator>Pavla</dc:creator>
  <cp:lastModifiedBy>uzivatel</cp:lastModifiedBy>
  <cp:revision>11</cp:revision>
  <dcterms:created xsi:type="dcterms:W3CDTF">2013-02-10T20:14:07Z</dcterms:created>
  <dcterms:modified xsi:type="dcterms:W3CDTF">2013-02-27T06:45:01Z</dcterms:modified>
</cp:coreProperties>
</file>