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71F2C-7748-47D7-B194-BB9D27E2E611}" type="datetimeFigureOut">
              <a:rPr lang="cs-CZ" smtClean="0"/>
              <a:t>28.04.2021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5BE76-FEF7-4F6A-BF3A-E1BE3A4D79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7517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71F2C-7748-47D7-B194-BB9D27E2E611}" type="datetimeFigureOut">
              <a:rPr lang="cs-CZ" smtClean="0"/>
              <a:t>28.04.2021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5BE76-FEF7-4F6A-BF3A-E1BE3A4D79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0946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71F2C-7748-47D7-B194-BB9D27E2E611}" type="datetimeFigureOut">
              <a:rPr lang="cs-CZ" smtClean="0"/>
              <a:t>28.04.2021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5BE76-FEF7-4F6A-BF3A-E1BE3A4D79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7732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71F2C-7748-47D7-B194-BB9D27E2E611}" type="datetimeFigureOut">
              <a:rPr lang="cs-CZ" smtClean="0"/>
              <a:t>28.04.2021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5BE76-FEF7-4F6A-BF3A-E1BE3A4D79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5863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71F2C-7748-47D7-B194-BB9D27E2E611}" type="datetimeFigureOut">
              <a:rPr lang="cs-CZ" smtClean="0"/>
              <a:t>28.04.2021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5BE76-FEF7-4F6A-BF3A-E1BE3A4D79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3078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71F2C-7748-47D7-B194-BB9D27E2E611}" type="datetimeFigureOut">
              <a:rPr lang="cs-CZ" smtClean="0"/>
              <a:t>28.04.2021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5BE76-FEF7-4F6A-BF3A-E1BE3A4D79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1465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71F2C-7748-47D7-B194-BB9D27E2E611}" type="datetimeFigureOut">
              <a:rPr lang="cs-CZ" smtClean="0"/>
              <a:t>28.04.2021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5BE76-FEF7-4F6A-BF3A-E1BE3A4D79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1476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71F2C-7748-47D7-B194-BB9D27E2E611}" type="datetimeFigureOut">
              <a:rPr lang="cs-CZ" smtClean="0"/>
              <a:t>28.04.2021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5BE76-FEF7-4F6A-BF3A-E1BE3A4D79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8898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71F2C-7748-47D7-B194-BB9D27E2E611}" type="datetimeFigureOut">
              <a:rPr lang="cs-CZ" smtClean="0"/>
              <a:t>28.04.2021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5BE76-FEF7-4F6A-BF3A-E1BE3A4D79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4495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71F2C-7748-47D7-B194-BB9D27E2E611}" type="datetimeFigureOut">
              <a:rPr lang="cs-CZ" smtClean="0"/>
              <a:t>28.04.2021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5BE76-FEF7-4F6A-BF3A-E1BE3A4D79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2012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71F2C-7748-47D7-B194-BB9D27E2E611}" type="datetimeFigureOut">
              <a:rPr lang="cs-CZ" smtClean="0"/>
              <a:t>28.04.2021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5BE76-FEF7-4F6A-BF3A-E1BE3A4D79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0719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A71F2C-7748-47D7-B194-BB9D27E2E611}" type="datetimeFigureOut">
              <a:rPr lang="cs-CZ" smtClean="0"/>
              <a:t>28.04.2021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5BE76-FEF7-4F6A-BF3A-E1BE3A4D79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5517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Základní struktura časovosti existence</a:t>
            </a:r>
            <a:endParaRPr lang="cs-CZ" dirty="0"/>
          </a:p>
        </p:txBody>
      </p:sp>
      <p:sp>
        <p:nvSpPr>
          <p:cNvPr id="7" name="Podnadpis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M. </a:t>
            </a:r>
            <a:r>
              <a:rPr lang="cs-CZ" dirty="0" err="1" smtClean="0"/>
              <a:t>Heidegger</a:t>
            </a:r>
            <a:r>
              <a:rPr lang="cs-CZ" dirty="0" smtClean="0"/>
              <a:t>, </a:t>
            </a:r>
            <a:r>
              <a:rPr lang="cs-CZ" i="1" dirty="0" smtClean="0"/>
              <a:t>Bytí a čas</a:t>
            </a:r>
            <a:r>
              <a:rPr lang="cs-CZ" dirty="0" smtClean="0"/>
              <a:t>, § 65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04283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Role konečnosti a časovosti v primárním rozvrhu rozumění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v primárním rozvrhu rozumění dochází k vydělování vlastního bytí pobytu v určeních:</a:t>
            </a:r>
          </a:p>
          <a:p>
            <a:pPr marL="0" indent="0" algn="ctr">
              <a:buNone/>
            </a:pPr>
            <a:endParaRPr lang="cs-CZ" dirty="0" smtClean="0"/>
          </a:p>
          <a:p>
            <a:pPr marL="0" indent="0" algn="ctr">
              <a:buNone/>
            </a:pPr>
            <a:r>
              <a:rPr lang="cs-CZ" dirty="0" smtClean="0"/>
              <a:t>jít mu v jeho bytí o toto býti (o to </a:t>
            </a:r>
            <a:r>
              <a:rPr lang="cs-CZ" b="1" dirty="0" smtClean="0"/>
              <a:t>ABY BYL</a:t>
            </a:r>
            <a:r>
              <a:rPr lang="cs-CZ" dirty="0" smtClean="0"/>
              <a:t>) ↔ </a:t>
            </a:r>
            <a:r>
              <a:rPr lang="cs-CZ" b="1" dirty="0" smtClean="0"/>
              <a:t>MOŽNO</a:t>
            </a:r>
            <a:r>
              <a:rPr lang="cs-CZ" dirty="0" smtClean="0"/>
              <a:t> a </a:t>
            </a:r>
            <a:r>
              <a:rPr lang="cs-CZ" b="1" dirty="0" smtClean="0"/>
              <a:t>MOCI</a:t>
            </a:r>
            <a:r>
              <a:rPr lang="cs-CZ" dirty="0" smtClean="0"/>
              <a:t> býti</a:t>
            </a:r>
          </a:p>
          <a:p>
            <a:pPr marL="0" indent="0" algn="ctr">
              <a:buNone/>
            </a:pPr>
            <a:r>
              <a:rPr lang="cs-CZ" dirty="0" smtClean="0"/>
              <a:t>za souběžného	     ↕</a:t>
            </a:r>
            <a:endParaRPr lang="cs-CZ" dirty="0"/>
          </a:p>
          <a:p>
            <a:pPr marL="0" indent="0" algn="ctr">
              <a:buNone/>
            </a:pPr>
            <a:r>
              <a:rPr lang="cs-CZ" dirty="0" smtClean="0"/>
              <a:t>nakročení do možnosti </a:t>
            </a:r>
            <a:r>
              <a:rPr lang="cs-CZ" b="1" dirty="0" smtClean="0"/>
              <a:t>NEBÝT</a:t>
            </a:r>
            <a:r>
              <a:rPr lang="cs-CZ" dirty="0" smtClean="0"/>
              <a:t> 		&amp;   	otevření horizontu </a:t>
            </a:r>
            <a:r>
              <a:rPr lang="cs-CZ" b="1" dirty="0" smtClean="0"/>
              <a:t>BUDE</a:t>
            </a:r>
          </a:p>
          <a:p>
            <a:endParaRPr lang="cs-CZ" dirty="0" smtClean="0"/>
          </a:p>
          <a:p>
            <a:r>
              <a:rPr lang="cs-CZ" dirty="0" smtClean="0"/>
              <a:t>děje se přitom: z </a:t>
            </a:r>
            <a:r>
              <a:rPr lang="cs-CZ" b="1" u="sng" dirty="0" smtClean="0"/>
              <a:t>nakročení do</a:t>
            </a:r>
            <a:r>
              <a:rPr lang="cs-CZ" dirty="0" smtClean="0"/>
              <a:t> a </a:t>
            </a:r>
            <a:r>
              <a:rPr lang="cs-CZ" b="1" u="sng" dirty="0" smtClean="0"/>
              <a:t>vystavení</a:t>
            </a:r>
            <a:r>
              <a:rPr lang="cs-CZ" dirty="0" smtClean="0"/>
              <a:t> krajní možnosti bytí </a:t>
            </a:r>
            <a:r>
              <a:rPr lang="cs-CZ" b="1" dirty="0" smtClean="0"/>
              <a:t>NEBÝT</a:t>
            </a:r>
            <a:r>
              <a:rPr lang="cs-CZ" dirty="0" smtClean="0"/>
              <a:t> </a:t>
            </a:r>
            <a:r>
              <a:rPr lang="cs-CZ" b="1" u="sng" dirty="0" smtClean="0"/>
              <a:t>přichází</a:t>
            </a:r>
            <a:r>
              <a:rPr lang="cs-CZ" dirty="0" smtClean="0"/>
              <a:t> za otevření horizontu </a:t>
            </a:r>
            <a:r>
              <a:rPr lang="cs-CZ" b="1" dirty="0" smtClean="0"/>
              <a:t>BUDE</a:t>
            </a:r>
            <a:r>
              <a:rPr lang="cs-CZ" dirty="0" smtClean="0"/>
              <a:t> určení bytí pobytu </a:t>
            </a:r>
            <a:r>
              <a:rPr lang="cs-CZ" b="1" u="sng" dirty="0" smtClean="0"/>
              <a:t>k sobě sama</a:t>
            </a:r>
            <a:r>
              <a:rPr lang="cs-CZ" dirty="0" smtClean="0"/>
              <a:t> ohledně toho, že pobytu v naléhavosti faktu býti-vůbec-tady jde o jeho vlastní možno a moci býti</a:t>
            </a:r>
          </a:p>
          <a:p>
            <a:r>
              <a:rPr lang="cs-CZ" dirty="0" smtClean="0"/>
              <a:t>pohyb </a:t>
            </a:r>
            <a:r>
              <a:rPr lang="cs-CZ" b="1" u="sng" dirty="0" smtClean="0"/>
              <a:t>nakročení do</a:t>
            </a:r>
            <a:r>
              <a:rPr lang="cs-CZ" dirty="0" smtClean="0"/>
              <a:t> a </a:t>
            </a:r>
            <a:r>
              <a:rPr lang="cs-CZ" b="1" u="sng" dirty="0" smtClean="0"/>
              <a:t>přicházení k sobě</a:t>
            </a:r>
            <a:r>
              <a:rPr lang="cs-CZ" dirty="0" smtClean="0"/>
              <a:t> v otevřeném horizontu = </a:t>
            </a:r>
            <a:r>
              <a:rPr lang="cs-CZ" b="1" u="sng" dirty="0" err="1" smtClean="0"/>
              <a:t>ekstase</a:t>
            </a:r>
            <a:endParaRPr lang="cs-CZ" b="1" u="sng" dirty="0" smtClean="0"/>
          </a:p>
          <a:p>
            <a:r>
              <a:rPr lang="cs-CZ" dirty="0" smtClean="0"/>
              <a:t>přicházení k sobě z nakročení do možnosti nebýt za otevření horizontu bude je součást komplexnějšího dění časovosti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5279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8521178"/>
              </p:ext>
            </p:extLst>
          </p:nvPr>
        </p:nvGraphicFramePr>
        <p:xfrm>
          <a:off x="838200" y="365124"/>
          <a:ext cx="10515601" cy="6057032"/>
        </p:xfrm>
        <a:graphic>
          <a:graphicData uri="http://schemas.openxmlformats.org/drawingml/2006/table">
            <a:tbl>
              <a:tblPr firstRow="1" firstCol="1" bandRow="1"/>
              <a:tblGrid>
                <a:gridCol w="1961539">
                  <a:extLst>
                    <a:ext uri="{9D8B030D-6E8A-4147-A177-3AD203B41FA5}">
                      <a16:colId xmlns:a16="http://schemas.microsoft.com/office/drawing/2014/main" val="2196513415"/>
                    </a:ext>
                  </a:extLst>
                </a:gridCol>
                <a:gridCol w="1961539">
                  <a:extLst>
                    <a:ext uri="{9D8B030D-6E8A-4147-A177-3AD203B41FA5}">
                      <a16:colId xmlns:a16="http://schemas.microsoft.com/office/drawing/2014/main" val="537157283"/>
                    </a:ext>
                  </a:extLst>
                </a:gridCol>
                <a:gridCol w="1273762">
                  <a:extLst>
                    <a:ext uri="{9D8B030D-6E8A-4147-A177-3AD203B41FA5}">
                      <a16:colId xmlns:a16="http://schemas.microsoft.com/office/drawing/2014/main" val="505157429"/>
                    </a:ext>
                  </a:extLst>
                </a:gridCol>
                <a:gridCol w="687777">
                  <a:extLst>
                    <a:ext uri="{9D8B030D-6E8A-4147-A177-3AD203B41FA5}">
                      <a16:colId xmlns:a16="http://schemas.microsoft.com/office/drawing/2014/main" val="1100928464"/>
                    </a:ext>
                  </a:extLst>
                </a:gridCol>
                <a:gridCol w="705312">
                  <a:extLst>
                    <a:ext uri="{9D8B030D-6E8A-4147-A177-3AD203B41FA5}">
                      <a16:colId xmlns:a16="http://schemas.microsoft.com/office/drawing/2014/main" val="2554241301"/>
                    </a:ext>
                  </a:extLst>
                </a:gridCol>
                <a:gridCol w="1962836">
                  <a:extLst>
                    <a:ext uri="{9D8B030D-6E8A-4147-A177-3AD203B41FA5}">
                      <a16:colId xmlns:a16="http://schemas.microsoft.com/office/drawing/2014/main" val="2538642279"/>
                    </a:ext>
                  </a:extLst>
                </a:gridCol>
                <a:gridCol w="1962836">
                  <a:extLst>
                    <a:ext uri="{9D8B030D-6E8A-4147-A177-3AD203B41FA5}">
                      <a16:colId xmlns:a16="http://schemas.microsoft.com/office/drawing/2014/main" val="3114565282"/>
                    </a:ext>
                  </a:extLst>
                </a:gridCol>
              </a:tblGrid>
              <a:tr h="2617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43566" marR="4356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43566" marR="4356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cap="all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nebýt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3566" marR="4356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43566" marR="4356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43566" marR="4356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4760141"/>
                  </a:ext>
                </a:extLst>
              </a:tr>
              <a:tr h="7678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43566" marR="4356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43566" marR="4356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cs-CZ" sz="16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↑ </a:t>
                      </a:r>
                      <a:r>
                        <a:rPr lang="cs-CZ" sz="16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nakročen</a:t>
                      </a:r>
                      <a:r>
                        <a:rPr lang="cs-CZ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↓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43566" marR="4356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6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→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3566" marR="4356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43566" marR="4356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9937166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za otevření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cap="all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bylo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3566" marR="4356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43566" marR="4356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býti-vůbec-tady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3566" marR="43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přichází k sobě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3566" marR="43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za otevření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cap="all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bude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3566" marR="4356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1396844"/>
                  </a:ext>
                </a:extLst>
              </a:tr>
              <a:tr h="131588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→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na to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3566" marR="4356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kým a jak už právě byl: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6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bylé</a:t>
                      </a:r>
                      <a:r>
                        <a:rPr lang="cs-C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možno a moci býti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3566" marR="43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v určení: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aby-byl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↕</a:t>
                      </a:r>
                      <a:r>
                        <a:rPr lang="cs-C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moci a možno</a:t>
                      </a:r>
                      <a:r>
                        <a:rPr lang="cs-CZ" sz="1600" b="1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cs-CZ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býti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3566" marR="43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3566" marR="43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3889206"/>
                  </a:ext>
                </a:extLst>
              </a:tr>
              <a:tr h="4988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43566" marR="4356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←</a:t>
                      </a:r>
                    </a:p>
                  </a:txBody>
                  <a:tcPr marL="43566" marR="4356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navracení zpět, opětovně uvrhován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3566" marR="4356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←</a:t>
                      </a:r>
                    </a:p>
                  </a:txBody>
                  <a:tcPr marL="43566" marR="4356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43566" marR="4356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1798446"/>
                  </a:ext>
                </a:extLst>
              </a:tr>
              <a:tr h="4013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↓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3566" marR="4356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43566" marR="4356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3566" marR="4356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43566" marR="4356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↓</a:t>
                      </a:r>
                    </a:p>
                  </a:txBody>
                  <a:tcPr marL="43566" marR="4356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6557362"/>
                  </a:ext>
                </a:extLst>
              </a:tr>
              <a:tr h="12914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43566" marR="4356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43566" marR="4356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↓ </a:t>
                      </a:r>
                      <a:r>
                        <a:rPr lang="cs-CZ" sz="1600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zpřítomňování </a:t>
                      </a:r>
                      <a:r>
                        <a:rPr lang="cs-CZ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↑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zvýznamňování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&amp;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rozumění si z přítomného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43566" marR="4356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43566" marR="4356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43566" marR="4356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1224009"/>
                  </a:ext>
                </a:extLst>
              </a:tr>
              <a:tr h="261792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to právě již dáno</a:t>
                      </a:r>
                    </a:p>
                  </a:txBody>
                  <a:tcPr marL="43566" marR="43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jako nějaká možnost</a:t>
                      </a:r>
                    </a:p>
                  </a:txBody>
                  <a:tcPr marL="43566" marR="43566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6550848"/>
                  </a:ext>
                </a:extLst>
              </a:tr>
              <a:tr h="244242">
                <a:tc gridSpan="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přítomně jsoucí</a:t>
                      </a:r>
                    </a:p>
                  </a:txBody>
                  <a:tcPr marL="43566" marR="43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173655"/>
                  </a:ext>
                </a:extLst>
              </a:tr>
              <a:tr h="7569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43566" marR="4356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43566" marR="4356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v horizontu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cap="all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přítomno</a:t>
                      </a:r>
                      <a:endParaRPr lang="cs-CZ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43566" marR="4356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43566" marR="4356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</a:p>
                  </a:txBody>
                  <a:tcPr marL="43566" marR="4356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32690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820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109</Words>
  <Application>Microsoft Office PowerPoint</Application>
  <PresentationFormat>Širokoúhlá obrazovka</PresentationFormat>
  <Paragraphs>76</Paragraphs>
  <Slides>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Motiv Office</vt:lpstr>
      <vt:lpstr>Základní struktura časovosti existence</vt:lpstr>
      <vt:lpstr>Role konečnosti a časovosti v primárním rozvrhu rozumění</vt:lpstr>
      <vt:lpstr>Prezentace aplikace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Základní struktura časovosti existence</dc:title>
  <dc:creator>Hewlett-Packard Company</dc:creator>
  <cp:lastModifiedBy>Hewlett-Packard Company</cp:lastModifiedBy>
  <cp:revision>4</cp:revision>
  <dcterms:created xsi:type="dcterms:W3CDTF">2021-04-28T09:09:46Z</dcterms:created>
  <dcterms:modified xsi:type="dcterms:W3CDTF">2021-04-28T09:14:26Z</dcterms:modified>
  <cp:contentStatus>Konečný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