
<file path=[Content_Types].xml><?xml version="1.0" encoding="utf-8"?>
<Types xmlns="http://schemas.openxmlformats.org/package/2006/content-types">
  <Default Extension="png" ContentType="image/png"/>
  <Default Extension="m4a" ContentType="audio/mp4"/>
  <Default Extension="webp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8" r:id="rId4"/>
    <p:sldId id="262" r:id="rId5"/>
    <p:sldId id="261" r:id="rId6"/>
    <p:sldId id="259" r:id="rId7"/>
    <p:sldId id="260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92" d="100"/>
          <a:sy n="92" d="100"/>
        </p:scale>
        <p:origin x="8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1901-C5EB-4BB7-BA87-BF82B50916E5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EA2C-1D55-473A-9742-1E2FD3AD64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4379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1901-C5EB-4BB7-BA87-BF82B50916E5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EA2C-1D55-473A-9742-1E2FD3AD64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285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1901-C5EB-4BB7-BA87-BF82B50916E5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EA2C-1D55-473A-9742-1E2FD3AD64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1352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1901-C5EB-4BB7-BA87-BF82B50916E5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EA2C-1D55-473A-9742-1E2FD3AD64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9069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1901-C5EB-4BB7-BA87-BF82B50916E5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EA2C-1D55-473A-9742-1E2FD3AD64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6180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1901-C5EB-4BB7-BA87-BF82B50916E5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EA2C-1D55-473A-9742-1E2FD3AD64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7700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1901-C5EB-4BB7-BA87-BF82B50916E5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EA2C-1D55-473A-9742-1E2FD3AD64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0262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1901-C5EB-4BB7-BA87-BF82B50916E5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EA2C-1D55-473A-9742-1E2FD3AD64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6664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1901-C5EB-4BB7-BA87-BF82B50916E5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EA2C-1D55-473A-9742-1E2FD3AD64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8704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1901-C5EB-4BB7-BA87-BF82B50916E5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EA2C-1D55-473A-9742-1E2FD3AD64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1239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1901-C5EB-4BB7-BA87-BF82B50916E5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EA2C-1D55-473A-9742-1E2FD3AD64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799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21901-C5EB-4BB7-BA87-BF82B50916E5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8EA2C-1D55-473A-9742-1E2FD3AD64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4187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web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0000" cy="612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261062" y="6217919"/>
            <a:ext cx="7032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Emmanuel </a:t>
            </a:r>
            <a:r>
              <a:rPr lang="cs-CZ" sz="2400" b="1" dirty="0" err="1" smtClean="0"/>
              <a:t>Lévinas</a:t>
            </a:r>
            <a:r>
              <a:rPr lang="cs-CZ" sz="2400" b="1" dirty="0" smtClean="0"/>
              <a:t> (1906 – 1995)</a:t>
            </a:r>
            <a:endParaRPr lang="cs-CZ" sz="2400" b="1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50" y="404008"/>
            <a:ext cx="2464165" cy="263042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4" y="1192246"/>
            <a:ext cx="2050477" cy="105394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327563" y="5120640"/>
            <a:ext cx="33334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err="1" smtClean="0"/>
              <a:t>metaphysical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relation</a:t>
            </a:r>
            <a:endParaRPr lang="cs-CZ" sz="2000" b="1" dirty="0" smtClean="0"/>
          </a:p>
          <a:p>
            <a:pPr algn="ctr"/>
            <a:r>
              <a:rPr lang="cs-CZ" sz="2000" b="1" dirty="0" smtClean="0"/>
              <a:t>non-</a:t>
            </a:r>
            <a:r>
              <a:rPr lang="cs-CZ" sz="2000" b="1" dirty="0" err="1" smtClean="0"/>
              <a:t>adequation</a:t>
            </a:r>
            <a:endParaRPr lang="cs-CZ" sz="2000" b="1" dirty="0" smtClean="0"/>
          </a:p>
          <a:p>
            <a:pPr algn="ctr"/>
            <a:r>
              <a:rPr lang="cs-CZ" sz="2000" b="1" dirty="0" err="1"/>
              <a:t>d</a:t>
            </a:r>
            <a:r>
              <a:rPr lang="cs-CZ" sz="2000" b="1" dirty="0" err="1" smtClean="0"/>
              <a:t>imension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of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height</a:t>
            </a:r>
            <a:endParaRPr lang="cs-CZ" sz="2000" b="1" dirty="0"/>
          </a:p>
          <a:p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345915" y="871998"/>
            <a:ext cx="3124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err="1"/>
              <a:t>s</a:t>
            </a:r>
            <a:r>
              <a:rPr lang="cs-CZ" sz="2000" b="1" dirty="0" err="1" smtClean="0"/>
              <a:t>ubject</a:t>
            </a:r>
            <a:r>
              <a:rPr lang="cs-CZ" sz="2000" b="1" dirty="0" smtClean="0"/>
              <a:t> – </a:t>
            </a:r>
            <a:r>
              <a:rPr lang="cs-CZ" sz="2000" b="1" dirty="0" err="1" smtClean="0"/>
              <a:t>object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relation</a:t>
            </a:r>
            <a:endParaRPr lang="cs-CZ" sz="2000" b="1" dirty="0" smtClean="0"/>
          </a:p>
          <a:p>
            <a:pPr algn="ctr"/>
            <a:r>
              <a:rPr lang="cs-CZ" sz="2000" b="1" dirty="0" err="1" smtClean="0"/>
              <a:t>adequation</a:t>
            </a:r>
            <a:endParaRPr lang="cs-CZ" sz="20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967" y="3632662"/>
            <a:ext cx="4927600" cy="322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8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48393" y="532015"/>
            <a:ext cx="66252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Homework</a:t>
            </a:r>
            <a:endParaRPr lang="cs-CZ" sz="2000" dirty="0" smtClean="0"/>
          </a:p>
          <a:p>
            <a:r>
              <a:rPr lang="en-GB" sz="2000" dirty="0" smtClean="0"/>
              <a:t>Week</a:t>
            </a:r>
            <a:r>
              <a:rPr lang="en-GB" sz="2000" dirty="0"/>
              <a:t>: </a:t>
            </a:r>
            <a:r>
              <a:rPr lang="cs-CZ" sz="2000" dirty="0" smtClean="0"/>
              <a:t>20</a:t>
            </a:r>
            <a:r>
              <a:rPr lang="en-GB" sz="2000" baseline="30000" dirty="0" err="1" smtClean="0"/>
              <a:t>th</a:t>
            </a:r>
            <a:r>
              <a:rPr lang="en-GB" sz="2000" dirty="0" smtClean="0"/>
              <a:t> </a:t>
            </a:r>
            <a:r>
              <a:rPr lang="en-GB" sz="2000" dirty="0"/>
              <a:t>– </a:t>
            </a:r>
            <a:r>
              <a:rPr lang="cs-CZ" sz="2000" dirty="0" smtClean="0"/>
              <a:t>24</a:t>
            </a:r>
            <a:r>
              <a:rPr lang="cs-CZ" sz="2000" baseline="30000" dirty="0" smtClean="0"/>
              <a:t>th</a:t>
            </a:r>
            <a:r>
              <a:rPr lang="cs-CZ" sz="2000" dirty="0" smtClean="0"/>
              <a:t> </a:t>
            </a:r>
            <a:r>
              <a:rPr lang="en-GB" sz="2000" dirty="0" smtClean="0"/>
              <a:t>April</a:t>
            </a:r>
            <a:endParaRPr lang="cs-CZ" sz="2000" dirty="0" smtClean="0"/>
          </a:p>
          <a:p>
            <a:endParaRPr lang="cs-CZ" sz="2000" dirty="0"/>
          </a:p>
          <a:p>
            <a:r>
              <a:rPr lang="cs-CZ" sz="2000" dirty="0" err="1" smtClean="0"/>
              <a:t>Find</a:t>
            </a:r>
            <a:r>
              <a:rPr lang="cs-CZ" sz="2000" dirty="0" smtClean="0"/>
              <a:t> </a:t>
            </a:r>
            <a:r>
              <a:rPr lang="cs-CZ" sz="2000" dirty="0" err="1" smtClean="0"/>
              <a:t>out</a:t>
            </a:r>
            <a:r>
              <a:rPr lang="cs-CZ" sz="2000" dirty="0" smtClean="0"/>
              <a:t> </a:t>
            </a:r>
            <a:r>
              <a:rPr lang="cs-CZ" sz="2000" dirty="0" err="1" smtClean="0"/>
              <a:t>one</a:t>
            </a:r>
            <a:r>
              <a:rPr lang="cs-CZ" sz="2000" dirty="0" smtClean="0"/>
              <a:t> </a:t>
            </a:r>
            <a:r>
              <a:rPr lang="cs-CZ" sz="2000" dirty="0" err="1" smtClean="0"/>
              <a:t>Lévinas</a:t>
            </a:r>
            <a:r>
              <a:rPr lang="cs-CZ" sz="2000" dirty="0" smtClean="0"/>
              <a:t>´ text (</a:t>
            </a:r>
            <a:r>
              <a:rPr lang="cs-CZ" sz="2000" dirty="0" err="1" smtClean="0"/>
              <a:t>article</a:t>
            </a:r>
            <a:r>
              <a:rPr lang="cs-CZ" sz="2000" dirty="0" smtClean="0"/>
              <a:t> </a:t>
            </a:r>
            <a:r>
              <a:rPr lang="cs-CZ" sz="2000" dirty="0" err="1" smtClean="0"/>
              <a:t>or</a:t>
            </a:r>
            <a:r>
              <a:rPr lang="cs-CZ" sz="2000" dirty="0" smtClean="0"/>
              <a:t> a </a:t>
            </a:r>
            <a:r>
              <a:rPr lang="cs-CZ" sz="2000" dirty="0" err="1" smtClean="0"/>
              <a:t>chapter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a </a:t>
            </a:r>
            <a:r>
              <a:rPr lang="cs-CZ" sz="2000" dirty="0" err="1" smtClean="0"/>
              <a:t>book</a:t>
            </a:r>
            <a:r>
              <a:rPr lang="cs-CZ" sz="2000" dirty="0" smtClean="0"/>
              <a:t>) </a:t>
            </a:r>
          </a:p>
          <a:p>
            <a:r>
              <a:rPr lang="cs-CZ" sz="2000" dirty="0" smtClean="0"/>
              <a:t>in </a:t>
            </a:r>
            <a:r>
              <a:rPr lang="cs-CZ" sz="2000" dirty="0" err="1" smtClean="0"/>
              <a:t>English</a:t>
            </a:r>
            <a:r>
              <a:rPr lang="cs-CZ" sz="2000" dirty="0" smtClean="0"/>
              <a:t>, </a:t>
            </a:r>
            <a:r>
              <a:rPr lang="cs-CZ" sz="2000" dirty="0" err="1" smtClean="0"/>
              <a:t>French</a:t>
            </a:r>
            <a:r>
              <a:rPr lang="cs-CZ" sz="2000" dirty="0" smtClean="0"/>
              <a:t>, </a:t>
            </a:r>
            <a:r>
              <a:rPr lang="cs-CZ" sz="2000" dirty="0" err="1" smtClean="0"/>
              <a:t>Spanish</a:t>
            </a:r>
            <a:r>
              <a:rPr lang="cs-CZ" sz="2000" dirty="0" smtClean="0"/>
              <a:t> </a:t>
            </a:r>
            <a:r>
              <a:rPr lang="cs-CZ" sz="2000" dirty="0" err="1" smtClean="0"/>
              <a:t>or</a:t>
            </a:r>
            <a:r>
              <a:rPr lang="cs-CZ" sz="2000" dirty="0" smtClean="0"/>
              <a:t> </a:t>
            </a:r>
            <a:r>
              <a:rPr lang="cs-CZ" sz="2000" dirty="0" err="1" smtClean="0"/>
              <a:t>Icelandic</a:t>
            </a:r>
            <a:r>
              <a:rPr lang="cs-CZ" sz="2000" dirty="0" smtClean="0"/>
              <a:t> </a:t>
            </a:r>
            <a:r>
              <a:rPr lang="cs-CZ" sz="2000" dirty="0" err="1" smtClean="0"/>
              <a:t>or</a:t>
            </a:r>
            <a:r>
              <a:rPr lang="cs-CZ" sz="2000" dirty="0" smtClean="0"/>
              <a:t> </a:t>
            </a:r>
            <a:r>
              <a:rPr lang="cs-CZ" sz="2000" dirty="0" err="1" smtClean="0"/>
              <a:t>an</a:t>
            </a:r>
            <a:r>
              <a:rPr lang="cs-CZ" sz="2000" dirty="0" smtClean="0"/>
              <a:t> </a:t>
            </a:r>
            <a:r>
              <a:rPr lang="cs-CZ" sz="2000" dirty="0" err="1" smtClean="0"/>
              <a:t>article</a:t>
            </a:r>
            <a:r>
              <a:rPr lang="cs-CZ" sz="2000" dirty="0" smtClean="0"/>
              <a:t> </a:t>
            </a:r>
            <a:r>
              <a:rPr lang="cs-CZ" sz="2000" dirty="0" err="1" smtClean="0"/>
              <a:t>about</a:t>
            </a:r>
            <a:r>
              <a:rPr lang="cs-CZ" sz="2000" dirty="0" smtClean="0"/>
              <a:t> </a:t>
            </a:r>
            <a:r>
              <a:rPr lang="cs-CZ" sz="2000" dirty="0" err="1" smtClean="0"/>
              <a:t>Lévinas</a:t>
            </a:r>
            <a:r>
              <a:rPr lang="cs-CZ" sz="2000" dirty="0" smtClean="0"/>
              <a:t> and make a </a:t>
            </a:r>
            <a:r>
              <a:rPr lang="cs-CZ" sz="2000" dirty="0" err="1" smtClean="0"/>
              <a:t>short</a:t>
            </a:r>
            <a:r>
              <a:rPr lang="cs-CZ" sz="2000" dirty="0" smtClean="0"/>
              <a:t> </a:t>
            </a:r>
            <a:r>
              <a:rPr lang="cs-CZ" sz="2000" dirty="0" err="1" smtClean="0"/>
              <a:t>summary</a:t>
            </a:r>
            <a:r>
              <a:rPr lang="cs-CZ" sz="2000" dirty="0" smtClean="0"/>
              <a:t>. </a:t>
            </a:r>
          </a:p>
          <a:p>
            <a:endParaRPr lang="cs-CZ" sz="2000" dirty="0"/>
          </a:p>
          <a:p>
            <a:r>
              <a:rPr lang="cs-CZ" sz="2000" dirty="0" err="1" smtClean="0"/>
              <a:t>For</a:t>
            </a:r>
            <a:r>
              <a:rPr lang="cs-CZ" sz="2000" dirty="0" smtClean="0"/>
              <a:t> </a:t>
            </a:r>
            <a:r>
              <a:rPr lang="cs-CZ" sz="2000" dirty="0" err="1" smtClean="0"/>
              <a:t>example</a:t>
            </a:r>
            <a:r>
              <a:rPr lang="cs-CZ" sz="2000" dirty="0" smtClean="0"/>
              <a:t>: </a:t>
            </a:r>
            <a:r>
              <a:rPr lang="cs-CZ" sz="2000" i="1" dirty="0" err="1" smtClean="0"/>
              <a:t>Difficile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liberté</a:t>
            </a:r>
            <a:r>
              <a:rPr lang="cs-CZ" sz="2000" i="1" dirty="0" smtClean="0"/>
              <a:t> </a:t>
            </a:r>
            <a:r>
              <a:rPr lang="cs-CZ" sz="2000" dirty="0" smtClean="0"/>
              <a:t>(</a:t>
            </a:r>
            <a:r>
              <a:rPr lang="cs-CZ" sz="2000" i="1" dirty="0" err="1" smtClean="0"/>
              <a:t>Difficult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Freedom</a:t>
            </a:r>
            <a:r>
              <a:rPr lang="cs-CZ" sz="2000" dirty="0" smtClean="0"/>
              <a:t>)</a:t>
            </a:r>
          </a:p>
          <a:p>
            <a:endParaRPr lang="cs-CZ" sz="2000" dirty="0" smtClean="0"/>
          </a:p>
          <a:p>
            <a:r>
              <a:rPr lang="en-GB" sz="2000" dirty="0" smtClean="0"/>
              <a:t>Send </a:t>
            </a:r>
            <a:r>
              <a:rPr lang="en-GB" sz="2000" dirty="0"/>
              <a:t>me your paper via e-mail before </a:t>
            </a:r>
            <a:r>
              <a:rPr lang="cs-CZ" sz="2000" dirty="0" smtClean="0"/>
              <a:t>1</a:t>
            </a:r>
            <a:r>
              <a:rPr lang="cs-CZ" sz="2000" baseline="30000" dirty="0" smtClean="0"/>
              <a:t>st</a:t>
            </a:r>
            <a:r>
              <a:rPr lang="cs-CZ" sz="2000" dirty="0" smtClean="0"/>
              <a:t> May. </a:t>
            </a:r>
            <a:endParaRPr lang="cs-CZ" sz="20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655" y="379181"/>
            <a:ext cx="2943225" cy="4752975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57447" y="4663440"/>
            <a:ext cx="87865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Collecting </a:t>
            </a:r>
            <a:r>
              <a:rPr lang="en-US" dirty="0" err="1"/>
              <a:t>Levinas's</a:t>
            </a:r>
            <a:r>
              <a:rPr lang="en-US" dirty="0"/>
              <a:t> important writings on religion, </a:t>
            </a:r>
            <a:r>
              <a:rPr lang="en-US" b="1" i="1" dirty="0"/>
              <a:t>Difficult Freedom</a:t>
            </a:r>
            <a:r>
              <a:rPr lang="en-US" b="1" dirty="0"/>
              <a:t> </a:t>
            </a:r>
            <a:r>
              <a:rPr lang="en-US" dirty="0"/>
              <a:t>contributes to a growing debate about the significance of religion—particularly Judaism and Jewish spiritualism—in European philosophy. Topics include ethics, aesthetics, politics, </a:t>
            </a:r>
            <a:r>
              <a:rPr lang="en-US" dirty="0" err="1"/>
              <a:t>messianism</a:t>
            </a:r>
            <a:r>
              <a:rPr lang="en-US" dirty="0"/>
              <a:t>, Judaism and women, and Jewish-Christian relations, as well as the work of Spinoza, Hegel, Heidegger, Franz </a:t>
            </a:r>
            <a:r>
              <a:rPr lang="en-US" dirty="0" err="1"/>
              <a:t>Rosenzweig</a:t>
            </a:r>
            <a:r>
              <a:rPr lang="en-US" dirty="0"/>
              <a:t>, Simone Weil, and Jules </a:t>
            </a:r>
            <a:r>
              <a:rPr lang="en-US" dirty="0" err="1"/>
              <a:t>Issac</a:t>
            </a:r>
            <a:r>
              <a:rPr lang="en-US" dirty="0"/>
              <a:t>.</a:t>
            </a:r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3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49382" y="4488873"/>
            <a:ext cx="63176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cs-CZ" sz="2200" b="1" dirty="0"/>
              <a:t>1906 	</a:t>
            </a:r>
            <a:r>
              <a:rPr lang="cs-CZ" sz="2200" b="1" dirty="0" err="1"/>
              <a:t>born</a:t>
            </a:r>
            <a:r>
              <a:rPr lang="cs-CZ" sz="2200" b="1" dirty="0"/>
              <a:t> in Kaunas (</a:t>
            </a:r>
            <a:r>
              <a:rPr lang="cs-CZ" sz="2200" b="1" dirty="0" err="1"/>
              <a:t>Lithuania</a:t>
            </a:r>
            <a:r>
              <a:rPr lang="cs-CZ" sz="2200" b="1" dirty="0"/>
              <a:t>)</a:t>
            </a:r>
          </a:p>
          <a:p>
            <a:pPr>
              <a:spcAft>
                <a:spcPts val="300"/>
              </a:spcAft>
            </a:pPr>
            <a:r>
              <a:rPr lang="cs-CZ" sz="2200" b="1" dirty="0"/>
              <a:t>1916 	</a:t>
            </a:r>
            <a:r>
              <a:rPr lang="cs-CZ" sz="2200" b="1" dirty="0" err="1"/>
              <a:t>moved</a:t>
            </a:r>
            <a:r>
              <a:rPr lang="cs-CZ" sz="2200" b="1" dirty="0"/>
              <a:t> to </a:t>
            </a:r>
            <a:r>
              <a:rPr lang="cs-CZ" sz="2200" b="1" dirty="0" err="1"/>
              <a:t>Kharkow</a:t>
            </a:r>
            <a:r>
              <a:rPr lang="cs-CZ" sz="2200" b="1" dirty="0"/>
              <a:t> (</a:t>
            </a:r>
            <a:r>
              <a:rPr lang="cs-CZ" sz="2200" b="1" dirty="0" err="1"/>
              <a:t>Ukraine</a:t>
            </a:r>
            <a:r>
              <a:rPr lang="cs-CZ" sz="2200" b="1" dirty="0"/>
              <a:t>) </a:t>
            </a:r>
          </a:p>
          <a:p>
            <a:pPr>
              <a:spcAft>
                <a:spcPts val="300"/>
              </a:spcAft>
            </a:pPr>
            <a:r>
              <a:rPr lang="cs-CZ" sz="2200" b="1" dirty="0"/>
              <a:t>1920 	return to Kaunas, </a:t>
            </a:r>
            <a:r>
              <a:rPr lang="cs-CZ" sz="2200" b="1" dirty="0" err="1"/>
              <a:t>Jewish</a:t>
            </a:r>
            <a:r>
              <a:rPr lang="cs-CZ" sz="2200" b="1" dirty="0"/>
              <a:t> gymnasium</a:t>
            </a:r>
          </a:p>
          <a:p>
            <a:pPr marL="457200" indent="-457200">
              <a:spcAft>
                <a:spcPts val="300"/>
              </a:spcAft>
              <a:buAutoNum type="arabicPlain" startAt="1923"/>
            </a:pPr>
            <a:r>
              <a:rPr lang="cs-CZ" sz="2200" b="1" dirty="0"/>
              <a:t> 	University </a:t>
            </a:r>
            <a:r>
              <a:rPr lang="cs-CZ" sz="2200" b="1" dirty="0" err="1"/>
              <a:t>of</a:t>
            </a:r>
            <a:r>
              <a:rPr lang="cs-CZ" sz="2200" b="1" dirty="0"/>
              <a:t> </a:t>
            </a:r>
            <a:r>
              <a:rPr lang="cs-CZ" sz="2200" b="1" dirty="0" err="1"/>
              <a:t>Strasbourg</a:t>
            </a:r>
            <a:r>
              <a:rPr lang="cs-CZ" sz="2200" b="1" dirty="0"/>
              <a:t>, </a:t>
            </a:r>
          </a:p>
          <a:p>
            <a:pPr>
              <a:spcAft>
                <a:spcPts val="300"/>
              </a:spcAft>
            </a:pPr>
            <a:r>
              <a:rPr lang="cs-CZ" sz="2200" b="1" dirty="0"/>
              <a:t>	</a:t>
            </a:r>
            <a:r>
              <a:rPr lang="cs-CZ" sz="2200" b="1" dirty="0" err="1"/>
              <a:t>friendship</a:t>
            </a:r>
            <a:r>
              <a:rPr lang="cs-CZ" sz="2200" b="1" dirty="0"/>
              <a:t> </a:t>
            </a:r>
            <a:r>
              <a:rPr lang="cs-CZ" sz="2200" b="1" dirty="0" err="1"/>
              <a:t>with</a:t>
            </a:r>
            <a:r>
              <a:rPr lang="cs-CZ" sz="2200" b="1" dirty="0"/>
              <a:t> Maurice </a:t>
            </a:r>
            <a:r>
              <a:rPr lang="cs-CZ" sz="2200" b="1" dirty="0" err="1" smtClean="0"/>
              <a:t>Blanchot</a:t>
            </a:r>
            <a:endParaRPr lang="cs-CZ" sz="2200" b="1" dirty="0" smtClean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450" y="3142147"/>
            <a:ext cx="4843550" cy="371585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318566" y="2917767"/>
            <a:ext cx="2873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M. </a:t>
            </a:r>
            <a:r>
              <a:rPr lang="cs-CZ" dirty="0" err="1" smtClean="0"/>
              <a:t>Blanchot</a:t>
            </a:r>
            <a:r>
              <a:rPr lang="cs-CZ" dirty="0" smtClean="0"/>
              <a:t> and E. </a:t>
            </a:r>
            <a:r>
              <a:rPr lang="cs-CZ" dirty="0" err="1" smtClean="0"/>
              <a:t>Lévinas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502132" cy="349729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77" y="0"/>
            <a:ext cx="5602865" cy="3489284"/>
          </a:xfrm>
          <a:prstGeom prst="rect">
            <a:avLst/>
          </a:prstGeom>
        </p:spPr>
      </p:pic>
      <p:cxnSp>
        <p:nvCxnSpPr>
          <p:cNvPr id="9" name="Přímá spojnice se šipkou 8"/>
          <p:cNvCxnSpPr/>
          <p:nvPr/>
        </p:nvCxnSpPr>
        <p:spPr>
          <a:xfrm flipH="1">
            <a:off x="5968538" y="889462"/>
            <a:ext cx="2801389" cy="124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>
            <a:off x="7680960" y="1554480"/>
            <a:ext cx="21529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V="1">
            <a:off x="2647977" y="2435629"/>
            <a:ext cx="1508387" cy="1471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8844742" y="673331"/>
            <a:ext cx="972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Kaunas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9833956" y="1346662"/>
            <a:ext cx="1174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Kharkow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1820486" y="3906982"/>
            <a:ext cx="1454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Strasbourg</a:t>
            </a:r>
            <a:endParaRPr lang="cs-CZ" dirty="0"/>
          </a:p>
        </p:txBody>
      </p:sp>
      <p:pic>
        <p:nvPicPr>
          <p:cNvPr id="19" name="Zvuk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1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7076" y="432262"/>
            <a:ext cx="714894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Alexandre </a:t>
            </a:r>
            <a:r>
              <a:rPr lang="cs-CZ" sz="2400" b="1" dirty="0" err="1"/>
              <a:t>Koyré</a:t>
            </a:r>
            <a:endParaRPr lang="cs-CZ" sz="2400" b="1" dirty="0"/>
          </a:p>
          <a:p>
            <a:r>
              <a:rPr lang="cs-CZ" sz="2400" dirty="0" smtClean="0"/>
              <a:t>Aleksandr </a:t>
            </a:r>
            <a:r>
              <a:rPr lang="cs-CZ" sz="2400" dirty="0" err="1" smtClean="0"/>
              <a:t>Vladimirovič</a:t>
            </a:r>
            <a:r>
              <a:rPr lang="cs-CZ" sz="2400" dirty="0" smtClean="0"/>
              <a:t> </a:t>
            </a:r>
            <a:r>
              <a:rPr lang="cs-CZ" sz="2400" dirty="0" err="1"/>
              <a:t>Koyre</a:t>
            </a:r>
            <a:endParaRPr lang="cs-CZ" sz="2400" dirty="0"/>
          </a:p>
          <a:p>
            <a:r>
              <a:rPr lang="az-Cyrl-AZ" sz="2400" dirty="0"/>
              <a:t>Александр </a:t>
            </a:r>
            <a:r>
              <a:rPr lang="az-Cyrl-AZ" sz="2400" dirty="0" smtClean="0"/>
              <a:t>Владимирович </a:t>
            </a:r>
            <a:r>
              <a:rPr lang="az-Cyrl-AZ" sz="2400" dirty="0"/>
              <a:t>Койре</a:t>
            </a:r>
            <a:endParaRPr lang="cs-CZ" sz="2400" b="1" dirty="0" smtClean="0"/>
          </a:p>
          <a:p>
            <a:r>
              <a:rPr lang="cs-CZ" sz="2400" b="1" dirty="0" smtClean="0"/>
              <a:t>	</a:t>
            </a:r>
            <a:r>
              <a:rPr lang="cs-CZ" sz="2400" dirty="0" err="1" smtClean="0"/>
              <a:t>philosophy</a:t>
            </a:r>
            <a:r>
              <a:rPr lang="cs-CZ" sz="2400" dirty="0" smtClean="0"/>
              <a:t> od science</a:t>
            </a:r>
          </a:p>
          <a:p>
            <a:r>
              <a:rPr lang="cs-CZ" sz="2400" dirty="0"/>
              <a:t>	</a:t>
            </a:r>
            <a:r>
              <a:rPr lang="en-US" sz="2400" b="1" i="1" dirty="0"/>
              <a:t>From the Closed World to the Infinite Universe</a:t>
            </a:r>
            <a:endParaRPr lang="cs-CZ" sz="2400" b="1" dirty="0"/>
          </a:p>
          <a:p>
            <a:endParaRPr lang="cs-CZ" sz="2400" b="1" dirty="0" smtClean="0"/>
          </a:p>
          <a:p>
            <a:endParaRPr lang="cs-CZ" sz="2400" b="1" dirty="0"/>
          </a:p>
          <a:p>
            <a:endParaRPr lang="cs-CZ" sz="2400" b="1" dirty="0" smtClean="0"/>
          </a:p>
          <a:p>
            <a:endParaRPr lang="cs-CZ" sz="2400" b="1" dirty="0"/>
          </a:p>
          <a:p>
            <a:r>
              <a:rPr lang="cs-CZ" sz="2400" b="1" dirty="0" smtClean="0"/>
              <a:t>Alexandre </a:t>
            </a:r>
            <a:r>
              <a:rPr lang="cs-CZ" sz="2400" b="1" dirty="0" err="1" smtClean="0"/>
              <a:t>Kojève</a:t>
            </a:r>
            <a:endParaRPr lang="cs-CZ" sz="2400" b="1" dirty="0" smtClean="0"/>
          </a:p>
          <a:p>
            <a:r>
              <a:rPr lang="cs-CZ" sz="2400" dirty="0" smtClean="0"/>
              <a:t>Aleksandr </a:t>
            </a:r>
            <a:r>
              <a:rPr lang="cs-CZ" sz="2400" dirty="0" err="1"/>
              <a:t>Vladimirovič</a:t>
            </a:r>
            <a:r>
              <a:rPr lang="cs-CZ" sz="2400" dirty="0"/>
              <a:t> </a:t>
            </a:r>
            <a:r>
              <a:rPr lang="cs-CZ" sz="2400" dirty="0" err="1"/>
              <a:t>Koževnikov</a:t>
            </a:r>
            <a:r>
              <a:rPr lang="cs-CZ" sz="2400" dirty="0"/>
              <a:t> </a:t>
            </a:r>
            <a:endParaRPr lang="cs-CZ" sz="2400" dirty="0" smtClean="0"/>
          </a:p>
          <a:p>
            <a:r>
              <a:rPr lang="ru-RU" sz="2400" dirty="0" smtClean="0"/>
              <a:t>Александр Владимирович Кожевников</a:t>
            </a:r>
            <a:endParaRPr lang="cs-CZ" sz="2400" dirty="0"/>
          </a:p>
          <a:p>
            <a:r>
              <a:rPr lang="cs-CZ" sz="2400" b="1" i="1" dirty="0" smtClean="0"/>
              <a:t>	I</a:t>
            </a:r>
            <a:r>
              <a:rPr lang="en-US" sz="2400" b="1" i="1" dirty="0" err="1" smtClean="0"/>
              <a:t>ntroduction</a:t>
            </a:r>
            <a:r>
              <a:rPr lang="en-US" sz="2400" b="1" i="1" dirty="0" smtClean="0"/>
              <a:t> </a:t>
            </a:r>
            <a:r>
              <a:rPr lang="en-US" sz="2400" b="1" i="1" dirty="0"/>
              <a:t>to the Reading of Hegel: </a:t>
            </a:r>
            <a:endParaRPr lang="cs-CZ" sz="2400" b="1" i="1" dirty="0" smtClean="0"/>
          </a:p>
          <a:p>
            <a:r>
              <a:rPr lang="cs-CZ" sz="2400" b="1" i="1" dirty="0" smtClean="0"/>
              <a:t>	</a:t>
            </a:r>
            <a:r>
              <a:rPr lang="en-US" sz="2400" b="1" i="1" dirty="0" smtClean="0"/>
              <a:t>Lectures </a:t>
            </a:r>
            <a:r>
              <a:rPr lang="en-US" sz="2400" b="1" i="1" dirty="0"/>
              <a:t>on the Phenomenology of </a:t>
            </a:r>
            <a:r>
              <a:rPr lang="en-US" sz="2400" b="1" i="1" dirty="0" smtClean="0"/>
              <a:t>Spirit</a:t>
            </a:r>
            <a:r>
              <a:rPr lang="cs-CZ" sz="2400" b="1" i="1" dirty="0"/>
              <a:t> </a:t>
            </a:r>
            <a:r>
              <a:rPr lang="cs-CZ" sz="2400" b="1" i="1" dirty="0" smtClean="0"/>
              <a:t>(1947)</a:t>
            </a:r>
            <a:endParaRPr lang="cs-CZ" sz="2400" dirty="0" smtClean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291" y="3294000"/>
            <a:ext cx="2419709" cy="3564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291" y="3819525"/>
            <a:ext cx="1905000" cy="30384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22" y="0"/>
            <a:ext cx="1857929" cy="280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951" y="3751"/>
            <a:ext cx="1889550" cy="3060000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8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82138" y="1438101"/>
            <a:ext cx="6084918" cy="416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cs-CZ" sz="2200" b="1" dirty="0" smtClean="0"/>
              <a:t>1928 </a:t>
            </a:r>
            <a:r>
              <a:rPr lang="cs-CZ" sz="2200" b="1" dirty="0"/>
              <a:t>	</a:t>
            </a:r>
            <a:r>
              <a:rPr lang="en-US" sz="2200" b="1" dirty="0"/>
              <a:t>University of </a:t>
            </a:r>
            <a:r>
              <a:rPr lang="en-US" sz="2200" b="1" dirty="0" smtClean="0"/>
              <a:t>Freiburg</a:t>
            </a:r>
            <a:r>
              <a:rPr lang="cs-CZ" sz="2200" b="1" dirty="0" smtClean="0"/>
              <a:t> (</a:t>
            </a:r>
            <a:r>
              <a:rPr lang="cs-CZ" sz="2200" b="1" dirty="0" err="1" smtClean="0"/>
              <a:t>Husserl</a:t>
            </a:r>
            <a:r>
              <a:rPr lang="cs-CZ" sz="2200" b="1" dirty="0" smtClean="0"/>
              <a:t>, </a:t>
            </a:r>
            <a:r>
              <a:rPr lang="cs-CZ" sz="2200" b="1" dirty="0" err="1" smtClean="0"/>
              <a:t>Heidegger</a:t>
            </a:r>
            <a:r>
              <a:rPr lang="cs-CZ" sz="2200" b="1" dirty="0" smtClean="0"/>
              <a:t>)</a:t>
            </a:r>
            <a:endParaRPr lang="cs-CZ" sz="2200" b="1" dirty="0"/>
          </a:p>
          <a:p>
            <a:pPr marL="342900" indent="-342900">
              <a:spcAft>
                <a:spcPts val="300"/>
              </a:spcAft>
              <a:buAutoNum type="arabicPlain" startAt="1931"/>
            </a:pPr>
            <a:r>
              <a:rPr lang="cs-CZ" sz="2200" b="1" dirty="0"/>
              <a:t> 	</a:t>
            </a:r>
            <a:r>
              <a:rPr lang="cs-CZ" sz="2200" b="1" dirty="0" err="1"/>
              <a:t>translation</a:t>
            </a:r>
            <a:r>
              <a:rPr lang="cs-CZ" sz="2200" b="1" dirty="0"/>
              <a:t> </a:t>
            </a:r>
            <a:r>
              <a:rPr lang="cs-CZ" sz="2200" b="1" dirty="0" err="1"/>
              <a:t>of</a:t>
            </a:r>
            <a:r>
              <a:rPr lang="cs-CZ" sz="2200" b="1" dirty="0"/>
              <a:t> </a:t>
            </a:r>
            <a:r>
              <a:rPr lang="en-US" sz="2200" b="1" dirty="0"/>
              <a:t>Husserl's </a:t>
            </a:r>
            <a:r>
              <a:rPr lang="en-US" sz="2200" b="1" i="1" dirty="0"/>
              <a:t>Cartesian </a:t>
            </a:r>
            <a:r>
              <a:rPr lang="cs-CZ" sz="2200" b="1" i="1" dirty="0" smtClean="0"/>
              <a:t>	</a:t>
            </a:r>
            <a:r>
              <a:rPr lang="en-US" sz="2200" b="1" i="1" dirty="0" smtClean="0"/>
              <a:t>Meditations</a:t>
            </a:r>
            <a:r>
              <a:rPr lang="en-US" sz="2200" b="1" dirty="0" smtClean="0"/>
              <a:t> </a:t>
            </a:r>
            <a:endParaRPr lang="cs-CZ" sz="2200" b="1" dirty="0"/>
          </a:p>
          <a:p>
            <a:pPr>
              <a:spcAft>
                <a:spcPts val="300"/>
              </a:spcAft>
            </a:pPr>
            <a:r>
              <a:rPr lang="cs-CZ" sz="2200" b="1" dirty="0"/>
              <a:t>1940 	</a:t>
            </a:r>
            <a:r>
              <a:rPr lang="cs-CZ" sz="2200" b="1" dirty="0" err="1"/>
              <a:t>prisoner</a:t>
            </a:r>
            <a:r>
              <a:rPr lang="cs-CZ" sz="2200" b="1" dirty="0"/>
              <a:t> </a:t>
            </a:r>
            <a:r>
              <a:rPr lang="cs-CZ" sz="2200" b="1" dirty="0" err="1"/>
              <a:t>of</a:t>
            </a:r>
            <a:r>
              <a:rPr lang="cs-CZ" sz="2200" b="1" dirty="0"/>
              <a:t> </a:t>
            </a:r>
            <a:r>
              <a:rPr lang="cs-CZ" sz="2200" b="1" dirty="0" err="1"/>
              <a:t>war</a:t>
            </a:r>
            <a:endParaRPr lang="cs-CZ" sz="2200" b="1" dirty="0"/>
          </a:p>
          <a:p>
            <a:pPr>
              <a:spcAft>
                <a:spcPts val="300"/>
              </a:spcAft>
            </a:pPr>
            <a:r>
              <a:rPr lang="cs-CZ" sz="2200" b="1" dirty="0"/>
              <a:t>1961 	</a:t>
            </a:r>
            <a:r>
              <a:rPr lang="cs-CZ" sz="2200" b="1" i="1" dirty="0"/>
              <a:t>Totality and Infinity </a:t>
            </a:r>
            <a:r>
              <a:rPr lang="cs-CZ" sz="2200" b="1" dirty="0"/>
              <a:t>(</a:t>
            </a:r>
            <a:r>
              <a:rPr lang="cs-CZ" sz="2200" b="1" dirty="0" err="1"/>
              <a:t>Doctorat</a:t>
            </a:r>
            <a:r>
              <a:rPr lang="cs-CZ" sz="2200" b="1" dirty="0"/>
              <a:t> </a:t>
            </a:r>
            <a:r>
              <a:rPr lang="cs-CZ" sz="2200" b="1" dirty="0" err="1"/>
              <a:t>d´Etat</a:t>
            </a:r>
            <a:r>
              <a:rPr lang="cs-CZ" sz="2200" b="1" dirty="0"/>
              <a:t>)</a:t>
            </a:r>
          </a:p>
          <a:p>
            <a:pPr>
              <a:spcAft>
                <a:spcPts val="300"/>
              </a:spcAft>
            </a:pPr>
            <a:r>
              <a:rPr lang="cs-CZ" sz="2200" b="1" dirty="0"/>
              <a:t>	</a:t>
            </a:r>
            <a:r>
              <a:rPr lang="en-US" sz="2200" b="1" dirty="0" err="1"/>
              <a:t>École</a:t>
            </a:r>
            <a:r>
              <a:rPr lang="en-US" sz="2200" b="1" dirty="0"/>
              <a:t> </a:t>
            </a:r>
            <a:r>
              <a:rPr lang="en-US" sz="2200" b="1" dirty="0" err="1"/>
              <a:t>normale</a:t>
            </a:r>
            <a:r>
              <a:rPr lang="en-US" sz="2200" b="1" dirty="0"/>
              <a:t> </a:t>
            </a:r>
            <a:r>
              <a:rPr lang="en-US" sz="2200" b="1" dirty="0" err="1"/>
              <a:t>Israélite</a:t>
            </a:r>
            <a:r>
              <a:rPr lang="en-US" sz="2200" b="1" dirty="0"/>
              <a:t> </a:t>
            </a:r>
            <a:r>
              <a:rPr lang="en-US" sz="2200" b="1" dirty="0" err="1"/>
              <a:t>orientale</a:t>
            </a:r>
            <a:r>
              <a:rPr lang="cs-CZ" sz="2200" b="1" dirty="0"/>
              <a:t> (Paris)</a:t>
            </a:r>
          </a:p>
          <a:p>
            <a:pPr>
              <a:spcAft>
                <a:spcPts val="300"/>
              </a:spcAft>
            </a:pPr>
            <a:r>
              <a:rPr lang="cs-CZ" sz="2200" b="1" dirty="0"/>
              <a:t>	University </a:t>
            </a:r>
            <a:r>
              <a:rPr lang="cs-CZ" sz="2200" b="1" dirty="0" err="1"/>
              <a:t>of</a:t>
            </a:r>
            <a:r>
              <a:rPr lang="cs-CZ" sz="2200" b="1" dirty="0"/>
              <a:t> </a:t>
            </a:r>
            <a:r>
              <a:rPr lang="cs-CZ" sz="2200" b="1" dirty="0" err="1"/>
              <a:t>Poitiers</a:t>
            </a:r>
            <a:endParaRPr lang="cs-CZ" sz="2200" b="1" dirty="0"/>
          </a:p>
          <a:p>
            <a:pPr>
              <a:spcAft>
                <a:spcPts val="300"/>
              </a:spcAft>
            </a:pPr>
            <a:r>
              <a:rPr lang="cs-CZ" sz="2200" b="1" dirty="0"/>
              <a:t>1967	University </a:t>
            </a:r>
            <a:r>
              <a:rPr lang="cs-CZ" sz="2200" b="1" dirty="0" err="1"/>
              <a:t>of</a:t>
            </a:r>
            <a:r>
              <a:rPr lang="cs-CZ" sz="2200" b="1" dirty="0"/>
              <a:t> </a:t>
            </a:r>
            <a:r>
              <a:rPr lang="cs-CZ" sz="2200" b="1" dirty="0" err="1"/>
              <a:t>Nanterre</a:t>
            </a:r>
            <a:endParaRPr lang="cs-CZ" sz="2200" b="1" dirty="0"/>
          </a:p>
          <a:p>
            <a:pPr>
              <a:spcAft>
                <a:spcPts val="300"/>
              </a:spcAft>
            </a:pPr>
            <a:r>
              <a:rPr lang="cs-CZ" sz="2200" b="1" dirty="0"/>
              <a:t>1973	</a:t>
            </a:r>
            <a:r>
              <a:rPr lang="cs-CZ" sz="2200" b="1" dirty="0" err="1"/>
              <a:t>Sorbonne</a:t>
            </a:r>
            <a:r>
              <a:rPr lang="cs-CZ" sz="2200" b="1" dirty="0"/>
              <a:t> University</a:t>
            </a:r>
          </a:p>
          <a:p>
            <a:pPr>
              <a:spcAft>
                <a:spcPts val="300"/>
              </a:spcAft>
            </a:pPr>
            <a:r>
              <a:rPr lang="cs-CZ" sz="2200" b="1" dirty="0"/>
              <a:t>1974	</a:t>
            </a:r>
            <a:r>
              <a:rPr lang="cs-CZ" altLang="cs-CZ" sz="2200" b="1" i="1" dirty="0" err="1"/>
              <a:t>Otherwise</a:t>
            </a:r>
            <a:r>
              <a:rPr lang="cs-CZ" altLang="cs-CZ" sz="2200" b="1" i="1" dirty="0"/>
              <a:t> </a:t>
            </a:r>
            <a:r>
              <a:rPr lang="cs-CZ" altLang="cs-CZ" sz="2200" b="1" i="1" dirty="0" err="1"/>
              <a:t>than</a:t>
            </a:r>
            <a:r>
              <a:rPr lang="cs-CZ" altLang="cs-CZ" sz="2200" b="1" i="1" dirty="0"/>
              <a:t> </a:t>
            </a:r>
            <a:r>
              <a:rPr lang="cs-CZ" altLang="cs-CZ" sz="2200" b="1" i="1" dirty="0" err="1"/>
              <a:t>Being</a:t>
            </a:r>
            <a:r>
              <a:rPr lang="cs-CZ" altLang="cs-CZ" sz="2200" b="1" i="1" dirty="0"/>
              <a:t> </a:t>
            </a:r>
            <a:r>
              <a:rPr lang="cs-CZ" altLang="cs-CZ" sz="2200" b="1" i="1" dirty="0" err="1"/>
              <a:t>or</a:t>
            </a:r>
            <a:r>
              <a:rPr lang="cs-CZ" altLang="cs-CZ" sz="2200" b="1" i="1" dirty="0"/>
              <a:t> </a:t>
            </a:r>
            <a:r>
              <a:rPr lang="cs-CZ" altLang="cs-CZ" sz="2200" b="1" i="1" dirty="0" err="1"/>
              <a:t>Beyond</a:t>
            </a:r>
            <a:r>
              <a:rPr lang="cs-CZ" altLang="cs-CZ" sz="2200" b="1" i="1" dirty="0"/>
              <a:t> </a:t>
            </a:r>
            <a:r>
              <a:rPr lang="cs-CZ" altLang="cs-CZ" sz="2200" b="1" i="1" dirty="0" err="1"/>
              <a:t>Essence</a:t>
            </a:r>
            <a:endParaRPr lang="cs-CZ" sz="2200" b="1" i="1" dirty="0"/>
          </a:p>
          <a:p>
            <a:pPr>
              <a:spcAft>
                <a:spcPts val="300"/>
              </a:spcAft>
            </a:pPr>
            <a:r>
              <a:rPr lang="cs-CZ" sz="2200" b="1" dirty="0"/>
              <a:t>1995	</a:t>
            </a:r>
            <a:r>
              <a:rPr lang="cs-CZ" sz="2200" b="1" dirty="0" err="1"/>
              <a:t>died</a:t>
            </a:r>
            <a:r>
              <a:rPr lang="cs-CZ" sz="2200" b="1" dirty="0"/>
              <a:t> in Paris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424" y="4397432"/>
            <a:ext cx="3488575" cy="249287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628" y="0"/>
            <a:ext cx="3543467" cy="4397433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2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63640" cy="2484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231178" y="706583"/>
            <a:ext cx="76892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Jacques </a:t>
            </a:r>
            <a:r>
              <a:rPr lang="cs-CZ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Derrida</a:t>
            </a:r>
            <a:endParaRPr lang="cs-CZ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Writing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Difference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a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essay, "Violence and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Metaphysics„</a:t>
            </a:r>
            <a:endParaRPr lang="cs-CZ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 smtClean="0"/>
          </a:p>
          <a:p>
            <a:r>
              <a:rPr lang="cs-CZ" dirty="0" smtClean="0"/>
              <a:t>E</a:t>
            </a:r>
            <a:r>
              <a:rPr lang="en-US" dirty="0" err="1" smtClean="0"/>
              <a:t>ulogy</a:t>
            </a:r>
            <a:r>
              <a:rPr lang="en-US" dirty="0" smtClean="0"/>
              <a:t> </a:t>
            </a:r>
            <a:r>
              <a:rPr lang="en-US" dirty="0"/>
              <a:t>at </a:t>
            </a:r>
            <a:r>
              <a:rPr lang="en-US" dirty="0" err="1"/>
              <a:t>Levinas's</a:t>
            </a:r>
            <a:r>
              <a:rPr lang="en-US" dirty="0"/>
              <a:t> </a:t>
            </a:r>
            <a:r>
              <a:rPr lang="en-US" dirty="0" smtClean="0"/>
              <a:t>funeral</a:t>
            </a:r>
            <a:r>
              <a:rPr lang="cs-CZ" dirty="0" smtClean="0"/>
              <a:t>, </a:t>
            </a:r>
            <a:r>
              <a:rPr lang="en-US" dirty="0" smtClean="0"/>
              <a:t>later </a:t>
            </a:r>
            <a:r>
              <a:rPr lang="en-US" dirty="0"/>
              <a:t>published as </a:t>
            </a:r>
            <a:r>
              <a:rPr lang="en-US" i="1" dirty="0"/>
              <a:t>Adieu à Emmanuel </a:t>
            </a:r>
            <a:r>
              <a:rPr lang="en-US" i="1" dirty="0" smtClean="0"/>
              <a:t>L</a:t>
            </a:r>
            <a:r>
              <a:rPr lang="cs-CZ" i="1" dirty="0" smtClean="0"/>
              <a:t>é</a:t>
            </a:r>
            <a:r>
              <a:rPr lang="en-US" i="1" dirty="0" err="1" smtClean="0"/>
              <a:t>vinas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07571" y="4322618"/>
            <a:ext cx="62594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"If one defines a great philosopher as someone without whom philosophy would not have been what it is, then in France there are two great philosophers of the 20th Century: Bergson and </a:t>
            </a:r>
            <a:r>
              <a:rPr lang="en-US" dirty="0" err="1"/>
              <a:t>Lévinas</a:t>
            </a:r>
            <a:r>
              <a:rPr lang="en-US" dirty="0" smtClean="0"/>
              <a:t>.„</a:t>
            </a:r>
            <a:endParaRPr lang="cs-CZ" dirty="0" smtClean="0"/>
          </a:p>
          <a:p>
            <a:pPr algn="r"/>
            <a:r>
              <a:rPr lang="en-US" dirty="0"/>
              <a:t>Jean-Luc Marion 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000" y="3258000"/>
            <a:ext cx="4800000" cy="3600000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8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2342" y="135497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49136" y="-12742"/>
            <a:ext cx="11496120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1930. 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théorie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l'intuition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dans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la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phénoménologie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Husserl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altLang="cs-CZ" dirty="0">
                <a:latin typeface="Arial" panose="020B0604020202020204" pitchFamily="34" charset="0"/>
              </a:rPr>
              <a:t>	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Theory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Intuition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Husserl's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Phenomenology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1931.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Méditations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cartésiennes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Introduction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à la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phénoménologie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altLang="cs-CZ" dirty="0">
                <a:latin typeface="Arial" panose="020B0604020202020204" pitchFamily="34" charset="0"/>
              </a:rPr>
              <a:t>	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Edmund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Husserl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Gabrielle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Peiffer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1932. 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Martin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Heidegger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et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l'ontologie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1934.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Quelques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réflexions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sur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la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philosophie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l'hitlérisme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1935. 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l'évasion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1947. 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l'Existence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à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l'Existent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altLang="cs-CZ" dirty="0">
                <a:latin typeface="Arial" panose="020B0604020202020204" pitchFamily="34" charset="0"/>
              </a:rPr>
              <a:t>	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Existence and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Existent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1948.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Temps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et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l'Autre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altLang="cs-CZ" dirty="0">
                <a:latin typeface="Arial" panose="020B0604020202020204" pitchFamily="34" charset="0"/>
              </a:rPr>
              <a:t>	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Time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Other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1949. 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Découvrant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l’Existence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avec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Husserl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et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Heidegger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altLang="cs-CZ" dirty="0">
                <a:latin typeface="Arial" panose="020B0604020202020204" pitchFamily="34" charset="0"/>
              </a:rPr>
              <a:t>	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Discovering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Existence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Husserl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Heidegger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1961.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Totalité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et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Infini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essai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sur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l'extériorité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	(</a:t>
            </a:r>
            <a:r>
              <a:rPr kumimoji="0" lang="cs-CZ" altLang="cs-CZ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Totality and Infinity: </a:t>
            </a:r>
            <a:r>
              <a:rPr kumimoji="0" lang="cs-CZ" altLang="cs-CZ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An</a:t>
            </a:r>
            <a:r>
              <a:rPr kumimoji="0" lang="cs-CZ" altLang="cs-CZ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Essay</a:t>
            </a:r>
            <a:r>
              <a:rPr kumimoji="0" lang="cs-CZ" altLang="cs-CZ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cs-CZ" altLang="cs-CZ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Exteriority</a:t>
            </a:r>
            <a:r>
              <a:rPr kumimoji="0" lang="cs-CZ" altLang="cs-CZ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1972. 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Humanisme de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l'autre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homme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altLang="cs-CZ" dirty="0">
                <a:latin typeface="Arial" panose="020B0604020202020204" pitchFamily="34" charset="0"/>
              </a:rPr>
              <a:t>	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Humanism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Other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1974.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Autrement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qu'être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ou au-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delà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l'essence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	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Otherwise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than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Being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or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Beyond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Essence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1982.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Ethique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et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infini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altLang="cs-CZ" dirty="0">
                <a:latin typeface="Arial" panose="020B0604020202020204" pitchFamily="34" charset="0"/>
              </a:rPr>
              <a:t>	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Ethics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Infinity: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Dialogues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Emmanuel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Levinas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Philippe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Nemo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1988. 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l'Heure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des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nations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1991.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Entre</a:t>
            </a:r>
            <a:r>
              <a:rPr kumimoji="0" lang="cs-CZ" alt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Nous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1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13" y="601199"/>
            <a:ext cx="5715000" cy="57054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065818" y="1521229"/>
            <a:ext cx="431430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latin typeface="Arial Rounded MT Bold" panose="020F0704030504030204" pitchFamily="34" charset="0"/>
              </a:rPr>
              <a:t>METAPHYSICS</a:t>
            </a:r>
          </a:p>
          <a:p>
            <a:pPr algn="ctr"/>
            <a:endParaRPr lang="cs-CZ" sz="2800" dirty="0" smtClean="0">
              <a:latin typeface="Arial Rounded MT Bold" panose="020F0704030504030204" pitchFamily="34" charset="0"/>
            </a:endParaRPr>
          </a:p>
          <a:p>
            <a:pPr algn="ctr"/>
            <a:endParaRPr lang="cs-CZ" sz="2800" dirty="0">
              <a:latin typeface="Arial Rounded MT Bold" panose="020F0704030504030204" pitchFamily="34" charset="0"/>
            </a:endParaRPr>
          </a:p>
          <a:p>
            <a:pPr algn="ctr"/>
            <a:r>
              <a:rPr lang="cs-CZ" sz="2800" dirty="0" smtClean="0">
                <a:latin typeface="Arial Rounded MT Bold" panose="020F0704030504030204" pitchFamily="34" charset="0"/>
              </a:rPr>
              <a:t>ONTOLOGY</a:t>
            </a:r>
          </a:p>
          <a:p>
            <a:pPr algn="ctr"/>
            <a:endParaRPr lang="cs-CZ" sz="2800" dirty="0" smtClean="0">
              <a:latin typeface="Arial Rounded MT Bold" panose="020F0704030504030204" pitchFamily="34" charset="0"/>
            </a:endParaRPr>
          </a:p>
          <a:p>
            <a:pPr algn="ctr"/>
            <a:endParaRPr lang="cs-CZ" sz="2800" dirty="0">
              <a:latin typeface="Arial Rounded MT Bold" panose="020F0704030504030204" pitchFamily="34" charset="0"/>
            </a:endParaRPr>
          </a:p>
          <a:p>
            <a:pPr algn="ctr"/>
            <a:r>
              <a:rPr lang="cs-CZ" sz="2800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ETHICS</a:t>
            </a:r>
            <a:endParaRPr lang="cs-CZ" sz="28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0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3208713" y="174567"/>
            <a:ext cx="70076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Emmanuel </a:t>
            </a:r>
            <a:r>
              <a:rPr lang="cs-CZ" dirty="0" err="1" smtClean="0"/>
              <a:t>Lévinas</a:t>
            </a:r>
            <a:r>
              <a:rPr lang="cs-CZ" dirty="0" smtClean="0"/>
              <a:t>, </a:t>
            </a:r>
            <a:r>
              <a:rPr lang="cs-CZ" b="1" i="1" dirty="0" smtClean="0"/>
              <a:t>Totality and Infinity</a:t>
            </a:r>
          </a:p>
          <a:p>
            <a:endParaRPr lang="cs-CZ" dirty="0"/>
          </a:p>
          <a:p>
            <a:r>
              <a:rPr lang="cs-CZ" dirty="0" err="1" smtClean="0"/>
              <a:t>Comments</a:t>
            </a:r>
            <a:r>
              <a:rPr lang="cs-CZ" dirty="0" smtClean="0"/>
              <a:t> on </a:t>
            </a:r>
            <a:r>
              <a:rPr lang="cs-CZ" dirty="0" err="1" smtClean="0"/>
              <a:t>the</a:t>
            </a:r>
            <a:r>
              <a:rPr lang="cs-CZ" dirty="0" smtClean="0"/>
              <a:t> 1</a:t>
            </a:r>
            <a:r>
              <a:rPr lang="cs-CZ" baseline="30000" dirty="0" smtClean="0"/>
              <a:t>st</a:t>
            </a:r>
            <a:r>
              <a:rPr lang="cs-CZ" dirty="0" smtClean="0"/>
              <a:t> part: </a:t>
            </a:r>
            <a:r>
              <a:rPr lang="cs-CZ" i="1" dirty="0" err="1" smtClean="0"/>
              <a:t>Metaphysics</a:t>
            </a:r>
            <a:r>
              <a:rPr lang="cs-CZ" i="1" dirty="0" smtClean="0"/>
              <a:t> and Transcendence</a:t>
            </a:r>
          </a:p>
          <a:p>
            <a:r>
              <a:rPr lang="cs-CZ" dirty="0" smtClean="0"/>
              <a:t>1. </a:t>
            </a:r>
            <a:r>
              <a:rPr lang="cs-CZ" dirty="0" err="1" smtClean="0"/>
              <a:t>Desire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Invisible</a:t>
            </a:r>
            <a:r>
              <a:rPr lang="cs-CZ" dirty="0" smtClean="0"/>
              <a:t>, pp. 33 – 35.</a:t>
            </a:r>
          </a:p>
          <a:p>
            <a:endParaRPr lang="cs-CZ" dirty="0" smtClean="0"/>
          </a:p>
          <a:p>
            <a:r>
              <a:rPr lang="cs-CZ" dirty="0" smtClean="0"/>
              <a:t>Text in </a:t>
            </a:r>
            <a:r>
              <a:rPr lang="cs-CZ" dirty="0" err="1" smtClean="0"/>
              <a:t>pdf</a:t>
            </a:r>
            <a:r>
              <a:rPr lang="cs-CZ" dirty="0" smtClean="0"/>
              <a:t> on </a:t>
            </a:r>
            <a:r>
              <a:rPr lang="cs-CZ" dirty="0" err="1" smtClean="0"/>
              <a:t>Moodle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12080" cy="194517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627" y="3336424"/>
            <a:ext cx="4222865" cy="316714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40825" y="3981797"/>
            <a:ext cx="61514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„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true</a:t>
            </a:r>
            <a:r>
              <a:rPr lang="cs-CZ" dirty="0" smtClean="0"/>
              <a:t> </a:t>
            </a:r>
            <a:r>
              <a:rPr lang="cs-CZ" dirty="0" err="1" smtClean="0"/>
              <a:t>life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absent</a:t>
            </a:r>
            <a:r>
              <a:rPr lang="cs-CZ" dirty="0" smtClean="0"/>
              <a:t>.“ But </a:t>
            </a:r>
            <a:r>
              <a:rPr lang="cs-CZ" dirty="0" err="1" smtClean="0"/>
              <a:t>we</a:t>
            </a:r>
            <a:r>
              <a:rPr lang="cs-CZ" dirty="0" smtClean="0"/>
              <a:t> are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world</a:t>
            </a:r>
            <a:r>
              <a:rPr lang="cs-CZ" dirty="0" smtClean="0"/>
              <a:t>.</a:t>
            </a:r>
          </a:p>
          <a:p>
            <a:r>
              <a:rPr lang="cs-CZ" dirty="0" smtClean="0"/>
              <a:t>				Emmanuel </a:t>
            </a:r>
            <a:r>
              <a:rPr lang="cs-CZ" dirty="0" err="1" smtClean="0"/>
              <a:t>Lévinas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„</a:t>
            </a:r>
            <a:r>
              <a:rPr lang="fr-FR" dirty="0" smtClean="0"/>
              <a:t>La </a:t>
            </a:r>
            <a:r>
              <a:rPr lang="fr-FR" dirty="0"/>
              <a:t>vraie vie est absente. Nous ne sommes pas au monde</a:t>
            </a:r>
            <a:r>
              <a:rPr lang="fr-FR" dirty="0" smtClean="0"/>
              <a:t>.</a:t>
            </a:r>
            <a:r>
              <a:rPr lang="cs-CZ" dirty="0" smtClean="0"/>
              <a:t>“</a:t>
            </a:r>
            <a:endParaRPr lang="fr-FR" dirty="0"/>
          </a:p>
          <a:p>
            <a:r>
              <a:rPr lang="cs-CZ" dirty="0" smtClean="0"/>
              <a:t>				Arthur Rimbaud</a:t>
            </a:r>
          </a:p>
          <a:p>
            <a:endParaRPr lang="cs-CZ" dirty="0"/>
          </a:p>
        </p:txBody>
      </p:sp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8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48393" y="436372"/>
            <a:ext cx="110808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/>
              <a:t>o</a:t>
            </a:r>
            <a:r>
              <a:rPr lang="cs-CZ" sz="2400" b="1" dirty="0" err="1" smtClean="0"/>
              <a:t>ther</a:t>
            </a:r>
            <a:r>
              <a:rPr lang="cs-CZ" sz="2400" dirty="0" smtClean="0"/>
              <a:t> in a </a:t>
            </a:r>
            <a:r>
              <a:rPr lang="cs-CZ" sz="2400" dirty="0" err="1" smtClean="0"/>
              <a:t>weak</a:t>
            </a:r>
            <a:r>
              <a:rPr lang="cs-CZ" sz="2400" dirty="0" smtClean="0"/>
              <a:t> </a:t>
            </a:r>
            <a:r>
              <a:rPr lang="cs-CZ" sz="2400" dirty="0" err="1" smtClean="0"/>
              <a:t>sense</a:t>
            </a:r>
            <a:r>
              <a:rPr lang="cs-CZ" sz="2400" dirty="0" smtClean="0"/>
              <a:t> and </a:t>
            </a:r>
            <a:r>
              <a:rPr lang="cs-CZ" sz="2400" b="1" dirty="0" err="1" smtClean="0"/>
              <a:t>Other</a:t>
            </a:r>
            <a:r>
              <a:rPr lang="cs-CZ" sz="2400" dirty="0" smtClean="0"/>
              <a:t> in </a:t>
            </a:r>
            <a:r>
              <a:rPr lang="cs-CZ" sz="2400" dirty="0" err="1" smtClean="0"/>
              <a:t>an</a:t>
            </a:r>
            <a:r>
              <a:rPr lang="cs-CZ" sz="2400" dirty="0" smtClean="0"/>
              <a:t> eminent </a:t>
            </a:r>
            <a:r>
              <a:rPr lang="cs-CZ" sz="2400" dirty="0" err="1" smtClean="0"/>
              <a:t>sense</a:t>
            </a:r>
            <a:r>
              <a:rPr lang="cs-CZ" sz="2400" dirty="0" smtClean="0"/>
              <a:t>.</a:t>
            </a:r>
            <a:endParaRPr lang="cs-CZ" sz="2400" dirty="0"/>
          </a:p>
          <a:p>
            <a:pPr algn="ctr"/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849"/>
            <a:ext cx="5820473" cy="374149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473" y="2302633"/>
            <a:ext cx="6383632" cy="367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642</Words>
  <Application>Microsoft Office PowerPoint</Application>
  <PresentationFormat>Širokoúhlá obrazovka</PresentationFormat>
  <Paragraphs>100</Paragraphs>
  <Slides>11</Slides>
  <Notes>0</Notes>
  <HiddenSlides>0</HiddenSlides>
  <MMClips>11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7" baseType="lpstr">
      <vt:lpstr>Arial</vt:lpstr>
      <vt:lpstr>Arial Rounded MT Bold</vt:lpstr>
      <vt:lpstr>Calibri</vt:lpstr>
      <vt:lpstr>Calibri Light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FFUK</dc:creator>
  <cp:lastModifiedBy>FFUK</cp:lastModifiedBy>
  <cp:revision>54</cp:revision>
  <dcterms:created xsi:type="dcterms:W3CDTF">2019-05-17T10:40:05Z</dcterms:created>
  <dcterms:modified xsi:type="dcterms:W3CDTF">2020-04-15T15:41:53Z</dcterms:modified>
</cp:coreProperties>
</file>