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FDB25-2E18-41B4-B585-ACDC09F124E4}" type="datetimeFigureOut">
              <a:rPr lang="cs-CZ" smtClean="0"/>
              <a:t>10.12.2019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81AC5-632C-46A6-A7B1-CBD093782F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ADORNO: ART AND SOCIETY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VIII</a:t>
            </a:r>
          </a:p>
          <a:p>
            <a:r>
              <a:rPr lang="cs-CZ" dirty="0" smtClean="0"/>
              <a:t>Autonomy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By appearing to have life of their own, artworks call into question a society where nothing is allowed to be itself and everything is controlled by the exchange principle </a:t>
            </a:r>
          </a:p>
          <a:p>
            <a:r>
              <a:rPr lang="en-GB" dirty="0" smtClean="0"/>
              <a:t>By appearing to be detached from the conditions of economic production, artworks acquire the ability to suggest changed conditions</a:t>
            </a:r>
          </a:p>
          <a:p>
            <a:r>
              <a:rPr lang="en-GB" dirty="0" smtClean="0"/>
              <a:t>By appearing to be useless, artworks recall the human purposes that rationality forgets 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challenge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systém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Artworks</a:t>
            </a:r>
            <a:r>
              <a:rPr lang="cs-CZ" dirty="0" smtClean="0"/>
              <a:t> are </a:t>
            </a:r>
            <a:r>
              <a:rPr lang="cs-CZ" dirty="0" err="1" smtClean="0"/>
              <a:t>essential</a:t>
            </a:r>
            <a:r>
              <a:rPr lang="cs-CZ" dirty="0" smtClean="0"/>
              <a:t> </a:t>
            </a:r>
            <a:r>
              <a:rPr lang="cs-CZ" dirty="0" err="1" smtClean="0"/>
              <a:t>dynamic</a:t>
            </a:r>
            <a:r>
              <a:rPr lang="cs-CZ" dirty="0" smtClean="0"/>
              <a:t> – as a </a:t>
            </a:r>
            <a:r>
              <a:rPr lang="cs-CZ" dirty="0" err="1" smtClean="0"/>
              <a:t>field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contradictions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conflicting</a:t>
            </a:r>
            <a:r>
              <a:rPr lang="cs-CZ" dirty="0" smtClean="0"/>
              <a:t> </a:t>
            </a:r>
            <a:r>
              <a:rPr lang="cs-CZ" dirty="0" err="1" smtClean="0"/>
              <a:t>forces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essentialy</a:t>
            </a:r>
            <a:r>
              <a:rPr lang="cs-CZ" dirty="0" smtClean="0"/>
              <a:t> static – as a </a:t>
            </a:r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contained</a:t>
            </a:r>
            <a:r>
              <a:rPr lang="cs-CZ" dirty="0" smtClean="0"/>
              <a:t> entity </a:t>
            </a:r>
          </a:p>
          <a:p>
            <a:r>
              <a:rPr lang="cs-CZ" dirty="0" err="1" smtClean="0"/>
              <a:t>Artwork</a:t>
            </a:r>
            <a:r>
              <a:rPr lang="cs-CZ" dirty="0" smtClean="0"/>
              <a:t> has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bring</a:t>
            </a:r>
            <a:r>
              <a:rPr lang="cs-CZ" dirty="0" smtClean="0"/>
              <a:t> </a:t>
            </a:r>
            <a:r>
              <a:rPr lang="cs-CZ" dirty="0" err="1" smtClean="0"/>
              <a:t>forth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surrounding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smtClean="0"/>
              <a:t> 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Connection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multiplicity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non-</a:t>
            </a:r>
            <a:r>
              <a:rPr lang="cs-CZ" dirty="0" err="1" smtClean="0"/>
              <a:t>identical</a:t>
            </a:r>
            <a:endParaRPr lang="cs-CZ" dirty="0" smtClean="0"/>
          </a:p>
          <a:p>
            <a:r>
              <a:rPr lang="cs-CZ" dirty="0" err="1" smtClean="0"/>
              <a:t>Artistic</a:t>
            </a:r>
            <a:r>
              <a:rPr lang="cs-CZ" dirty="0" smtClean="0"/>
              <a:t> </a:t>
            </a:r>
            <a:r>
              <a:rPr lang="cs-CZ" dirty="0" err="1" smtClean="0"/>
              <a:t>truth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a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elements</a:t>
            </a:r>
            <a:r>
              <a:rPr lang="cs-CZ" dirty="0" smtClean="0"/>
              <a:t>, </a:t>
            </a:r>
            <a:r>
              <a:rPr lang="cs-CZ" dirty="0" err="1" smtClean="0"/>
              <a:t>interconnections</a:t>
            </a:r>
            <a:r>
              <a:rPr lang="cs-CZ" dirty="0" smtClean="0"/>
              <a:t>, </a:t>
            </a:r>
            <a:r>
              <a:rPr lang="cs-CZ" dirty="0" err="1" smtClean="0"/>
              <a:t>content</a:t>
            </a:r>
            <a:r>
              <a:rPr lang="cs-CZ" dirty="0" smtClean="0"/>
              <a:t>, </a:t>
            </a:r>
            <a:r>
              <a:rPr lang="cs-CZ" dirty="0" err="1" smtClean="0"/>
              <a:t>technique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concrete</a:t>
            </a:r>
            <a:r>
              <a:rPr lang="cs-CZ" dirty="0" smtClean="0"/>
              <a:t> </a:t>
            </a:r>
            <a:r>
              <a:rPr lang="cs-CZ" dirty="0" err="1" smtClean="0"/>
              <a:t>artwork</a:t>
            </a:r>
            <a:endParaRPr lang="cs-CZ" dirty="0" smtClean="0"/>
          </a:p>
          <a:p>
            <a:r>
              <a:rPr lang="cs-CZ" dirty="0" err="1" smtClean="0"/>
              <a:t>Artwork</a:t>
            </a:r>
            <a:r>
              <a:rPr lang="cs-CZ" dirty="0" smtClean="0"/>
              <a:t> has to </a:t>
            </a:r>
            <a:r>
              <a:rPr lang="cs-CZ" dirty="0" err="1" smtClean="0"/>
              <a:t>achieve</a:t>
            </a:r>
            <a:r>
              <a:rPr lang="cs-CZ" dirty="0" smtClean="0"/>
              <a:t> </a:t>
            </a:r>
            <a:r>
              <a:rPr lang="cs-CZ" dirty="0" err="1" smtClean="0"/>
              <a:t>integrality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unity </a:t>
            </a:r>
          </a:p>
          <a:p>
            <a:r>
              <a:rPr lang="cs-CZ" dirty="0" err="1" smtClean="0"/>
              <a:t>Truth</a:t>
            </a:r>
            <a:r>
              <a:rPr lang="cs-CZ" dirty="0" smtClean="0"/>
              <a:t> </a:t>
            </a:r>
            <a:r>
              <a:rPr lang="cs-CZ" dirty="0" err="1" smtClean="0"/>
              <a:t>requires</a:t>
            </a:r>
            <a:r>
              <a:rPr lang="cs-CZ" dirty="0" smtClean="0"/>
              <a:t> </a:t>
            </a:r>
            <a:r>
              <a:rPr lang="cs-CZ" dirty="0" err="1" smtClean="0"/>
              <a:t>articulation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artwork</a:t>
            </a:r>
            <a:r>
              <a:rPr lang="cs-CZ" dirty="0" smtClean="0"/>
              <a:t> </a:t>
            </a:r>
            <a:r>
              <a:rPr lang="cs-CZ" dirty="0" err="1" smtClean="0"/>
              <a:t>highlights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contradictory</a:t>
            </a:r>
            <a:r>
              <a:rPr lang="cs-CZ" dirty="0" smtClean="0"/>
              <a:t> </a:t>
            </a:r>
            <a:r>
              <a:rPr lang="cs-CZ" dirty="0" err="1" smtClean="0"/>
              <a:t>moments</a:t>
            </a:r>
            <a:r>
              <a:rPr lang="cs-CZ" dirty="0" smtClean="0"/>
              <a:t>, </a:t>
            </a:r>
            <a:r>
              <a:rPr lang="cs-CZ" dirty="0" err="1" smtClean="0"/>
              <a:t>antagonisms</a:t>
            </a:r>
            <a:r>
              <a:rPr lang="cs-CZ" dirty="0" smtClean="0"/>
              <a:t> are </a:t>
            </a:r>
            <a:r>
              <a:rPr lang="cs-CZ" dirty="0" err="1" smtClean="0"/>
              <a:t>brought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surface</a:t>
            </a:r>
            <a:r>
              <a:rPr lang="cs-CZ" dirty="0" smtClean="0"/>
              <a:t> </a:t>
            </a:r>
          </a:p>
          <a:p>
            <a:r>
              <a:rPr lang="cs-CZ" dirty="0" smtClean="0"/>
              <a:t>By </a:t>
            </a:r>
            <a:r>
              <a:rPr lang="cs-CZ" dirty="0" err="1" smtClean="0"/>
              <a:t>virtue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nonrepressive</a:t>
            </a:r>
            <a:r>
              <a:rPr lang="cs-CZ" dirty="0" smtClean="0"/>
              <a:t> </a:t>
            </a:r>
            <a:r>
              <a:rPr lang="cs-CZ" dirty="0" err="1" smtClean="0"/>
              <a:t>synthesis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antagonisms</a:t>
            </a:r>
            <a:r>
              <a:rPr lang="cs-CZ" dirty="0" smtClean="0"/>
              <a:t>, </a:t>
            </a:r>
            <a:r>
              <a:rPr lang="cs-CZ" dirty="0" err="1" smtClean="0"/>
              <a:t>artworks</a:t>
            </a:r>
            <a:r>
              <a:rPr lang="cs-CZ" dirty="0" smtClean="0"/>
              <a:t> </a:t>
            </a:r>
            <a:r>
              <a:rPr lang="cs-CZ" dirty="0" err="1" smtClean="0"/>
              <a:t>oppose</a:t>
            </a:r>
            <a:r>
              <a:rPr lang="cs-CZ" dirty="0" smtClean="0"/>
              <a:t> a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antagonisms</a:t>
            </a:r>
            <a:r>
              <a:rPr lang="cs-CZ" dirty="0" smtClean="0"/>
              <a:t> are </a:t>
            </a:r>
            <a:r>
              <a:rPr lang="cs-CZ" dirty="0" err="1" smtClean="0"/>
              <a:t>forcibly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incent_van_Gogh_-_Wheatfield_with_crows_-_Google_Art_Projec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906508"/>
            <a:ext cx="8229600" cy="391334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Autonomy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Intrinsic self-sufficiency of the artwork</a:t>
            </a:r>
          </a:p>
          <a:p>
            <a:pPr>
              <a:buNone/>
            </a:pPr>
            <a:r>
              <a:rPr lang="en-GB" dirty="0" smtClean="0"/>
              <a:t>	- preservation of particularity over generality</a:t>
            </a:r>
          </a:p>
          <a:p>
            <a:pPr>
              <a:buNone/>
            </a:pPr>
            <a:r>
              <a:rPr lang="en-GB" dirty="0" smtClean="0"/>
              <a:t>	- setting its own law (i.e. the aesthetic synthesis)</a:t>
            </a:r>
          </a:p>
          <a:p>
            <a:r>
              <a:rPr lang="en-GB" dirty="0" smtClean="0"/>
              <a:t>Freedom of art from religious, political or other social roles </a:t>
            </a:r>
          </a:p>
          <a:p>
            <a:r>
              <a:rPr lang="en-GB" dirty="0" smtClean="0"/>
              <a:t>Art that is not intended to directly change political attitudes – yet often does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err="1" smtClean="0"/>
              <a:t>Commodity</a:t>
            </a:r>
            <a:r>
              <a:rPr lang="cs-CZ" b="1" dirty="0" smtClean="0"/>
              <a:t> </a:t>
            </a:r>
            <a:r>
              <a:rPr lang="cs-CZ" b="1" dirty="0" err="1" smtClean="0"/>
              <a:t>fetishism</a:t>
            </a:r>
            <a:r>
              <a:rPr lang="cs-CZ" b="1" dirty="0" smtClean="0"/>
              <a:t> (Marx)</a:t>
            </a:r>
          </a:p>
          <a:p>
            <a:r>
              <a:rPr lang="cs-CZ" dirty="0" err="1" smtClean="0"/>
              <a:t>Objects</a:t>
            </a:r>
            <a:r>
              <a:rPr lang="cs-CZ" dirty="0" smtClean="0"/>
              <a:t> in </a:t>
            </a:r>
            <a:r>
              <a:rPr lang="cs-CZ" dirty="0" err="1" smtClean="0"/>
              <a:t>capitalism</a:t>
            </a:r>
            <a:r>
              <a:rPr lang="cs-CZ" dirty="0" smtClean="0"/>
              <a:t> </a:t>
            </a:r>
            <a:r>
              <a:rPr lang="cs-CZ" dirty="0" err="1" smtClean="0"/>
              <a:t>takes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commodity</a:t>
            </a:r>
            <a:r>
              <a:rPr lang="cs-CZ" dirty="0" smtClean="0"/>
              <a:t>, i.</a:t>
            </a:r>
            <a:r>
              <a:rPr lang="cs-CZ" dirty="0" err="1" smtClean="0"/>
              <a:t>e</a:t>
            </a:r>
            <a:r>
              <a:rPr lang="cs-CZ" dirty="0" smtClean="0"/>
              <a:t>.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exchanged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Commodity</a:t>
            </a:r>
            <a:r>
              <a:rPr lang="cs-CZ" dirty="0" smtClean="0"/>
              <a:t> </a:t>
            </a:r>
            <a:r>
              <a:rPr lang="cs-CZ" dirty="0" err="1" smtClean="0"/>
              <a:t>satisfies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wants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fact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commodities</a:t>
            </a:r>
            <a:r>
              <a:rPr lang="cs-CZ" dirty="0" smtClean="0"/>
              <a:t>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behind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hidden</a:t>
            </a:r>
            <a:r>
              <a:rPr lang="cs-CZ" dirty="0" smtClean="0"/>
              <a:t> =&gt; </a:t>
            </a:r>
            <a:r>
              <a:rPr lang="cs-CZ" dirty="0" err="1" smtClean="0"/>
              <a:t>commodities</a:t>
            </a:r>
            <a:r>
              <a:rPr lang="cs-CZ" dirty="0" smtClean="0"/>
              <a:t> </a:t>
            </a:r>
            <a:r>
              <a:rPr lang="cs-CZ" dirty="0" err="1" smtClean="0"/>
              <a:t>seem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having</a:t>
            </a:r>
            <a:r>
              <a:rPr lang="cs-CZ" dirty="0" smtClean="0"/>
              <a:t> a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, </a:t>
            </a:r>
            <a:r>
              <a:rPr lang="cs-CZ" dirty="0" err="1" smtClean="0"/>
              <a:t>apart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interactions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sustain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=&gt;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fetishism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commodities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b="1" dirty="0" smtClean="0"/>
              <a:t>Reification</a:t>
            </a:r>
            <a:r>
              <a:rPr lang="cs-CZ" b="1" dirty="0" smtClean="0"/>
              <a:t> (</a:t>
            </a:r>
            <a:r>
              <a:rPr lang="cs-CZ" b="1" dirty="0" err="1" smtClean="0"/>
              <a:t>Lukács</a:t>
            </a:r>
            <a:r>
              <a:rPr lang="cs-CZ" b="1" dirty="0" smtClean="0"/>
              <a:t>)</a:t>
            </a:r>
            <a:endParaRPr lang="en-GB" b="1" dirty="0" smtClean="0"/>
          </a:p>
          <a:p>
            <a:r>
              <a:rPr lang="en-GB" dirty="0" smtClean="0"/>
              <a:t>The commodity form is the universal structuring principle for all forms of objectivity and subjectivity </a:t>
            </a:r>
          </a:p>
          <a:p>
            <a:pPr>
              <a:buNone/>
            </a:pPr>
            <a:r>
              <a:rPr lang="en-GB" dirty="0" smtClean="0"/>
              <a:t>	- not only in production, but also in social institutions (law, administration, journalism), academic disciplines </a:t>
            </a:r>
          </a:p>
          <a:p>
            <a:r>
              <a:rPr lang="en-GB" dirty="0" smtClean="0"/>
              <a:t>Reification is the process by which the commodity form permeates all aspects of life </a:t>
            </a:r>
            <a:endParaRPr lang="cs-CZ" dirty="0" smtClean="0"/>
          </a:p>
          <a:p>
            <a:r>
              <a:rPr lang="cs-CZ" dirty="0" err="1" smtClean="0"/>
              <a:t>Objects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independent </a:t>
            </a:r>
            <a:r>
              <a:rPr lang="cs-CZ" dirty="0" err="1" smtClean="0"/>
              <a:t>determinants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,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beings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no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Adorno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Artwork</a:t>
            </a:r>
            <a:r>
              <a:rPr lang="cs-CZ" dirty="0" smtClean="0"/>
              <a:t>‘s autonomy has a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artworks</a:t>
            </a:r>
            <a:r>
              <a:rPr lang="cs-CZ" dirty="0" smtClean="0"/>
              <a:t> do </a:t>
            </a:r>
            <a:r>
              <a:rPr lang="cs-CZ" dirty="0" err="1" smtClean="0"/>
              <a:t>belong</a:t>
            </a:r>
            <a:r>
              <a:rPr lang="cs-CZ" dirty="0" smtClean="0"/>
              <a:t> to a society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r>
              <a:rPr lang="cs-CZ" dirty="0" smtClean="0"/>
              <a:t> has </a:t>
            </a:r>
            <a:r>
              <a:rPr lang="cs-CZ" dirty="0" err="1" smtClean="0"/>
              <a:t>become</a:t>
            </a:r>
            <a:r>
              <a:rPr lang="cs-CZ" dirty="0" smtClean="0"/>
              <a:t> a dominant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relationships</a:t>
            </a:r>
            <a:r>
              <a:rPr lang="cs-CZ" dirty="0" smtClean="0"/>
              <a:t> =&gt; </a:t>
            </a:r>
            <a:r>
              <a:rPr lang="cs-CZ" dirty="0" err="1" smtClean="0"/>
              <a:t>artworks</a:t>
            </a:r>
            <a:r>
              <a:rPr lang="cs-CZ" dirty="0" smtClean="0"/>
              <a:t> are </a:t>
            </a:r>
            <a:r>
              <a:rPr lang="cs-CZ" dirty="0" err="1" smtClean="0"/>
              <a:t>produced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consumed</a:t>
            </a:r>
            <a:r>
              <a:rPr lang="cs-CZ" dirty="0" smtClean="0"/>
              <a:t> in </a:t>
            </a:r>
            <a:r>
              <a:rPr lang="cs-CZ" dirty="0" err="1" smtClean="0"/>
              <a:t>accordance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- </a:t>
            </a:r>
            <a:r>
              <a:rPr lang="cs-CZ" dirty="0" err="1" smtClean="0"/>
              <a:t>artworks</a:t>
            </a:r>
            <a:r>
              <a:rPr lang="cs-CZ" dirty="0" smtClean="0"/>
              <a:t> </a:t>
            </a:r>
            <a:r>
              <a:rPr lang="cs-CZ" dirty="0" err="1" smtClean="0"/>
              <a:t>hide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behind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superior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entities</a:t>
            </a:r>
            <a:r>
              <a:rPr lang="cs-CZ" dirty="0" smtClean="0"/>
              <a:t> </a:t>
            </a:r>
            <a:r>
              <a:rPr lang="cs-CZ" dirty="0" err="1" smtClean="0"/>
              <a:t>detached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t</a:t>
            </a:r>
            <a:r>
              <a:rPr lang="cs-CZ" dirty="0" err="1" smtClean="0"/>
              <a:t>herefore</a:t>
            </a:r>
            <a:r>
              <a:rPr lang="cs-CZ" dirty="0" smtClean="0"/>
              <a:t> </a:t>
            </a:r>
            <a:r>
              <a:rPr lang="cs-CZ" dirty="0" err="1" smtClean="0"/>
              <a:t>artworks</a:t>
            </a:r>
            <a:r>
              <a:rPr lang="cs-CZ" dirty="0" smtClean="0"/>
              <a:t> </a:t>
            </a:r>
            <a:r>
              <a:rPr lang="cs-CZ" dirty="0" err="1" smtClean="0"/>
              <a:t>cover</a:t>
            </a:r>
            <a:r>
              <a:rPr lang="cs-CZ" dirty="0" smtClean="0"/>
              <a:t> </a:t>
            </a:r>
            <a:r>
              <a:rPr lang="cs-CZ" dirty="0" err="1" smtClean="0"/>
              <a:t>up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problematic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enables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/>
              <a:t>a</a:t>
            </a:r>
            <a:r>
              <a:rPr lang="cs-CZ" dirty="0" err="1" smtClean="0"/>
              <a:t>rtworks</a:t>
            </a:r>
            <a:r>
              <a:rPr lang="cs-CZ" dirty="0" smtClean="0"/>
              <a:t> </a:t>
            </a:r>
            <a:r>
              <a:rPr lang="cs-CZ" dirty="0" err="1" smtClean="0"/>
              <a:t>seem</a:t>
            </a:r>
            <a:r>
              <a:rPr lang="cs-CZ" dirty="0" smtClean="0"/>
              <a:t> to serve no </a:t>
            </a:r>
            <a:r>
              <a:rPr lang="cs-CZ" dirty="0" err="1" smtClean="0"/>
              <a:t>other</a:t>
            </a:r>
            <a:r>
              <a:rPr lang="cs-CZ" dirty="0" smtClean="0"/>
              <a:t> use </a:t>
            </a:r>
            <a:r>
              <a:rPr lang="cs-CZ" dirty="0" err="1" smtClean="0"/>
              <a:t>beyond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existence =&gt; as such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seem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irrational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respect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superstitious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378</Words>
  <Application>Microsoft Office PowerPoint</Application>
  <PresentationFormat>Předvádění na obrazovce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ADORNO: ART AND SOCIETY</vt:lpstr>
      <vt:lpstr>The Truth of Art</vt:lpstr>
      <vt:lpstr>Snímek 3</vt:lpstr>
      <vt:lpstr>Snímek 4</vt:lpstr>
      <vt:lpstr>The Autonomy of Art</vt:lpstr>
      <vt:lpstr>Snímek 6</vt:lpstr>
      <vt:lpstr>Snímek 7</vt:lpstr>
      <vt:lpstr>Adorno 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ADORNO: ART AND SOCIETY</dc:title>
  <dc:creator>Vlastník</dc:creator>
  <cp:lastModifiedBy>Vlastník</cp:lastModifiedBy>
  <cp:revision>7</cp:revision>
  <dcterms:created xsi:type="dcterms:W3CDTF">2019-12-10T19:53:04Z</dcterms:created>
  <dcterms:modified xsi:type="dcterms:W3CDTF">2019-12-11T10:13:43Z</dcterms:modified>
</cp:coreProperties>
</file>