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8" r:id="rId11"/>
    <p:sldId id="270" r:id="rId12"/>
    <p:sldId id="269" r:id="rId13"/>
    <p:sldId id="265" r:id="rId14"/>
    <p:sldId id="266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67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13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9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724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666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483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321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759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198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04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84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479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6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85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3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229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310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3298-B85C-4C87-802B-BE5321929CF0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3221CC-FD6D-40B4-87DE-0154EF707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78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2FD83-F3F8-486D-B996-F59C3BFB5C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Ономасиология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0CBF1FB-F864-46C2-8CAF-24DDBAB335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818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362146-E665-4607-903F-0FF9D6F6B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Мотивированность (производность)</a:t>
            </a:r>
            <a:br>
              <a:rPr lang="ru-RU" dirty="0"/>
            </a:br>
            <a:r>
              <a:rPr lang="ru-RU" dirty="0"/>
              <a:t>наименований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7AD562-AB44-4333-A37A-F41B9192C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0326"/>
            <a:ext cx="8596668" cy="5127673"/>
          </a:xfrm>
        </p:spPr>
        <p:txBody>
          <a:bodyPr>
            <a:normAutofit/>
          </a:bodyPr>
          <a:lstStyle/>
          <a:p>
            <a:r>
              <a:rPr lang="ru-RU" b="1" dirty="0"/>
              <a:t>Мотивация </a:t>
            </a:r>
            <a:r>
              <a:rPr lang="ru-RU" dirty="0"/>
              <a:t>– «содержательное и формальное отношение слова с признаком, который представляет собой основу наименования, т. е. указывает на уже известную действительность, на уже существующее слово.» (</a:t>
            </a:r>
            <a:r>
              <a:rPr lang="cs-CZ" dirty="0"/>
              <a:t>Man, 1974, </a:t>
            </a:r>
            <a:r>
              <a:rPr lang="ru-RU" dirty="0"/>
              <a:t>с. 13)</a:t>
            </a:r>
          </a:p>
          <a:p>
            <a:r>
              <a:rPr lang="ru-RU" b="1" dirty="0"/>
              <a:t>Мотивация</a:t>
            </a:r>
            <a:r>
              <a:rPr lang="ru-RU" dirty="0"/>
              <a:t> – это отношение между </a:t>
            </a:r>
            <a:r>
              <a:rPr lang="ru-RU" i="1" dirty="0"/>
              <a:t>мотивирующим</a:t>
            </a:r>
            <a:r>
              <a:rPr lang="ru-RU" dirty="0"/>
              <a:t> (производящим, </a:t>
            </a:r>
            <a:r>
              <a:rPr lang="cs-CZ" dirty="0"/>
              <a:t>fundujícím)</a:t>
            </a:r>
            <a:r>
              <a:rPr lang="ru-RU" dirty="0"/>
              <a:t> </a:t>
            </a:r>
            <a:r>
              <a:rPr lang="ru-RU" b="1" dirty="0"/>
              <a:t>и мотивированным </a:t>
            </a:r>
            <a:r>
              <a:rPr lang="ru-RU" dirty="0"/>
              <a:t>словом (производным, </a:t>
            </a:r>
            <a:r>
              <a:rPr lang="cs-CZ" dirty="0"/>
              <a:t>fundovaným)</a:t>
            </a:r>
            <a:r>
              <a:rPr lang="ru-RU" dirty="0"/>
              <a:t>, причём значение мотивированного слова:</a:t>
            </a:r>
          </a:p>
          <a:p>
            <a:pPr>
              <a:buAutoNum type="arabicPeriod"/>
            </a:pPr>
            <a:r>
              <a:rPr lang="ru-RU" dirty="0"/>
              <a:t>либо определяется через значение мотивирующего (</a:t>
            </a:r>
            <a:r>
              <a:rPr lang="ru-RU" i="1" dirty="0"/>
              <a:t>дом – домик, т. е. маленький домик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либо тождественно значению мотивирующего во всех компонентах, кроме грамматического значения части речи (</a:t>
            </a:r>
            <a:r>
              <a:rPr lang="ru-RU" i="1" dirty="0"/>
              <a:t>бегать – бег, быстрый - быстро</a:t>
            </a:r>
            <a:r>
              <a:rPr lang="ru-RU" dirty="0"/>
              <a:t>) </a:t>
            </a:r>
          </a:p>
          <a:p>
            <a:r>
              <a:rPr lang="ru-RU" b="1" dirty="0"/>
              <a:t>Мотивированное слово </a:t>
            </a:r>
            <a:r>
              <a:rPr lang="ru-RU" dirty="0"/>
              <a:t>можно формально разложить на отдельные части и оно всегда в отношении к какому-то другому слову в его форме и значении.</a:t>
            </a:r>
          </a:p>
          <a:p>
            <a:r>
              <a:rPr lang="ru-RU" b="1" dirty="0"/>
              <a:t>Немотивированное слово</a:t>
            </a:r>
            <a:r>
              <a:rPr lang="ru-RU" dirty="0"/>
              <a:t> – форма неясная, не знаем, почему именно так явление называется.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981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AFA1A8-75FA-4C44-8B28-FB2EA6F12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Мотивированное слово - признаки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76157F-FC98-4114-B670-F09D22551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6431"/>
            <a:ext cx="8596668" cy="4704931"/>
          </a:xfrm>
        </p:spPr>
        <p:txBody>
          <a:bodyPr>
            <a:normAutofit/>
          </a:bodyPr>
          <a:lstStyle/>
          <a:p>
            <a:r>
              <a:rPr lang="ru-RU" sz="2000" b="1" dirty="0"/>
              <a:t>Основа характеризуется б</a:t>
            </a:r>
            <a:r>
              <a:rPr lang="ru-RU" sz="2000" b="1" u="sng" dirty="0"/>
              <a:t>о</a:t>
            </a:r>
            <a:r>
              <a:rPr lang="ru-RU" sz="2000" b="1" dirty="0"/>
              <a:t>льшей формальной сложностью </a:t>
            </a:r>
          </a:p>
          <a:p>
            <a:pPr marL="0" indent="0">
              <a:buNone/>
            </a:pPr>
            <a:r>
              <a:rPr lang="ru-RU" sz="2000" i="1" dirty="0"/>
              <a:t>писать – писатель - письменный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b="1" dirty="0"/>
              <a:t>Тождество компонентов значений, кроме значения части речи</a:t>
            </a:r>
          </a:p>
          <a:p>
            <a:pPr>
              <a:buAutoNum type="arabicPeriod"/>
            </a:pPr>
            <a:r>
              <a:rPr lang="ru-RU" sz="2000" dirty="0"/>
              <a:t>Глагол (мотивирующий) – существительное (мотивированное) - </a:t>
            </a:r>
            <a:r>
              <a:rPr lang="ru-RU" sz="2000" i="1" dirty="0"/>
              <a:t>выходить - выход</a:t>
            </a:r>
            <a:endParaRPr lang="ru-RU" sz="2000" dirty="0"/>
          </a:p>
          <a:p>
            <a:pPr>
              <a:buAutoNum type="arabicPeriod"/>
            </a:pPr>
            <a:r>
              <a:rPr lang="ru-RU" sz="2000" dirty="0"/>
              <a:t>Прилагательное (мотивирующее) – существительное (мотивированное) – </a:t>
            </a:r>
            <a:r>
              <a:rPr lang="ru-RU" sz="2000" i="1" dirty="0"/>
              <a:t>зелёный – зелень, красный - краснота</a:t>
            </a:r>
          </a:p>
          <a:p>
            <a:pPr>
              <a:buAutoNum type="arabicPeriod"/>
            </a:pPr>
            <a:r>
              <a:rPr lang="ru-RU" sz="2000" dirty="0"/>
              <a:t>Прилагательное – наречие (направление мотивации разное) – </a:t>
            </a:r>
            <a:r>
              <a:rPr lang="ru-RU" sz="2000" i="1" dirty="0"/>
              <a:t>смелый – смело </a:t>
            </a:r>
            <a:r>
              <a:rPr lang="ru-RU" sz="2000" dirty="0"/>
              <a:t>(мот.)  Х   </a:t>
            </a:r>
            <a:r>
              <a:rPr lang="ru-RU" sz="2000" i="1" dirty="0"/>
              <a:t>вчера – вчерашний </a:t>
            </a:r>
            <a:r>
              <a:rPr lang="ru-RU" sz="2000" dirty="0"/>
              <a:t>(мот.)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28975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E99B4D-E5F4-4EE6-91F8-818571BB8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1914"/>
          </a:xfrm>
        </p:spPr>
        <p:txBody>
          <a:bodyPr/>
          <a:lstStyle/>
          <a:p>
            <a:r>
              <a:rPr lang="ru-RU" dirty="0"/>
              <a:t>Типы мотивации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2C4F1D-FABC-4632-959E-8FDA792D9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0498"/>
            <a:ext cx="8596668" cy="5331655"/>
          </a:xfrm>
        </p:spPr>
        <p:txBody>
          <a:bodyPr/>
          <a:lstStyle/>
          <a:p>
            <a:r>
              <a:rPr lang="ru-RU" sz="2000" b="1" dirty="0"/>
              <a:t>Звуковая</a:t>
            </a:r>
            <a:r>
              <a:rPr lang="ru-RU" sz="2000" dirty="0"/>
              <a:t> (имитация, звукоподражание) – прямое отношение явления к внеязыковой действительности, форма подражает звуку, связанному с предметом (</a:t>
            </a:r>
            <a:r>
              <a:rPr lang="ru-RU" sz="2000" i="1" dirty="0"/>
              <a:t>гав, кукареку, хлоп, бац, хи-хи</a:t>
            </a:r>
            <a:r>
              <a:rPr lang="ru-RU" sz="2000" dirty="0"/>
              <a:t>).</a:t>
            </a:r>
          </a:p>
          <a:p>
            <a:r>
              <a:rPr lang="ru-RU" sz="2000" b="1" dirty="0"/>
              <a:t>Морфологическая </a:t>
            </a:r>
            <a:r>
              <a:rPr lang="ru-RU" sz="2000" dirty="0"/>
              <a:t>(словообразовательная) – через уже в языке существующее слово (аффиксация, словосложение, аббревиация..)</a:t>
            </a:r>
          </a:p>
          <a:p>
            <a:r>
              <a:rPr lang="ru-RU" sz="2000" b="1" dirty="0"/>
              <a:t>Синтагматическая</a:t>
            </a:r>
            <a:r>
              <a:rPr lang="ru-RU" sz="2000" dirty="0"/>
              <a:t> (синтаксическая) – посредством нескольких слов, которые образуют одно наименование, целое составное наименование мотивировано отдельными частями (</a:t>
            </a:r>
            <a:r>
              <a:rPr lang="ru-RU" sz="2000" i="1" dirty="0"/>
              <a:t>железная дорога, штрафной круг, двигатель Дизеля</a:t>
            </a:r>
            <a:r>
              <a:rPr lang="cs-CZ" sz="2000" i="1" dirty="0"/>
              <a:t>, </a:t>
            </a:r>
            <a:r>
              <a:rPr lang="ru-RU" sz="2000" i="1" dirty="0"/>
              <a:t>белая акула</a:t>
            </a:r>
            <a:r>
              <a:rPr lang="cs-CZ" sz="2000" i="1" dirty="0"/>
              <a:t>, </a:t>
            </a:r>
            <a:r>
              <a:rPr lang="ru-RU" sz="2000" i="1" dirty="0"/>
              <a:t>саванный слон, вагон-ресторан, Москва-река</a:t>
            </a:r>
            <a:r>
              <a:rPr lang="ru-RU" sz="2000" dirty="0"/>
              <a:t>)</a:t>
            </a:r>
          </a:p>
          <a:p>
            <a:r>
              <a:rPr lang="ru-RU" sz="2000" b="1" dirty="0"/>
              <a:t>Семантическая</a:t>
            </a:r>
            <a:r>
              <a:rPr lang="ru-RU" sz="2000" dirty="0"/>
              <a:t> – в рамках одного звукового комплекса происходит перенос значения (метафора, метонимия, синекдоха)</a:t>
            </a:r>
          </a:p>
          <a:p>
            <a:endParaRPr lang="ru-RU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2431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4DB289-083F-4479-A5ED-71EF33594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Ономасиологическая структура наименований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321F68-A257-41C5-90FD-B5BFF5D33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08" y="1930400"/>
            <a:ext cx="8596668" cy="3880773"/>
          </a:xfrm>
        </p:spPr>
        <p:txBody>
          <a:bodyPr/>
          <a:lstStyle/>
          <a:p>
            <a:r>
              <a:rPr lang="ru-RU" sz="2000" dirty="0"/>
              <a:t>Можно её описать у любого мотивированного слова</a:t>
            </a:r>
          </a:p>
          <a:p>
            <a:r>
              <a:rPr lang="ru-RU" sz="2000" dirty="0"/>
              <a:t>Имеет всегда 2 части:</a:t>
            </a:r>
          </a:p>
          <a:p>
            <a:pPr>
              <a:buAutoNum type="arabicPeriod"/>
            </a:pPr>
            <a:r>
              <a:rPr lang="ru-RU" sz="2000" b="1" dirty="0"/>
              <a:t>Ономасиологическая база </a:t>
            </a:r>
            <a:r>
              <a:rPr lang="ru-RU" sz="2000" dirty="0"/>
              <a:t>– общие признаки, которые включают наименование в определённую, высшую категорию явлений</a:t>
            </a:r>
          </a:p>
          <a:p>
            <a:pPr>
              <a:buAutoNum type="arabicPeriod"/>
            </a:pPr>
            <a:r>
              <a:rPr lang="ru-RU" sz="2000" b="1" dirty="0"/>
              <a:t>Ономасиологический признак </a:t>
            </a:r>
            <a:r>
              <a:rPr lang="ru-RU" sz="2000" dirty="0"/>
              <a:t>– собственные признаки, при помощи которых явление отличается от других в своей категории</a:t>
            </a:r>
          </a:p>
          <a:p>
            <a:pPr marL="0" indent="0">
              <a:buNone/>
            </a:pPr>
            <a:endParaRPr lang="ru-RU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90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53603-1397-4229-9DAB-7AEFF172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Ономасиологическая структура наименований - примеры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D7475C-647A-4C90-B3AB-39B21D6EF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532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/>
              <a:t>учитель – человек, который учит</a:t>
            </a:r>
          </a:p>
          <a:p>
            <a:pPr>
              <a:buFontTx/>
              <a:buChar char="-"/>
            </a:pPr>
            <a:r>
              <a:rPr lang="ru-RU" sz="2000" i="1" dirty="0"/>
              <a:t>-тель – </a:t>
            </a:r>
            <a:r>
              <a:rPr lang="ru-RU" sz="2000" dirty="0"/>
              <a:t>база – носитель процессуального признака</a:t>
            </a:r>
          </a:p>
          <a:p>
            <a:pPr>
              <a:buFontTx/>
              <a:buChar char="-"/>
            </a:pPr>
            <a:r>
              <a:rPr lang="ru-RU" sz="2000" i="1" dirty="0"/>
              <a:t>учи- - признак – </a:t>
            </a:r>
            <a:r>
              <a:rPr lang="ru-RU" sz="2000" dirty="0"/>
              <a:t>конкретизация базы (признак, существующий в родственных словах)</a:t>
            </a:r>
          </a:p>
          <a:p>
            <a:pPr>
              <a:buFontTx/>
              <a:buChar char="-"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признак			база				слово</a:t>
            </a:r>
          </a:p>
          <a:p>
            <a:pPr marL="0" indent="0">
              <a:buNone/>
            </a:pPr>
            <a:r>
              <a:rPr lang="ru-RU" sz="2000" i="1" dirty="0"/>
              <a:t>желез- 				-ный				железный</a:t>
            </a:r>
          </a:p>
          <a:p>
            <a:pPr marL="0" indent="0">
              <a:buNone/>
            </a:pPr>
            <a:r>
              <a:rPr lang="ru-RU" sz="2000" i="1" dirty="0"/>
              <a:t>железная			дорога				железная дорога</a:t>
            </a:r>
          </a:p>
          <a:p>
            <a:pPr marL="0" indent="0">
              <a:buNone/>
            </a:pPr>
            <a:r>
              <a:rPr lang="ru-RU" sz="2000" i="1" dirty="0"/>
              <a:t>ресторан			вагон-				вагон-ресторан</a:t>
            </a:r>
          </a:p>
          <a:p>
            <a:pPr marL="0" indent="0">
              <a:buNone/>
            </a:pPr>
            <a:r>
              <a:rPr lang="ru-RU" sz="2000" i="1" dirty="0"/>
              <a:t>сухо-				-фрукты			сухофрукты</a:t>
            </a:r>
          </a:p>
          <a:p>
            <a:pPr marL="0" indent="0">
              <a:buNone/>
            </a:pPr>
            <a:r>
              <a:rPr lang="ru-RU" sz="2000" i="1" dirty="0"/>
              <a:t>авиа-				-компания			авиакомпания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92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BD0C1-CEA2-4471-A88C-BFCC40BD91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Словообразовательный анализ</a:t>
            </a:r>
            <a:br>
              <a:rPr lang="ru-RU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DB037AC-8008-436D-AAD8-794CF83EB3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1226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BF2FF8-562A-4542-BB23-D6EA77A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Словообразовательное отношение</a:t>
            </a:r>
            <a:br>
              <a:rPr lang="ru-RU" dirty="0"/>
            </a:br>
            <a:r>
              <a:rPr lang="cs-CZ" dirty="0"/>
              <a:t>(slovotvorný vztah, fundace)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84E67-21D4-4470-88E4-60B09DE8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Отношение между словами, причём одно слово основывается на другом слове, одно слово мотивирует другое.</a:t>
            </a:r>
          </a:p>
          <a:p>
            <a:r>
              <a:rPr lang="ru-RU" sz="2400" dirty="0"/>
              <a:t>Основа мотивируюшего слова содержится в мотивированном слове.</a:t>
            </a:r>
          </a:p>
          <a:p>
            <a:r>
              <a:rPr lang="ru-RU" sz="2400" dirty="0"/>
              <a:t>Реализуется разными способами – аффиксация, словосложение...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20620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FFE8DB-F940-49D7-BC53-359D797AB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Словообразовательная структура мотивированных слов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6E3B56-B5E0-4C11-8340-15EDCB06A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Словообразовательная основа </a:t>
            </a:r>
          </a:p>
          <a:p>
            <a:r>
              <a:rPr lang="ru-RU" sz="2400" dirty="0"/>
              <a:t>Словообразовательный формант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6192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9B4C13-BB7A-4864-9F4C-8C8B8328C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Словообразовательная основа 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BAA1E9-774B-4030-804F-786E92256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078" y="1668219"/>
            <a:ext cx="8596668" cy="4957664"/>
          </a:xfrm>
        </p:spPr>
        <p:txBody>
          <a:bodyPr>
            <a:normAutofit/>
          </a:bodyPr>
          <a:lstStyle/>
          <a:p>
            <a:r>
              <a:rPr lang="ru-RU" sz="2000" dirty="0"/>
              <a:t>Часть слова, которая объединяет мотивированное слово с мотивирующим и которая имеет самостоятельное лексическое значение.</a:t>
            </a:r>
          </a:p>
          <a:p>
            <a:pPr marL="0" indent="0">
              <a:buNone/>
            </a:pPr>
            <a:r>
              <a:rPr lang="ru-RU" sz="2000" b="1" dirty="0"/>
              <a:t>Немотивированное слово</a:t>
            </a:r>
          </a:p>
          <a:p>
            <a:pPr marL="0" indent="0">
              <a:buNone/>
            </a:pPr>
            <a:r>
              <a:rPr lang="ru-RU" sz="2000" i="1" dirty="0"/>
              <a:t>учить – учитель, лес – лесной, камень – каменщик, железо – железный, белый – белеть, писать – написать</a:t>
            </a:r>
          </a:p>
          <a:p>
            <a:pPr marL="0" indent="0">
              <a:buNone/>
            </a:pPr>
            <a:r>
              <a:rPr lang="ru-RU" sz="2000" b="1" dirty="0"/>
              <a:t>Мотивированное слово</a:t>
            </a:r>
          </a:p>
          <a:p>
            <a:pPr marL="0" indent="0">
              <a:buNone/>
            </a:pPr>
            <a:r>
              <a:rPr lang="ru-RU" sz="2000" i="1" dirty="0"/>
              <a:t>учительский – учительская, пороход – пороходный, водопровод – водопроводный/водопроводчик</a:t>
            </a:r>
          </a:p>
          <a:p>
            <a:pPr marL="0" indent="0">
              <a:buNone/>
            </a:pPr>
            <a:r>
              <a:rPr lang="ru-RU" sz="2000" b="1" dirty="0"/>
              <a:t>Другие структуры</a:t>
            </a:r>
          </a:p>
          <a:p>
            <a:pPr marL="0" indent="0">
              <a:buNone/>
            </a:pPr>
            <a:r>
              <a:rPr lang="ru-RU" sz="2000" i="1" dirty="0"/>
              <a:t>по берегу – побережье, за рекой – заречье, без руки – безрукий</a:t>
            </a:r>
          </a:p>
          <a:p>
            <a:pPr marL="0" indent="0">
              <a:buNone/>
            </a:pPr>
            <a:r>
              <a:rPr lang="ru-RU" sz="2000" i="1" dirty="0"/>
              <a:t>товарный оборот – товарооборот, заработная плата - зарплата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331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C75408-86FA-44FB-B496-89941C908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Словообразовательный формант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E6B9E0-506C-42F8-91D3-43DE6B48F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8634"/>
            <a:ext cx="8596668" cy="5289451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Та часть слова, при помощи которой образуется из исходного слова слово новое.</a:t>
            </a:r>
          </a:p>
          <a:p>
            <a:r>
              <a:rPr lang="ru-RU" sz="2000" dirty="0"/>
              <a:t>Наименьшее в формальном и семантическом отношении словообразовательное средство, которым мотивированное слово отличается от мотивирующего (аффиксы, порядок слов).</a:t>
            </a:r>
          </a:p>
          <a:p>
            <a:r>
              <a:rPr lang="ru-RU" sz="2000" dirty="0"/>
              <a:t>Носитель словообразовательного значения, т.е. значения, которое отличает мотивированное слово от мотивирующего.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Дополнительные средства, сопровождающие формант</a:t>
            </a:r>
            <a:r>
              <a:rPr lang="ru-RU" sz="2000" dirty="0"/>
              <a:t> – часто морфологические или фонетические изменения:</a:t>
            </a:r>
          </a:p>
          <a:p>
            <a:r>
              <a:rPr lang="ru-RU" sz="2000" dirty="0"/>
              <a:t>Чередование звуков – </a:t>
            </a:r>
            <a:r>
              <a:rPr lang="ru-RU" sz="2000" i="1" dirty="0"/>
              <a:t>ру</a:t>
            </a:r>
            <a:r>
              <a:rPr lang="ru-RU" sz="2000" b="1" i="1" dirty="0"/>
              <a:t>к</a:t>
            </a:r>
            <a:r>
              <a:rPr lang="ru-RU" sz="2000" i="1" dirty="0"/>
              <a:t>а - ру</a:t>
            </a:r>
            <a:r>
              <a:rPr lang="ru-RU" sz="2000" b="1" i="1" dirty="0"/>
              <a:t>ч</a:t>
            </a:r>
            <a:r>
              <a:rPr lang="ru-RU" sz="2000" i="1" dirty="0"/>
              <a:t>ка</a:t>
            </a:r>
            <a:endParaRPr lang="ru-RU" sz="2000" dirty="0"/>
          </a:p>
          <a:p>
            <a:r>
              <a:rPr lang="ru-RU" sz="2000" dirty="0"/>
              <a:t>Усечение основы – </a:t>
            </a:r>
            <a:r>
              <a:rPr lang="ru-RU" sz="2000" i="1" dirty="0"/>
              <a:t>у</a:t>
            </a:r>
            <a:r>
              <a:rPr lang="ru-RU" sz="2000" b="1" i="1" dirty="0"/>
              <a:t>зк</a:t>
            </a:r>
            <a:r>
              <a:rPr lang="ru-RU" sz="2000" i="1" dirty="0"/>
              <a:t>ий - у</a:t>
            </a:r>
            <a:r>
              <a:rPr lang="ru-RU" sz="2000" b="1" i="1" dirty="0"/>
              <a:t>з</a:t>
            </a:r>
            <a:r>
              <a:rPr lang="ru-RU" sz="2000" i="1" dirty="0"/>
              <a:t>ость</a:t>
            </a:r>
          </a:p>
          <a:p>
            <a:r>
              <a:rPr lang="ru-RU" sz="2000" dirty="0"/>
              <a:t>Перемещение ударения – </a:t>
            </a:r>
            <a:r>
              <a:rPr lang="ru-RU" sz="2000" i="1" dirty="0"/>
              <a:t>уч</a:t>
            </a:r>
            <a:r>
              <a:rPr lang="ru-RU" sz="2000" b="1" i="1" u="sng" dirty="0"/>
              <a:t>и</a:t>
            </a:r>
            <a:r>
              <a:rPr lang="ru-RU" sz="2000" i="1" dirty="0"/>
              <a:t>ть – в</a:t>
            </a:r>
            <a:r>
              <a:rPr lang="ru-RU" sz="2000" b="1" i="1" u="sng" dirty="0"/>
              <a:t>ы</a:t>
            </a:r>
            <a:r>
              <a:rPr lang="ru-RU" sz="2000" i="1" dirty="0"/>
              <a:t>учить</a:t>
            </a:r>
          </a:p>
          <a:p>
            <a:r>
              <a:rPr lang="ru-RU" sz="2000" dirty="0"/>
              <a:t>Изменение мягкости-твёрдости – </a:t>
            </a:r>
            <a:r>
              <a:rPr lang="ru-RU" sz="2000" i="1" dirty="0"/>
              <a:t>лаборато</a:t>
            </a:r>
            <a:r>
              <a:rPr lang="ru-RU" sz="2000" b="1" i="1" dirty="0"/>
              <a:t>р</a:t>
            </a:r>
            <a:r>
              <a:rPr lang="ru-RU" sz="2000" i="1" dirty="0"/>
              <a:t>ия - лаборато</a:t>
            </a:r>
            <a:r>
              <a:rPr lang="ru-RU" sz="2000" b="1" i="1" dirty="0"/>
              <a:t>р</a:t>
            </a:r>
            <a:r>
              <a:rPr lang="ru-RU" sz="2000" i="1" dirty="0"/>
              <a:t>ный</a:t>
            </a:r>
            <a:endParaRPr lang="ru-RU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49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E00586-F3FD-4BDF-8DCD-0ED2ABE3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Ономасиология (словообразование)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047028-F8E4-41CD-891F-803916618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37957"/>
            <a:ext cx="8596668" cy="5345723"/>
          </a:xfrm>
        </p:spPr>
        <p:txBody>
          <a:bodyPr>
            <a:normAutofit/>
          </a:bodyPr>
          <a:lstStyle/>
          <a:p>
            <a:r>
              <a:rPr lang="ru-RU" sz="2000" dirty="0"/>
              <a:t>Раздел лингвистики/лексикологии, изучающий способы образования новых наименований, т. е. изучает, какими способами возникают в языке новые наименования.</a:t>
            </a:r>
          </a:p>
          <a:p>
            <a:r>
              <a:rPr lang="ru-RU" sz="2000" dirty="0"/>
              <a:t>Исходит от предметов окружающего мира и их понятий и изучает, какими средствами они получают своё наименование.</a:t>
            </a:r>
          </a:p>
          <a:p>
            <a:r>
              <a:rPr lang="ru-RU" sz="2000" dirty="0"/>
              <a:t>Обогащение словарного запаса.</a:t>
            </a:r>
          </a:p>
          <a:p>
            <a:r>
              <a:rPr lang="ru-RU" sz="2000" dirty="0"/>
              <a:t>«Ономасиология – отрасль </a:t>
            </a:r>
            <a:r>
              <a:rPr lang="ru-RU" sz="2000" u="sng" dirty="0"/>
              <a:t>семантики</a:t>
            </a:r>
            <a:r>
              <a:rPr lang="ru-RU" sz="2000" dirty="0"/>
              <a:t>, изучающая наименования, использование языковых средств для обозначения внеязыковых объектов. В отличие от семасиологии, отражающей направление от средства выражения к выражаемому значению, ономасиология основывается на движении от обозначаемого предмета к средствам его обозначения, шире - от содержания к форме.» (</a:t>
            </a:r>
            <a:r>
              <a:rPr lang="cs-CZ" sz="2000" dirty="0" err="1"/>
              <a:t>russkiyyazik.ru</a:t>
            </a:r>
            <a:r>
              <a:rPr lang="cs-CZ" sz="2000" dirty="0"/>
              <a:t>/577</a:t>
            </a:r>
            <a:r>
              <a:rPr lang="ru-RU" sz="2000" dirty="0"/>
              <a:t>, 19.2.2019)</a:t>
            </a:r>
            <a:endParaRPr lang="cs-CZ" sz="2000" dirty="0"/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Почему в языке постоянно возникают новые наименования?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3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5B02E0-587A-4A42-87D1-CDE2AFCB5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формантов - суффиксы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F1FD92-CD62-44DA-A46A-A0213131C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2702"/>
            <a:ext cx="8596668" cy="521911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Часть слова, которая модифицирует значение слова.</a:t>
            </a:r>
          </a:p>
          <a:p>
            <a:r>
              <a:rPr lang="ru-RU" dirty="0"/>
              <a:t>Абстрактная самостоятельно не существующая морфема, которая упорядочивает слово в высшую категорию/группу.</a:t>
            </a:r>
          </a:p>
          <a:p>
            <a:r>
              <a:rPr lang="ru-RU" dirty="0"/>
              <a:t>Суффиксы могут быть:</a:t>
            </a:r>
          </a:p>
          <a:p>
            <a:pPr>
              <a:buFontTx/>
              <a:buChar char="-"/>
            </a:pPr>
            <a:r>
              <a:rPr lang="ru-RU" dirty="0"/>
              <a:t>русские: </a:t>
            </a:r>
            <a:r>
              <a:rPr lang="ru-RU" i="1" dirty="0"/>
              <a:t>-тель, -ка, -ец, -ство, -ный, -ать...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Заимствованные: </a:t>
            </a:r>
            <a:r>
              <a:rPr lang="ru-RU" i="1" dirty="0"/>
              <a:t>-ист, -ит, -ация, -изм... </a:t>
            </a:r>
          </a:p>
          <a:p>
            <a:r>
              <a:rPr lang="ru-RU" dirty="0"/>
              <a:t>Упорядочивает слово к определённой части речи (нет слов вне частей речи)</a:t>
            </a:r>
          </a:p>
          <a:p>
            <a:pPr>
              <a:buFontTx/>
              <a:buChar char="-"/>
            </a:pPr>
            <a:r>
              <a:rPr lang="ru-RU" dirty="0"/>
              <a:t>Сущ.: </a:t>
            </a:r>
            <a:r>
              <a:rPr lang="ru-RU" i="1" dirty="0"/>
              <a:t>- тель, -ник, -щик </a:t>
            </a:r>
            <a:r>
              <a:rPr lang="ru-RU" dirty="0"/>
              <a:t>(м.р.)</a:t>
            </a:r>
            <a:r>
              <a:rPr lang="ru-RU" i="1" dirty="0"/>
              <a:t>, -ка, -ша, -ца </a:t>
            </a:r>
            <a:r>
              <a:rPr lang="ru-RU" dirty="0"/>
              <a:t>(ж.р.)</a:t>
            </a:r>
            <a:r>
              <a:rPr lang="ru-RU" i="1" dirty="0"/>
              <a:t>, -ство, -ость, -ие</a:t>
            </a:r>
            <a:r>
              <a:rPr lang="ru-RU" dirty="0"/>
              <a:t> </a:t>
            </a:r>
            <a:r>
              <a:rPr lang="ru-RU"/>
              <a:t>(качество</a:t>
            </a:r>
            <a:r>
              <a:rPr lang="ru-RU" dirty="0"/>
              <a:t>, абстрактные слова)</a:t>
            </a:r>
            <a:endParaRPr lang="ru-RU" i="1" dirty="0"/>
          </a:p>
          <a:p>
            <a:pPr>
              <a:buFontTx/>
              <a:buChar char="-"/>
            </a:pPr>
            <a:r>
              <a:rPr lang="ru-RU" dirty="0"/>
              <a:t>Прил.: </a:t>
            </a:r>
            <a:r>
              <a:rPr lang="ru-RU" i="1" dirty="0"/>
              <a:t>-ский, -атый, -итый, -ный </a:t>
            </a:r>
            <a:r>
              <a:rPr lang="ru-RU" dirty="0"/>
              <a:t>(качественные), </a:t>
            </a:r>
            <a:r>
              <a:rPr lang="ru-RU" i="1" dirty="0"/>
              <a:t>-ов, -ин, -ский </a:t>
            </a:r>
            <a:r>
              <a:rPr lang="ru-RU" dirty="0"/>
              <a:t>(притяжательные)</a:t>
            </a:r>
          </a:p>
          <a:p>
            <a:pPr>
              <a:buFontTx/>
              <a:buChar char="-"/>
            </a:pPr>
            <a:r>
              <a:rPr lang="ru-RU" dirty="0"/>
              <a:t>Глагол: -</a:t>
            </a:r>
            <a:r>
              <a:rPr lang="ru-RU" i="1" dirty="0"/>
              <a:t>а-, -я-, -е-, -ова-, -ева- </a:t>
            </a:r>
            <a:r>
              <a:rPr lang="ru-RU" dirty="0"/>
              <a:t>(несов. вид)</a:t>
            </a:r>
          </a:p>
          <a:p>
            <a:r>
              <a:rPr lang="ru-RU" dirty="0"/>
              <a:t>Часто имеют варианты: </a:t>
            </a:r>
            <a:r>
              <a:rPr lang="ru-RU" i="1" dirty="0"/>
              <a:t>-щик/-чик, -анин/-янин, -ие/-ье, -ация/-яция, -онок/-ёнок </a:t>
            </a:r>
          </a:p>
        </p:txBody>
      </p:sp>
    </p:spTree>
    <p:extLst>
      <p:ext uri="{BB962C8B-B14F-4D97-AF65-F5344CB8AC3E}">
        <p14:creationId xmlns:p14="http://schemas.microsoft.com/office/powerpoint/2010/main" val="2589165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BB6532-76DC-4EC3-ABC8-421408914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словообразовательных суффиксов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D1E6E1-4797-4706-897F-2CE8780FC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67347"/>
          </a:xfrm>
        </p:spPr>
        <p:txBody>
          <a:bodyPr/>
          <a:lstStyle/>
          <a:p>
            <a:r>
              <a:rPr lang="ru-RU" sz="2000" b="1" dirty="0"/>
              <a:t>Однозначные</a:t>
            </a:r>
          </a:p>
          <a:p>
            <a:pPr marL="0" indent="0">
              <a:buNone/>
            </a:pPr>
            <a:r>
              <a:rPr lang="ru-RU" sz="2000" i="1" dirty="0"/>
              <a:t>-онок/-ёнок </a:t>
            </a:r>
            <a:r>
              <a:rPr lang="ru-RU" sz="2000" dirty="0"/>
              <a:t>– детёныши (</a:t>
            </a:r>
            <a:r>
              <a:rPr lang="ru-RU" sz="2000" i="1" dirty="0"/>
              <a:t>козлёнок, медвежонок, мышонок, волчонок</a:t>
            </a:r>
            <a:r>
              <a:rPr lang="ru-RU" sz="2000" dirty="0"/>
              <a:t>)</a:t>
            </a:r>
          </a:p>
          <a:p>
            <a:pPr marL="0" indent="0">
              <a:buNone/>
            </a:pPr>
            <a:r>
              <a:rPr lang="ru-RU" sz="2000" i="1" dirty="0"/>
              <a:t>- анин/-янин – </a:t>
            </a:r>
            <a:r>
              <a:rPr lang="ru-RU" sz="2000" dirty="0"/>
              <a:t>жители городов (</a:t>
            </a:r>
            <a:r>
              <a:rPr lang="ru-RU" sz="2000" i="1" dirty="0"/>
              <a:t>парижанин, киевлянин, ростовчанин, калужанин</a:t>
            </a:r>
            <a:r>
              <a:rPr lang="ru-RU" sz="2000" dirty="0"/>
              <a:t>)</a:t>
            </a:r>
          </a:p>
          <a:p>
            <a:r>
              <a:rPr lang="ru-RU" sz="2000" b="1" dirty="0"/>
              <a:t>Многозначные</a:t>
            </a:r>
            <a:r>
              <a:rPr lang="ru-RU" sz="2000" dirty="0"/>
              <a:t> – обозначают одну категорию – лицо или предмет</a:t>
            </a:r>
          </a:p>
          <a:p>
            <a:pPr marL="0" indent="0">
              <a:buNone/>
            </a:pPr>
            <a:r>
              <a:rPr lang="ru-RU" sz="2000" dirty="0"/>
              <a:t>-</a:t>
            </a:r>
            <a:r>
              <a:rPr lang="ru-RU" sz="2000" i="1" dirty="0"/>
              <a:t>щик </a:t>
            </a:r>
          </a:p>
          <a:p>
            <a:pPr>
              <a:buAutoNum type="arabicPeriod"/>
            </a:pPr>
            <a:r>
              <a:rPr lang="ru-RU" sz="2000" dirty="0"/>
              <a:t>обозначение человека по отношению к предмету (</a:t>
            </a:r>
            <a:r>
              <a:rPr lang="ru-RU" sz="2000" i="1" dirty="0"/>
              <a:t>гардеробщик, каменщик</a:t>
            </a:r>
            <a:r>
              <a:rPr lang="ru-RU" sz="2000" dirty="0"/>
              <a:t>)</a:t>
            </a:r>
          </a:p>
          <a:p>
            <a:pPr>
              <a:buAutoNum type="arabicPeriod"/>
            </a:pPr>
            <a:r>
              <a:rPr lang="ru-RU" sz="2000" dirty="0"/>
              <a:t>обозначение человека по действии (</a:t>
            </a:r>
            <a:r>
              <a:rPr lang="ru-RU" sz="2000" i="1" dirty="0"/>
              <a:t>мойщик, забастовщик)</a:t>
            </a:r>
            <a:endParaRPr lang="ru-RU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9010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C2058D-F6B4-4103-B0E7-3DE85C838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51" y="161777"/>
            <a:ext cx="8596668" cy="1320800"/>
          </a:xfrm>
        </p:spPr>
        <p:txBody>
          <a:bodyPr/>
          <a:lstStyle/>
          <a:p>
            <a:r>
              <a:rPr lang="ru-RU" dirty="0"/>
              <a:t>Типы словообразовательных суффиксов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C7500F-CCAB-4A55-BD5D-777B6F5F1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8634"/>
            <a:ext cx="8596668" cy="5317589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Омонимичные</a:t>
            </a:r>
            <a:r>
              <a:rPr lang="ru-RU" dirty="0"/>
              <a:t> – образуют разные семантические группы, лица и предметы</a:t>
            </a:r>
          </a:p>
          <a:p>
            <a:pPr marL="0" indent="0">
              <a:buNone/>
            </a:pPr>
            <a:r>
              <a:rPr lang="ru-RU" dirty="0"/>
              <a:t>-</a:t>
            </a:r>
            <a:r>
              <a:rPr lang="ru-RU" i="1" dirty="0"/>
              <a:t>тель</a:t>
            </a:r>
          </a:p>
          <a:p>
            <a:pPr>
              <a:buAutoNum type="arabicPeriod"/>
            </a:pPr>
            <a:r>
              <a:rPr lang="ru-RU" dirty="0"/>
              <a:t>лицо, выполняющее какое-т. действие (</a:t>
            </a:r>
            <a:r>
              <a:rPr lang="ru-RU" i="1" dirty="0"/>
              <a:t>учитель, писатель, читатель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орудие действия (</a:t>
            </a:r>
            <a:r>
              <a:rPr lang="ru-RU" i="1" dirty="0"/>
              <a:t>измеритель, выключатель, глушитель, нагреватель</a:t>
            </a:r>
            <a:r>
              <a:rPr lang="ru-RU" dirty="0"/>
              <a:t>)  </a:t>
            </a:r>
          </a:p>
          <a:p>
            <a:pPr marL="0" indent="0">
              <a:buNone/>
            </a:pPr>
            <a:r>
              <a:rPr lang="ru-RU" i="1" dirty="0"/>
              <a:t>-ник</a:t>
            </a:r>
          </a:p>
          <a:p>
            <a:pPr>
              <a:buAutoNum type="arabicPeriod"/>
            </a:pPr>
            <a:r>
              <a:rPr lang="ru-RU" dirty="0"/>
              <a:t>лицо, занятое делом в основе (</a:t>
            </a:r>
            <a:r>
              <a:rPr lang="ru-RU" i="1" dirty="0"/>
              <a:t>охотник, защитник, охранник, работник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посуда (</a:t>
            </a:r>
            <a:r>
              <a:rPr lang="ru-RU" i="1" dirty="0"/>
              <a:t>кофейник, чайник, молочник, салатник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место, где жувут животные (</a:t>
            </a:r>
            <a:r>
              <a:rPr lang="ru-RU" i="1" dirty="0"/>
              <a:t>коровник, курятник, гусятник, птичник</a:t>
            </a:r>
            <a:r>
              <a:rPr lang="ru-RU" dirty="0"/>
              <a:t>) </a:t>
            </a:r>
          </a:p>
          <a:p>
            <a:pPr marL="0" indent="0">
              <a:buNone/>
            </a:pPr>
            <a:r>
              <a:rPr lang="ru-RU" i="1" dirty="0"/>
              <a:t>-ка</a:t>
            </a:r>
          </a:p>
          <a:p>
            <a:pPr>
              <a:buAutoNum type="arabicPeriod"/>
            </a:pPr>
            <a:r>
              <a:rPr lang="ru-RU" dirty="0"/>
              <a:t>женский пол (</a:t>
            </a:r>
            <a:r>
              <a:rPr lang="ru-RU" i="1" dirty="0"/>
              <a:t>девушка, полька, чешка, кошка, студентка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слова общего рода (</a:t>
            </a:r>
            <a:r>
              <a:rPr lang="ru-RU" i="1" dirty="0"/>
              <a:t>белоручка, зазнайка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уменьшительное, ласкательное (</a:t>
            </a:r>
            <a:r>
              <a:rPr lang="ru-RU" i="1" dirty="0"/>
              <a:t>шапочка, печка, берёзка, конфетка, Машка, Олька, Сашка, Ванька</a:t>
            </a:r>
            <a:r>
              <a:rPr lang="ru-RU" dirty="0"/>
              <a:t>)</a:t>
            </a:r>
          </a:p>
          <a:p>
            <a:pPr>
              <a:buAutoNum type="arabicPeriod"/>
            </a:pPr>
            <a:r>
              <a:rPr lang="ru-RU" dirty="0"/>
              <a:t>предмет (</a:t>
            </a:r>
            <a:r>
              <a:rPr lang="ru-RU" i="1" dirty="0"/>
              <a:t>крошка, пилотка, невидимка, полка, зажигалка</a:t>
            </a:r>
            <a:r>
              <a:rPr lang="ru-RU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409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F8778F-F7F1-42FB-83D0-550CFB00B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1015"/>
            <a:ext cx="8596668" cy="1139483"/>
          </a:xfrm>
        </p:spPr>
        <p:txBody>
          <a:bodyPr>
            <a:normAutofit fontScale="90000"/>
          </a:bodyPr>
          <a:lstStyle/>
          <a:p>
            <a:r>
              <a:rPr lang="ru-RU" dirty="0"/>
              <a:t>Суффиксы субъективной оценки</a:t>
            </a:r>
            <a:br>
              <a:rPr lang="ru-RU" dirty="0"/>
            </a:br>
            <a:r>
              <a:rPr lang="ru-RU" dirty="0"/>
              <a:t>Уменьшительно-ласкательное значение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62B928-5CCD-4331-AFE2-2451EE5A9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0499"/>
            <a:ext cx="8596668" cy="550750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Мужской род</a:t>
            </a:r>
          </a:p>
          <a:p>
            <a:pPr marL="0" indent="0">
              <a:buNone/>
            </a:pPr>
            <a:r>
              <a:rPr lang="ru-RU" i="1" dirty="0"/>
              <a:t>-ик 		домик, ключик, ротик</a:t>
            </a:r>
          </a:p>
          <a:p>
            <a:pPr marL="0" indent="0">
              <a:buNone/>
            </a:pPr>
            <a:r>
              <a:rPr lang="ru-RU" i="1" dirty="0"/>
              <a:t>-чик		карманчик, блинчик, кастрюльчик</a:t>
            </a:r>
          </a:p>
          <a:p>
            <a:pPr marL="0" indent="0">
              <a:buNone/>
            </a:pPr>
            <a:r>
              <a:rPr lang="ru-RU" i="1" dirty="0"/>
              <a:t>-ок/-ёк	дружок, дубок, речеёк</a:t>
            </a:r>
          </a:p>
          <a:p>
            <a:r>
              <a:rPr lang="ru-RU" b="1" dirty="0"/>
              <a:t>Женский род</a:t>
            </a:r>
          </a:p>
          <a:p>
            <a:pPr marL="0" indent="0">
              <a:buNone/>
            </a:pPr>
            <a:r>
              <a:rPr lang="ru-RU" i="1" dirty="0"/>
              <a:t>-ка		берёзка, полянка, яблонька</a:t>
            </a:r>
          </a:p>
          <a:p>
            <a:pPr marL="0" indent="0">
              <a:buNone/>
            </a:pPr>
            <a:r>
              <a:rPr lang="ru-RU" i="1" dirty="0"/>
              <a:t>-очка	вазочка, звёздочка, ёлочка</a:t>
            </a:r>
          </a:p>
          <a:p>
            <a:pPr marL="0" indent="0">
              <a:buNone/>
            </a:pPr>
            <a:r>
              <a:rPr lang="ru-RU" i="1" dirty="0"/>
              <a:t>-ица		водица, л</a:t>
            </a:r>
            <a:r>
              <a:rPr lang="ru-RU" i="1" u="sng" dirty="0"/>
              <a:t>у</a:t>
            </a:r>
            <a:r>
              <a:rPr lang="ru-RU" i="1" dirty="0"/>
              <a:t>жица, вещ</a:t>
            </a:r>
            <a:r>
              <a:rPr lang="ru-RU" i="1" u="sng" dirty="0"/>
              <a:t>и</a:t>
            </a:r>
            <a:r>
              <a:rPr lang="ru-RU" i="1" dirty="0"/>
              <a:t>ца</a:t>
            </a:r>
          </a:p>
          <a:p>
            <a:pPr marL="0" indent="0">
              <a:buNone/>
            </a:pPr>
            <a:r>
              <a:rPr lang="ru-RU" i="1" dirty="0"/>
              <a:t>-онька/-енька	д</a:t>
            </a:r>
            <a:r>
              <a:rPr lang="ru-RU" i="1" u="sng" dirty="0"/>
              <a:t>у</a:t>
            </a:r>
            <a:r>
              <a:rPr lang="ru-RU" i="1" dirty="0"/>
              <a:t>шенька, дороженька, доченька, соб</a:t>
            </a:r>
            <a:r>
              <a:rPr lang="ru-RU" i="1" u="sng" dirty="0"/>
              <a:t>а</a:t>
            </a:r>
            <a:r>
              <a:rPr lang="ru-RU" i="1" dirty="0"/>
              <a:t>ченька</a:t>
            </a:r>
          </a:p>
          <a:p>
            <a:r>
              <a:rPr lang="ru-RU" b="1" dirty="0"/>
              <a:t>Средний род</a:t>
            </a:r>
          </a:p>
          <a:p>
            <a:pPr marL="0" indent="0">
              <a:buNone/>
            </a:pPr>
            <a:r>
              <a:rPr lang="cs-CZ" i="1" dirty="0"/>
              <a:t>-</a:t>
            </a:r>
            <a:r>
              <a:rPr lang="ru-RU" i="1" dirty="0"/>
              <a:t>ко		яблочко, словечко, молочко</a:t>
            </a:r>
          </a:p>
          <a:p>
            <a:pPr marL="0" indent="0">
              <a:buNone/>
            </a:pPr>
            <a:r>
              <a:rPr lang="ru-RU" i="1" dirty="0"/>
              <a:t>-це		зеркальце, оконце, д</a:t>
            </a:r>
            <a:r>
              <a:rPr lang="ru-RU" i="1" u="sng" dirty="0"/>
              <a:t>е</a:t>
            </a:r>
            <a:r>
              <a:rPr lang="ru-RU" i="1" dirty="0"/>
              <a:t>ревце</a:t>
            </a:r>
          </a:p>
          <a:p>
            <a:pPr marL="0" indent="0">
              <a:buNone/>
            </a:pPr>
            <a:r>
              <a:rPr lang="ru-RU" i="1" dirty="0"/>
              <a:t>-цо/-ецо	озерц</a:t>
            </a:r>
            <a:r>
              <a:rPr lang="ru-RU" i="1" u="sng" dirty="0"/>
              <a:t>о</a:t>
            </a:r>
            <a:r>
              <a:rPr lang="ru-RU" i="1" dirty="0"/>
              <a:t>, письмец</a:t>
            </a:r>
            <a:r>
              <a:rPr lang="ru-RU" i="1" u="sng" dirty="0"/>
              <a:t>о</a:t>
            </a:r>
            <a:r>
              <a:rPr lang="ru-RU" i="1" dirty="0"/>
              <a:t>	, пальтец</a:t>
            </a:r>
            <a:r>
              <a:rPr lang="ru-RU" i="1" u="sng" dirty="0"/>
              <a:t>о</a:t>
            </a:r>
            <a:r>
              <a:rPr lang="ru-RU" i="1" dirty="0"/>
              <a:t>	</a:t>
            </a:r>
          </a:p>
          <a:p>
            <a:pPr marL="0" indent="0">
              <a:buNone/>
            </a:pPr>
            <a:r>
              <a:rPr lang="ru-RU" i="1" dirty="0"/>
              <a:t>-ице		пл</a:t>
            </a:r>
            <a:r>
              <a:rPr lang="ru-RU" i="1" u="sng" dirty="0"/>
              <a:t>а</a:t>
            </a:r>
            <a:r>
              <a:rPr lang="ru-RU" i="1" dirty="0"/>
              <a:t>тьице, кр</a:t>
            </a:r>
            <a:r>
              <a:rPr lang="ru-RU" i="1" u="sng" dirty="0"/>
              <a:t>е</a:t>
            </a:r>
            <a:r>
              <a:rPr lang="ru-RU" i="1" dirty="0"/>
              <a:t>слице</a:t>
            </a:r>
          </a:p>
          <a:p>
            <a:pPr marL="0" indent="0">
              <a:buNone/>
            </a:pPr>
            <a:r>
              <a:rPr lang="ru-RU" i="1" dirty="0"/>
              <a:t>-ышко	зёрнышко, крылышко, солнышко</a:t>
            </a:r>
          </a:p>
        </p:txBody>
      </p:sp>
    </p:spTree>
    <p:extLst>
      <p:ext uri="{BB962C8B-B14F-4D97-AF65-F5344CB8AC3E}">
        <p14:creationId xmlns:p14="http://schemas.microsoft.com/office/powerpoint/2010/main" val="3153572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A526FB-81C3-4782-A563-F8CB6BD7B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Суффиксы субъективной оценки</a:t>
            </a:r>
            <a:br>
              <a:rPr lang="ru-RU" dirty="0"/>
            </a:br>
            <a:r>
              <a:rPr lang="ru-RU" dirty="0"/>
              <a:t>Презрительно-пренебрежительное значение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8BC577-0279-4979-8669-42C08E4C3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013" y="2461846"/>
            <a:ext cx="8596668" cy="33262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-</a:t>
            </a:r>
            <a:r>
              <a:rPr lang="ru-RU" sz="2000" i="1" dirty="0"/>
              <a:t>ишко	домишко, городишко, голосишко</a:t>
            </a:r>
          </a:p>
          <a:p>
            <a:pPr marL="0" indent="0">
              <a:buNone/>
            </a:pPr>
            <a:r>
              <a:rPr lang="ru-RU" sz="2000" i="1" dirty="0"/>
              <a:t>-онка	книжонка, бумажонка, речонка, собачонка, душонка</a:t>
            </a:r>
          </a:p>
          <a:p>
            <a:pPr marL="0" indent="0">
              <a:buNone/>
            </a:pPr>
            <a:r>
              <a:rPr lang="ru-RU" sz="2000" i="1" dirty="0"/>
              <a:t>-ишка	хвастунишка, трусишка, лгунишка 	Х 	 братишка</a:t>
            </a:r>
          </a:p>
        </p:txBody>
      </p:sp>
    </p:spTree>
    <p:extLst>
      <p:ext uri="{BB962C8B-B14F-4D97-AF65-F5344CB8AC3E}">
        <p14:creationId xmlns:p14="http://schemas.microsoft.com/office/powerpoint/2010/main" val="3518594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823C1-5041-47B8-8B58-4477EC63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Суффиксы субъективной оценки</a:t>
            </a:r>
            <a:br>
              <a:rPr lang="ru-RU" dirty="0"/>
            </a:br>
            <a:r>
              <a:rPr lang="ru-RU" dirty="0"/>
              <a:t>Увеличение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96CFF-C4BC-4793-BA7A-6866EA63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88455"/>
            <a:ext cx="8596668" cy="3452907"/>
          </a:xfrm>
        </p:spPr>
        <p:txBody>
          <a:bodyPr/>
          <a:lstStyle/>
          <a:p>
            <a:pPr marL="0" indent="0">
              <a:buNone/>
            </a:pPr>
            <a:r>
              <a:rPr lang="ru-RU" sz="2000" i="1" dirty="0"/>
              <a:t>-ище		домище, голосище, волчище</a:t>
            </a:r>
          </a:p>
          <a:p>
            <a:pPr marL="0" indent="0">
              <a:buNone/>
            </a:pPr>
            <a:r>
              <a:rPr lang="ru-RU" sz="2000" i="1" dirty="0"/>
              <a:t>-ища		руч</a:t>
            </a:r>
            <a:r>
              <a:rPr lang="ru-RU" sz="2000" i="1" u="sng" dirty="0"/>
              <a:t>и</a:t>
            </a:r>
            <a:r>
              <a:rPr lang="ru-RU" sz="2000" i="1" dirty="0"/>
              <a:t>ща, р</a:t>
            </a:r>
            <a:r>
              <a:rPr lang="ru-RU" sz="2000" i="1" u="sng" dirty="0"/>
              <a:t>ы</a:t>
            </a:r>
            <a:r>
              <a:rPr lang="ru-RU" sz="2000" i="1" dirty="0"/>
              <a:t>бища</a:t>
            </a:r>
          </a:p>
          <a:p>
            <a:pPr marL="0" indent="0">
              <a:buNone/>
            </a:pPr>
            <a:r>
              <a:rPr lang="ru-RU" sz="2000" i="1" dirty="0"/>
              <a:t>-ина		дом</a:t>
            </a:r>
            <a:r>
              <a:rPr lang="ru-RU" sz="2000" i="1" u="sng" dirty="0"/>
              <a:t>и</a:t>
            </a:r>
            <a:r>
              <a:rPr lang="ru-RU" sz="2000" i="1" dirty="0"/>
              <a:t>на, р</a:t>
            </a:r>
            <a:r>
              <a:rPr lang="ru-RU" sz="2000" i="1" u="sng" dirty="0"/>
              <a:t>ы</a:t>
            </a:r>
            <a:r>
              <a:rPr lang="ru-RU" sz="2000" i="1" dirty="0"/>
              <a:t>бина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277792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BCA2E4-6BB8-4B90-91AC-11C5251C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Суффиксы субъективной оценки</a:t>
            </a: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Что положительно – что отрицательно?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Каково значение?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EF5BB-4F27-4945-A794-413DFCC31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052689"/>
            <a:ext cx="8596668" cy="2988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/>
              <a:t>Дом – домик – дом</a:t>
            </a:r>
            <a:r>
              <a:rPr lang="ru-RU" sz="2000" i="1" u="sng" dirty="0"/>
              <a:t>и</a:t>
            </a:r>
            <a:r>
              <a:rPr lang="ru-RU" sz="2000" i="1" dirty="0"/>
              <a:t>на – дом</a:t>
            </a:r>
            <a:r>
              <a:rPr lang="ru-RU" sz="2000" i="1" u="sng" dirty="0"/>
              <a:t>и</a:t>
            </a:r>
            <a:r>
              <a:rPr lang="ru-RU" sz="2000" i="1" dirty="0"/>
              <a:t>ще – дом</a:t>
            </a:r>
            <a:r>
              <a:rPr lang="ru-RU" sz="2000" i="1" u="sng" dirty="0"/>
              <a:t>и</a:t>
            </a:r>
            <a:r>
              <a:rPr lang="ru-RU" sz="2000" i="1" dirty="0"/>
              <a:t>шко</a:t>
            </a:r>
          </a:p>
          <a:p>
            <a:pPr marL="0" indent="0">
              <a:buNone/>
            </a:pPr>
            <a:r>
              <a:rPr lang="ru-RU" sz="2000" i="1" dirty="0"/>
              <a:t>Собака – собач</a:t>
            </a:r>
            <a:r>
              <a:rPr lang="ru-RU" sz="2000" i="1" u="sng" dirty="0"/>
              <a:t>о</a:t>
            </a:r>
            <a:r>
              <a:rPr lang="ru-RU" sz="2000" i="1" dirty="0"/>
              <a:t>нок – собач</a:t>
            </a:r>
            <a:r>
              <a:rPr lang="ru-RU" sz="2000" i="1" u="sng" dirty="0"/>
              <a:t>о</a:t>
            </a:r>
            <a:r>
              <a:rPr lang="ru-RU" sz="2000" i="1" dirty="0"/>
              <a:t>шка – соб</a:t>
            </a:r>
            <a:r>
              <a:rPr lang="ru-RU" sz="2000" i="1" u="sng" dirty="0"/>
              <a:t>а</a:t>
            </a:r>
            <a:r>
              <a:rPr lang="ru-RU" sz="2000" i="1" dirty="0"/>
              <a:t>ченька – собачка – соб</a:t>
            </a:r>
            <a:r>
              <a:rPr lang="ru-RU" sz="2000" i="1" u="sng" dirty="0"/>
              <a:t>а</a:t>
            </a:r>
            <a:r>
              <a:rPr lang="ru-RU" sz="2000" i="1" dirty="0"/>
              <a:t>чище – собач</a:t>
            </a:r>
            <a:r>
              <a:rPr lang="ru-RU" sz="2000" i="1" u="sng" dirty="0"/>
              <a:t>о</a:t>
            </a:r>
            <a:r>
              <a:rPr lang="ru-RU" sz="2000" i="1" dirty="0"/>
              <a:t>нка</a:t>
            </a:r>
          </a:p>
          <a:p>
            <a:pPr marL="0" indent="0">
              <a:buNone/>
            </a:pPr>
            <a:r>
              <a:rPr lang="ru-RU" sz="2000" i="1" dirty="0"/>
              <a:t>Река – р</a:t>
            </a:r>
            <a:r>
              <a:rPr lang="ru-RU" sz="2000" i="1" u="sng" dirty="0"/>
              <a:t>е</a:t>
            </a:r>
            <a:r>
              <a:rPr lang="ru-RU" sz="2000" i="1" dirty="0"/>
              <a:t>ченька – речка – реч</a:t>
            </a:r>
            <a:r>
              <a:rPr lang="ru-RU" sz="2000" i="1" u="sng" dirty="0"/>
              <a:t>о</a:t>
            </a:r>
            <a:r>
              <a:rPr lang="ru-RU" sz="2000" i="1" dirty="0"/>
              <a:t>нка – р</a:t>
            </a:r>
            <a:r>
              <a:rPr lang="ru-RU" sz="2000" i="1" u="sng" dirty="0"/>
              <a:t>е</a:t>
            </a:r>
            <a:r>
              <a:rPr lang="ru-RU" sz="2000" i="1" dirty="0"/>
              <a:t>чушка </a:t>
            </a:r>
          </a:p>
          <a:p>
            <a:pPr marL="0" indent="0">
              <a:buNone/>
            </a:pPr>
            <a:r>
              <a:rPr lang="ru-RU" sz="2000" i="1" dirty="0"/>
              <a:t>Рука – ручка – р</a:t>
            </a:r>
            <a:r>
              <a:rPr lang="ru-RU" sz="2000" i="1" u="sng" dirty="0"/>
              <a:t>у</a:t>
            </a:r>
            <a:r>
              <a:rPr lang="ru-RU" sz="2000" i="1" dirty="0"/>
              <a:t>ченька – руч</a:t>
            </a:r>
            <a:r>
              <a:rPr lang="ru-RU" sz="2000" i="1" u="sng" dirty="0"/>
              <a:t>и</a:t>
            </a:r>
            <a:r>
              <a:rPr lang="ru-RU" sz="2000" i="1" dirty="0"/>
              <a:t>ща – руч</a:t>
            </a:r>
            <a:r>
              <a:rPr lang="ru-RU" sz="2000" i="1" u="sng" dirty="0"/>
              <a:t>о</a:t>
            </a:r>
            <a:r>
              <a:rPr lang="ru-RU" sz="2000" i="1" dirty="0"/>
              <a:t>нка – руч</a:t>
            </a:r>
            <a:r>
              <a:rPr lang="ru-RU" sz="2000" i="1" u="sng" dirty="0"/>
              <a:t>у</a:t>
            </a:r>
            <a:r>
              <a:rPr lang="ru-RU" sz="2000" i="1" dirty="0"/>
              <a:t>шка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4081668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4C4DB3-091C-4E10-AD01-E82F28663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Типы формантов –</a:t>
            </a:r>
            <a:r>
              <a:rPr lang="cs-CZ" dirty="0"/>
              <a:t> </a:t>
            </a:r>
            <a:r>
              <a:rPr lang="ru-RU" dirty="0"/>
              <a:t>формообразовательная характеристика слова</a:t>
            </a:r>
            <a:r>
              <a:rPr lang="cs-CZ" dirty="0"/>
              <a:t> </a:t>
            </a:r>
            <a:r>
              <a:rPr lang="cs-CZ" sz="2700" dirty="0"/>
              <a:t>(tvaroslovná charakteristika)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7C769-48AD-4C80-A72D-D4C26D0CF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случаях, когда словообразовательный суффикс и окончание нельзя выделить</a:t>
            </a:r>
          </a:p>
          <a:p>
            <a:r>
              <a:rPr lang="ru-RU" sz="2000" dirty="0"/>
              <a:t>В словах с нулевым суффиксом, т.е. без суффикса</a:t>
            </a:r>
          </a:p>
          <a:p>
            <a:r>
              <a:rPr lang="ru-RU" sz="2000" dirty="0"/>
              <a:t>Формантом является формообразовательная характеристика слова, которая меняется в отличие от мотивирующего слова</a:t>
            </a:r>
          </a:p>
          <a:p>
            <a:pPr marL="0" indent="0">
              <a:buNone/>
            </a:pPr>
            <a:r>
              <a:rPr lang="ru-RU" sz="2000" i="1" dirty="0"/>
              <a:t>ввозить – ввоз, синий – синь, далёкий – даль, пускать - пуск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648904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2EED2-618D-4179-9EED-B26F1B5B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формантов - префиксы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D2F6E3-91D1-402A-ACD9-D5C16D783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108"/>
            <a:ext cx="8596668" cy="5176909"/>
          </a:xfrm>
        </p:spPr>
        <p:txBody>
          <a:bodyPr>
            <a:normAutofit/>
          </a:bodyPr>
          <a:lstStyle/>
          <a:p>
            <a:r>
              <a:rPr lang="ru-RU" sz="2000" dirty="0"/>
              <a:t>Часть слова, которая стоит перед основой и уточняет или модфицирует значение, только 3 не придают никакого значения </a:t>
            </a:r>
          </a:p>
          <a:p>
            <a:pPr marL="0" indent="0">
              <a:buNone/>
            </a:pPr>
            <a:r>
              <a:rPr lang="ru-RU" sz="2000" dirty="0"/>
              <a:t>(</a:t>
            </a:r>
            <a:r>
              <a:rPr lang="ru-RU" sz="2000" i="1" dirty="0"/>
              <a:t>с-, на-, по- делать Х сделать, гасить Х погасить, шить Х сшить</a:t>
            </a:r>
            <a:r>
              <a:rPr lang="ru-RU" sz="2000" dirty="0"/>
              <a:t>)</a:t>
            </a:r>
            <a:r>
              <a:rPr lang="ru-RU" sz="2000" i="1" dirty="0"/>
              <a:t> </a:t>
            </a:r>
            <a:endParaRPr lang="ru-RU" sz="2000" dirty="0"/>
          </a:p>
          <a:p>
            <a:r>
              <a:rPr lang="ru-RU" sz="2000" dirty="0"/>
              <a:t>Не меняют морфологическую характеристику</a:t>
            </a:r>
          </a:p>
          <a:p>
            <a:r>
              <a:rPr lang="ru-RU" sz="2000" dirty="0"/>
              <a:t>Некоторые существуют также как самостоятельные слова</a:t>
            </a:r>
          </a:p>
          <a:p>
            <a:r>
              <a:rPr lang="ru-RU" sz="2000" dirty="0"/>
              <a:t>Некоторые имеют варианты: </a:t>
            </a:r>
            <a:r>
              <a:rPr lang="ru-RU" sz="2000" i="1" dirty="0"/>
              <a:t>от-/ото- </a:t>
            </a:r>
            <a:r>
              <a:rPr lang="ru-RU" sz="2000" dirty="0"/>
              <a:t>(</a:t>
            </a:r>
            <a:r>
              <a:rPr lang="ru-RU" sz="2000" i="1" dirty="0"/>
              <a:t>отъехать, отойти</a:t>
            </a:r>
            <a:r>
              <a:rPr lang="ru-RU" sz="2000" dirty="0"/>
              <a:t>), </a:t>
            </a:r>
            <a:r>
              <a:rPr lang="ru-RU" sz="2000" i="1" dirty="0"/>
              <a:t>под-/подо- </a:t>
            </a:r>
            <a:r>
              <a:rPr lang="ru-RU" sz="2000" dirty="0"/>
              <a:t>(</a:t>
            </a:r>
            <a:r>
              <a:rPr lang="ru-RU" sz="2000" i="1" dirty="0"/>
              <a:t>подъехать, подойти</a:t>
            </a:r>
            <a:r>
              <a:rPr lang="ru-RU" sz="2000" dirty="0"/>
              <a:t>), </a:t>
            </a:r>
            <a:r>
              <a:rPr lang="ru-RU" sz="2000" i="1" dirty="0"/>
              <a:t>меж-/между- </a:t>
            </a:r>
            <a:r>
              <a:rPr lang="ru-RU" sz="2000" dirty="0"/>
              <a:t>(</a:t>
            </a:r>
            <a:r>
              <a:rPr lang="ru-RU" sz="2000" i="1" dirty="0"/>
              <a:t>межъязыковой, международный</a:t>
            </a:r>
            <a:r>
              <a:rPr lang="ru-RU" sz="2000" dirty="0"/>
              <a:t>)</a:t>
            </a:r>
          </a:p>
          <a:p>
            <a:r>
              <a:rPr lang="ru-RU" sz="2000" dirty="0"/>
              <a:t>Могут быть омонимичные</a:t>
            </a:r>
          </a:p>
          <a:p>
            <a:pPr marL="0" indent="0">
              <a:buNone/>
            </a:pPr>
            <a:r>
              <a:rPr lang="ru-RU" sz="2000" i="1" dirty="0"/>
              <a:t>за-</a:t>
            </a:r>
          </a:p>
          <a:p>
            <a:pPr>
              <a:buAutoNum type="arabicPeriod"/>
            </a:pPr>
            <a:r>
              <a:rPr lang="ru-RU" sz="2000" dirty="0"/>
              <a:t>начало действия – </a:t>
            </a:r>
            <a:r>
              <a:rPr lang="ru-RU" sz="2000" i="1" dirty="0"/>
              <a:t>заплакать, заговорить, заболеть</a:t>
            </a:r>
          </a:p>
          <a:p>
            <a:pPr>
              <a:buAutoNum type="arabicPeriod"/>
            </a:pPr>
            <a:r>
              <a:rPr lang="ru-RU" sz="2000" dirty="0"/>
              <a:t>распространение действия за какие-н. пределы – </a:t>
            </a:r>
            <a:r>
              <a:rPr lang="ru-RU" sz="2000" i="1" dirty="0"/>
              <a:t>заехать, заслать</a:t>
            </a:r>
            <a:endParaRPr lang="ru-RU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3665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41043-9310-454D-A721-3629DB86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Значение префиксов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A3D617-499A-4C02-8346-F5E020B4C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0499"/>
            <a:ext cx="8596668" cy="4690864"/>
          </a:xfrm>
        </p:spPr>
        <p:txBody>
          <a:bodyPr>
            <a:normAutofit/>
          </a:bodyPr>
          <a:lstStyle/>
          <a:p>
            <a:r>
              <a:rPr lang="ru-RU" sz="2000" dirty="0"/>
              <a:t>Начало действия  </a:t>
            </a:r>
            <a:r>
              <a:rPr lang="ru-RU" sz="2000" i="1" dirty="0"/>
              <a:t>за-, по-  </a:t>
            </a:r>
            <a:r>
              <a:rPr lang="ru-RU" sz="2000" dirty="0"/>
              <a:t>(</a:t>
            </a:r>
            <a:r>
              <a:rPr lang="ru-RU" sz="2000" i="1" dirty="0"/>
              <a:t>запеть, загореть, пойти</a:t>
            </a:r>
            <a:r>
              <a:rPr lang="ru-RU" sz="2000" dirty="0"/>
              <a:t>)</a:t>
            </a:r>
          </a:p>
          <a:p>
            <a:r>
              <a:rPr lang="ru-RU" sz="2000" dirty="0"/>
              <a:t>Конец действия </a:t>
            </a:r>
            <a:r>
              <a:rPr lang="ru-RU" sz="2000" i="1" dirty="0"/>
              <a:t>до- </a:t>
            </a:r>
            <a:r>
              <a:rPr lang="ru-RU" sz="2000" dirty="0"/>
              <a:t>  (</a:t>
            </a:r>
            <a:r>
              <a:rPr lang="ru-RU" sz="2000" i="1" dirty="0"/>
              <a:t>доехать, дописать</a:t>
            </a:r>
            <a:r>
              <a:rPr lang="ru-RU" sz="2000" dirty="0"/>
              <a:t>)</a:t>
            </a:r>
          </a:p>
          <a:p>
            <a:r>
              <a:rPr lang="ru-RU" sz="2000" dirty="0"/>
              <a:t>Превосходная или неполная мера  </a:t>
            </a:r>
            <a:r>
              <a:rPr lang="ru-RU" sz="2000" i="1" dirty="0"/>
              <a:t>пере-, недо- </a:t>
            </a:r>
            <a:r>
              <a:rPr lang="ru-RU" sz="2000" dirty="0"/>
              <a:t>(</a:t>
            </a:r>
            <a:r>
              <a:rPr lang="ru-RU" sz="2000" i="1" dirty="0"/>
              <a:t>пересолить, недосолить</a:t>
            </a:r>
            <a:r>
              <a:rPr lang="ru-RU" sz="2000" dirty="0"/>
              <a:t>)</a:t>
            </a:r>
          </a:p>
          <a:p>
            <a:r>
              <a:rPr lang="ru-RU" sz="2000" dirty="0"/>
              <a:t>Часть более крупного единства  </a:t>
            </a:r>
            <a:r>
              <a:rPr lang="ru-RU" sz="2000" i="1" dirty="0"/>
              <a:t>под- </a:t>
            </a:r>
            <a:r>
              <a:rPr lang="ru-RU" sz="2000" dirty="0"/>
              <a:t>(</a:t>
            </a:r>
            <a:r>
              <a:rPr lang="ru-RU" sz="2000" i="1" dirty="0"/>
              <a:t>подгруппа, подкласс</a:t>
            </a:r>
            <a:r>
              <a:rPr lang="ru-RU" sz="2000" dirty="0"/>
              <a:t>)</a:t>
            </a:r>
          </a:p>
          <a:p>
            <a:r>
              <a:rPr lang="ru-RU" sz="2000" dirty="0"/>
              <a:t>Совместное участие </a:t>
            </a:r>
            <a:r>
              <a:rPr lang="ru-RU" sz="2000" i="1" dirty="0"/>
              <a:t> со- </a:t>
            </a:r>
            <a:r>
              <a:rPr lang="ru-RU" sz="2000" dirty="0"/>
              <a:t>(</a:t>
            </a:r>
            <a:r>
              <a:rPr lang="ru-RU" sz="2000" i="1" dirty="0"/>
              <a:t>соавторство, совладелец, сотрудник, сокурсник</a:t>
            </a:r>
            <a:r>
              <a:rPr lang="ru-RU" sz="2000" dirty="0"/>
              <a:t>)</a:t>
            </a:r>
          </a:p>
          <a:p>
            <a:r>
              <a:rPr lang="ru-RU" sz="2000" dirty="0"/>
              <a:t>Находящийся поверх чего-н.  </a:t>
            </a:r>
            <a:r>
              <a:rPr lang="ru-RU" sz="2000" i="1" dirty="0"/>
              <a:t>на- </a:t>
            </a:r>
            <a:r>
              <a:rPr lang="ru-RU" sz="2000" dirty="0"/>
              <a:t>(</a:t>
            </a:r>
            <a:r>
              <a:rPr lang="ru-RU" sz="2000" i="1" dirty="0"/>
              <a:t>настольный, наземный</a:t>
            </a:r>
            <a:r>
              <a:rPr lang="ru-RU" sz="2000" dirty="0"/>
              <a:t>)</a:t>
            </a:r>
          </a:p>
          <a:p>
            <a:r>
              <a:rPr lang="ru-RU" sz="2000" dirty="0"/>
              <a:t>Непосредственно примыкающий </a:t>
            </a:r>
            <a:r>
              <a:rPr lang="ru-RU" sz="2000" i="1" dirty="0"/>
              <a:t>при- </a:t>
            </a:r>
            <a:r>
              <a:rPr lang="ru-RU" sz="2000" dirty="0"/>
              <a:t>(</a:t>
            </a:r>
            <a:r>
              <a:rPr lang="ru-RU" sz="2000" i="1" dirty="0"/>
              <a:t>приречный, приозерный</a:t>
            </a:r>
            <a:r>
              <a:rPr lang="ru-RU" sz="2000" dirty="0"/>
              <a:t>)</a:t>
            </a:r>
          </a:p>
          <a:p>
            <a:r>
              <a:rPr lang="ru-RU" sz="2000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80217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88556-A610-4E38-A42C-53B3112C2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Ономасиология  Х  Словообразование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FF4C2-6E46-4D39-9D65-70ACFB3A5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8635"/>
            <a:ext cx="8596668" cy="5176910"/>
          </a:xfrm>
        </p:spPr>
        <p:txBody>
          <a:bodyPr>
            <a:normAutofit/>
          </a:bodyPr>
          <a:lstStyle/>
          <a:p>
            <a:r>
              <a:rPr lang="ru-RU" sz="2000" dirty="0"/>
              <a:t>Ономасиология = словообразование</a:t>
            </a:r>
          </a:p>
          <a:p>
            <a:r>
              <a:rPr lang="ru-RU" sz="2000" dirty="0"/>
              <a:t> Ономасиология ≠ словообразование</a:t>
            </a:r>
          </a:p>
          <a:p>
            <a:endParaRPr lang="ru-RU" sz="2000" dirty="0"/>
          </a:p>
          <a:p>
            <a:r>
              <a:rPr lang="ru-RU" sz="2000" dirty="0"/>
              <a:t>Словообразование – «1. раздел языкознания, изучающий структуру слов и законы их образования, 2. образование новых слов путём соединения друг с другом корневых и аффиксальных морфем, либо безаффиксным способом по определённым моделям, существующим в данном языке» (Розенталь – Теленкова, 2008, с. 474).</a:t>
            </a:r>
          </a:p>
          <a:p>
            <a:r>
              <a:rPr lang="ru-RU" sz="2000" dirty="0"/>
              <a:t> Словообразование – раздел языкознания, занимающий промежутчное положение между морфологией и лексикологией и изучающий строение слов, образованных на базе однокоренных слов при помощи специальных средств языка.» (Копецкий, 1974, с. 123)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29262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F449D5-30F8-4D15-9C58-567557A62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Словообразовательный анализ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E9AAE8-C001-481E-A3D7-EA8BB8286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/>
          </a:bodyPr>
          <a:lstStyle/>
          <a:p>
            <a:r>
              <a:rPr lang="ru-RU" sz="2000" dirty="0"/>
              <a:t>«Выяснение структуры слова с точки зрения современной словообразовательной системы, установление характера и значения составляющих его морфем, их связей и соотношений друг с другом, а также между производной и производящей основами.» (Розенталь – Теленкова, 2008, с. 476)</a:t>
            </a:r>
          </a:p>
          <a:p>
            <a:pPr marL="0" indent="0">
              <a:buNone/>
            </a:pPr>
            <a:r>
              <a:rPr lang="ru-RU" sz="2000" dirty="0"/>
              <a:t>1 шаг: Мотивированное ли слово или нет?</a:t>
            </a:r>
          </a:p>
          <a:p>
            <a:r>
              <a:rPr lang="ru-RU" sz="2000" dirty="0"/>
              <a:t>Немотивированное – анализ заканчивается</a:t>
            </a:r>
          </a:p>
          <a:p>
            <a:r>
              <a:rPr lang="ru-RU" sz="2000" dirty="0"/>
              <a:t>Мотивированное </a:t>
            </a:r>
          </a:p>
          <a:p>
            <a:pPr marL="0" indent="0">
              <a:buNone/>
            </a:pPr>
            <a:r>
              <a:rPr lang="ru-RU" sz="2000" dirty="0"/>
              <a:t>	1. ищем основу и формант</a:t>
            </a:r>
          </a:p>
          <a:p>
            <a:pPr marL="0" indent="0">
              <a:buNone/>
            </a:pPr>
            <a:r>
              <a:rPr lang="ru-RU" sz="2000" dirty="0"/>
              <a:t>	2. определяем тип словообразования</a:t>
            </a:r>
          </a:p>
          <a:p>
            <a:pPr marL="0" indent="0">
              <a:buNone/>
            </a:pPr>
            <a:r>
              <a:rPr lang="ru-RU" sz="2000" dirty="0"/>
              <a:t>	3. дополняем характеристику форманта и его изменения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12064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473985-11E8-4783-AE12-6635D4C67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Словообразовательный тип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254D44-BA62-4F81-8C3C-722EDC913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1"/>
            <a:ext cx="8596668" cy="5092504"/>
          </a:xfrm>
        </p:spPr>
        <p:txBody>
          <a:bodyPr>
            <a:normAutofit/>
          </a:bodyPr>
          <a:lstStyle/>
          <a:p>
            <a:r>
              <a:rPr lang="ru-RU" sz="2000" dirty="0"/>
              <a:t>Основная единица словообразования</a:t>
            </a:r>
          </a:p>
          <a:p>
            <a:r>
              <a:rPr lang="ru-RU" sz="2000" dirty="0"/>
              <a:t>Схема построения слов, которые:</a:t>
            </a:r>
          </a:p>
          <a:p>
            <a:pPr>
              <a:buAutoNum type="arabicPeriod"/>
            </a:pPr>
            <a:r>
              <a:rPr lang="ru-RU" sz="2000" dirty="0"/>
              <a:t>принадлежат одной части речи и одной категории</a:t>
            </a:r>
          </a:p>
          <a:p>
            <a:pPr>
              <a:buAutoNum type="arabicPeriod"/>
            </a:pPr>
            <a:r>
              <a:rPr lang="ru-RU" sz="2000" dirty="0"/>
              <a:t>мотивированы словами одной части речи</a:t>
            </a:r>
          </a:p>
          <a:p>
            <a:pPr>
              <a:buAutoNum type="arabicPeriod"/>
            </a:pPr>
            <a:r>
              <a:rPr lang="ru-RU" sz="2000" dirty="0"/>
              <a:t>образованы при помощи одного и того же форманта (не омонимичного)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рисование – воспитание – учение – плавание 		</a:t>
            </a:r>
            <a:r>
              <a:rPr lang="ru-RU" sz="2000" dirty="0"/>
              <a:t>1 тип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учитель – деятель – слушатель – измеритель – выключатель </a:t>
            </a:r>
          </a:p>
          <a:p>
            <a:pPr marL="0" indent="0">
              <a:buNone/>
            </a:pPr>
            <a:r>
              <a:rPr lang="ru-RU" sz="2000" i="1" dirty="0"/>
              <a:t> </a:t>
            </a:r>
            <a:r>
              <a:rPr lang="ru-RU" sz="2000" dirty="0"/>
              <a:t>2 типа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3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83CDE3-E3C4-4F27-B506-25B1F7CB0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Словообразовательная цепочка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9DD3B5-F6DE-4311-87F3-6F979AA88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8123"/>
            <a:ext cx="8596668" cy="4797083"/>
          </a:xfrm>
        </p:spPr>
        <p:txBody>
          <a:bodyPr>
            <a:normAutofit/>
          </a:bodyPr>
          <a:lstStyle/>
          <a:p>
            <a:r>
              <a:rPr lang="ru-RU" sz="2000" dirty="0"/>
              <a:t>Ряд однокоренных слов, находящихся в отношениях последовательной мотивированности.</a:t>
            </a:r>
          </a:p>
          <a:p>
            <a:r>
              <a:rPr lang="ru-RU" sz="2000" dirty="0"/>
              <a:t>Начальным/исходным звеном является немотивированное слово.</a:t>
            </a:r>
          </a:p>
          <a:p>
            <a:r>
              <a:rPr lang="ru-RU" sz="2000" dirty="0"/>
              <a:t>Чем дальше слово находится в цепочке от немотивированного слова , тем выше степень его мотивированности.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r>
              <a:rPr lang="ru-RU" sz="2000" i="1" dirty="0"/>
              <a:t>старый 1. стареть 	2. устареть 	3. устарелый 	4. устарелость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r>
              <a:rPr lang="ru-RU" sz="2000" i="1" dirty="0"/>
              <a:t>учить 	1. учитель 	2. учительница</a:t>
            </a:r>
          </a:p>
          <a:p>
            <a:pPr marL="0" indent="0">
              <a:buNone/>
            </a:pPr>
            <a:r>
              <a:rPr lang="ru-RU" sz="2000" i="1" dirty="0"/>
              <a:t>						2. учительский 	3. учительская</a:t>
            </a:r>
          </a:p>
          <a:p>
            <a:pPr marL="0" indent="0">
              <a:buNone/>
            </a:pPr>
            <a:r>
              <a:rPr lang="ru-RU" sz="2000" i="1" dirty="0"/>
              <a:t>		1. научить		2. наука			3. научный		4. научно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48404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42D1F-FB9A-4D60-8B62-638B012E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Словообразовательное гнездо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EFD54C-156B-4C54-8E1E-CE45C0247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7785"/>
            <a:ext cx="8596668" cy="4423577"/>
          </a:xfrm>
        </p:spPr>
        <p:txBody>
          <a:bodyPr>
            <a:normAutofit/>
          </a:bodyPr>
          <a:lstStyle/>
          <a:p>
            <a:r>
              <a:rPr lang="ru-RU" sz="2000" dirty="0"/>
              <a:t>Все слова, образованные от одного немотивированного слова</a:t>
            </a:r>
          </a:p>
          <a:p>
            <a:r>
              <a:rPr lang="ru-RU" sz="2000" dirty="0"/>
              <a:t>Совокупность словообразовательных цепочек, имеющих одно и то же исходное слово</a:t>
            </a:r>
          </a:p>
          <a:p>
            <a:pPr marL="0" indent="0">
              <a:buNone/>
            </a:pPr>
            <a:r>
              <a:rPr lang="ru-RU" sz="2000" i="1" dirty="0"/>
              <a:t>счастье – счастливый – счастливо – счастливец – счастливица – несчастливец – несчастливица – счастливчик – несчастливый – пресчастливый – счастливить – счастливиться – посчастливиться – несчастье ...</a:t>
            </a:r>
          </a:p>
          <a:p>
            <a:pPr marL="0" indent="0">
              <a:buNone/>
            </a:pPr>
            <a:r>
              <a:rPr lang="ru-RU" sz="2000" dirty="0"/>
              <a:t>(всего 32 слов)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8741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787E6-D91E-42F2-B024-CE1086D9E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Словообразование и его отношение к другим наукам </a:t>
            </a:r>
            <a:r>
              <a:rPr lang="ru-RU" sz="2200" dirty="0"/>
              <a:t>(Копецкий, 1974, с. 123-124)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E54423-592F-4AA9-9B36-E84F2C21B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Словообразование</a:t>
            </a:r>
            <a:r>
              <a:rPr lang="cs-CZ" sz="2400" dirty="0"/>
              <a:t> – </a:t>
            </a:r>
            <a:r>
              <a:rPr lang="ru-RU" sz="2400" dirty="0"/>
              <a:t>самостоятельный раздел лингвистики (Кубрякова)</a:t>
            </a:r>
            <a:endParaRPr lang="cs-CZ" sz="2400" dirty="0"/>
          </a:p>
          <a:p>
            <a:r>
              <a:rPr lang="ru-RU" sz="2400" dirty="0"/>
              <a:t>Словообразование – раздел грамматики (Виноградов</a:t>
            </a:r>
            <a:r>
              <a:rPr lang="cs-CZ" sz="2400" dirty="0"/>
              <a:t>,</a:t>
            </a:r>
            <a:r>
              <a:rPr lang="ru-RU" sz="2400" dirty="0"/>
              <a:t> Щерба,</a:t>
            </a:r>
            <a:r>
              <a:rPr lang="cs-CZ" sz="2400" dirty="0"/>
              <a:t> Havránek, Jedlička</a:t>
            </a:r>
            <a:r>
              <a:rPr lang="ru-RU" sz="2400" dirty="0"/>
              <a:t>, </a:t>
            </a:r>
            <a:r>
              <a:rPr lang="cs-CZ" sz="2400" dirty="0"/>
              <a:t>Trávníček</a:t>
            </a:r>
            <a:r>
              <a:rPr lang="ru-RU" sz="2400" dirty="0"/>
              <a:t>)</a:t>
            </a:r>
            <a:endParaRPr lang="cs-CZ" sz="2400" dirty="0"/>
          </a:p>
          <a:p>
            <a:r>
              <a:rPr lang="ru-RU" sz="2400" dirty="0"/>
              <a:t>Словообразование – раздел лексикологии (Смирницкий, </a:t>
            </a:r>
            <a:r>
              <a:rPr lang="cs-CZ" sz="2400" dirty="0"/>
              <a:t>Dokulil, Horecký)</a:t>
            </a:r>
            <a:endParaRPr lang="ru-RU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133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5B430-41DF-48DB-A17E-831037ACF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Наименование   Х    Слово</a:t>
            </a:r>
            <a:br>
              <a:rPr lang="ru-RU" dirty="0"/>
            </a:br>
            <a:r>
              <a:rPr lang="ru-RU" sz="2000" dirty="0"/>
              <a:t>(</a:t>
            </a:r>
            <a:r>
              <a:rPr lang="cs-CZ" sz="2000" dirty="0"/>
              <a:t>Man, 1974, </a:t>
            </a:r>
            <a:r>
              <a:rPr lang="ru-RU" sz="2000" dirty="0"/>
              <a:t>с. 5)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8AD4EC-E78E-4955-B21F-C6203A9C7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5022166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Наименование</a:t>
            </a:r>
          </a:p>
          <a:p>
            <a:r>
              <a:rPr lang="ru-RU" sz="2000" dirty="0"/>
              <a:t>Единица номинации, результат процесса номинации, т. е. процесса соотнесения языковых единиц с обозначаемыми объектами, которая существует в её конкретном использовании.</a:t>
            </a:r>
          </a:p>
          <a:p>
            <a:r>
              <a:rPr lang="ru-RU" sz="2000" dirty="0"/>
              <a:t>Функциональная единица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Слово / Лексема</a:t>
            </a:r>
          </a:p>
          <a:p>
            <a:r>
              <a:rPr lang="ru-RU" sz="2000" dirty="0"/>
              <a:t>Лексическая, системная единица</a:t>
            </a:r>
          </a:p>
          <a:p>
            <a:r>
              <a:rPr lang="ru-RU" sz="2000" dirty="0"/>
              <a:t>Существует как общий инвариант в словарном составе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1145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174E64-C0AA-4F8E-B4DC-101CE7D0F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Образование новых наименований</a:t>
            </a:r>
            <a:br>
              <a:rPr lang="ru-RU" dirty="0"/>
            </a:br>
            <a:r>
              <a:rPr lang="ru-RU" sz="2200" dirty="0"/>
              <a:t>(</a:t>
            </a:r>
            <a:r>
              <a:rPr lang="cs-CZ" sz="2200" dirty="0"/>
              <a:t>Man, 1974, s. 4</a:t>
            </a:r>
            <a:r>
              <a:rPr lang="ru-RU" sz="2200" dirty="0"/>
              <a:t>-5</a:t>
            </a:r>
            <a:r>
              <a:rPr lang="cs-CZ" sz="2200" dirty="0"/>
              <a:t>)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C06FFD-2B28-4C20-9155-F2A7A12C3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39211"/>
          </a:xfrm>
        </p:spPr>
        <p:txBody>
          <a:bodyPr>
            <a:normAutofit/>
          </a:bodyPr>
          <a:lstStyle/>
          <a:p>
            <a:r>
              <a:rPr lang="ru-RU" sz="2000" b="1" dirty="0"/>
              <a:t>Новое наименование </a:t>
            </a:r>
            <a:r>
              <a:rPr lang="ru-RU" sz="2000" dirty="0"/>
              <a:t>– новый комплекс звуков, который является языковым выражением действительности.</a:t>
            </a:r>
          </a:p>
          <a:p>
            <a:r>
              <a:rPr lang="ru-RU" sz="2000" dirty="0"/>
              <a:t>Возникновение нового наименования – процесс от предмета, через понятие к наименованию.</a:t>
            </a:r>
          </a:p>
          <a:p>
            <a:endParaRPr lang="ru-RU" sz="2000" dirty="0"/>
          </a:p>
          <a:p>
            <a:r>
              <a:rPr lang="ru-RU" sz="2000" dirty="0"/>
              <a:t>В случае, когда нужно дать конкретному предмету или явлению название, лексическая единица, т. е. слово, реализуется в конкретном высказывании как наименование.</a:t>
            </a:r>
          </a:p>
          <a:p>
            <a:r>
              <a:rPr lang="ru-RU" sz="2000" dirty="0"/>
              <a:t>Предметы и явления можно обозначать одним словом или несколькими словами, поэтому лучше говорить о наименованиях, которые могут быть однословные, двухсловные... многословные.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7515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E75D07-7C2B-4733-A291-2B9F9D3C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Семантический треугольник</a:t>
            </a:r>
            <a:endParaRPr lang="cs-CZ" dirty="0"/>
          </a:p>
        </p:txBody>
      </p:sp>
      <p:pic>
        <p:nvPicPr>
          <p:cNvPr id="4" name="Zástupný symbol pro obsah 4">
            <a:extLst>
              <a:ext uri="{FF2B5EF4-FFF2-40B4-BE49-F238E27FC236}">
                <a16:creationId xmlns:a16="http://schemas.microsoft.com/office/drawing/2014/main" id="{2B46E6D2-A240-4F8D-946E-0978E3626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19" y="2196306"/>
            <a:ext cx="7620000" cy="3810000"/>
          </a:xfrm>
        </p:spPr>
      </p:pic>
    </p:spTree>
    <p:extLst>
      <p:ext uri="{BB962C8B-B14F-4D97-AF65-F5344CB8AC3E}">
        <p14:creationId xmlns:p14="http://schemas.microsoft.com/office/powerpoint/2010/main" val="3341761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37A27-A102-48F7-AE3B-8C6105A4F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Образование новых наименований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EC8E25-9385-4071-A265-76C054C9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Образование новых наименований можно поминать шире, чем образование новых слов.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лицо</a:t>
            </a:r>
            <a:r>
              <a:rPr lang="ru-RU" sz="2000" dirty="0"/>
              <a:t> – 1. </a:t>
            </a:r>
            <a:r>
              <a:rPr lang="cs-CZ" sz="2000" dirty="0"/>
              <a:t>obličej, 2. osoba</a:t>
            </a:r>
          </a:p>
          <a:p>
            <a:pPr marL="0" indent="0">
              <a:buNone/>
            </a:pPr>
            <a:r>
              <a:rPr lang="ru-RU" sz="2000" i="1" dirty="0"/>
              <a:t>золотой</a:t>
            </a:r>
            <a:r>
              <a:rPr lang="ru-RU" sz="2000" dirty="0"/>
              <a:t> – 1. кольцо, 2. человек, руки</a:t>
            </a:r>
          </a:p>
          <a:p>
            <a:pPr marL="0" indent="0">
              <a:buNone/>
            </a:pPr>
            <a:r>
              <a:rPr lang="ru-RU" sz="2000" i="1" dirty="0"/>
              <a:t>высшее учебное заведение</a:t>
            </a:r>
          </a:p>
          <a:p>
            <a:pPr marL="0" indent="0">
              <a:buNone/>
            </a:pPr>
            <a:r>
              <a:rPr lang="ru-RU" sz="2000" i="1" dirty="0"/>
              <a:t>вуз</a:t>
            </a:r>
          </a:p>
          <a:p>
            <a:pPr marL="0" indent="0">
              <a:buNone/>
            </a:pPr>
            <a:r>
              <a:rPr lang="ru-RU" sz="2000" i="1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86145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B6221-5C41-43F2-B6D5-1B53F9591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Образование новых наименований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72B44A-7D18-4EA9-9459-F1CD6B76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11" y="1270000"/>
            <a:ext cx="8596668" cy="5289452"/>
          </a:xfrm>
        </p:spPr>
        <p:txBody>
          <a:bodyPr>
            <a:normAutofit/>
          </a:bodyPr>
          <a:lstStyle/>
          <a:p>
            <a:r>
              <a:rPr lang="ru-RU" sz="2000" dirty="0"/>
              <a:t>Наименования возникают разными способами, входят в язык своим путём</a:t>
            </a:r>
          </a:p>
          <a:p>
            <a:endParaRPr lang="ru-RU" sz="2000" dirty="0"/>
          </a:p>
          <a:p>
            <a:r>
              <a:rPr lang="ru-RU" sz="2000" dirty="0"/>
              <a:t>Слова, не имеющие никакой словообразовательной опоры в языке – слова заимствованные, немотивированные слова</a:t>
            </a:r>
          </a:p>
          <a:p>
            <a:pPr marL="0" indent="0">
              <a:buNone/>
            </a:pPr>
            <a:r>
              <a:rPr lang="ru-RU" sz="2000" i="1" dirty="0"/>
              <a:t>философия, футбол, компьютер</a:t>
            </a:r>
            <a:r>
              <a:rPr lang="ru-RU" sz="2000" dirty="0"/>
              <a:t>, </a:t>
            </a:r>
            <a:r>
              <a:rPr lang="ru-RU" sz="2000" i="1" dirty="0"/>
              <a:t>лес, дом, стол</a:t>
            </a:r>
            <a:endParaRPr lang="ru-RU" sz="2000" dirty="0"/>
          </a:p>
          <a:p>
            <a:r>
              <a:rPr lang="ru-RU" sz="2000" dirty="0"/>
              <a:t> Слова, имеющие словообразовательную опору в языке – словообразовательные отношения</a:t>
            </a:r>
          </a:p>
          <a:p>
            <a:pPr marL="0" indent="0">
              <a:buNone/>
            </a:pPr>
            <a:r>
              <a:rPr lang="ru-RU" sz="2000" i="1" dirty="0"/>
              <a:t>учить – учитель – учительница – учительская – ученик...</a:t>
            </a:r>
          </a:p>
          <a:p>
            <a:pPr marL="0" indent="0">
              <a:buNone/>
            </a:pPr>
            <a:r>
              <a:rPr lang="ru-RU" sz="2000" i="1" dirty="0"/>
              <a:t>булка – булочка – булочный – булочная</a:t>
            </a:r>
          </a:p>
          <a:p>
            <a:pPr marL="0" indent="0">
              <a:buNone/>
            </a:pPr>
            <a:r>
              <a:rPr lang="ru-RU" sz="2000" i="1" dirty="0"/>
              <a:t>бегать – бег</a:t>
            </a:r>
          </a:p>
          <a:p>
            <a:pPr marL="0" indent="0">
              <a:buNone/>
            </a:pPr>
            <a:r>
              <a:rPr lang="ru-RU" sz="2000" i="1" dirty="0"/>
              <a:t>завуч, педфак ...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297080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193</TotalTime>
  <Words>2413</Words>
  <Application>Microsoft Office PowerPoint</Application>
  <PresentationFormat>Širokoúhlá obrazovka</PresentationFormat>
  <Paragraphs>236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7" baseType="lpstr">
      <vt:lpstr>Arial</vt:lpstr>
      <vt:lpstr>Trebuchet MS</vt:lpstr>
      <vt:lpstr>Wingdings 3</vt:lpstr>
      <vt:lpstr>Fazeta</vt:lpstr>
      <vt:lpstr>Ономасиология</vt:lpstr>
      <vt:lpstr>Ономасиология (словообразование)</vt:lpstr>
      <vt:lpstr>Ономасиология  Х  Словообразование </vt:lpstr>
      <vt:lpstr>Словообразование и его отношение к другим наукам (Копецкий, 1974, с. 123-124) </vt:lpstr>
      <vt:lpstr>Наименование   Х    Слово (Man, 1974, с. 5)</vt:lpstr>
      <vt:lpstr>Образование новых наименований (Man, 1974, s. 4-5) </vt:lpstr>
      <vt:lpstr>Семантический треугольник</vt:lpstr>
      <vt:lpstr>Образование новых наименований</vt:lpstr>
      <vt:lpstr>Образование новых наименований</vt:lpstr>
      <vt:lpstr>Мотивированность (производность) наименований</vt:lpstr>
      <vt:lpstr>Мотивированное слово - признаки</vt:lpstr>
      <vt:lpstr>Типы мотивации</vt:lpstr>
      <vt:lpstr>Ономасиологическая структура наименований</vt:lpstr>
      <vt:lpstr>Ономасиологическая структура наименований - примеры</vt:lpstr>
      <vt:lpstr>Словообразовательный анализ </vt:lpstr>
      <vt:lpstr>Словообразовательное отношение (slovotvorný vztah, fundace)</vt:lpstr>
      <vt:lpstr>Словообразовательная структура мотивированных слов</vt:lpstr>
      <vt:lpstr>Словообразовательная основа  </vt:lpstr>
      <vt:lpstr>Словообразовательный формант</vt:lpstr>
      <vt:lpstr>Типы формантов - суффиксы</vt:lpstr>
      <vt:lpstr>Типы словообразовательных суффиксов</vt:lpstr>
      <vt:lpstr>Типы словообразовательных суффиксов</vt:lpstr>
      <vt:lpstr>Суффиксы субъективной оценки Уменьшительно-ласкательное значение</vt:lpstr>
      <vt:lpstr>Суффиксы субъективной оценки Презрительно-пренебрежительное значение</vt:lpstr>
      <vt:lpstr>Суффиксы субъективной оценки Увеличение</vt:lpstr>
      <vt:lpstr>Суффиксы субъективной оценки Что положительно – что отрицательно? Каково значение?</vt:lpstr>
      <vt:lpstr>Типы формантов – формообразовательная характеристика слова (tvaroslovná charakteristika)</vt:lpstr>
      <vt:lpstr>Типы формантов - префиксы</vt:lpstr>
      <vt:lpstr>Значение префиксов</vt:lpstr>
      <vt:lpstr>Словообразовательный анализ</vt:lpstr>
      <vt:lpstr>Словообразовательный тип</vt:lpstr>
      <vt:lpstr>Словообразовательная цепочка</vt:lpstr>
      <vt:lpstr>Словообразовательное гнездо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Ономасиология</dc:title>
  <dc:creator>Lenka Rozboudová</dc:creator>
  <cp:lastModifiedBy>Lenka Rozboudová</cp:lastModifiedBy>
  <cp:revision>24</cp:revision>
  <dcterms:created xsi:type="dcterms:W3CDTF">2019-02-19T12:47:21Z</dcterms:created>
  <dcterms:modified xsi:type="dcterms:W3CDTF">2023-03-27T10:49:14Z</dcterms:modified>
</cp:coreProperties>
</file>