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1" r:id="rId5"/>
    <p:sldId id="259" r:id="rId6"/>
    <p:sldId id="260" r:id="rId7"/>
    <p:sldId id="262" r:id="rId8"/>
    <p:sldId id="263" r:id="rId9"/>
    <p:sldId id="264" r:id="rId10"/>
    <p:sldId id="265" r:id="rId11"/>
    <p:sldId id="266" r:id="rId1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8408" autoAdjust="0"/>
  </p:normalViewPr>
  <p:slideViewPr>
    <p:cSldViewPr snapToGrid="0">
      <p:cViewPr varScale="1">
        <p:scale>
          <a:sx n="59" d="100"/>
          <a:sy n="59" d="100"/>
        </p:scale>
        <p:origin x="161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3376DB-5BDD-4C99-A032-3492B6C8F280}" type="datetimeFigureOut">
              <a:rPr lang="cs-CZ" smtClean="0"/>
              <a:t>22.02.2024</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EACC3E-1233-4209-B97B-539D54F49484}" type="slidenum">
              <a:rPr lang="cs-CZ" smtClean="0"/>
              <a:t>‹#›</a:t>
            </a:fld>
            <a:endParaRPr lang="cs-CZ"/>
          </a:p>
        </p:txBody>
      </p:sp>
    </p:spTree>
    <p:extLst>
      <p:ext uri="{BB962C8B-B14F-4D97-AF65-F5344CB8AC3E}">
        <p14:creationId xmlns:p14="http://schemas.microsoft.com/office/powerpoint/2010/main" val="2380335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sz="1200" kern="1200" dirty="0" smtClean="0">
                <a:solidFill>
                  <a:schemeClr val="tx1"/>
                </a:solidFill>
                <a:effectLst/>
                <a:latin typeface="+mn-lt"/>
                <a:ea typeface="+mn-ea"/>
                <a:cs typeface="+mn-cs"/>
              </a:rPr>
              <a:t>pojem diskurz je v sociálních vědách poměrně nadužíván, často jako synonymum „diskuse“ či „debaty“</a:t>
            </a:r>
          </a:p>
          <a:p>
            <a:pPr lvl="0"/>
            <a:r>
              <a:rPr lang="cs-CZ" sz="1200" kern="1200" dirty="0" smtClean="0">
                <a:solidFill>
                  <a:schemeClr val="tx1"/>
                </a:solidFill>
                <a:effectLst/>
                <a:latin typeface="+mn-lt"/>
                <a:ea typeface="+mn-ea"/>
                <a:cs typeface="+mn-cs"/>
              </a:rPr>
              <a:t>co přináší navíc? </a:t>
            </a:r>
          </a:p>
          <a:p>
            <a:pPr lvl="0"/>
            <a:r>
              <a:rPr lang="cs-CZ" sz="1200" kern="1200" dirty="0" smtClean="0">
                <a:solidFill>
                  <a:schemeClr val="tx1"/>
                </a:solidFill>
                <a:effectLst/>
                <a:latin typeface="+mn-lt"/>
                <a:ea typeface="+mn-ea"/>
                <a:cs typeface="+mn-cs"/>
              </a:rPr>
              <a:t>nejde jen o soubor výpovědí, sdělení či textů, které dáme na hromadu a analyzujeme co říkají; jde (i) o to co stojí za nimi: pravidla, jak jsou tyto komunikace vytvářeny</a:t>
            </a:r>
          </a:p>
          <a:p>
            <a:pPr lvl="0"/>
            <a:r>
              <a:rPr lang="cs-CZ" sz="1200" b="1" kern="1200" dirty="0" smtClean="0">
                <a:solidFill>
                  <a:schemeClr val="tx1"/>
                </a:solidFill>
                <a:effectLst/>
                <a:latin typeface="+mn-lt"/>
                <a:ea typeface="+mn-ea"/>
                <a:cs typeface="+mn-cs"/>
              </a:rPr>
              <a:t>řeč je strukturovaná prostřednictvím určitých vzorců</a:t>
            </a:r>
            <a:r>
              <a:rPr lang="cs-CZ" sz="1200" kern="1200" dirty="0" smtClean="0">
                <a:solidFill>
                  <a:schemeClr val="tx1"/>
                </a:solidFill>
                <a:effectLst/>
                <a:latin typeface="+mn-lt"/>
                <a:ea typeface="+mn-ea"/>
                <a:cs typeface="+mn-cs"/>
              </a:rPr>
              <a:t>, kterými se musí řídit promluvy lidí, když se chtějí účastnit </a:t>
            </a:r>
            <a:r>
              <a:rPr lang="cs-CZ" sz="1200" b="1" kern="1200" dirty="0" smtClean="0">
                <a:solidFill>
                  <a:schemeClr val="tx1"/>
                </a:solidFill>
                <a:effectLst/>
                <a:latin typeface="+mn-lt"/>
                <a:ea typeface="+mn-ea"/>
                <a:cs typeface="+mn-cs"/>
              </a:rPr>
              <a:t>různých forem společenského života</a:t>
            </a:r>
            <a:r>
              <a:rPr lang="cs-CZ" sz="1200" kern="1200" dirty="0" smtClean="0">
                <a:solidFill>
                  <a:schemeClr val="tx1"/>
                </a:solidFill>
                <a:effectLst/>
                <a:latin typeface="+mn-lt"/>
                <a:ea typeface="+mn-ea"/>
                <a:cs typeface="+mn-cs"/>
              </a:rPr>
              <a:t> – typickým příkladem je „lékařský diskurz“ nebo „politický diskurz“</a:t>
            </a:r>
          </a:p>
          <a:p>
            <a:pPr lvl="0"/>
            <a:r>
              <a:rPr lang="cs-CZ" sz="1200" kern="1200" dirty="0" smtClean="0">
                <a:solidFill>
                  <a:schemeClr val="tx1"/>
                </a:solidFill>
                <a:effectLst/>
                <a:latin typeface="+mn-lt"/>
                <a:ea typeface="+mn-ea"/>
                <a:cs typeface="+mn-cs"/>
              </a:rPr>
              <a:t>diskurzivní analýza je v podstatě </a:t>
            </a:r>
            <a:r>
              <a:rPr lang="cs-CZ" sz="1200" b="1" kern="1200" dirty="0" smtClean="0">
                <a:solidFill>
                  <a:schemeClr val="tx1"/>
                </a:solidFill>
                <a:effectLst/>
                <a:latin typeface="+mn-lt"/>
                <a:ea typeface="+mn-ea"/>
                <a:cs typeface="+mn-cs"/>
              </a:rPr>
              <a:t>analýza těchto vzorců</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nejedná se ale o jeden přístup, ale existuje celá řada interdisciplinárních přístupu, které mohou být užity v různých sociálních oblastech a různých typech studií</a:t>
            </a:r>
          </a:p>
          <a:p>
            <a:pPr lvl="0"/>
            <a:r>
              <a:rPr lang="cs-CZ" sz="1200" kern="1200" dirty="0" smtClean="0">
                <a:solidFill>
                  <a:schemeClr val="tx1"/>
                </a:solidFill>
                <a:effectLst/>
                <a:latin typeface="+mn-lt"/>
                <a:ea typeface="+mn-ea"/>
                <a:cs typeface="+mn-cs"/>
              </a:rPr>
              <a:t>neexistuje mezi nimi přitom konsensus, co to je „diskurz“ a jak by se měl analyzovat</a:t>
            </a:r>
          </a:p>
          <a:p>
            <a:pPr lvl="0"/>
            <a:r>
              <a:rPr lang="cs-CZ" sz="1200" kern="1200" dirty="0" smtClean="0">
                <a:solidFill>
                  <a:schemeClr val="tx1"/>
                </a:solidFill>
                <a:effectLst/>
                <a:latin typeface="+mn-lt"/>
                <a:ea typeface="+mn-ea"/>
                <a:cs typeface="+mn-cs"/>
              </a:rPr>
              <a:t>můžeme ale začít základní definicí: diskurz je určitý konkrétní způsob (či soubor pravidel) jak hovořit o světě (či o nějakém jeho aspektu) a jak mu rozumět</a:t>
            </a:r>
          </a:p>
          <a:p>
            <a:endParaRPr lang="cs-CZ" dirty="0"/>
          </a:p>
        </p:txBody>
      </p:sp>
      <p:sp>
        <p:nvSpPr>
          <p:cNvPr id="4" name="Zástupný symbol pro číslo snímku 3"/>
          <p:cNvSpPr>
            <a:spLocks noGrp="1"/>
          </p:cNvSpPr>
          <p:nvPr>
            <p:ph type="sldNum" sz="quarter" idx="10"/>
          </p:nvPr>
        </p:nvSpPr>
        <p:spPr/>
        <p:txBody>
          <a:bodyPr/>
          <a:lstStyle/>
          <a:p>
            <a:fld id="{2AEACC3E-1233-4209-B97B-539D54F49484}" type="slidenum">
              <a:rPr lang="cs-CZ" smtClean="0"/>
              <a:t>3</a:t>
            </a:fld>
            <a:endParaRPr lang="cs-CZ"/>
          </a:p>
        </p:txBody>
      </p:sp>
    </p:spTree>
    <p:extLst>
      <p:ext uri="{BB962C8B-B14F-4D97-AF65-F5344CB8AC3E}">
        <p14:creationId xmlns:p14="http://schemas.microsoft.com/office/powerpoint/2010/main" val="986900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err="1" smtClean="0">
                <a:solidFill>
                  <a:schemeClr val="tx1"/>
                </a:solidFill>
                <a:effectLst/>
                <a:latin typeface="+mn-lt"/>
                <a:ea typeface="+mn-ea"/>
                <a:cs typeface="+mn-cs"/>
              </a:rPr>
              <a:t>Foucault</a:t>
            </a:r>
            <a:r>
              <a:rPr lang="cs-CZ" sz="1200" kern="1200" dirty="0" smtClean="0">
                <a:solidFill>
                  <a:schemeClr val="tx1"/>
                </a:solidFill>
                <a:effectLst/>
                <a:latin typeface="+mn-lt"/>
                <a:ea typeface="+mn-ea"/>
                <a:cs typeface="+mn-cs"/>
              </a:rPr>
              <a:t> definuje diskurz na abstraktní rovině jako skrytou množinu pravidel, princip utváření textů, předem daná schémata a normy, které stojí za konkrétním textovým materiálem a řídí jeho produkci. (Matonoha, 2009, s. 33) V tomto posledním pojetí diskurz (diskurzy) jako forma vědění, specifický způsob rozumění světu, způsob jakým se o něčem mluví. Diskurz je typický pro určitou </a:t>
            </a:r>
            <a:r>
              <a:rPr lang="cs-CZ" sz="1200" kern="1200" dirty="0" err="1" smtClean="0">
                <a:solidFill>
                  <a:schemeClr val="tx1"/>
                </a:solidFill>
                <a:effectLst/>
                <a:latin typeface="+mn-lt"/>
                <a:ea typeface="+mn-ea"/>
                <a:cs typeface="+mn-cs"/>
              </a:rPr>
              <a:t>epistéme</a:t>
            </a:r>
            <a:r>
              <a:rPr lang="cs-CZ" sz="1200" kern="1200" dirty="0" smtClean="0">
                <a:solidFill>
                  <a:schemeClr val="tx1"/>
                </a:solidFill>
                <a:effectLst/>
                <a:latin typeface="+mn-lt"/>
                <a:ea typeface="+mn-ea"/>
                <a:cs typeface="+mn-cs"/>
              </a:rPr>
              <a:t>. </a:t>
            </a:r>
            <a:r>
              <a:rPr lang="cs-CZ" sz="1200" kern="1200" dirty="0" err="1" smtClean="0">
                <a:solidFill>
                  <a:schemeClr val="tx1"/>
                </a:solidFill>
                <a:effectLst/>
                <a:latin typeface="+mn-lt"/>
                <a:ea typeface="+mn-ea"/>
                <a:cs typeface="+mn-cs"/>
              </a:rPr>
              <a:t>Foucault</a:t>
            </a:r>
            <a:r>
              <a:rPr lang="cs-CZ" sz="1200" kern="1200" dirty="0" smtClean="0">
                <a:solidFill>
                  <a:schemeClr val="tx1"/>
                </a:solidFill>
                <a:effectLst/>
                <a:latin typeface="+mn-lt"/>
                <a:ea typeface="+mn-ea"/>
                <a:cs typeface="+mn-cs"/>
              </a:rPr>
              <a:t> si klade (ve svých raných </a:t>
            </a:r>
            <a:r>
              <a:rPr lang="cs-CZ" sz="1200" kern="1200" dirty="0" err="1" smtClean="0">
                <a:solidFill>
                  <a:schemeClr val="tx1"/>
                </a:solidFill>
                <a:effectLst/>
                <a:latin typeface="+mn-lt"/>
                <a:ea typeface="+mn-ea"/>
                <a:cs typeface="+mn-cs"/>
              </a:rPr>
              <a:t>pracech</a:t>
            </a:r>
            <a:r>
              <a:rPr lang="cs-CZ" sz="1200" kern="1200" dirty="0" smtClean="0">
                <a:solidFill>
                  <a:schemeClr val="tx1"/>
                </a:solidFill>
                <a:effectLst/>
                <a:latin typeface="+mn-lt"/>
                <a:ea typeface="+mn-ea"/>
                <a:cs typeface="+mn-cs"/>
              </a:rPr>
              <a:t>) identifikovat základní principy </a:t>
            </a:r>
            <a:r>
              <a:rPr lang="cs-CZ" sz="1200" kern="1200" dirty="0" err="1" smtClean="0">
                <a:solidFill>
                  <a:schemeClr val="tx1"/>
                </a:solidFill>
                <a:effectLst/>
                <a:latin typeface="+mn-lt"/>
                <a:ea typeface="+mn-ea"/>
                <a:cs typeface="+mn-cs"/>
              </a:rPr>
              <a:t>urč</a:t>
            </a:r>
            <a:r>
              <a:rPr lang="cs-CZ" sz="1200" kern="1200" dirty="0" smtClean="0">
                <a:solidFill>
                  <a:schemeClr val="tx1"/>
                </a:solidFill>
                <a:effectLst/>
                <a:latin typeface="+mn-lt"/>
                <a:ea typeface="+mn-ea"/>
                <a:cs typeface="+mn-cs"/>
              </a:rPr>
              <a:t>. oblasti tím, že určují co je vědecké a co nevědecké, jaké problémy vůbec lze řešit, a jaké způsoby řešení jsou přijatelné</a:t>
            </a:r>
          </a:p>
          <a:p>
            <a:endParaRPr lang="cs-CZ" dirty="0"/>
          </a:p>
        </p:txBody>
      </p:sp>
      <p:sp>
        <p:nvSpPr>
          <p:cNvPr id="4" name="Zástupný symbol pro číslo snímku 3"/>
          <p:cNvSpPr>
            <a:spLocks noGrp="1"/>
          </p:cNvSpPr>
          <p:nvPr>
            <p:ph type="sldNum" sz="quarter" idx="10"/>
          </p:nvPr>
        </p:nvSpPr>
        <p:spPr/>
        <p:txBody>
          <a:bodyPr/>
          <a:lstStyle/>
          <a:p>
            <a:fld id="{2AEACC3E-1233-4209-B97B-539D54F49484}" type="slidenum">
              <a:rPr lang="cs-CZ" smtClean="0"/>
              <a:t>4</a:t>
            </a:fld>
            <a:endParaRPr lang="cs-CZ"/>
          </a:p>
        </p:txBody>
      </p:sp>
    </p:spTree>
    <p:extLst>
      <p:ext uri="{BB962C8B-B14F-4D97-AF65-F5344CB8AC3E}">
        <p14:creationId xmlns:p14="http://schemas.microsoft.com/office/powerpoint/2010/main" val="483402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kern="1200" dirty="0" smtClean="0">
                <a:solidFill>
                  <a:schemeClr val="tx1"/>
                </a:solidFill>
                <a:effectLst/>
                <a:latin typeface="+mn-lt"/>
                <a:ea typeface="+mn-ea"/>
                <a:cs typeface="+mn-cs"/>
              </a:rPr>
              <a:t>Diskurz, moc a pravda (neboli vědění)</a:t>
            </a:r>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Jak jsem již řekla, klíčovou roli v rozvinutí konceptu diskurzu hrála filosofie Michela </a:t>
            </a:r>
            <a:r>
              <a:rPr lang="cs-CZ" sz="1200" kern="1200" dirty="0" err="1" smtClean="0">
                <a:solidFill>
                  <a:schemeClr val="tx1"/>
                </a:solidFill>
                <a:effectLst/>
                <a:latin typeface="+mn-lt"/>
                <a:ea typeface="+mn-ea"/>
                <a:cs typeface="+mn-cs"/>
              </a:rPr>
              <a:t>Foucaulta</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podle </a:t>
            </a:r>
            <a:r>
              <a:rPr lang="cs-CZ" sz="1200" kern="1200" dirty="0" err="1" smtClean="0">
                <a:solidFill>
                  <a:schemeClr val="tx1"/>
                </a:solidFill>
                <a:effectLst/>
                <a:latin typeface="+mn-lt"/>
                <a:ea typeface="+mn-ea"/>
                <a:cs typeface="+mn-cs"/>
              </a:rPr>
              <a:t>Foucaulta</a:t>
            </a:r>
            <a:r>
              <a:rPr lang="cs-CZ" sz="1200" kern="1200" dirty="0" smtClean="0">
                <a:solidFill>
                  <a:schemeClr val="tx1"/>
                </a:solidFill>
                <a:effectLst/>
                <a:latin typeface="+mn-lt"/>
                <a:ea typeface="+mn-ea"/>
                <a:cs typeface="+mn-cs"/>
              </a:rPr>
              <a:t> diskurz není produkován individuálním autorem, nýbrž společensky; předchází jakékoliv konkrétní užití jazyka řeči</a:t>
            </a:r>
            <a:r>
              <a:rPr lang="cs-CZ" sz="1200" b="1" i="1" kern="1200" dirty="0" smtClean="0">
                <a:solidFill>
                  <a:schemeClr val="tx1"/>
                </a:solidFill>
                <a:effectLst/>
                <a:latin typeface="+mn-lt"/>
                <a:ea typeface="+mn-ea"/>
                <a:cs typeface="+mn-cs"/>
              </a:rPr>
              <a:t>. Představuje pravidla myšlení a mluvení – bez něj by nebylo možné myslet a mluvit</a:t>
            </a:r>
            <a:r>
              <a:rPr lang="cs-CZ" sz="1200" kern="1200" dirty="0" smtClean="0">
                <a:solidFill>
                  <a:schemeClr val="tx1"/>
                </a:solidFill>
                <a:effectLst/>
                <a:latin typeface="+mn-lt"/>
                <a:ea typeface="+mn-ea"/>
                <a:cs typeface="+mn-cs"/>
              </a:rPr>
              <a:t>. Diskurz určuje, co se může myslet, říkat a tím pádem i dělat - jako takový má hegemonický charakter - vědění a moc jsou podle </a:t>
            </a:r>
            <a:r>
              <a:rPr lang="cs-CZ" sz="1200" kern="1200" dirty="0" err="1" smtClean="0">
                <a:solidFill>
                  <a:schemeClr val="tx1"/>
                </a:solidFill>
                <a:effectLst/>
                <a:latin typeface="+mn-lt"/>
                <a:ea typeface="+mn-ea"/>
                <a:cs typeface="+mn-cs"/>
              </a:rPr>
              <a:t>Foucaulta</a:t>
            </a:r>
            <a:r>
              <a:rPr lang="cs-CZ" sz="1200" kern="1200" dirty="0" smtClean="0">
                <a:solidFill>
                  <a:schemeClr val="tx1"/>
                </a:solidFill>
                <a:effectLst/>
                <a:latin typeface="+mn-lt"/>
                <a:ea typeface="+mn-ea"/>
                <a:cs typeface="+mn-cs"/>
              </a:rPr>
              <a:t> dva základní na sebe navázané principy, které vymezují institucionalizované chování lidí.</a:t>
            </a:r>
          </a:p>
          <a:p>
            <a:pPr lvl="0"/>
            <a:r>
              <a:rPr lang="cs-CZ" sz="1200" kern="1200" dirty="0" smtClean="0">
                <a:solidFill>
                  <a:schemeClr val="tx1"/>
                </a:solidFill>
                <a:effectLst/>
                <a:latin typeface="+mn-lt"/>
                <a:ea typeface="+mn-ea"/>
                <a:cs typeface="+mn-cs"/>
              </a:rPr>
              <a:t>historická pravidla určitého diskurzu určují, co je možné říkat</a:t>
            </a:r>
          </a:p>
          <a:p>
            <a:pPr lvl="0"/>
            <a:r>
              <a:rPr lang="cs-CZ" sz="1200" kern="1200" dirty="0" smtClean="0">
                <a:solidFill>
                  <a:schemeClr val="tx1"/>
                </a:solidFill>
                <a:effectLst/>
                <a:latin typeface="+mn-lt"/>
                <a:ea typeface="+mn-ea"/>
                <a:cs typeface="+mn-cs"/>
              </a:rPr>
              <a:t>Vycházíme-li z raných </a:t>
            </a:r>
            <a:r>
              <a:rPr lang="cs-CZ" sz="1200" kern="1200" dirty="0" err="1" smtClean="0">
                <a:solidFill>
                  <a:schemeClr val="tx1"/>
                </a:solidFill>
                <a:effectLst/>
                <a:latin typeface="+mn-lt"/>
                <a:ea typeface="+mn-ea"/>
                <a:cs typeface="+mn-cs"/>
              </a:rPr>
              <a:t>Foucaultových</a:t>
            </a:r>
            <a:r>
              <a:rPr lang="cs-CZ" sz="1200" kern="1200" dirty="0" smtClean="0">
                <a:solidFill>
                  <a:schemeClr val="tx1"/>
                </a:solidFill>
                <a:effectLst/>
                <a:latin typeface="+mn-lt"/>
                <a:ea typeface="+mn-ea"/>
                <a:cs typeface="+mn-cs"/>
              </a:rPr>
              <a:t> prací, neexistuje podle něj žádný druh základního významu nebo pravdy co se týče existence věcí, ani žádný transcendentální význam nebo pravda, které lze navázat na existenci věcí. Znalost je vždy „produktem“ lidského vyjadřování. </a:t>
            </a:r>
          </a:p>
          <a:p>
            <a:pPr lvl="0"/>
            <a:r>
              <a:rPr lang="cs-CZ" sz="1200" kern="1200" dirty="0" smtClean="0">
                <a:solidFill>
                  <a:schemeClr val="tx1"/>
                </a:solidFill>
                <a:effectLst/>
                <a:latin typeface="+mn-lt"/>
                <a:ea typeface="+mn-ea"/>
                <a:cs typeface="+mn-cs"/>
              </a:rPr>
              <a:t>Mocenské vztahy jsou v širším systému diskurzu všudypřítomné; uznání vědění je součástí diskurzu i mocenských vztahů: „pravda nestojí mimo moc, nebo ani jí moc nechybí (…). Pravda je věcí tohoto světa: vzniká pouze díky různým formám omezování. A vyvolává běžné účinky moci“ (</a:t>
            </a:r>
            <a:r>
              <a:rPr lang="cs-CZ" sz="1200" kern="1200" dirty="0" err="1" smtClean="0">
                <a:solidFill>
                  <a:schemeClr val="tx1"/>
                </a:solidFill>
                <a:effectLst/>
                <a:latin typeface="+mn-lt"/>
                <a:ea typeface="+mn-ea"/>
                <a:cs typeface="+mn-cs"/>
              </a:rPr>
              <a:t>Foucault</a:t>
            </a:r>
            <a:r>
              <a:rPr lang="cs-CZ" sz="1200" kern="1200" dirty="0" smtClean="0">
                <a:solidFill>
                  <a:schemeClr val="tx1"/>
                </a:solidFill>
                <a:effectLst/>
                <a:latin typeface="+mn-lt"/>
                <a:ea typeface="+mn-ea"/>
                <a:cs typeface="+mn-cs"/>
              </a:rPr>
              <a:t> 1980:131). </a:t>
            </a:r>
          </a:p>
          <a:p>
            <a:pPr lvl="0"/>
            <a:r>
              <a:rPr lang="cs-CZ" sz="1200" b="1" i="1" kern="1200" dirty="0" smtClean="0">
                <a:solidFill>
                  <a:schemeClr val="tx1"/>
                </a:solidFill>
                <a:effectLst/>
                <a:latin typeface="+mn-lt"/>
                <a:ea typeface="+mn-ea"/>
                <a:cs typeface="+mn-cs"/>
              </a:rPr>
              <a:t>Vědět neznamená objevit pravdu, ale učinit pravdu</a:t>
            </a:r>
            <a:r>
              <a:rPr lang="cs-CZ" sz="1200" kern="1200" dirty="0" smtClean="0">
                <a:solidFill>
                  <a:schemeClr val="tx1"/>
                </a:solidFill>
                <a:effectLst/>
                <a:latin typeface="+mn-lt"/>
                <a:ea typeface="+mn-ea"/>
                <a:cs typeface="+mn-cs"/>
              </a:rPr>
              <a:t> – a  v každé společnosti a v každé době existují různé „režimy pravdy“ (mechanismy a příklady, které tvoří pravdu, způsoby jejího trestání a činitelé, kteří zodpovídají za to, co se bude považovat za pravdu) (1980: 131). ( Vědecké komise, vědecké časopisy, rozdělování peněz na vědu, </a:t>
            </a:r>
            <a:r>
              <a:rPr lang="cs-CZ" sz="1200" kern="1200" dirty="0" err="1" smtClean="0">
                <a:solidFill>
                  <a:schemeClr val="tx1"/>
                </a:solidFill>
                <a:effectLst/>
                <a:latin typeface="+mn-lt"/>
                <a:ea typeface="+mn-ea"/>
                <a:cs typeface="+mn-cs"/>
              </a:rPr>
              <a:t>hiearchie</a:t>
            </a:r>
            <a:r>
              <a:rPr lang="cs-CZ" sz="1200" kern="1200" dirty="0" smtClean="0">
                <a:solidFill>
                  <a:schemeClr val="tx1"/>
                </a:solidFill>
                <a:effectLst/>
                <a:latin typeface="+mn-lt"/>
                <a:ea typeface="+mn-ea"/>
                <a:cs typeface="+mn-cs"/>
              </a:rPr>
              <a:t> věd...)</a:t>
            </a:r>
          </a:p>
          <a:p>
            <a:pPr lvl="0"/>
            <a:r>
              <a:rPr lang="cs-CZ" sz="1200" b="1" i="1" kern="1200" dirty="0" smtClean="0">
                <a:solidFill>
                  <a:schemeClr val="tx1"/>
                </a:solidFill>
                <a:effectLst/>
                <a:latin typeface="+mn-lt"/>
                <a:ea typeface="+mn-ea"/>
                <a:cs typeface="+mn-cs"/>
              </a:rPr>
              <a:t>Diskurz je tak možné chápat jako podmínky a pravidla vytváření pravdy. </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nemá tedy smysl pokoušet se poznat či odhalit pravdu – nýbrž je třeba zaměřit se na to, jak je to, co je pokládáno za pravdu, vytvářeno v diskurzu</a:t>
            </a:r>
          </a:p>
          <a:p>
            <a:pPr lvl="0"/>
            <a:r>
              <a:rPr lang="cs-CZ" sz="1200" kern="1200" dirty="0" smtClean="0">
                <a:solidFill>
                  <a:schemeClr val="tx1"/>
                </a:solidFill>
                <a:effectLst/>
                <a:latin typeface="+mn-lt"/>
                <a:ea typeface="+mn-ea"/>
                <a:cs typeface="+mn-cs"/>
              </a:rPr>
              <a:t>Vedle dominantního diskurzu si </a:t>
            </a:r>
            <a:r>
              <a:rPr lang="cs-CZ" sz="1200" kern="1200" dirty="0" err="1" smtClean="0">
                <a:solidFill>
                  <a:schemeClr val="tx1"/>
                </a:solidFill>
                <a:effectLst/>
                <a:latin typeface="+mn-lt"/>
                <a:ea typeface="+mn-ea"/>
                <a:cs typeface="+mn-cs"/>
              </a:rPr>
              <a:t>Foucault</a:t>
            </a:r>
            <a:r>
              <a:rPr lang="cs-CZ" sz="1200" kern="1200" dirty="0" smtClean="0">
                <a:solidFill>
                  <a:schemeClr val="tx1"/>
                </a:solidFill>
                <a:effectLst/>
                <a:latin typeface="+mn-lt"/>
                <a:ea typeface="+mn-ea"/>
                <a:cs typeface="+mn-cs"/>
              </a:rPr>
              <a:t> všímá i dalších, </a:t>
            </a:r>
            <a:r>
              <a:rPr lang="cs-CZ" sz="1200" kern="1200" dirty="0" err="1" smtClean="0">
                <a:solidFill>
                  <a:schemeClr val="tx1"/>
                </a:solidFill>
                <a:effectLst/>
                <a:latin typeface="+mn-lt"/>
                <a:ea typeface="+mn-ea"/>
                <a:cs typeface="+mn-cs"/>
              </a:rPr>
              <a:t>subverzivních</a:t>
            </a:r>
            <a:r>
              <a:rPr lang="cs-CZ" sz="1200" kern="1200" dirty="0" smtClean="0">
                <a:solidFill>
                  <a:schemeClr val="tx1"/>
                </a:solidFill>
                <a:effectLst/>
                <a:latin typeface="+mn-lt"/>
                <a:ea typeface="+mn-ea"/>
                <a:cs typeface="+mn-cs"/>
              </a:rPr>
              <a:t> či alternativních (a mnohdy zapomenutých) diskurzů, které usilují o změnu pravidel a potažmo režimů pravdy a tím také o narušení mocenských vztahů. </a:t>
            </a:r>
          </a:p>
          <a:p>
            <a:pPr lvl="0"/>
            <a:r>
              <a:rPr lang="cs-CZ" sz="1200" kern="1200" dirty="0" smtClean="0">
                <a:solidFill>
                  <a:schemeClr val="tx1"/>
                </a:solidFill>
                <a:effectLst/>
                <a:latin typeface="+mn-lt"/>
                <a:ea typeface="+mn-ea"/>
                <a:cs typeface="+mn-cs"/>
              </a:rPr>
              <a:t>všechny promluvy je pak tedy možno chápat buďto využití a rozvinutí dominantního diskurzu, ovšem nebo naopak jako akt odporu proti tomuto diskurzu či dominantní ideologii</a:t>
            </a:r>
          </a:p>
          <a:p>
            <a:endParaRPr lang="cs-CZ" dirty="0"/>
          </a:p>
        </p:txBody>
      </p:sp>
      <p:sp>
        <p:nvSpPr>
          <p:cNvPr id="4" name="Zástupný symbol pro číslo snímku 3"/>
          <p:cNvSpPr>
            <a:spLocks noGrp="1"/>
          </p:cNvSpPr>
          <p:nvPr>
            <p:ph type="sldNum" sz="quarter" idx="10"/>
          </p:nvPr>
        </p:nvSpPr>
        <p:spPr/>
        <p:txBody>
          <a:bodyPr/>
          <a:lstStyle/>
          <a:p>
            <a:fld id="{2AEACC3E-1233-4209-B97B-539D54F49484}" type="slidenum">
              <a:rPr lang="cs-CZ" smtClean="0"/>
              <a:t>5</a:t>
            </a:fld>
            <a:endParaRPr lang="cs-CZ"/>
          </a:p>
        </p:txBody>
      </p:sp>
    </p:spTree>
    <p:extLst>
      <p:ext uri="{BB962C8B-B14F-4D97-AF65-F5344CB8AC3E}">
        <p14:creationId xmlns:p14="http://schemas.microsoft.com/office/powerpoint/2010/main" val="906520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sz="1200" kern="1200" dirty="0" smtClean="0">
                <a:solidFill>
                  <a:schemeClr val="tx1"/>
                </a:solidFill>
                <a:effectLst/>
                <a:latin typeface="+mn-lt"/>
                <a:ea typeface="+mn-ea"/>
                <a:cs typeface="+mn-cs"/>
              </a:rPr>
              <a:t>F. následovníci, kteří se v současnosti zabývají analýzou diskurzu, přijímají jeho pojetí </a:t>
            </a:r>
            <a:r>
              <a:rPr lang="cs-CZ" sz="1200" b="1" i="1" kern="1200" dirty="0" smtClean="0">
                <a:solidFill>
                  <a:schemeClr val="tx1"/>
                </a:solidFill>
                <a:effectLst/>
                <a:latin typeface="+mn-lt"/>
                <a:ea typeface="+mn-ea"/>
                <a:cs typeface="+mn-cs"/>
              </a:rPr>
              <a:t>diskurzu jako určitého souboru sdělení svázaného určitými danými pravidly – a tento soubor sdělení určuje hranice toho, co může mít za daných podmínek smysl</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všichni se ale v podstatě odlišují od </a:t>
            </a:r>
            <a:r>
              <a:rPr lang="cs-CZ" sz="1200" kern="1200" dirty="0" err="1" smtClean="0">
                <a:solidFill>
                  <a:schemeClr val="tx1"/>
                </a:solidFill>
                <a:effectLst/>
                <a:latin typeface="+mn-lt"/>
                <a:ea typeface="+mn-ea"/>
                <a:cs typeface="+mn-cs"/>
              </a:rPr>
              <a:t>Foucaulta</a:t>
            </a:r>
            <a:r>
              <a:rPr lang="cs-CZ" sz="1200" kern="1200" dirty="0" smtClean="0">
                <a:solidFill>
                  <a:schemeClr val="tx1"/>
                </a:solidFill>
                <a:effectLst/>
                <a:latin typeface="+mn-lt"/>
                <a:ea typeface="+mn-ea"/>
                <a:cs typeface="+mn-cs"/>
              </a:rPr>
              <a:t> tím, že si nemyslí, že by v daném historickém období existoval jen jeden diskurz či režim pravdy (u </a:t>
            </a:r>
            <a:r>
              <a:rPr lang="cs-CZ" sz="1200" kern="1200" dirty="0" err="1" smtClean="0">
                <a:solidFill>
                  <a:schemeClr val="tx1"/>
                </a:solidFill>
                <a:effectLst/>
                <a:latin typeface="+mn-lt"/>
                <a:ea typeface="+mn-ea"/>
                <a:cs typeface="+mn-cs"/>
              </a:rPr>
              <a:t>Foucaulta</a:t>
            </a:r>
            <a:r>
              <a:rPr lang="cs-CZ" sz="1200" kern="1200" dirty="0" smtClean="0">
                <a:solidFill>
                  <a:schemeClr val="tx1"/>
                </a:solidFill>
                <a:effectLst/>
                <a:latin typeface="+mn-lt"/>
                <a:ea typeface="+mn-ea"/>
                <a:cs typeface="+mn-cs"/>
              </a:rPr>
              <a:t> spojený s epistémé), ale vycházejí z představy, že existuje </a:t>
            </a:r>
            <a:r>
              <a:rPr lang="cs-CZ" sz="1200" b="1" i="1" kern="1200" dirty="0" smtClean="0">
                <a:solidFill>
                  <a:schemeClr val="tx1"/>
                </a:solidFill>
                <a:effectLst/>
                <a:latin typeface="+mn-lt"/>
                <a:ea typeface="+mn-ea"/>
                <a:cs typeface="+mn-cs"/>
              </a:rPr>
              <a:t>mnoho různých diskurzů</a:t>
            </a:r>
            <a:r>
              <a:rPr lang="cs-CZ" sz="1200" kern="1200" dirty="0" smtClean="0">
                <a:solidFill>
                  <a:schemeClr val="tx1"/>
                </a:solidFill>
                <a:effectLst/>
                <a:latin typeface="+mn-lt"/>
                <a:ea typeface="+mn-ea"/>
                <a:cs typeface="+mn-cs"/>
              </a:rPr>
              <a:t>, které v jedné době buďto stojí vedle sebe, podporují se nebo proti sobě bojují o právo, co má být pokládáno za pravdu</a:t>
            </a:r>
          </a:p>
          <a:p>
            <a:pPr lvl="0"/>
            <a:r>
              <a:rPr lang="cs-CZ" sz="1200" kern="1200" dirty="0" err="1" smtClean="0">
                <a:solidFill>
                  <a:schemeClr val="tx1"/>
                </a:solidFill>
                <a:effectLst/>
                <a:latin typeface="+mn-lt"/>
                <a:ea typeface="+mn-ea"/>
                <a:cs typeface="+mn-cs"/>
              </a:rPr>
              <a:t>Fairclough</a:t>
            </a:r>
            <a:r>
              <a:rPr lang="cs-CZ" sz="1200" kern="1200" dirty="0" smtClean="0">
                <a:solidFill>
                  <a:schemeClr val="tx1"/>
                </a:solidFill>
                <a:effectLst/>
                <a:latin typeface="+mn-lt"/>
                <a:ea typeface="+mn-ea"/>
                <a:cs typeface="+mn-cs"/>
              </a:rPr>
              <a:t>:  Diskurz je řeč používaná k formování společnosti, politiky a kultury – řeč, odrážející řád ve společnosti, která také zároveň formuje a utváří interakci jedinců se společností. Diskurzivní praktiky mohou tak být chápány jako rozvinutí dominantních ideologií, případně jako rezistence vůči nim.</a:t>
            </a:r>
          </a:p>
          <a:p>
            <a:pPr lvl="0"/>
            <a:r>
              <a:rPr lang="cs-CZ" sz="1200" kern="1200" dirty="0" smtClean="0">
                <a:solidFill>
                  <a:schemeClr val="tx1"/>
                </a:solidFill>
                <a:effectLst/>
                <a:latin typeface="+mn-lt"/>
                <a:ea typeface="+mn-ea"/>
                <a:cs typeface="+mn-cs"/>
              </a:rPr>
              <a:t>Vycházíme tedy z toho, že diskurz je nástrojem sociální konstrukce reality (Van </a:t>
            </a:r>
            <a:r>
              <a:rPr lang="cs-CZ" sz="1200" kern="1200" dirty="0" err="1" smtClean="0">
                <a:solidFill>
                  <a:schemeClr val="tx1"/>
                </a:solidFill>
                <a:effectLst/>
                <a:latin typeface="+mn-lt"/>
                <a:ea typeface="+mn-ea"/>
                <a:cs typeface="+mn-cs"/>
              </a:rPr>
              <a:t>Leeuwen</a:t>
            </a:r>
            <a:r>
              <a:rPr lang="cs-CZ" sz="1200" kern="1200" dirty="0" smtClean="0">
                <a:solidFill>
                  <a:schemeClr val="tx1"/>
                </a:solidFill>
                <a:effectLst/>
                <a:latin typeface="+mn-lt"/>
                <a:ea typeface="+mn-ea"/>
                <a:cs typeface="+mn-cs"/>
              </a:rPr>
              <a:t> 1993: 193). Jenže - všichni lidé definují situace jako reálné; ale pokud definují situace jako reálné </a:t>
            </a:r>
            <a:r>
              <a:rPr lang="cs-CZ" sz="1200" b="1" kern="1200" dirty="0" smtClean="0">
                <a:solidFill>
                  <a:schemeClr val="tx1"/>
                </a:solidFill>
                <a:effectLst/>
                <a:latin typeface="+mn-lt"/>
                <a:ea typeface="+mn-ea"/>
                <a:cs typeface="+mn-cs"/>
              </a:rPr>
              <a:t>mocní lidé</a:t>
            </a:r>
            <a:r>
              <a:rPr lang="cs-CZ" sz="1200" kern="1200" dirty="0" smtClean="0">
                <a:solidFill>
                  <a:schemeClr val="tx1"/>
                </a:solidFill>
                <a:effectLst/>
                <a:latin typeface="+mn-lt"/>
                <a:ea typeface="+mn-ea"/>
                <a:cs typeface="+mn-cs"/>
              </a:rPr>
              <a:t>, pak se stávají reálnými ve svých důsledcích pro všechny, jichž se jejich důsledky dotýkají (</a:t>
            </a:r>
            <a:r>
              <a:rPr lang="cs-CZ" sz="1200" kern="1200" dirty="0" err="1" smtClean="0">
                <a:solidFill>
                  <a:schemeClr val="tx1"/>
                </a:solidFill>
                <a:effectLst/>
                <a:latin typeface="+mn-lt"/>
                <a:ea typeface="+mn-ea"/>
                <a:cs typeface="+mn-cs"/>
              </a:rPr>
              <a:t>Mehan</a:t>
            </a:r>
            <a:r>
              <a:rPr lang="cs-CZ" sz="1200" kern="1200" dirty="0" smtClean="0">
                <a:solidFill>
                  <a:schemeClr val="tx1"/>
                </a:solidFill>
                <a:effectLst/>
                <a:latin typeface="+mn-lt"/>
                <a:ea typeface="+mn-ea"/>
                <a:cs typeface="+mn-cs"/>
              </a:rPr>
              <a:t> 1999: 537). </a:t>
            </a:r>
          </a:p>
          <a:p>
            <a:pPr lvl="0"/>
            <a:r>
              <a:rPr lang="cs-CZ" sz="1200" kern="1200" dirty="0" smtClean="0">
                <a:solidFill>
                  <a:schemeClr val="tx1"/>
                </a:solidFill>
                <a:effectLst/>
                <a:latin typeface="+mn-lt"/>
                <a:ea typeface="+mn-ea"/>
                <a:cs typeface="+mn-cs"/>
              </a:rPr>
              <a:t>Reprodukce mocenských vztahů a dominance tudíž závisí na strukturách diskurzu: kdo má povoleno (nebo je povinen) hovořit nebo naslouchat komu, jak, o čem, kdy a kde a s jakými následky (van </a:t>
            </a:r>
            <a:r>
              <a:rPr lang="cs-CZ" sz="1200" kern="1200" dirty="0" err="1" smtClean="0">
                <a:solidFill>
                  <a:schemeClr val="tx1"/>
                </a:solidFill>
                <a:effectLst/>
                <a:latin typeface="+mn-lt"/>
                <a:ea typeface="+mn-ea"/>
                <a:cs typeface="+mn-cs"/>
              </a:rPr>
              <a:t>Dijk</a:t>
            </a:r>
            <a:r>
              <a:rPr lang="cs-CZ" sz="1200" kern="1200" dirty="0" smtClean="0">
                <a:solidFill>
                  <a:schemeClr val="tx1"/>
                </a:solidFill>
                <a:effectLst/>
                <a:latin typeface="+mn-lt"/>
                <a:ea typeface="+mn-ea"/>
                <a:cs typeface="+mn-cs"/>
              </a:rPr>
              <a:t> 1993: 110). </a:t>
            </a:r>
          </a:p>
          <a:p>
            <a:pPr lvl="0"/>
            <a:r>
              <a:rPr lang="cs-CZ" sz="1200" kern="1200" dirty="0" smtClean="0">
                <a:solidFill>
                  <a:schemeClr val="tx1"/>
                </a:solidFill>
                <a:effectLst/>
                <a:latin typeface="+mn-lt"/>
                <a:ea typeface="+mn-ea"/>
                <a:cs typeface="+mn-cs"/>
              </a:rPr>
              <a:t>Michel </a:t>
            </a:r>
            <a:r>
              <a:rPr lang="cs-CZ" sz="1200" kern="1200" dirty="0" err="1" smtClean="0">
                <a:solidFill>
                  <a:schemeClr val="tx1"/>
                </a:solidFill>
                <a:effectLst/>
                <a:latin typeface="+mn-lt"/>
                <a:ea typeface="+mn-ea"/>
                <a:cs typeface="+mn-cs"/>
              </a:rPr>
              <a:t>Foucault</a:t>
            </a:r>
            <a:r>
              <a:rPr lang="cs-CZ" sz="1200" kern="1200" dirty="0" smtClean="0">
                <a:solidFill>
                  <a:schemeClr val="tx1"/>
                </a:solidFill>
                <a:effectLst/>
                <a:latin typeface="+mn-lt"/>
                <a:ea typeface="+mn-ea"/>
                <a:cs typeface="+mn-cs"/>
              </a:rPr>
              <a:t>, Michel </a:t>
            </a:r>
            <a:r>
              <a:rPr lang="cs-CZ" sz="1200" kern="1200" dirty="0" err="1" smtClean="0">
                <a:solidFill>
                  <a:schemeClr val="tx1"/>
                </a:solidFill>
                <a:effectLst/>
                <a:latin typeface="+mn-lt"/>
                <a:ea typeface="+mn-ea"/>
                <a:cs typeface="+mn-cs"/>
              </a:rPr>
              <a:t>Pecheux</a:t>
            </a:r>
            <a:r>
              <a:rPr lang="cs-CZ" sz="1200" kern="1200" dirty="0" smtClean="0">
                <a:solidFill>
                  <a:schemeClr val="tx1"/>
                </a:solidFill>
                <a:effectLst/>
                <a:latin typeface="+mn-lt"/>
                <a:ea typeface="+mn-ea"/>
                <a:cs typeface="+mn-cs"/>
              </a:rPr>
              <a:t>: společnosti jsou utvářeny prostřednictvím bojů různých ideologií, a různé skupiny (sociální třídy, genderové skupiny apod.) mají různý (více nebo méně privilegovaný) přístup do různých diskurzivních sítí (ve kterých je diskurz produkován)</a:t>
            </a:r>
          </a:p>
          <a:p>
            <a:endParaRPr lang="cs-CZ" dirty="0"/>
          </a:p>
        </p:txBody>
      </p:sp>
      <p:sp>
        <p:nvSpPr>
          <p:cNvPr id="4" name="Zástupný symbol pro číslo snímku 3"/>
          <p:cNvSpPr>
            <a:spLocks noGrp="1"/>
          </p:cNvSpPr>
          <p:nvPr>
            <p:ph type="sldNum" sz="quarter" idx="10"/>
          </p:nvPr>
        </p:nvSpPr>
        <p:spPr/>
        <p:txBody>
          <a:bodyPr/>
          <a:lstStyle/>
          <a:p>
            <a:fld id="{2AEACC3E-1233-4209-B97B-539D54F49484}" type="slidenum">
              <a:rPr lang="cs-CZ" smtClean="0"/>
              <a:t>6</a:t>
            </a:fld>
            <a:endParaRPr lang="cs-CZ"/>
          </a:p>
        </p:txBody>
      </p:sp>
    </p:spTree>
    <p:extLst>
      <p:ext uri="{BB962C8B-B14F-4D97-AF65-F5344CB8AC3E}">
        <p14:creationId xmlns:p14="http://schemas.microsoft.com/office/powerpoint/2010/main" val="3516313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sz="1200" kern="1200" dirty="0" smtClean="0">
                <a:solidFill>
                  <a:schemeClr val="tx1"/>
                </a:solidFill>
                <a:effectLst/>
                <a:latin typeface="+mn-lt"/>
                <a:ea typeface="+mn-ea"/>
                <a:cs typeface="+mn-cs"/>
              </a:rPr>
              <a:t>Můžeme také vycházet z definice </a:t>
            </a:r>
            <a:r>
              <a:rPr lang="cs-CZ" sz="1200" kern="1200" dirty="0" err="1" smtClean="0">
                <a:solidFill>
                  <a:schemeClr val="tx1"/>
                </a:solidFill>
                <a:effectLst/>
                <a:latin typeface="+mn-lt"/>
                <a:ea typeface="+mn-ea"/>
                <a:cs typeface="+mn-cs"/>
              </a:rPr>
              <a:t>Fairclougha</a:t>
            </a:r>
            <a:r>
              <a:rPr lang="cs-CZ" sz="1200" kern="1200" dirty="0" smtClean="0">
                <a:solidFill>
                  <a:schemeClr val="tx1"/>
                </a:solidFill>
                <a:effectLst/>
                <a:latin typeface="+mn-lt"/>
                <a:ea typeface="+mn-ea"/>
                <a:cs typeface="+mn-cs"/>
              </a:rPr>
              <a:t>, podle kterého je diskurz jakékoliv „užití jazyka, ať už v podobě promluvy nebo psaného textu, které je chápané jako sociální praktika“</a:t>
            </a:r>
          </a:p>
          <a:p>
            <a:pPr lvl="0"/>
            <a:r>
              <a:rPr lang="cs-CZ" sz="1200" kern="1200" dirty="0" smtClean="0">
                <a:solidFill>
                  <a:schemeClr val="tx1"/>
                </a:solidFill>
                <a:effectLst/>
                <a:latin typeface="+mn-lt"/>
                <a:ea typeface="+mn-ea"/>
                <a:cs typeface="+mn-cs"/>
              </a:rPr>
              <a:t>diskurz je tedy řeč, užívaná v rámci sociálních, kulturních nebo politických formací (útvarů)</a:t>
            </a:r>
          </a:p>
          <a:p>
            <a:pPr lvl="0"/>
            <a:r>
              <a:rPr lang="cs-CZ" sz="1200" kern="1200" dirty="0" smtClean="0">
                <a:solidFill>
                  <a:schemeClr val="tx1"/>
                </a:solidFill>
                <a:effectLst/>
                <a:latin typeface="+mn-lt"/>
                <a:ea typeface="+mn-ea"/>
                <a:cs typeface="+mn-cs"/>
              </a:rPr>
              <a:t>je to </a:t>
            </a:r>
            <a:r>
              <a:rPr lang="cs-CZ" sz="1200" b="1" kern="1200" dirty="0" smtClean="0">
                <a:solidFill>
                  <a:schemeClr val="tx1"/>
                </a:solidFill>
                <a:effectLst/>
                <a:latin typeface="+mn-lt"/>
                <a:ea typeface="+mn-ea"/>
                <a:cs typeface="+mn-cs"/>
              </a:rPr>
              <a:t>řeč, která v sobě odráží sociální řád, a zároveň konstruuje (ustavuje) sociální řád</a:t>
            </a:r>
            <a:r>
              <a:rPr lang="cs-CZ" sz="1200" kern="1200" dirty="0" smtClean="0">
                <a:solidFill>
                  <a:schemeClr val="tx1"/>
                </a:solidFill>
                <a:effectLst/>
                <a:latin typeface="+mn-lt"/>
                <a:ea typeface="+mn-ea"/>
                <a:cs typeface="+mn-cs"/>
              </a:rPr>
              <a:t>, a také ustavuje interakce každého individua se společností</a:t>
            </a:r>
          </a:p>
          <a:p>
            <a:pPr lvl="0"/>
            <a:r>
              <a:rPr lang="cs-CZ" sz="1200" kern="1200" dirty="0" smtClean="0">
                <a:solidFill>
                  <a:schemeClr val="tx1"/>
                </a:solidFill>
                <a:effectLst/>
                <a:latin typeface="+mn-lt"/>
                <a:ea typeface="+mn-ea"/>
                <a:cs typeface="+mn-cs"/>
              </a:rPr>
              <a:t>příklad: </a:t>
            </a:r>
            <a:r>
              <a:rPr lang="cs-CZ" sz="1200" b="1" i="1" kern="1200" dirty="0" smtClean="0">
                <a:solidFill>
                  <a:schemeClr val="tx1"/>
                </a:solidFill>
                <a:effectLst/>
                <a:latin typeface="+mn-lt"/>
                <a:ea typeface="+mn-ea"/>
                <a:cs typeface="+mn-cs"/>
              </a:rPr>
              <a:t>práce, dovolená, škola</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diskurz je to, jakým způsobem lidé vyjadřují své vlastní názory a hodnotové soudy, přičemž mnohé z toho je před-strukturováno v podobě toho, co je pokládáno v dané společnosti či okolnosti za normální či vhodné</a:t>
            </a:r>
          </a:p>
          <a:p>
            <a:pPr lvl="0"/>
            <a:r>
              <a:rPr lang="cs-CZ" sz="1200" kern="1200" dirty="0" smtClean="0">
                <a:solidFill>
                  <a:schemeClr val="tx1"/>
                </a:solidFill>
                <a:effectLst/>
                <a:latin typeface="+mn-lt"/>
                <a:ea typeface="+mn-ea"/>
                <a:cs typeface="+mn-cs"/>
              </a:rPr>
              <a:t>diskurz je tedy možné chápat dvěma způsoby, které lze kombinovat: jako </a:t>
            </a:r>
            <a:r>
              <a:rPr lang="cs-CZ" sz="1200" b="1" kern="1200" dirty="0" smtClean="0">
                <a:solidFill>
                  <a:schemeClr val="tx1"/>
                </a:solidFill>
                <a:effectLst/>
                <a:latin typeface="+mn-lt"/>
                <a:ea typeface="+mn-ea"/>
                <a:cs typeface="+mn-cs"/>
              </a:rPr>
              <a:t>soubor všech užití řeči či prohlášení </a:t>
            </a:r>
            <a:r>
              <a:rPr lang="cs-CZ" sz="1200" kern="1200" dirty="0" smtClean="0">
                <a:solidFill>
                  <a:schemeClr val="tx1"/>
                </a:solidFill>
                <a:effectLst/>
                <a:latin typeface="+mn-lt"/>
                <a:ea typeface="+mn-ea"/>
                <a:cs typeface="+mn-cs"/>
              </a:rPr>
              <a:t>(textů, promluv, dalších komunikačních prostředků); a jako </a:t>
            </a:r>
            <a:r>
              <a:rPr lang="cs-CZ" sz="1200" b="1" kern="1200" dirty="0" smtClean="0">
                <a:solidFill>
                  <a:schemeClr val="tx1"/>
                </a:solidFill>
                <a:effectLst/>
                <a:latin typeface="+mn-lt"/>
                <a:ea typeface="+mn-ea"/>
                <a:cs typeface="+mn-cs"/>
              </a:rPr>
              <a:t>proces vytváření těchto promluv</a:t>
            </a:r>
            <a:r>
              <a:rPr lang="cs-CZ" sz="1200" kern="1200" dirty="0" smtClean="0">
                <a:solidFill>
                  <a:schemeClr val="tx1"/>
                </a:solidFill>
                <a:effectLst/>
                <a:latin typeface="+mn-lt"/>
                <a:ea typeface="+mn-ea"/>
                <a:cs typeface="+mn-cs"/>
              </a:rPr>
              <a:t>, který má určitá </a:t>
            </a:r>
            <a:r>
              <a:rPr lang="cs-CZ" sz="1200" b="1" kern="1200" dirty="0" smtClean="0">
                <a:solidFill>
                  <a:schemeClr val="tx1"/>
                </a:solidFill>
                <a:effectLst/>
                <a:latin typeface="+mn-lt"/>
                <a:ea typeface="+mn-ea"/>
                <a:cs typeface="+mn-cs"/>
              </a:rPr>
              <a:t>pravidla</a:t>
            </a:r>
            <a:endParaRPr lang="cs-CZ" sz="1200" kern="1200" dirty="0" smtClean="0">
              <a:solidFill>
                <a:schemeClr val="tx1"/>
              </a:solidFill>
              <a:effectLst/>
              <a:latin typeface="+mn-lt"/>
              <a:ea typeface="+mn-ea"/>
              <a:cs typeface="+mn-cs"/>
            </a:endParaRPr>
          </a:p>
          <a:p>
            <a:pPr lvl="0"/>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pravidla diskurzu jsou určena pravidly společenskými, a diskurz zároveň společenská pravidla  a instituce utváří; zahrnuje ideologie a efekty diskurzu</a:t>
            </a:r>
          </a:p>
          <a:p>
            <a:pPr lvl="0"/>
            <a:r>
              <a:rPr lang="cs-CZ" sz="1200" kern="1200" dirty="0" smtClean="0">
                <a:solidFill>
                  <a:schemeClr val="tx1"/>
                </a:solidFill>
                <a:effectLst/>
                <a:latin typeface="+mn-lt"/>
                <a:ea typeface="+mn-ea"/>
                <a:cs typeface="+mn-cs"/>
              </a:rPr>
              <a:t>používá termín ideologicko-diskurzivní formace: </a:t>
            </a:r>
            <a:r>
              <a:rPr lang="cs-CZ" sz="1200" b="1" kern="1200" dirty="0" smtClean="0">
                <a:solidFill>
                  <a:schemeClr val="tx1"/>
                </a:solidFill>
                <a:effectLst/>
                <a:latin typeface="+mn-lt"/>
                <a:ea typeface="+mn-ea"/>
                <a:cs typeface="+mn-cs"/>
              </a:rPr>
              <a:t>Sociální instituce obsahují různé ideologicko-diskurzivní formace</a:t>
            </a:r>
            <a:r>
              <a:rPr lang="cs-CZ" sz="1200" kern="1200" dirty="0" smtClean="0">
                <a:solidFill>
                  <a:schemeClr val="tx1"/>
                </a:solidFill>
                <a:effectLst/>
                <a:latin typeface="+mn-lt"/>
                <a:ea typeface="+mn-ea"/>
                <a:cs typeface="+mn-cs"/>
              </a:rPr>
              <a:t> (IDF), které jsou spojené s různými skupinami v rámci té dané instituce (př. instituce předškolní péče o děti – psychologové, pedagogové, rodiče, děti, političtí aktéři, ekonomové…). Jedna IDF je obvykle zjevně dominantní. Ta obvykle určuje pozice jednotlivých subjektů v rámci dané instituce i řád jejich jednání.</a:t>
            </a:r>
          </a:p>
          <a:p>
            <a:r>
              <a:rPr lang="cs-CZ" sz="1200" kern="1200" dirty="0" smtClean="0">
                <a:solidFill>
                  <a:schemeClr val="tx1"/>
                </a:solidFill>
                <a:effectLst/>
                <a:latin typeface="+mn-lt"/>
                <a:ea typeface="+mn-ea"/>
                <a:cs typeface="+mn-cs"/>
              </a:rPr>
              <a:t> </a:t>
            </a:r>
          </a:p>
          <a:p>
            <a:endParaRPr lang="cs-CZ" dirty="0"/>
          </a:p>
        </p:txBody>
      </p:sp>
      <p:sp>
        <p:nvSpPr>
          <p:cNvPr id="4" name="Zástupný symbol pro číslo snímku 3"/>
          <p:cNvSpPr>
            <a:spLocks noGrp="1"/>
          </p:cNvSpPr>
          <p:nvPr>
            <p:ph type="sldNum" sz="quarter" idx="10"/>
          </p:nvPr>
        </p:nvSpPr>
        <p:spPr/>
        <p:txBody>
          <a:bodyPr/>
          <a:lstStyle/>
          <a:p>
            <a:fld id="{2AEACC3E-1233-4209-B97B-539D54F49484}" type="slidenum">
              <a:rPr lang="cs-CZ" smtClean="0"/>
              <a:t>7</a:t>
            </a:fld>
            <a:endParaRPr lang="cs-CZ"/>
          </a:p>
        </p:txBody>
      </p:sp>
    </p:spTree>
    <p:extLst>
      <p:ext uri="{BB962C8B-B14F-4D97-AF65-F5344CB8AC3E}">
        <p14:creationId xmlns:p14="http://schemas.microsoft.com/office/powerpoint/2010/main" val="3468624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kern="1200" dirty="0" smtClean="0">
                <a:solidFill>
                  <a:schemeClr val="tx1"/>
                </a:solidFill>
                <a:effectLst/>
                <a:latin typeface="+mn-lt"/>
                <a:ea typeface="+mn-ea"/>
                <a:cs typeface="+mn-cs"/>
              </a:rPr>
              <a:t>Sociální konstruktivismus</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přístupy diskurzivní analýzy vycházejí z paradigmatu sociálního konstruktivismu: zakládají se na tom, že „naše řeč a výpovědi neodrážejí neutrálně náš svět, identity nebo sociální vztahy; ale spíše hrají aktivní roli při jejich vytváření a změně</a:t>
            </a:r>
          </a:p>
          <a:p>
            <a:pPr lvl="0"/>
            <a:r>
              <a:rPr lang="cs-CZ" sz="1200" kern="1200" dirty="0" smtClean="0">
                <a:solidFill>
                  <a:schemeClr val="tx1"/>
                </a:solidFill>
                <a:effectLst/>
                <a:latin typeface="+mn-lt"/>
                <a:ea typeface="+mn-ea"/>
                <a:cs typeface="+mn-cs"/>
              </a:rPr>
              <a:t>všechny vycházejí ze čtyř základních premis:</a:t>
            </a:r>
          </a:p>
          <a:p>
            <a:pPr lvl="0"/>
            <a:r>
              <a:rPr lang="cs-CZ" sz="1200" b="1" i="1" kern="1200" dirty="0" smtClean="0">
                <a:solidFill>
                  <a:schemeClr val="tx1"/>
                </a:solidFill>
                <a:effectLst/>
                <a:latin typeface="+mn-lt"/>
                <a:ea typeface="+mn-ea"/>
                <a:cs typeface="+mn-cs"/>
              </a:rPr>
              <a:t>1) Kritický přístup k vědění, které je pokládané za samozřejmé</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Naše vědění o světě by nemělo být pokládáno za objektivní pravdu. Skutečnost je nám přístupná jedině skrze naše kategorie, tudíž naše vědění a představy o světě nejsou doslovným odrazem světa „tam venku“. Naopak jsou to produkty, výsledky našeho uspořádávání světa do kategorií a pojmů – tj. jsou to produkty diskurzu.</a:t>
            </a:r>
          </a:p>
          <a:p>
            <a:pPr lvl="0"/>
            <a:r>
              <a:rPr lang="cs-CZ" sz="1200" b="1" i="1" kern="1200" dirty="0" smtClean="0">
                <a:solidFill>
                  <a:schemeClr val="tx1"/>
                </a:solidFill>
                <a:effectLst/>
                <a:latin typeface="+mn-lt"/>
                <a:ea typeface="+mn-ea"/>
                <a:cs typeface="+mn-cs"/>
              </a:rPr>
              <a:t>2) Historická a kulturní specifičnost</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Jsme ve svém základě historické a kulturní bytosti, a naše názory  a vědění o světě jsou nutně produkty „historicky situovaných směn mezi lidmi“. To znamená že způsoby, jakými rozumíme a představujeme svět jsou historicky a kulturně specifické – tj. v jiných kulturách a jiných časech by byly nutně jiné. Diskurz se podílí na tvoření sociálního světa – včetně veškerého vědění, identit a sociálních vztahů. Jedná se tedy o anti-</a:t>
            </a:r>
            <a:r>
              <a:rPr lang="cs-CZ" sz="1200" kern="1200" dirty="0" err="1" smtClean="0">
                <a:solidFill>
                  <a:schemeClr val="tx1"/>
                </a:solidFill>
                <a:effectLst/>
                <a:latin typeface="+mn-lt"/>
                <a:ea typeface="+mn-ea"/>
                <a:cs typeface="+mn-cs"/>
              </a:rPr>
              <a:t>esencialistický</a:t>
            </a:r>
            <a:r>
              <a:rPr lang="cs-CZ" sz="1200" kern="1200" dirty="0" smtClean="0">
                <a:solidFill>
                  <a:schemeClr val="tx1"/>
                </a:solidFill>
                <a:effectLst/>
                <a:latin typeface="+mn-lt"/>
                <a:ea typeface="+mn-ea"/>
                <a:cs typeface="+mn-cs"/>
              </a:rPr>
              <a:t> přístup: neexistuje žádná daná a neměnná povaha sociálního světa, nic v sociálním světě není „přirozené“.</a:t>
            </a:r>
          </a:p>
          <a:p>
            <a:pPr lvl="0"/>
            <a:r>
              <a:rPr lang="cs-CZ" sz="1200" kern="1200" dirty="0" smtClean="0">
                <a:solidFill>
                  <a:schemeClr val="tx1"/>
                </a:solidFill>
                <a:effectLst/>
                <a:latin typeface="+mn-lt"/>
                <a:ea typeface="+mn-ea"/>
                <a:cs typeface="+mn-cs"/>
              </a:rPr>
              <a:t>3) </a:t>
            </a:r>
            <a:r>
              <a:rPr lang="cs-CZ" sz="1200" b="1" i="1" kern="1200" dirty="0" smtClean="0">
                <a:solidFill>
                  <a:schemeClr val="tx1"/>
                </a:solidFill>
                <a:effectLst/>
                <a:latin typeface="+mn-lt"/>
                <a:ea typeface="+mn-ea"/>
                <a:cs typeface="+mn-cs"/>
              </a:rPr>
              <a:t>Vědění je vytvářeno skrze sociální interakce</a:t>
            </a:r>
            <a:r>
              <a:rPr lang="cs-CZ" sz="1200" kern="1200" dirty="0" smtClean="0">
                <a:solidFill>
                  <a:schemeClr val="tx1"/>
                </a:solidFill>
                <a:effectLst/>
                <a:latin typeface="+mn-lt"/>
                <a:ea typeface="+mn-ea"/>
                <a:cs typeface="+mn-cs"/>
              </a:rPr>
              <a:t>, během kterých a ve kterých utváříme (konstruujeme) společné pravdy a soutěžíme mezi sebou o to, co je pokládáno za pravdivé a co za nepravdivé.</a:t>
            </a:r>
          </a:p>
          <a:p>
            <a:r>
              <a:rPr lang="cs-CZ" sz="1200" kern="1200" dirty="0" smtClean="0">
                <a:solidFill>
                  <a:schemeClr val="tx1"/>
                </a:solidFill>
                <a:effectLst/>
                <a:latin typeface="+mn-lt"/>
                <a:ea typeface="+mn-ea"/>
                <a:cs typeface="+mn-cs"/>
              </a:rPr>
              <a:t>4) V rámci určitého světonázoru jsou některé způsoby jednání pokládány za přirozené a jiné za nemyslitelné. </a:t>
            </a:r>
            <a:r>
              <a:rPr lang="cs-CZ" sz="1200" b="1" i="1" kern="1200" dirty="0" smtClean="0">
                <a:solidFill>
                  <a:schemeClr val="tx1"/>
                </a:solidFill>
                <a:effectLst/>
                <a:latin typeface="+mn-lt"/>
                <a:ea typeface="+mn-ea"/>
                <a:cs typeface="+mn-cs"/>
              </a:rPr>
              <a:t>Různá sociální chápání světa vedou k různým sociálním jednáním.</a:t>
            </a:r>
            <a:r>
              <a:rPr lang="cs-CZ" sz="1200" kern="1200" dirty="0" smtClean="0">
                <a:solidFill>
                  <a:schemeClr val="tx1"/>
                </a:solidFill>
                <a:effectLst/>
                <a:latin typeface="+mn-lt"/>
                <a:ea typeface="+mn-ea"/>
                <a:cs typeface="+mn-cs"/>
              </a:rPr>
              <a:t> To znamená, že sociální konstrukce vědění a pravdy má praktické sociální důsledky.</a:t>
            </a:r>
            <a:endParaRPr lang="cs-CZ" dirty="0"/>
          </a:p>
        </p:txBody>
      </p:sp>
      <p:sp>
        <p:nvSpPr>
          <p:cNvPr id="4" name="Zástupný symbol pro číslo snímku 3"/>
          <p:cNvSpPr>
            <a:spLocks noGrp="1"/>
          </p:cNvSpPr>
          <p:nvPr>
            <p:ph type="sldNum" sz="quarter" idx="10"/>
          </p:nvPr>
        </p:nvSpPr>
        <p:spPr/>
        <p:txBody>
          <a:bodyPr/>
          <a:lstStyle/>
          <a:p>
            <a:fld id="{2AEACC3E-1233-4209-B97B-539D54F49484}" type="slidenum">
              <a:rPr lang="cs-CZ" smtClean="0"/>
              <a:t>8</a:t>
            </a:fld>
            <a:endParaRPr lang="cs-CZ"/>
          </a:p>
        </p:txBody>
      </p:sp>
    </p:spTree>
    <p:extLst>
      <p:ext uri="{BB962C8B-B14F-4D97-AF65-F5344CB8AC3E}">
        <p14:creationId xmlns:p14="http://schemas.microsoft.com/office/powerpoint/2010/main" val="1526172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sz="1200" kern="1200" dirty="0" smtClean="0">
                <a:solidFill>
                  <a:schemeClr val="tx1"/>
                </a:solidFill>
                <a:effectLst/>
                <a:latin typeface="+mn-lt"/>
                <a:ea typeface="+mn-ea"/>
                <a:cs typeface="+mn-cs"/>
              </a:rPr>
              <a:t>Sociální konstruktivismus nemusí ale nutně znamenat, že vše je v pohybu a relativní a tedy že neexistují žádné pravidelnosti a pravidla sociálního života.  V principu tomu tak je, ale v praxi, v konkrétních a specifických situacích, je sociální svět svázán řadou pravidel; identity, které si může jedinec přivlastnit, a výroky, které si může dovolit ve specifické situaci pronést, </a:t>
            </a:r>
            <a:r>
              <a:rPr lang="cs-CZ" sz="1200" b="1" kern="1200" dirty="0" smtClean="0">
                <a:solidFill>
                  <a:schemeClr val="tx1"/>
                </a:solidFill>
                <a:effectLst/>
                <a:latin typeface="+mn-lt"/>
                <a:ea typeface="+mn-ea"/>
                <a:cs typeface="+mn-cs"/>
              </a:rPr>
              <a:t>jsou značně omezeny</a:t>
            </a:r>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 diskurzivní analýza pak vlastně zkoumá tyto pravidla a to, čím se tato omezení řídí a jak jsou ustavována</a:t>
            </a:r>
          </a:p>
          <a:p>
            <a:pPr lvl="0"/>
            <a:r>
              <a:rPr lang="cs-CZ" sz="1200" kern="1200" dirty="0" smtClean="0">
                <a:solidFill>
                  <a:schemeClr val="tx1"/>
                </a:solidFill>
                <a:effectLst/>
                <a:latin typeface="+mn-lt"/>
                <a:ea typeface="+mn-ea"/>
                <a:cs typeface="+mn-cs"/>
              </a:rPr>
              <a:t>sociální realita je nám přístupná jedině skrze řeč; prostřednictvím řeči vytváříme reprezentace skutečnosti, které ale nikdy nejsou jen obyčejné odrazy původní reality, ale které tuto realitu konstruují</a:t>
            </a:r>
          </a:p>
          <a:p>
            <a:pPr lvl="0"/>
            <a:r>
              <a:rPr lang="cs-CZ" sz="1200" kern="1200" dirty="0" smtClean="0">
                <a:solidFill>
                  <a:schemeClr val="tx1"/>
                </a:solidFill>
                <a:effectLst/>
                <a:latin typeface="+mn-lt"/>
                <a:ea typeface="+mn-ea"/>
                <a:cs typeface="+mn-cs"/>
              </a:rPr>
              <a:t>to ale nutně neznamená, že by skutečnost sama o sobě neexistovala – významy a reprezentace jsou samy o sobě skutečné, </a:t>
            </a:r>
            <a:r>
              <a:rPr lang="cs-CZ" sz="1200" b="1" i="1" kern="1200" dirty="0" smtClean="0">
                <a:solidFill>
                  <a:schemeClr val="tx1"/>
                </a:solidFill>
                <a:effectLst/>
                <a:latin typeface="+mn-lt"/>
                <a:ea typeface="+mn-ea"/>
                <a:cs typeface="+mn-cs"/>
              </a:rPr>
              <a:t>materiální objekty také existují – ovšem získávají význam až skrze diskurz</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příkladem může být fenomén povodně způsobené vylitím řeky z břehů: Hladina řeky stoupá nezávisle na tom, co si o tom lidé myslí nebo co dělají; pokud se budou nacházet na určitých místech, kam voda dosáhne, tak se utopí. Ovšem jakmile se lidé snaží povodni připsat nějaký význam, stává se okamžitě součástí diskurzu. Někteří přiřadí tento jev k tzv. přírodním jevům, ale popíšou to pravděpodobně různě – jako běžný meteorologický jev, jako důsledek globálního oteplování, jako důsledek neschopnosti vlády postavit účinné protipovodňové zábrany. Jiní to mohou chápat a popisovat jako projev Boží vůle či hněvu nad hříšnými lidmi. Důležité je, že tyto různé diskurzy povedou k různým sledům sociálního jednání, které budou chápány jako možné a vhodné v dané situaci: organizace </a:t>
            </a:r>
            <a:r>
              <a:rPr lang="cs-CZ" sz="1200" kern="1200" dirty="0" err="1" smtClean="0">
                <a:solidFill>
                  <a:schemeClr val="tx1"/>
                </a:solidFill>
                <a:effectLst/>
                <a:latin typeface="+mn-lt"/>
                <a:ea typeface="+mn-ea"/>
                <a:cs typeface="+mn-cs"/>
              </a:rPr>
              <a:t>antiglobalistických</a:t>
            </a:r>
            <a:r>
              <a:rPr lang="cs-CZ" sz="1200" kern="1200" dirty="0" smtClean="0">
                <a:solidFill>
                  <a:schemeClr val="tx1"/>
                </a:solidFill>
                <a:effectLst/>
                <a:latin typeface="+mn-lt"/>
                <a:ea typeface="+mn-ea"/>
                <a:cs typeface="+mn-cs"/>
              </a:rPr>
              <a:t> protestů nebo protivládních protestů, případně příprava na přicházející armageddon.</a:t>
            </a:r>
          </a:p>
          <a:p>
            <a:pPr lvl="0"/>
            <a:r>
              <a:rPr lang="cs-CZ" sz="1200" kern="1200" dirty="0" smtClean="0">
                <a:solidFill>
                  <a:schemeClr val="tx1"/>
                </a:solidFill>
                <a:effectLst/>
                <a:latin typeface="+mn-lt"/>
                <a:ea typeface="+mn-ea"/>
                <a:cs typeface="+mn-cs"/>
              </a:rPr>
              <a:t>To ukazuje, jak přiřazování významů v rámci diskurzů funguje při utváření a změně světa.</a:t>
            </a:r>
          </a:p>
          <a:p>
            <a:pPr lvl="0"/>
            <a:r>
              <a:rPr lang="cs-CZ" sz="1200" kern="1200" dirty="0" smtClean="0">
                <a:solidFill>
                  <a:schemeClr val="tx1"/>
                </a:solidFill>
                <a:effectLst/>
                <a:latin typeface="+mn-lt"/>
                <a:ea typeface="+mn-ea"/>
                <a:cs typeface="+mn-cs"/>
              </a:rPr>
              <a:t>Řeč tedy není jen nástroj, prostřednictvím kterého si vyměňujeme informace o světě</a:t>
            </a:r>
          </a:p>
          <a:p>
            <a:pPr lvl="0"/>
            <a:r>
              <a:rPr lang="cs-CZ" sz="1200" kern="1200" dirty="0" smtClean="0">
                <a:solidFill>
                  <a:schemeClr val="tx1"/>
                </a:solidFill>
                <a:effectLst/>
                <a:latin typeface="+mn-lt"/>
                <a:ea typeface="+mn-ea"/>
                <a:cs typeface="+mn-cs"/>
              </a:rPr>
              <a:t>řeč je „mechanismus“, který vytváří a utváří sociální svět</a:t>
            </a:r>
          </a:p>
          <a:p>
            <a:pPr lvl="0"/>
            <a:r>
              <a:rPr lang="cs-CZ" sz="1200" kern="1200" dirty="0" smtClean="0">
                <a:solidFill>
                  <a:schemeClr val="tx1"/>
                </a:solidFill>
                <a:effectLst/>
                <a:latin typeface="+mn-lt"/>
                <a:ea typeface="+mn-ea"/>
                <a:cs typeface="+mn-cs"/>
              </a:rPr>
              <a:t>To znamená, že změny v diskurzu vedou ke změnám v sociálním světě – sociální svět se mění skrze změny v diskurzu</a:t>
            </a:r>
          </a:p>
          <a:p>
            <a:pPr lvl="0"/>
            <a:r>
              <a:rPr lang="cs-CZ" sz="1200" kern="1200" dirty="0" smtClean="0">
                <a:solidFill>
                  <a:schemeClr val="tx1"/>
                </a:solidFill>
                <a:effectLst/>
                <a:latin typeface="+mn-lt"/>
                <a:ea typeface="+mn-ea"/>
                <a:cs typeface="+mn-cs"/>
              </a:rPr>
              <a:t>tím, jak se různé diskurzy utkávají, soutěží spolu a ovlivňují se, dochází k reprodukování a také ke změně sociální reality</a:t>
            </a:r>
          </a:p>
          <a:p>
            <a:endParaRPr lang="cs-CZ" dirty="0"/>
          </a:p>
        </p:txBody>
      </p:sp>
      <p:sp>
        <p:nvSpPr>
          <p:cNvPr id="4" name="Zástupný symbol pro číslo snímku 3"/>
          <p:cNvSpPr>
            <a:spLocks noGrp="1"/>
          </p:cNvSpPr>
          <p:nvPr>
            <p:ph type="sldNum" sz="quarter" idx="10"/>
          </p:nvPr>
        </p:nvSpPr>
        <p:spPr/>
        <p:txBody>
          <a:bodyPr/>
          <a:lstStyle/>
          <a:p>
            <a:fld id="{2AEACC3E-1233-4209-B97B-539D54F49484}" type="slidenum">
              <a:rPr lang="cs-CZ" smtClean="0"/>
              <a:t>9</a:t>
            </a:fld>
            <a:endParaRPr lang="cs-CZ"/>
          </a:p>
        </p:txBody>
      </p:sp>
    </p:spTree>
    <p:extLst>
      <p:ext uri="{BB962C8B-B14F-4D97-AF65-F5344CB8AC3E}">
        <p14:creationId xmlns:p14="http://schemas.microsoft.com/office/powerpoint/2010/main" val="13263041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sz="1200" kern="1200" dirty="0" smtClean="0">
                <a:solidFill>
                  <a:schemeClr val="tx1"/>
                </a:solidFill>
                <a:effectLst/>
                <a:latin typeface="+mn-lt"/>
                <a:ea typeface="+mn-ea"/>
                <a:cs typeface="+mn-cs"/>
              </a:rPr>
              <a:t>řeč není jen odraz již předem existující skutečnosti</a:t>
            </a:r>
          </a:p>
          <a:p>
            <a:pPr lvl="0"/>
            <a:r>
              <a:rPr lang="cs-CZ" sz="1200" kern="1200" dirty="0" smtClean="0">
                <a:solidFill>
                  <a:schemeClr val="tx1"/>
                </a:solidFill>
                <a:effectLst/>
                <a:latin typeface="+mn-lt"/>
                <a:ea typeface="+mn-ea"/>
                <a:cs typeface="+mn-cs"/>
              </a:rPr>
              <a:t>řeč je strukturována v určitých vzorcích, strukturách – a ty právě označujeme jako „diskurzy“</a:t>
            </a:r>
          </a:p>
          <a:p>
            <a:pPr lvl="0"/>
            <a:r>
              <a:rPr lang="cs-CZ" sz="1200" kern="1200" dirty="0" smtClean="0">
                <a:solidFill>
                  <a:schemeClr val="tx1"/>
                </a:solidFill>
                <a:effectLst/>
                <a:latin typeface="+mn-lt"/>
                <a:ea typeface="+mn-ea"/>
                <a:cs typeface="+mn-cs"/>
              </a:rPr>
              <a:t>neexistuje přitom jen jeden obecný systém významu (jak se původně domníval Ferdinand de </a:t>
            </a:r>
            <a:r>
              <a:rPr lang="cs-CZ" sz="1200" kern="1200" dirty="0" err="1" smtClean="0">
                <a:solidFill>
                  <a:schemeClr val="tx1"/>
                </a:solidFill>
                <a:effectLst/>
                <a:latin typeface="+mn-lt"/>
                <a:ea typeface="+mn-ea"/>
                <a:cs typeface="+mn-cs"/>
              </a:rPr>
              <a:t>Saussure</a:t>
            </a:r>
            <a:r>
              <a:rPr lang="cs-CZ" sz="1200" kern="1200" dirty="0" smtClean="0">
                <a:solidFill>
                  <a:schemeClr val="tx1"/>
                </a:solidFill>
                <a:effectLst/>
                <a:latin typeface="+mn-lt"/>
                <a:ea typeface="+mn-ea"/>
                <a:cs typeface="+mn-cs"/>
              </a:rPr>
              <a:t>), ale celá série systémů významů čili diskurzů, přičemž významy se mění při přechodu z jednoho diskurzu do druhého (např. rodina – diskurz ekonomický, politický, psychologický, lékařský)</a:t>
            </a:r>
          </a:p>
          <a:p>
            <a:pPr lvl="0"/>
            <a:r>
              <a:rPr lang="cs-CZ" sz="1200" kern="1200" dirty="0" smtClean="0">
                <a:solidFill>
                  <a:schemeClr val="tx1"/>
                </a:solidFill>
                <a:effectLst/>
                <a:latin typeface="+mn-lt"/>
                <a:ea typeface="+mn-ea"/>
                <a:cs typeface="+mn-cs"/>
              </a:rPr>
              <a:t>tyto systémy či vzorce jsou udržovány a měněny prostřednictvím diskurzivních praktik</a:t>
            </a:r>
          </a:p>
          <a:p>
            <a:pPr lvl="0"/>
            <a:r>
              <a:rPr lang="cs-CZ" sz="1200" kern="1200" dirty="0" smtClean="0">
                <a:solidFill>
                  <a:schemeClr val="tx1"/>
                </a:solidFill>
                <a:effectLst/>
                <a:latin typeface="+mn-lt"/>
                <a:ea typeface="+mn-ea"/>
                <a:cs typeface="+mn-cs"/>
              </a:rPr>
              <a:t>a to je možné zkoumat prostřednictvím analýzy specifických kontextů, ve kterých je řeč používána</a:t>
            </a:r>
          </a:p>
          <a:p>
            <a:endParaRPr lang="cs-CZ" dirty="0"/>
          </a:p>
        </p:txBody>
      </p:sp>
      <p:sp>
        <p:nvSpPr>
          <p:cNvPr id="4" name="Zástupný symbol pro číslo snímku 3"/>
          <p:cNvSpPr>
            <a:spLocks noGrp="1"/>
          </p:cNvSpPr>
          <p:nvPr>
            <p:ph type="sldNum" sz="quarter" idx="10"/>
          </p:nvPr>
        </p:nvSpPr>
        <p:spPr/>
        <p:txBody>
          <a:bodyPr/>
          <a:lstStyle/>
          <a:p>
            <a:fld id="{2AEACC3E-1233-4209-B97B-539D54F49484}" type="slidenum">
              <a:rPr lang="cs-CZ" smtClean="0"/>
              <a:t>10</a:t>
            </a:fld>
            <a:endParaRPr lang="cs-CZ"/>
          </a:p>
        </p:txBody>
      </p:sp>
    </p:spTree>
    <p:extLst>
      <p:ext uri="{BB962C8B-B14F-4D97-AF65-F5344CB8AC3E}">
        <p14:creationId xmlns:p14="http://schemas.microsoft.com/office/powerpoint/2010/main" val="41740532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kern="1200" dirty="0" err="1" smtClean="0">
                <a:solidFill>
                  <a:schemeClr val="tx1"/>
                </a:solidFill>
                <a:effectLst/>
                <a:latin typeface="+mn-lt"/>
                <a:ea typeface="+mn-ea"/>
                <a:cs typeface="+mn-cs"/>
              </a:rPr>
              <a:t>Mimořečové</a:t>
            </a:r>
            <a:r>
              <a:rPr lang="cs-CZ" sz="1200" b="1" kern="1200" dirty="0" smtClean="0">
                <a:solidFill>
                  <a:schemeClr val="tx1"/>
                </a:solidFill>
                <a:effectLst/>
                <a:latin typeface="+mn-lt"/>
                <a:ea typeface="+mn-ea"/>
                <a:cs typeface="+mn-cs"/>
              </a:rPr>
              <a:t> systémy významu</a:t>
            </a:r>
            <a:endParaRPr lang="cs-CZ" sz="1200" kern="1200" dirty="0" smtClean="0">
              <a:solidFill>
                <a:schemeClr val="tx1"/>
              </a:solidFill>
              <a:effectLst/>
              <a:latin typeface="+mn-lt"/>
              <a:ea typeface="+mn-ea"/>
              <a:cs typeface="+mn-cs"/>
            </a:endParaRPr>
          </a:p>
          <a:p>
            <a:pPr lvl="0"/>
            <a:r>
              <a:rPr lang="cs-CZ" sz="1200" kern="1200" dirty="0" smtClean="0">
                <a:solidFill>
                  <a:schemeClr val="tx1"/>
                </a:solidFill>
                <a:effectLst/>
                <a:latin typeface="+mn-lt"/>
                <a:ea typeface="+mn-ea"/>
                <a:cs typeface="+mn-cs"/>
              </a:rPr>
              <a:t>analýza diskurzu ale nemusí zahrnovat jenom užití jazyka a řeči; může být rozšířena i na nelingvistické systémy významu – např. nonverbální a nehlasovou komunikaci, která doprovází nebo nahrazuje řeč či psaní (fotografie, film, hudba, design, malířství, performativní umění…)</a:t>
            </a:r>
          </a:p>
          <a:p>
            <a:pPr lvl="0"/>
            <a:r>
              <a:rPr lang="cs-CZ" sz="1200" kern="1200" dirty="0" smtClean="0">
                <a:solidFill>
                  <a:schemeClr val="tx1"/>
                </a:solidFill>
                <a:effectLst/>
                <a:latin typeface="+mn-lt"/>
                <a:ea typeface="+mn-ea"/>
                <a:cs typeface="+mn-cs"/>
              </a:rPr>
              <a:t>to je možné díky tomu, že chápeme diskurz jako soubor sociálních praktik, které „vytvářejí významy“</a:t>
            </a:r>
          </a:p>
          <a:p>
            <a:pPr lvl="0"/>
            <a:r>
              <a:rPr lang="cs-CZ" sz="1200" kern="1200" dirty="0" smtClean="0">
                <a:solidFill>
                  <a:schemeClr val="tx1"/>
                </a:solidFill>
                <a:effectLst/>
                <a:latin typeface="+mn-lt"/>
                <a:ea typeface="+mn-ea"/>
                <a:cs typeface="+mn-cs"/>
              </a:rPr>
              <a:t>mnoho textů, které můžeme analyzovat, je ve skutečnosti „</a:t>
            </a:r>
            <a:r>
              <a:rPr lang="cs-CZ" sz="1200" kern="1200" dirty="0" err="1" smtClean="0">
                <a:solidFill>
                  <a:schemeClr val="tx1"/>
                </a:solidFill>
                <a:effectLst/>
                <a:latin typeface="+mn-lt"/>
                <a:ea typeface="+mn-ea"/>
                <a:cs typeface="+mn-cs"/>
              </a:rPr>
              <a:t>multi</a:t>
            </a:r>
            <a:r>
              <a:rPr lang="cs-CZ" sz="1200" kern="1200" dirty="0" smtClean="0">
                <a:solidFill>
                  <a:schemeClr val="tx1"/>
                </a:solidFill>
                <a:effectLst/>
                <a:latin typeface="+mn-lt"/>
                <a:ea typeface="+mn-ea"/>
                <a:cs typeface="+mn-cs"/>
              </a:rPr>
              <a:t>-modálních“ – používají více sémiotických systémů (systémů významů) najednou</a:t>
            </a:r>
          </a:p>
          <a:p>
            <a:pPr lvl="0"/>
            <a:r>
              <a:rPr lang="cs-CZ" sz="1200" kern="1200" dirty="0" smtClean="0">
                <a:solidFill>
                  <a:schemeClr val="tx1"/>
                </a:solidFill>
                <a:effectLst/>
                <a:latin typeface="+mn-lt"/>
                <a:ea typeface="+mn-ea"/>
                <a:cs typeface="+mn-cs"/>
              </a:rPr>
              <a:t>např. televizní reklama: mluvená řeč, text, obraz – film i fotografie, hudba, grafika…, každý typ může přinášet jiné významy</a:t>
            </a:r>
          </a:p>
          <a:p>
            <a:pPr lvl="0"/>
            <a:r>
              <a:rPr lang="cs-CZ" sz="1200" kern="1200" dirty="0" smtClean="0">
                <a:solidFill>
                  <a:schemeClr val="tx1"/>
                </a:solidFill>
                <a:effectLst/>
                <a:latin typeface="+mn-lt"/>
                <a:ea typeface="+mn-ea"/>
                <a:cs typeface="+mn-cs"/>
              </a:rPr>
              <a:t>většina výzkumu v sociálních vědách byla ale zatím zaměřena na text či mluvu (lingvistické interakce), proto je tento kurz zaměřen právě na ně</a:t>
            </a:r>
          </a:p>
          <a:p>
            <a:r>
              <a:rPr lang="cs-CZ" sz="1200" kern="1200" dirty="0" smtClean="0">
                <a:solidFill>
                  <a:schemeClr val="tx1"/>
                </a:solidFill>
                <a:effectLst/>
                <a:latin typeface="+mn-lt"/>
                <a:ea typeface="+mn-ea"/>
                <a:cs typeface="+mn-cs"/>
              </a:rPr>
              <a:t> </a:t>
            </a:r>
          </a:p>
          <a:p>
            <a:pPr lvl="0"/>
            <a:r>
              <a:rPr lang="cs-CZ" sz="1200" kern="1200" dirty="0" smtClean="0">
                <a:solidFill>
                  <a:schemeClr val="tx1"/>
                </a:solidFill>
                <a:effectLst/>
                <a:latin typeface="+mn-lt"/>
                <a:ea typeface="+mn-ea"/>
                <a:cs typeface="+mn-cs"/>
              </a:rPr>
              <a:t>důležité ale je, že v rámci lingvistických i ne-lingvistických interakcí jsou texty a promluvy na sebe vzájemně navázané, ovlivňují se – je tedy třeba různé texty porovnávat, stopovat vzájemné vlivy, je nutné postupovat </a:t>
            </a:r>
            <a:r>
              <a:rPr lang="cs-CZ" sz="1200" b="1" kern="1200" dirty="0" smtClean="0">
                <a:solidFill>
                  <a:schemeClr val="tx1"/>
                </a:solidFill>
                <a:effectLst/>
                <a:latin typeface="+mn-lt"/>
                <a:ea typeface="+mn-ea"/>
                <a:cs typeface="+mn-cs"/>
              </a:rPr>
              <a:t>inter-</a:t>
            </a:r>
            <a:r>
              <a:rPr lang="cs-CZ" sz="1200" b="1" kern="1200" dirty="0" err="1" smtClean="0">
                <a:solidFill>
                  <a:schemeClr val="tx1"/>
                </a:solidFill>
                <a:effectLst/>
                <a:latin typeface="+mn-lt"/>
                <a:ea typeface="+mn-ea"/>
                <a:cs typeface="+mn-cs"/>
              </a:rPr>
              <a:t>textuálně</a:t>
            </a:r>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AEACC3E-1233-4209-B97B-539D54F49484}" type="slidenum">
              <a:rPr lang="cs-CZ" smtClean="0"/>
              <a:t>11</a:t>
            </a:fld>
            <a:endParaRPr lang="cs-CZ"/>
          </a:p>
        </p:txBody>
      </p:sp>
    </p:spTree>
    <p:extLst>
      <p:ext uri="{BB962C8B-B14F-4D97-AF65-F5344CB8AC3E}">
        <p14:creationId xmlns:p14="http://schemas.microsoft.com/office/powerpoint/2010/main" val="2587263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67706A44-31CA-4F61-B479-4D0B8982DEC0}" type="datetimeFigureOut">
              <a:rPr lang="cs-CZ" smtClean="0"/>
              <a:t>22.02.2024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2471698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67706A44-31CA-4F61-B479-4D0B8982DEC0}" type="datetimeFigureOut">
              <a:rPr lang="cs-CZ" smtClean="0"/>
              <a:t>22.02.2024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2751033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67706A44-31CA-4F61-B479-4D0B8982DEC0}" type="datetimeFigureOut">
              <a:rPr lang="cs-CZ" smtClean="0"/>
              <a:t>22.02.2024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219802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67706A44-31CA-4F61-B479-4D0B8982DEC0}" type="datetimeFigureOut">
              <a:rPr lang="cs-CZ" smtClean="0"/>
              <a:t>22.02.2024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3824763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67706A44-31CA-4F61-B479-4D0B8982DEC0}" type="datetimeFigureOut">
              <a:rPr lang="cs-CZ" smtClean="0"/>
              <a:t>22.02.2024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3229817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67706A44-31CA-4F61-B479-4D0B8982DEC0}" type="datetimeFigureOut">
              <a:rPr lang="cs-CZ" smtClean="0"/>
              <a:t>22.02.2024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11952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67706A44-31CA-4F61-B479-4D0B8982DEC0}" type="datetimeFigureOut">
              <a:rPr lang="cs-CZ" smtClean="0"/>
              <a:t>22.02.2024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3347781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67706A44-31CA-4F61-B479-4D0B8982DEC0}" type="datetimeFigureOut">
              <a:rPr lang="cs-CZ" smtClean="0"/>
              <a:t>22.02.2024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856634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7706A44-31CA-4F61-B479-4D0B8982DEC0}" type="datetimeFigureOut">
              <a:rPr lang="cs-CZ" smtClean="0"/>
              <a:t>22.02.2024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317484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67706A44-31CA-4F61-B479-4D0B8982DEC0}" type="datetimeFigureOut">
              <a:rPr lang="cs-CZ" smtClean="0"/>
              <a:t>22.02.2024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2667680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67706A44-31CA-4F61-B479-4D0B8982DEC0}" type="datetimeFigureOut">
              <a:rPr lang="cs-CZ" smtClean="0"/>
              <a:t>22.02.2024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DF94867-FC40-4859-AABA-52E9EF1D59D5}" type="slidenum">
              <a:rPr lang="cs-CZ" smtClean="0"/>
              <a:t>‹#›</a:t>
            </a:fld>
            <a:endParaRPr lang="cs-CZ"/>
          </a:p>
        </p:txBody>
      </p:sp>
    </p:spTree>
    <p:extLst>
      <p:ext uri="{BB962C8B-B14F-4D97-AF65-F5344CB8AC3E}">
        <p14:creationId xmlns:p14="http://schemas.microsoft.com/office/powerpoint/2010/main" val="2646901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706A44-31CA-4F61-B479-4D0B8982DEC0}" type="datetimeFigureOut">
              <a:rPr lang="cs-CZ" smtClean="0"/>
              <a:t>22.02.2024</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F94867-FC40-4859-AABA-52E9EF1D59D5}" type="slidenum">
              <a:rPr lang="cs-CZ" smtClean="0"/>
              <a:t>‹#›</a:t>
            </a:fld>
            <a:endParaRPr lang="cs-CZ"/>
          </a:p>
        </p:txBody>
      </p:sp>
    </p:spTree>
    <p:extLst>
      <p:ext uri="{BB962C8B-B14F-4D97-AF65-F5344CB8AC3E}">
        <p14:creationId xmlns:p14="http://schemas.microsoft.com/office/powerpoint/2010/main" val="2099908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adka.dudova@ff.cuni.cz"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Analýza diskurzu</a:t>
            </a:r>
            <a:endParaRPr lang="cs-CZ" dirty="0"/>
          </a:p>
        </p:txBody>
      </p:sp>
      <p:sp>
        <p:nvSpPr>
          <p:cNvPr id="3" name="Podnadpis 2"/>
          <p:cNvSpPr>
            <a:spLocks noGrp="1"/>
          </p:cNvSpPr>
          <p:nvPr>
            <p:ph type="subTitle" idx="1"/>
          </p:nvPr>
        </p:nvSpPr>
        <p:spPr/>
        <p:txBody>
          <a:bodyPr/>
          <a:lstStyle/>
          <a:p>
            <a:r>
              <a:rPr lang="cs-CZ" dirty="0" smtClean="0"/>
              <a:t>Doc. Mgr. Radka Dudová, Ph.D.</a:t>
            </a:r>
          </a:p>
          <a:p>
            <a:r>
              <a:rPr lang="cs-CZ" dirty="0" smtClean="0">
                <a:hlinkClick r:id="rId2"/>
              </a:rPr>
              <a:t>Radka.dudova</a:t>
            </a:r>
            <a:r>
              <a:rPr lang="en-US" dirty="0" smtClean="0">
                <a:hlinkClick r:id="rId2"/>
              </a:rPr>
              <a:t>@</a:t>
            </a:r>
            <a:r>
              <a:rPr lang="cs-CZ" dirty="0" smtClean="0">
                <a:hlinkClick r:id="rId2"/>
              </a:rPr>
              <a:t>ff.cuni.cz</a:t>
            </a:r>
            <a:endParaRPr lang="cs-CZ" dirty="0" smtClean="0"/>
          </a:p>
          <a:p>
            <a:r>
              <a:rPr lang="cs-CZ" dirty="0" err="1" smtClean="0"/>
              <a:t>Moodle</a:t>
            </a:r>
            <a:r>
              <a:rPr lang="cs-CZ" dirty="0" smtClean="0"/>
              <a:t>: https://dl1.cuni.cz/course/view.php?id=9065</a:t>
            </a:r>
            <a:endParaRPr lang="cs-CZ" dirty="0"/>
          </a:p>
        </p:txBody>
      </p:sp>
    </p:spTree>
    <p:extLst>
      <p:ext uri="{BB962C8B-B14F-4D97-AF65-F5344CB8AC3E}">
        <p14:creationId xmlns:p14="http://schemas.microsoft.com/office/powerpoint/2010/main" val="39900264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normAutofit fontScale="92500" lnSpcReduction="20000"/>
          </a:bodyPr>
          <a:lstStyle/>
          <a:p>
            <a:pPr lvl="0"/>
            <a:r>
              <a:rPr lang="cs-CZ" dirty="0"/>
              <a:t>řeč není jen odraz již předem existující skutečnosti</a:t>
            </a:r>
          </a:p>
          <a:p>
            <a:pPr lvl="0"/>
            <a:r>
              <a:rPr lang="cs-CZ" dirty="0"/>
              <a:t>řeč je strukturována v určitých vzorcích, strukturách – a ty právě označujeme jako „diskurzy“</a:t>
            </a:r>
          </a:p>
          <a:p>
            <a:pPr lvl="0"/>
            <a:r>
              <a:rPr lang="cs-CZ" dirty="0"/>
              <a:t>neexistuje přitom jen jeden obecný systém významu (jak se původně domníval Ferdinand de </a:t>
            </a:r>
            <a:r>
              <a:rPr lang="cs-CZ" dirty="0" err="1"/>
              <a:t>Saussure</a:t>
            </a:r>
            <a:r>
              <a:rPr lang="cs-CZ" dirty="0"/>
              <a:t>), ale celá série systémů významů čili diskurzů, přičemž významy se mění při přechodu z jednoho diskurzu do druhého (např. rodina – diskurz ekonomický, politický, psychologický, lékařský)</a:t>
            </a:r>
          </a:p>
          <a:p>
            <a:pPr lvl="0"/>
            <a:r>
              <a:rPr lang="cs-CZ" dirty="0"/>
              <a:t>tyto systémy či vzorce jsou udržovány a měněny prostřednictvím diskurzivních praktik</a:t>
            </a:r>
          </a:p>
          <a:p>
            <a:pPr lvl="0"/>
            <a:r>
              <a:rPr lang="cs-CZ" dirty="0"/>
              <a:t>a to je možné zkoumat prostřednictvím analýzy specifických kontextů, ve kterých je řeč používána</a:t>
            </a:r>
          </a:p>
          <a:p>
            <a:endParaRPr lang="cs-CZ" dirty="0"/>
          </a:p>
        </p:txBody>
      </p:sp>
    </p:spTree>
    <p:extLst>
      <p:ext uri="{BB962C8B-B14F-4D97-AF65-F5344CB8AC3E}">
        <p14:creationId xmlns:p14="http://schemas.microsoft.com/office/powerpoint/2010/main" val="4760808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Při zkoumání diskurzu tedy:</a:t>
            </a:r>
            <a:endParaRPr lang="cs-CZ" dirty="0"/>
          </a:p>
        </p:txBody>
      </p:sp>
      <p:sp>
        <p:nvSpPr>
          <p:cNvPr id="3" name="Zástupný symbol pro obsah 2"/>
          <p:cNvSpPr>
            <a:spLocks noGrp="1"/>
          </p:cNvSpPr>
          <p:nvPr>
            <p:ph idx="1"/>
          </p:nvPr>
        </p:nvSpPr>
        <p:spPr>
          <a:xfrm>
            <a:off x="838200" y="1293223"/>
            <a:ext cx="10515600" cy="4883740"/>
          </a:xfrm>
        </p:spPr>
        <p:txBody>
          <a:bodyPr>
            <a:normAutofit fontScale="92500" lnSpcReduction="10000"/>
          </a:bodyPr>
          <a:lstStyle/>
          <a:p>
            <a:pPr lvl="0"/>
            <a:r>
              <a:rPr lang="cs-CZ" dirty="0" smtClean="0"/>
              <a:t>Není to tedy tak, že dáme na hromadu </a:t>
            </a:r>
            <a:r>
              <a:rPr lang="cs-CZ" dirty="0"/>
              <a:t>soubor výpovědí, sdělení či textů </a:t>
            </a:r>
            <a:r>
              <a:rPr lang="cs-CZ" dirty="0" smtClean="0"/>
              <a:t>a </a:t>
            </a:r>
            <a:r>
              <a:rPr lang="cs-CZ" dirty="0"/>
              <a:t>analyzujeme, co říkají; jde (i) o to co stojí za nimi: </a:t>
            </a:r>
            <a:r>
              <a:rPr lang="cs-CZ" b="1" dirty="0"/>
              <a:t>pravidla, jak jsou tyto komunikace vytvářeny</a:t>
            </a:r>
            <a:r>
              <a:rPr lang="cs-CZ" dirty="0"/>
              <a:t> (tedy diskurzivní praxe, pravidla diskurzu – co se vůbec může říkat a myslet</a:t>
            </a:r>
            <a:r>
              <a:rPr lang="cs-CZ" dirty="0" smtClean="0"/>
              <a:t>)</a:t>
            </a:r>
          </a:p>
          <a:p>
            <a:pPr lvl="0"/>
            <a:r>
              <a:rPr lang="cs-CZ" dirty="0" smtClean="0"/>
              <a:t>Kromě konkrétních textů (promluv) nás zajímá i kontext, aktéři, instituce (ideologicko-diskurzivní formace); intertextualita – vzájemné vlivy</a:t>
            </a:r>
          </a:p>
          <a:p>
            <a:pPr lvl="0"/>
            <a:r>
              <a:rPr lang="cs-CZ" dirty="0" smtClean="0"/>
              <a:t>Zkoumáme sociální </a:t>
            </a:r>
            <a:r>
              <a:rPr lang="cs-CZ" b="1" dirty="0" smtClean="0"/>
              <a:t>efekty diskursu </a:t>
            </a:r>
            <a:r>
              <a:rPr lang="cs-CZ" dirty="0" smtClean="0"/>
              <a:t>– k čemu daný diskurz vede; případně možnosti a změny</a:t>
            </a:r>
          </a:p>
          <a:p>
            <a:pPr lvl="0"/>
            <a:r>
              <a:rPr lang="cs-CZ" dirty="0" smtClean="0"/>
              <a:t>Podle zvoleného přístupu se zaměřujeme na talk-in-</a:t>
            </a:r>
            <a:r>
              <a:rPr lang="cs-CZ" dirty="0" err="1" smtClean="0"/>
              <a:t>interaction</a:t>
            </a:r>
            <a:r>
              <a:rPr lang="cs-CZ" dirty="0" smtClean="0"/>
              <a:t> (</a:t>
            </a:r>
            <a:r>
              <a:rPr lang="cs-CZ" b="1" dirty="0" smtClean="0"/>
              <a:t>konverzační analýza, diskurzivní psychologie</a:t>
            </a:r>
            <a:r>
              <a:rPr lang="cs-CZ" dirty="0" smtClean="0"/>
              <a:t>); úseky jednoho textu a použité významové a jazykové prostředky (</a:t>
            </a:r>
            <a:r>
              <a:rPr lang="cs-CZ" b="1" dirty="0" smtClean="0"/>
              <a:t>CDA</a:t>
            </a:r>
            <a:r>
              <a:rPr lang="cs-CZ" dirty="0" smtClean="0"/>
              <a:t>); soubory textů k určitému tématu (</a:t>
            </a:r>
            <a:r>
              <a:rPr lang="cs-CZ" b="1" dirty="0" smtClean="0"/>
              <a:t>analýza rámců </a:t>
            </a:r>
            <a:r>
              <a:rPr lang="cs-CZ" b="1" dirty="0"/>
              <a:t>/</a:t>
            </a:r>
            <a:r>
              <a:rPr lang="cs-CZ" b="1" dirty="0" err="1" smtClean="0"/>
              <a:t>framing</a:t>
            </a:r>
            <a:r>
              <a:rPr lang="cs-CZ" b="1" dirty="0" smtClean="0"/>
              <a:t> </a:t>
            </a:r>
            <a:r>
              <a:rPr lang="cs-CZ" b="1" dirty="0" err="1" smtClean="0"/>
              <a:t>analysis</a:t>
            </a:r>
            <a:r>
              <a:rPr lang="cs-CZ" dirty="0" smtClean="0"/>
              <a:t>); nebo abstraktní soubor všech textů z určité doby (</a:t>
            </a:r>
            <a:r>
              <a:rPr lang="cs-CZ" b="1" dirty="0" err="1" smtClean="0"/>
              <a:t>Foucaultův</a:t>
            </a:r>
            <a:r>
              <a:rPr lang="cs-CZ" b="1" dirty="0" smtClean="0"/>
              <a:t> „archeologický“ přístup</a:t>
            </a:r>
            <a:r>
              <a:rPr lang="cs-CZ" dirty="0" smtClean="0"/>
              <a:t>)</a:t>
            </a:r>
            <a:endParaRPr lang="cs-CZ" dirty="0"/>
          </a:p>
          <a:p>
            <a:endParaRPr lang="cs-CZ" dirty="0"/>
          </a:p>
        </p:txBody>
      </p:sp>
    </p:spTree>
    <p:extLst>
      <p:ext uri="{BB962C8B-B14F-4D97-AF65-F5344CB8AC3E}">
        <p14:creationId xmlns:p14="http://schemas.microsoft.com/office/powerpoint/2010/main" val="11922438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Kurz</a:t>
            </a:r>
            <a:endParaRPr lang="cs-CZ" dirty="0"/>
          </a:p>
        </p:txBody>
      </p:sp>
      <p:sp>
        <p:nvSpPr>
          <p:cNvPr id="3" name="Zástupný symbol pro obsah 2"/>
          <p:cNvSpPr>
            <a:spLocks noGrp="1"/>
          </p:cNvSpPr>
          <p:nvPr>
            <p:ph idx="1"/>
          </p:nvPr>
        </p:nvSpPr>
        <p:spPr/>
        <p:txBody>
          <a:bodyPr/>
          <a:lstStyle/>
          <a:p>
            <a:r>
              <a:rPr lang="cs-CZ" dirty="0" smtClean="0"/>
              <a:t>Úvod do metodologie, jak v sociologii zkoumat diskurz</a:t>
            </a:r>
          </a:p>
          <a:p>
            <a:r>
              <a:rPr lang="cs-CZ" dirty="0" smtClean="0"/>
              <a:t>Součást kvalitativních přístupů</a:t>
            </a:r>
          </a:p>
          <a:p>
            <a:r>
              <a:rPr lang="cs-CZ" dirty="0" smtClean="0"/>
              <a:t>Nejprve teoretické uvedení</a:t>
            </a:r>
          </a:p>
          <a:p>
            <a:r>
              <a:rPr lang="cs-CZ" dirty="0" smtClean="0"/>
              <a:t>Pak přehled základních přístupů – konverzační analýza, kritická diskurzivní analýza, analýza rámců</a:t>
            </a:r>
          </a:p>
          <a:p>
            <a:r>
              <a:rPr lang="cs-CZ" dirty="0" smtClean="0"/>
              <a:t>Společná práce – analýza vybrané debaty, na závěr skupinové prezentace</a:t>
            </a:r>
          </a:p>
          <a:p>
            <a:r>
              <a:rPr lang="cs-CZ" dirty="0" smtClean="0"/>
              <a:t>Průběžné úkoly na </a:t>
            </a:r>
            <a:r>
              <a:rPr lang="cs-CZ" dirty="0" err="1" smtClean="0"/>
              <a:t>Moodlu</a:t>
            </a:r>
            <a:endParaRPr lang="cs-CZ" dirty="0"/>
          </a:p>
        </p:txBody>
      </p:sp>
    </p:spTree>
    <p:extLst>
      <p:ext uri="{BB962C8B-B14F-4D97-AF65-F5344CB8AC3E}">
        <p14:creationId xmlns:p14="http://schemas.microsoft.com/office/powerpoint/2010/main" val="3131918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Co je to diskurz</a:t>
            </a:r>
            <a:endParaRPr lang="cs-CZ" dirty="0"/>
          </a:p>
        </p:txBody>
      </p:sp>
      <p:sp>
        <p:nvSpPr>
          <p:cNvPr id="3" name="Zástupný symbol pro obsah 2"/>
          <p:cNvSpPr>
            <a:spLocks noGrp="1"/>
          </p:cNvSpPr>
          <p:nvPr>
            <p:ph idx="1"/>
          </p:nvPr>
        </p:nvSpPr>
        <p:spPr>
          <a:xfrm>
            <a:off x="838200" y="1573823"/>
            <a:ext cx="10515600" cy="4603140"/>
          </a:xfrm>
        </p:spPr>
        <p:txBody>
          <a:bodyPr>
            <a:normAutofit lnSpcReduction="10000"/>
          </a:bodyPr>
          <a:lstStyle/>
          <a:p>
            <a:r>
              <a:rPr lang="cs-CZ" dirty="0" smtClean="0"/>
              <a:t>Různé definice a přístupy</a:t>
            </a:r>
          </a:p>
          <a:p>
            <a:pPr lvl="0"/>
            <a:r>
              <a:rPr lang="cs-CZ" sz="2400" dirty="0" smtClean="0"/>
              <a:t>Michel </a:t>
            </a:r>
            <a:r>
              <a:rPr lang="cs-CZ" sz="2400" dirty="0" err="1" smtClean="0"/>
              <a:t>Foucault</a:t>
            </a:r>
            <a:r>
              <a:rPr lang="cs-CZ" sz="2400" dirty="0" smtClean="0"/>
              <a:t>: </a:t>
            </a:r>
            <a:r>
              <a:rPr lang="cs-CZ" sz="2400" dirty="0"/>
              <a:t>diskurz </a:t>
            </a:r>
            <a:r>
              <a:rPr lang="cs-CZ" sz="2400" dirty="0" smtClean="0"/>
              <a:t>je „dialog</a:t>
            </a:r>
            <a:r>
              <a:rPr lang="cs-CZ" sz="2400" dirty="0"/>
              <a:t>, kde obě strany používají určité argumenty dané předem v rámci určité kultury (či epistémé</a:t>
            </a:r>
            <a:r>
              <a:rPr lang="cs-CZ" sz="2400" dirty="0" smtClean="0"/>
              <a:t>)“; proces</a:t>
            </a:r>
            <a:r>
              <a:rPr lang="cs-CZ" sz="2400" dirty="0"/>
              <a:t>, který dopředu formuluje strukturu debaty: jak pracovat se znalostmi, co </a:t>
            </a:r>
            <a:r>
              <a:rPr lang="cs-CZ" sz="2400" dirty="0" smtClean="0"/>
              <a:t>lze myslet, </a:t>
            </a:r>
            <a:r>
              <a:rPr lang="cs-CZ" sz="2400" dirty="0"/>
              <a:t>říci a udělat</a:t>
            </a:r>
            <a:r>
              <a:rPr lang="cs-CZ" sz="2400" dirty="0" smtClean="0"/>
              <a:t>.</a:t>
            </a:r>
          </a:p>
          <a:p>
            <a:pPr lvl="0"/>
            <a:r>
              <a:rPr lang="cs-CZ" sz="2400" dirty="0" smtClean="0"/>
              <a:t>CDA - Norman </a:t>
            </a:r>
            <a:r>
              <a:rPr lang="cs-CZ" sz="2400" dirty="0" err="1" smtClean="0"/>
              <a:t>Fairclough</a:t>
            </a:r>
            <a:r>
              <a:rPr lang="cs-CZ" sz="2400" dirty="0" smtClean="0"/>
              <a:t>: diskurz je </a:t>
            </a:r>
            <a:r>
              <a:rPr lang="cs-CZ" sz="2400" dirty="0"/>
              <a:t>„užití jazyka, ať už v podobě promluvy nebo psaného textu, které je chápané jako sociální praktika</a:t>
            </a:r>
            <a:r>
              <a:rPr lang="cs-CZ" sz="2400" dirty="0" smtClean="0"/>
              <a:t>“</a:t>
            </a:r>
            <a:r>
              <a:rPr lang="cs-CZ" sz="2400" dirty="0" smtClean="0"/>
              <a:t>; zaměření na aktéry a ideologie</a:t>
            </a:r>
            <a:endParaRPr lang="cs-CZ" sz="3200" dirty="0" smtClean="0"/>
          </a:p>
          <a:p>
            <a:pPr lvl="0"/>
            <a:r>
              <a:rPr lang="cs-CZ" sz="2400" dirty="0" smtClean="0"/>
              <a:t>Diskurzivní </a:t>
            </a:r>
            <a:r>
              <a:rPr lang="cs-CZ" sz="2400" dirty="0" smtClean="0"/>
              <a:t>psychologie - Jonathan </a:t>
            </a:r>
            <a:r>
              <a:rPr lang="cs-CZ" sz="2400" dirty="0" err="1" smtClean="0"/>
              <a:t>Potter</a:t>
            </a:r>
            <a:r>
              <a:rPr lang="cs-CZ" sz="2400" dirty="0" smtClean="0"/>
              <a:t>, Margaret </a:t>
            </a:r>
            <a:r>
              <a:rPr lang="cs-CZ" sz="2400" dirty="0" err="1" smtClean="0"/>
              <a:t>Wetherell</a:t>
            </a:r>
            <a:r>
              <a:rPr lang="cs-CZ" sz="2400" dirty="0" smtClean="0"/>
              <a:t>: diskurz </a:t>
            </a:r>
            <a:r>
              <a:rPr lang="cs-CZ" sz="2400" dirty="0" smtClean="0"/>
              <a:t>je </a:t>
            </a:r>
            <a:r>
              <a:rPr lang="cs-CZ" sz="2400" dirty="0" smtClean="0"/>
              <a:t>jazyk jako způsob jednání; diskurz </a:t>
            </a:r>
            <a:r>
              <a:rPr lang="cs-CZ" sz="2400" dirty="0" smtClean="0"/>
              <a:t>je „produktivní</a:t>
            </a:r>
            <a:r>
              <a:rPr lang="cs-CZ" sz="2400" dirty="0" smtClean="0"/>
              <a:t>“ (produkuje realitu), ovšem tato produktivnost je dosahována především v rámci aktuálních interakčních/řečových výkonů (blízko také entometodologie a konverzační analýza</a:t>
            </a:r>
          </a:p>
          <a:p>
            <a:pPr lvl="0"/>
            <a:r>
              <a:rPr lang="cs-CZ" dirty="0" smtClean="0"/>
              <a:t>To jak chápeme diskurz, pak určuje i to, jak ho můžeme zkoumat</a:t>
            </a:r>
            <a:endParaRPr lang="cs-CZ" dirty="0"/>
          </a:p>
        </p:txBody>
      </p:sp>
    </p:spTree>
    <p:extLst>
      <p:ext uri="{BB962C8B-B14F-4D97-AF65-F5344CB8AC3E}">
        <p14:creationId xmlns:p14="http://schemas.microsoft.com/office/powerpoint/2010/main" val="1459864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Michel </a:t>
            </a:r>
            <a:r>
              <a:rPr lang="cs-CZ" dirty="0" err="1" smtClean="0"/>
              <a:t>Foucault</a:t>
            </a:r>
            <a:r>
              <a:rPr lang="cs-CZ" dirty="0" smtClean="0"/>
              <a:t> a </a:t>
            </a:r>
            <a:r>
              <a:rPr lang="cs-CZ" dirty="0" smtClean="0"/>
              <a:t>diskurz</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diskurz </a:t>
            </a:r>
            <a:r>
              <a:rPr lang="cs-CZ" dirty="0"/>
              <a:t>jako </a:t>
            </a:r>
            <a:r>
              <a:rPr lang="cs-CZ" b="1" i="1" dirty="0" smtClean="0"/>
              <a:t>skrytá množina </a:t>
            </a:r>
            <a:r>
              <a:rPr lang="cs-CZ" b="1" i="1" dirty="0"/>
              <a:t>pravidel, princip utváření textů, předem daná schémata a normy</a:t>
            </a:r>
            <a:r>
              <a:rPr lang="cs-CZ" dirty="0"/>
              <a:t>, které stojí za konkrétním textovým materiálem a řídí jeho </a:t>
            </a:r>
            <a:r>
              <a:rPr lang="cs-CZ" dirty="0" smtClean="0"/>
              <a:t>produkci </a:t>
            </a:r>
            <a:r>
              <a:rPr lang="cs-CZ" dirty="0"/>
              <a:t>(Matonoha, 2009, s. </a:t>
            </a:r>
            <a:r>
              <a:rPr lang="cs-CZ" dirty="0" smtClean="0"/>
              <a:t>33)</a:t>
            </a:r>
          </a:p>
          <a:p>
            <a:r>
              <a:rPr lang="cs-CZ" dirty="0" smtClean="0"/>
              <a:t>specifický </a:t>
            </a:r>
            <a:r>
              <a:rPr lang="cs-CZ" dirty="0"/>
              <a:t>způsob rozumění světu, způsob jakým se o něčem </a:t>
            </a:r>
            <a:r>
              <a:rPr lang="cs-CZ" dirty="0" smtClean="0"/>
              <a:t>mluví</a:t>
            </a:r>
          </a:p>
          <a:p>
            <a:r>
              <a:rPr lang="cs-CZ" dirty="0" smtClean="0"/>
              <a:t>diskurz </a:t>
            </a:r>
            <a:r>
              <a:rPr lang="cs-CZ" dirty="0"/>
              <a:t>je typický pro určitou </a:t>
            </a:r>
            <a:r>
              <a:rPr lang="cs-CZ" dirty="0" smtClean="0"/>
              <a:t>epistémé</a:t>
            </a:r>
          </a:p>
          <a:p>
            <a:r>
              <a:rPr lang="cs-CZ" b="1" i="1" dirty="0"/>
              <a:t>d</a:t>
            </a:r>
            <a:r>
              <a:rPr lang="cs-CZ" b="1" i="1" dirty="0" smtClean="0"/>
              <a:t>iskurz </a:t>
            </a:r>
            <a:r>
              <a:rPr lang="cs-CZ" b="1" i="1" dirty="0" smtClean="0"/>
              <a:t>je produktivní</a:t>
            </a:r>
            <a:r>
              <a:rPr lang="cs-CZ" dirty="0" smtClean="0"/>
              <a:t>: diskurz není vytvářen subjekty, naopak subjekt je vytvářen diskurzem – skrze mě promlouvá </a:t>
            </a:r>
            <a:r>
              <a:rPr lang="cs-CZ" dirty="0" smtClean="0"/>
              <a:t>diskurz</a:t>
            </a:r>
          </a:p>
          <a:p>
            <a:r>
              <a:rPr lang="cs-CZ" b="1" i="1" dirty="0" smtClean="0"/>
              <a:t>představuje </a:t>
            </a:r>
            <a:r>
              <a:rPr lang="cs-CZ" b="1" i="1" dirty="0"/>
              <a:t>pravidla myšlení a mluvení – bez něj by nebylo možné myslet a </a:t>
            </a:r>
            <a:r>
              <a:rPr lang="cs-CZ" b="1" i="1" dirty="0" smtClean="0"/>
              <a:t>mluvit</a:t>
            </a:r>
            <a:r>
              <a:rPr lang="cs-CZ" dirty="0" smtClean="0"/>
              <a:t> (diskurz </a:t>
            </a:r>
            <a:r>
              <a:rPr lang="cs-CZ" dirty="0"/>
              <a:t>jako násilí na lidech)</a:t>
            </a:r>
          </a:p>
          <a:p>
            <a:r>
              <a:rPr lang="cs-CZ" dirty="0" smtClean="0"/>
              <a:t>je </a:t>
            </a:r>
            <a:r>
              <a:rPr lang="cs-CZ" dirty="0" smtClean="0"/>
              <a:t>utvářen nikoliv individuálně, ale společensky</a:t>
            </a:r>
          </a:p>
          <a:p>
            <a:endParaRPr lang="cs-CZ" dirty="0"/>
          </a:p>
        </p:txBody>
      </p:sp>
    </p:spTree>
    <p:extLst>
      <p:ext uri="{BB962C8B-B14F-4D97-AF65-F5344CB8AC3E}">
        <p14:creationId xmlns:p14="http://schemas.microsoft.com/office/powerpoint/2010/main" val="35808364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Michel </a:t>
            </a:r>
            <a:r>
              <a:rPr lang="cs-CZ" dirty="0" err="1" smtClean="0"/>
              <a:t>Foucault</a:t>
            </a:r>
            <a:r>
              <a:rPr lang="cs-CZ" dirty="0" smtClean="0"/>
              <a:t>, vědění a moc</a:t>
            </a:r>
            <a:endParaRPr lang="cs-CZ" dirty="0"/>
          </a:p>
        </p:txBody>
      </p:sp>
      <p:sp>
        <p:nvSpPr>
          <p:cNvPr id="3" name="Zástupný symbol pro obsah 2"/>
          <p:cNvSpPr>
            <a:spLocks noGrp="1"/>
          </p:cNvSpPr>
          <p:nvPr>
            <p:ph idx="1"/>
          </p:nvPr>
        </p:nvSpPr>
        <p:spPr/>
        <p:txBody>
          <a:bodyPr>
            <a:normAutofit/>
          </a:bodyPr>
          <a:lstStyle/>
          <a:p>
            <a:r>
              <a:rPr lang="cs-CZ" dirty="0" smtClean="0"/>
              <a:t>Souvislost </a:t>
            </a:r>
            <a:r>
              <a:rPr lang="cs-CZ" dirty="0" smtClean="0"/>
              <a:t>vědění a moci: </a:t>
            </a:r>
            <a:r>
              <a:rPr lang="cs-CZ" b="1" i="1" dirty="0"/>
              <a:t>Vědět neznamená objevit pravdu, ale učinit </a:t>
            </a:r>
            <a:r>
              <a:rPr lang="cs-CZ" b="1" i="1" dirty="0" smtClean="0"/>
              <a:t>pravdu</a:t>
            </a:r>
          </a:p>
          <a:p>
            <a:pPr lvl="0"/>
            <a:r>
              <a:rPr lang="cs-CZ" dirty="0" smtClean="0"/>
              <a:t>Režimy pravdy: </a:t>
            </a:r>
            <a:r>
              <a:rPr lang="cs-CZ" b="1" i="1" dirty="0"/>
              <a:t>Diskurz je tak možné chápat jako podmínky a pravidla vytváření pravdy. </a:t>
            </a:r>
            <a:endParaRPr lang="cs-CZ" dirty="0"/>
          </a:p>
          <a:p>
            <a:pPr lvl="0"/>
            <a:r>
              <a:rPr lang="cs-CZ" dirty="0" smtClean="0"/>
              <a:t>Při zkoumání je </a:t>
            </a:r>
            <a:r>
              <a:rPr lang="cs-CZ" dirty="0"/>
              <a:t>třeba zaměřit se na to, jak je to, co je pokládáno za pravdu, vytvářeno v </a:t>
            </a:r>
            <a:r>
              <a:rPr lang="cs-CZ" dirty="0" smtClean="0"/>
              <a:t>diskurzu</a:t>
            </a:r>
          </a:p>
          <a:p>
            <a:pPr lvl="0"/>
            <a:r>
              <a:rPr lang="cs-CZ" dirty="0"/>
              <a:t>všechny promluvy je pak tedy možno chápat buďto využití a rozvinutí dominantního diskurzu, </a:t>
            </a:r>
            <a:r>
              <a:rPr lang="cs-CZ" dirty="0" smtClean="0"/>
              <a:t>nebo </a:t>
            </a:r>
            <a:r>
              <a:rPr lang="cs-CZ" dirty="0"/>
              <a:t>naopak jako akt odporu proti tomuto diskurzu </a:t>
            </a:r>
          </a:p>
          <a:p>
            <a:endParaRPr lang="cs-CZ" dirty="0" smtClean="0"/>
          </a:p>
          <a:p>
            <a:endParaRPr lang="cs-CZ" dirty="0"/>
          </a:p>
        </p:txBody>
      </p:sp>
    </p:spTree>
    <p:extLst>
      <p:ext uri="{BB962C8B-B14F-4D97-AF65-F5344CB8AC3E}">
        <p14:creationId xmlns:p14="http://schemas.microsoft.com/office/powerpoint/2010/main" val="3648889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Foucaultovi</a:t>
            </a:r>
            <a:r>
              <a:rPr lang="cs-CZ" dirty="0" smtClean="0"/>
              <a:t> následovníci</a:t>
            </a:r>
            <a:endParaRPr lang="cs-CZ" dirty="0"/>
          </a:p>
        </p:txBody>
      </p:sp>
      <p:sp>
        <p:nvSpPr>
          <p:cNvPr id="3" name="Zástupný symbol pro obsah 2"/>
          <p:cNvSpPr>
            <a:spLocks noGrp="1"/>
          </p:cNvSpPr>
          <p:nvPr>
            <p:ph idx="1"/>
          </p:nvPr>
        </p:nvSpPr>
        <p:spPr/>
        <p:txBody>
          <a:bodyPr/>
          <a:lstStyle/>
          <a:p>
            <a:pPr lvl="0"/>
            <a:r>
              <a:rPr lang="cs-CZ" dirty="0"/>
              <a:t>přijímají jeho pojetí </a:t>
            </a:r>
            <a:r>
              <a:rPr lang="cs-CZ" b="1" i="1" dirty="0"/>
              <a:t>diskurzu jako určitého souboru sdělení svázaného určitými danými pravidly – a tento soubor sdělení určuje hranice toho, co může mít za daných podmínek smysl</a:t>
            </a:r>
            <a:endParaRPr lang="cs-CZ" dirty="0"/>
          </a:p>
          <a:p>
            <a:r>
              <a:rPr lang="cs-CZ" dirty="0" smtClean="0"/>
              <a:t>Neexistuje ale jen jeden dominantní diskurz spojený s epistémé, ale </a:t>
            </a:r>
            <a:r>
              <a:rPr lang="cs-CZ" dirty="0"/>
              <a:t>existuje </a:t>
            </a:r>
            <a:r>
              <a:rPr lang="cs-CZ" b="1" i="1" dirty="0"/>
              <a:t>mnoho různých diskurzů</a:t>
            </a:r>
            <a:r>
              <a:rPr lang="cs-CZ" dirty="0"/>
              <a:t>, které v jedné době buďto stojí vedle sebe, podporují se nebo proti sobě bojují o právo, co má být pokládáno za </a:t>
            </a:r>
            <a:r>
              <a:rPr lang="cs-CZ" dirty="0" smtClean="0"/>
              <a:t>pravdu</a:t>
            </a:r>
          </a:p>
          <a:p>
            <a:r>
              <a:rPr lang="cs-CZ" dirty="0" smtClean="0"/>
              <a:t>Spojení diskurzu a moci, ideologie</a:t>
            </a:r>
            <a:endParaRPr lang="cs-CZ" dirty="0"/>
          </a:p>
        </p:txBody>
      </p:sp>
    </p:spTree>
    <p:extLst>
      <p:ext uri="{BB962C8B-B14F-4D97-AF65-F5344CB8AC3E}">
        <p14:creationId xmlns:p14="http://schemas.microsoft.com/office/powerpoint/2010/main" val="40967684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Norman </a:t>
            </a:r>
            <a:r>
              <a:rPr lang="cs-CZ" dirty="0" err="1" smtClean="0"/>
              <a:t>Fairclough</a:t>
            </a:r>
            <a:endParaRPr lang="cs-CZ" dirty="0"/>
          </a:p>
        </p:txBody>
      </p:sp>
      <p:sp>
        <p:nvSpPr>
          <p:cNvPr id="3" name="Zástupný symbol pro obsah 2"/>
          <p:cNvSpPr>
            <a:spLocks noGrp="1"/>
          </p:cNvSpPr>
          <p:nvPr>
            <p:ph idx="1"/>
          </p:nvPr>
        </p:nvSpPr>
        <p:spPr/>
        <p:txBody>
          <a:bodyPr>
            <a:normAutofit fontScale="85000" lnSpcReduction="20000"/>
          </a:bodyPr>
          <a:lstStyle/>
          <a:p>
            <a:pPr lvl="0"/>
            <a:r>
              <a:rPr lang="cs-CZ" b="1" dirty="0" smtClean="0"/>
              <a:t>Diskurz jako řeč</a:t>
            </a:r>
            <a:r>
              <a:rPr lang="cs-CZ" b="1" dirty="0"/>
              <a:t>, která v sobě odráží sociální řád, a zároveň konstruuje (ustavuje) sociální řád</a:t>
            </a:r>
            <a:r>
              <a:rPr lang="cs-CZ" dirty="0"/>
              <a:t>, a také ustavuje interakce každého individua se </a:t>
            </a:r>
            <a:r>
              <a:rPr lang="cs-CZ" dirty="0" smtClean="0"/>
              <a:t>společností</a:t>
            </a:r>
          </a:p>
          <a:p>
            <a:r>
              <a:rPr lang="cs-CZ" dirty="0" smtClean="0"/>
              <a:t>Diskurz chápe zároveň </a:t>
            </a:r>
            <a:r>
              <a:rPr lang="cs-CZ" dirty="0"/>
              <a:t>jako </a:t>
            </a:r>
            <a:r>
              <a:rPr lang="cs-CZ" b="1" dirty="0"/>
              <a:t>soubor všech užití řeči či prohlášení </a:t>
            </a:r>
            <a:r>
              <a:rPr lang="cs-CZ" dirty="0"/>
              <a:t>(textů, promluv, dalších komunikačních prostředků); a jako </a:t>
            </a:r>
            <a:r>
              <a:rPr lang="cs-CZ" b="1" dirty="0"/>
              <a:t>proces vytváření těchto promluv</a:t>
            </a:r>
            <a:r>
              <a:rPr lang="cs-CZ" dirty="0"/>
              <a:t>, který má určitá </a:t>
            </a:r>
            <a:r>
              <a:rPr lang="cs-CZ" b="1" dirty="0" smtClean="0"/>
              <a:t>pravidla</a:t>
            </a:r>
          </a:p>
          <a:p>
            <a:pPr lvl="0"/>
            <a:r>
              <a:rPr lang="cs-CZ" dirty="0"/>
              <a:t>diskurz je to, jakým způsobem lidé vyjadřují své vlastní názory a hodnotové soudy, přičemž mnohé z toho je před-strukturováno v podobě toho, co je pokládáno v dané společnosti či okolnosti za </a:t>
            </a:r>
            <a:r>
              <a:rPr lang="cs-CZ" b="1" dirty="0"/>
              <a:t>normální či </a:t>
            </a:r>
            <a:r>
              <a:rPr lang="cs-CZ" b="1" dirty="0" smtClean="0"/>
              <a:t>vhodné</a:t>
            </a:r>
          </a:p>
          <a:p>
            <a:pPr lvl="0"/>
            <a:r>
              <a:rPr lang="cs-CZ" dirty="0"/>
              <a:t>pravidla diskurzu jsou určena pravidly společenskými, a diskurz zároveň společenská pravidla  a instituce </a:t>
            </a:r>
            <a:r>
              <a:rPr lang="cs-CZ" dirty="0" smtClean="0"/>
              <a:t>utváří</a:t>
            </a:r>
            <a:endParaRPr lang="cs-CZ" dirty="0"/>
          </a:p>
          <a:p>
            <a:r>
              <a:rPr lang="cs-CZ" b="1" dirty="0" smtClean="0"/>
              <a:t>sociální </a:t>
            </a:r>
            <a:r>
              <a:rPr lang="cs-CZ" b="1" dirty="0"/>
              <a:t>instituce obsahují různé ideologicko-diskurzivní formace</a:t>
            </a:r>
            <a:r>
              <a:rPr lang="cs-CZ" dirty="0"/>
              <a:t> (IDF), které jsou spojené s různými skupinami v rámci té dané </a:t>
            </a:r>
            <a:r>
              <a:rPr lang="cs-CZ" dirty="0" smtClean="0"/>
              <a:t>instituce; obvykle je jedna dominantní</a:t>
            </a:r>
            <a:endParaRPr lang="cs-CZ" b="1" dirty="0"/>
          </a:p>
          <a:p>
            <a:endParaRPr lang="cs-CZ" dirty="0"/>
          </a:p>
          <a:p>
            <a:pPr lvl="0"/>
            <a:endParaRPr lang="cs-CZ" dirty="0"/>
          </a:p>
        </p:txBody>
      </p:sp>
    </p:spTree>
    <p:extLst>
      <p:ext uri="{BB962C8B-B14F-4D97-AF65-F5344CB8AC3E}">
        <p14:creationId xmlns:p14="http://schemas.microsoft.com/office/powerpoint/2010/main" val="24496767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Jazyk a sociální konstrukce společnosti</a:t>
            </a:r>
            <a:endParaRPr lang="cs-CZ" dirty="0"/>
          </a:p>
        </p:txBody>
      </p:sp>
      <p:sp>
        <p:nvSpPr>
          <p:cNvPr id="3" name="Zástupný symbol pro obsah 2"/>
          <p:cNvSpPr>
            <a:spLocks noGrp="1"/>
          </p:cNvSpPr>
          <p:nvPr>
            <p:ph idx="1"/>
          </p:nvPr>
        </p:nvSpPr>
        <p:spPr/>
        <p:txBody>
          <a:bodyPr/>
          <a:lstStyle/>
          <a:p>
            <a:pPr lvl="0"/>
            <a:r>
              <a:rPr lang="cs-CZ" dirty="0" smtClean="0"/>
              <a:t>naše </a:t>
            </a:r>
            <a:r>
              <a:rPr lang="cs-CZ" dirty="0"/>
              <a:t>řeč a výpovědi neodrážejí neutrálně náš svět, identity nebo sociální vztahy; ale </a:t>
            </a:r>
            <a:r>
              <a:rPr lang="cs-CZ" dirty="0" smtClean="0"/>
              <a:t>hrají </a:t>
            </a:r>
            <a:r>
              <a:rPr lang="cs-CZ" dirty="0"/>
              <a:t>aktivní roli při jejich vytváření a </a:t>
            </a:r>
            <a:r>
              <a:rPr lang="cs-CZ" dirty="0" smtClean="0"/>
              <a:t>změně</a:t>
            </a:r>
          </a:p>
          <a:p>
            <a:pPr lvl="0"/>
            <a:endParaRPr lang="cs-CZ" dirty="0" smtClean="0"/>
          </a:p>
          <a:p>
            <a:pPr marL="0" lvl="0" indent="0">
              <a:buNone/>
            </a:pPr>
            <a:r>
              <a:rPr lang="cs-CZ" b="1" i="1" dirty="0"/>
              <a:t>1) Kritický přístup k vědění, které je pokládané za </a:t>
            </a:r>
            <a:r>
              <a:rPr lang="cs-CZ" b="1" i="1" dirty="0" smtClean="0"/>
              <a:t>samozřejmé</a:t>
            </a:r>
          </a:p>
          <a:p>
            <a:pPr marL="0" lvl="0" indent="0">
              <a:buNone/>
            </a:pPr>
            <a:r>
              <a:rPr lang="cs-CZ" b="1" i="1" dirty="0"/>
              <a:t>2) Historická a kulturní </a:t>
            </a:r>
            <a:r>
              <a:rPr lang="cs-CZ" b="1" i="1" dirty="0" smtClean="0"/>
              <a:t>specifičnost</a:t>
            </a:r>
          </a:p>
          <a:p>
            <a:pPr marL="0" lvl="0" indent="0">
              <a:buNone/>
            </a:pPr>
            <a:r>
              <a:rPr lang="cs-CZ" b="1" i="1" dirty="0"/>
              <a:t>3) Vědění je vytvářeno skrze sociální </a:t>
            </a:r>
            <a:r>
              <a:rPr lang="cs-CZ" b="1" i="1" dirty="0" smtClean="0"/>
              <a:t>interakce, ve kterých utváříme společné pravdy</a:t>
            </a:r>
            <a:endParaRPr lang="cs-CZ" b="1" i="1" dirty="0" smtClean="0"/>
          </a:p>
          <a:p>
            <a:pPr marL="0" lvl="0" indent="0">
              <a:buNone/>
            </a:pPr>
            <a:r>
              <a:rPr lang="cs-CZ" b="1" i="1" dirty="0" smtClean="0"/>
              <a:t>4) Různá </a:t>
            </a:r>
            <a:r>
              <a:rPr lang="cs-CZ" b="1" i="1" dirty="0"/>
              <a:t>sociální chápání světa vedou k různým sociálním jednáním.</a:t>
            </a:r>
            <a:r>
              <a:rPr lang="cs-CZ" dirty="0"/>
              <a:t> </a:t>
            </a:r>
          </a:p>
        </p:txBody>
      </p:sp>
    </p:spTree>
    <p:extLst>
      <p:ext uri="{BB962C8B-B14F-4D97-AF65-F5344CB8AC3E}">
        <p14:creationId xmlns:p14="http://schemas.microsoft.com/office/powerpoint/2010/main" val="156922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Sociální konstruktivismus 2</a:t>
            </a:r>
            <a:endParaRPr lang="cs-CZ" dirty="0"/>
          </a:p>
        </p:txBody>
      </p:sp>
      <p:sp>
        <p:nvSpPr>
          <p:cNvPr id="3" name="Zástupný symbol pro obsah 2"/>
          <p:cNvSpPr>
            <a:spLocks noGrp="1"/>
          </p:cNvSpPr>
          <p:nvPr>
            <p:ph idx="1"/>
          </p:nvPr>
        </p:nvSpPr>
        <p:spPr>
          <a:xfrm>
            <a:off x="838200" y="1345474"/>
            <a:ext cx="10515600" cy="5355772"/>
          </a:xfrm>
        </p:spPr>
        <p:txBody>
          <a:bodyPr>
            <a:normAutofit fontScale="85000" lnSpcReduction="20000"/>
          </a:bodyPr>
          <a:lstStyle/>
          <a:p>
            <a:pPr lvl="0"/>
            <a:endParaRPr lang="cs-CZ" dirty="0" smtClean="0"/>
          </a:p>
          <a:p>
            <a:r>
              <a:rPr lang="cs-CZ" dirty="0" smtClean="0"/>
              <a:t>Mohlo by se tedy zdát, že sociální realita je stále v pohybu a „vše je možné“</a:t>
            </a:r>
          </a:p>
          <a:p>
            <a:r>
              <a:rPr lang="cs-CZ" dirty="0" smtClean="0"/>
              <a:t>ale </a:t>
            </a:r>
            <a:r>
              <a:rPr lang="cs-CZ" dirty="0"/>
              <a:t>v praxi, v konkrétních a specifických situacích, je sociální svět svázán řadou pravidel; identity, které si může jedinec přivlastnit, a výroky, které si může dovolit ve specifické situaci pronést, </a:t>
            </a:r>
            <a:r>
              <a:rPr lang="cs-CZ" b="1" dirty="0"/>
              <a:t>jsou značně omezeny</a:t>
            </a:r>
            <a:endParaRPr lang="cs-CZ" dirty="0"/>
          </a:p>
          <a:p>
            <a:pPr lvl="0"/>
            <a:r>
              <a:rPr lang="cs-CZ" dirty="0" smtClean="0"/>
              <a:t>diskurzivní </a:t>
            </a:r>
            <a:r>
              <a:rPr lang="cs-CZ" dirty="0"/>
              <a:t>analýza pak vlastně zkoumá tyto pravidla a to, čím se tato omezení řídí a jak jsou ustavována</a:t>
            </a:r>
          </a:p>
          <a:p>
            <a:pPr lvl="0"/>
            <a:r>
              <a:rPr lang="cs-CZ" dirty="0"/>
              <a:t>sociální realita je nám přístupná jedině skrze řeč; prostřednictvím řeči vytváříme reprezentace skutečnosti, které ale nikdy nejsou jen obyčejné odrazy původní reality, ale </a:t>
            </a:r>
            <a:r>
              <a:rPr lang="cs-CZ" dirty="0" smtClean="0"/>
              <a:t>tuto realitu (re)konstruují</a:t>
            </a:r>
            <a:endParaRPr lang="cs-CZ" dirty="0"/>
          </a:p>
          <a:p>
            <a:pPr lvl="0"/>
            <a:r>
              <a:rPr lang="cs-CZ" dirty="0"/>
              <a:t>to ale nutně neznamená, že by skutečnost sama o sobě neexistovala – významy a reprezentace jsou samy o sobě skutečné, </a:t>
            </a:r>
            <a:r>
              <a:rPr lang="cs-CZ" b="1" i="1" dirty="0"/>
              <a:t>materiální objekty také existují – ovšem získávají význam až skrze </a:t>
            </a:r>
            <a:r>
              <a:rPr lang="cs-CZ" b="1" i="1" dirty="0" smtClean="0"/>
              <a:t>diskurz</a:t>
            </a:r>
          </a:p>
          <a:p>
            <a:pPr lvl="0"/>
            <a:r>
              <a:rPr lang="cs-CZ" dirty="0"/>
              <a:t>změny v diskurzu vedou ke změnám v sociálním světě – sociální svět se mění skrze změny v diskurzu</a:t>
            </a:r>
          </a:p>
          <a:p>
            <a:r>
              <a:rPr lang="cs-CZ" dirty="0"/>
              <a:t>tím, jak se různé diskurzy utkávají, soutěží spolu a ovlivňují se, dochází k reprodukování a také ke změně sociální reality</a:t>
            </a:r>
          </a:p>
          <a:p>
            <a:pPr lvl="0"/>
            <a:endParaRPr lang="cs-CZ" dirty="0"/>
          </a:p>
          <a:p>
            <a:endParaRPr lang="cs-CZ" dirty="0"/>
          </a:p>
        </p:txBody>
      </p:sp>
    </p:spTree>
    <p:extLst>
      <p:ext uri="{BB962C8B-B14F-4D97-AF65-F5344CB8AC3E}">
        <p14:creationId xmlns:p14="http://schemas.microsoft.com/office/powerpoint/2010/main" val="198906889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760</Words>
  <Application>Microsoft Office PowerPoint</Application>
  <PresentationFormat>Širokoúhlá obrazovka</PresentationFormat>
  <Paragraphs>143</Paragraphs>
  <Slides>11</Slides>
  <Notes>9</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11</vt:i4>
      </vt:variant>
    </vt:vector>
  </HeadingPairs>
  <TitlesOfParts>
    <vt:vector size="15" baseType="lpstr">
      <vt:lpstr>Arial</vt:lpstr>
      <vt:lpstr>Calibri</vt:lpstr>
      <vt:lpstr>Calibri Light</vt:lpstr>
      <vt:lpstr>Motiv Office</vt:lpstr>
      <vt:lpstr>Analýza diskurzu</vt:lpstr>
      <vt:lpstr>Kurz</vt:lpstr>
      <vt:lpstr>Co je to diskurz</vt:lpstr>
      <vt:lpstr>Michel Foucault a diskurz</vt:lpstr>
      <vt:lpstr>Michel Foucault, vědění a moc</vt:lpstr>
      <vt:lpstr>Foucaultovi následovníci</vt:lpstr>
      <vt:lpstr>Norman Fairclough</vt:lpstr>
      <vt:lpstr>Jazyk a sociální konstrukce společnosti</vt:lpstr>
      <vt:lpstr>Sociální konstruktivismus 2</vt:lpstr>
      <vt:lpstr>Shrnutí</vt:lpstr>
      <vt:lpstr>Při zkoumání diskurzu tedy:</vt:lpstr>
    </vt:vector>
  </TitlesOfParts>
  <Company>SOU AV 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Analýza diskurzu</dc:title>
  <dc:creator>Radka Dudová</dc:creator>
  <cp:lastModifiedBy>Radka Dudová</cp:lastModifiedBy>
  <cp:revision>13</cp:revision>
  <dcterms:created xsi:type="dcterms:W3CDTF">2024-02-22T12:07:44Z</dcterms:created>
  <dcterms:modified xsi:type="dcterms:W3CDTF">2024-02-22T16:10:37Z</dcterms:modified>
</cp:coreProperties>
</file>