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57" r:id="rId4"/>
    <p:sldId id="287" r:id="rId5"/>
    <p:sldId id="280" r:id="rId6"/>
    <p:sldId id="285" r:id="rId7"/>
    <p:sldId id="258" r:id="rId8"/>
    <p:sldId id="259" r:id="rId9"/>
    <p:sldId id="260" r:id="rId10"/>
    <p:sldId id="261" r:id="rId11"/>
    <p:sldId id="262" r:id="rId12"/>
    <p:sldId id="286" r:id="rId13"/>
    <p:sldId id="263" r:id="rId14"/>
    <p:sldId id="281" r:id="rId15"/>
    <p:sldId id="282" r:id="rId16"/>
    <p:sldId id="283" r:id="rId17"/>
    <p:sldId id="284"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2" autoAdjust="0"/>
    <p:restoredTop sz="94660"/>
  </p:normalViewPr>
  <p:slideViewPr>
    <p:cSldViewPr snapToGrid="0">
      <p:cViewPr varScale="1">
        <p:scale>
          <a:sx n="105" d="100"/>
          <a:sy n="105" d="100"/>
        </p:scale>
        <p:origin x="20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2864EBD2-5122-47BB-A8F5-1C6E6ECC2518}" type="datetimeFigureOut">
              <a:rPr lang="cs-CZ" smtClean="0"/>
              <a:t>25.06.2019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3747A-FDCD-4483-9BB0-12B26033D364}" type="slidenum">
              <a:rPr lang="cs-CZ" smtClean="0"/>
              <a:t>‹#›</a:t>
            </a:fld>
            <a:endParaRPr lang="cs-CZ"/>
          </a:p>
        </p:txBody>
      </p:sp>
    </p:spTree>
    <p:extLst>
      <p:ext uri="{BB962C8B-B14F-4D97-AF65-F5344CB8AC3E}">
        <p14:creationId xmlns:p14="http://schemas.microsoft.com/office/powerpoint/2010/main" val="284759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864EBD2-5122-47BB-A8F5-1C6E6ECC2518}" type="datetimeFigureOut">
              <a:rPr lang="cs-CZ" smtClean="0"/>
              <a:t>25.06.2019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3747A-FDCD-4483-9BB0-12B26033D364}" type="slidenum">
              <a:rPr lang="cs-CZ" smtClean="0"/>
              <a:t>‹#›</a:t>
            </a:fld>
            <a:endParaRPr lang="cs-CZ"/>
          </a:p>
        </p:txBody>
      </p:sp>
    </p:spTree>
    <p:extLst>
      <p:ext uri="{BB962C8B-B14F-4D97-AF65-F5344CB8AC3E}">
        <p14:creationId xmlns:p14="http://schemas.microsoft.com/office/powerpoint/2010/main" val="121610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864EBD2-5122-47BB-A8F5-1C6E6ECC2518}" type="datetimeFigureOut">
              <a:rPr lang="cs-CZ" smtClean="0"/>
              <a:t>25.06.2019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3747A-FDCD-4483-9BB0-12B26033D364}" type="slidenum">
              <a:rPr lang="cs-CZ" smtClean="0"/>
              <a:t>‹#›</a:t>
            </a:fld>
            <a:endParaRPr lang="cs-CZ"/>
          </a:p>
        </p:txBody>
      </p:sp>
    </p:spTree>
    <p:extLst>
      <p:ext uri="{BB962C8B-B14F-4D97-AF65-F5344CB8AC3E}">
        <p14:creationId xmlns:p14="http://schemas.microsoft.com/office/powerpoint/2010/main" val="2098980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864EBD2-5122-47BB-A8F5-1C6E6ECC2518}" type="datetimeFigureOut">
              <a:rPr lang="cs-CZ" smtClean="0"/>
              <a:t>25.06.2019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3747A-FDCD-4483-9BB0-12B26033D364}" type="slidenum">
              <a:rPr lang="cs-CZ" smtClean="0"/>
              <a:t>‹#›</a:t>
            </a:fld>
            <a:endParaRPr lang="cs-CZ"/>
          </a:p>
        </p:txBody>
      </p:sp>
    </p:spTree>
    <p:extLst>
      <p:ext uri="{BB962C8B-B14F-4D97-AF65-F5344CB8AC3E}">
        <p14:creationId xmlns:p14="http://schemas.microsoft.com/office/powerpoint/2010/main" val="183040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2864EBD2-5122-47BB-A8F5-1C6E6ECC2518}" type="datetimeFigureOut">
              <a:rPr lang="cs-CZ" smtClean="0"/>
              <a:t>25.06.2019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3747A-FDCD-4483-9BB0-12B26033D364}" type="slidenum">
              <a:rPr lang="cs-CZ" smtClean="0"/>
              <a:t>‹#›</a:t>
            </a:fld>
            <a:endParaRPr lang="cs-CZ"/>
          </a:p>
        </p:txBody>
      </p:sp>
    </p:spTree>
    <p:extLst>
      <p:ext uri="{BB962C8B-B14F-4D97-AF65-F5344CB8AC3E}">
        <p14:creationId xmlns:p14="http://schemas.microsoft.com/office/powerpoint/2010/main" val="116485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864EBD2-5122-47BB-A8F5-1C6E6ECC2518}" type="datetimeFigureOut">
              <a:rPr lang="cs-CZ" smtClean="0"/>
              <a:t>25.06.2019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813747A-FDCD-4483-9BB0-12B26033D364}" type="slidenum">
              <a:rPr lang="cs-CZ" smtClean="0"/>
              <a:t>‹#›</a:t>
            </a:fld>
            <a:endParaRPr lang="cs-CZ"/>
          </a:p>
        </p:txBody>
      </p:sp>
    </p:spTree>
    <p:extLst>
      <p:ext uri="{BB962C8B-B14F-4D97-AF65-F5344CB8AC3E}">
        <p14:creationId xmlns:p14="http://schemas.microsoft.com/office/powerpoint/2010/main" val="757934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2864EBD2-5122-47BB-A8F5-1C6E6ECC2518}" type="datetimeFigureOut">
              <a:rPr lang="cs-CZ" smtClean="0"/>
              <a:t>25.06.2019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813747A-FDCD-4483-9BB0-12B26033D364}" type="slidenum">
              <a:rPr lang="cs-CZ" smtClean="0"/>
              <a:t>‹#›</a:t>
            </a:fld>
            <a:endParaRPr lang="cs-CZ"/>
          </a:p>
        </p:txBody>
      </p:sp>
    </p:spTree>
    <p:extLst>
      <p:ext uri="{BB962C8B-B14F-4D97-AF65-F5344CB8AC3E}">
        <p14:creationId xmlns:p14="http://schemas.microsoft.com/office/powerpoint/2010/main" val="2922409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2864EBD2-5122-47BB-A8F5-1C6E6ECC2518}" type="datetimeFigureOut">
              <a:rPr lang="cs-CZ" smtClean="0"/>
              <a:t>25.06.2019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813747A-FDCD-4483-9BB0-12B26033D364}" type="slidenum">
              <a:rPr lang="cs-CZ" smtClean="0"/>
              <a:t>‹#›</a:t>
            </a:fld>
            <a:endParaRPr lang="cs-CZ"/>
          </a:p>
        </p:txBody>
      </p:sp>
    </p:spTree>
    <p:extLst>
      <p:ext uri="{BB962C8B-B14F-4D97-AF65-F5344CB8AC3E}">
        <p14:creationId xmlns:p14="http://schemas.microsoft.com/office/powerpoint/2010/main" val="252164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864EBD2-5122-47BB-A8F5-1C6E6ECC2518}" type="datetimeFigureOut">
              <a:rPr lang="cs-CZ" smtClean="0"/>
              <a:t>25.06.2019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813747A-FDCD-4483-9BB0-12B26033D364}" type="slidenum">
              <a:rPr lang="cs-CZ" smtClean="0"/>
              <a:t>‹#›</a:t>
            </a:fld>
            <a:endParaRPr lang="cs-CZ"/>
          </a:p>
        </p:txBody>
      </p:sp>
    </p:spTree>
    <p:extLst>
      <p:ext uri="{BB962C8B-B14F-4D97-AF65-F5344CB8AC3E}">
        <p14:creationId xmlns:p14="http://schemas.microsoft.com/office/powerpoint/2010/main" val="1730046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2864EBD2-5122-47BB-A8F5-1C6E6ECC2518}" type="datetimeFigureOut">
              <a:rPr lang="cs-CZ" smtClean="0"/>
              <a:t>25.06.2019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813747A-FDCD-4483-9BB0-12B26033D364}" type="slidenum">
              <a:rPr lang="cs-CZ" smtClean="0"/>
              <a:t>‹#›</a:t>
            </a:fld>
            <a:endParaRPr lang="cs-CZ"/>
          </a:p>
        </p:txBody>
      </p:sp>
    </p:spTree>
    <p:extLst>
      <p:ext uri="{BB962C8B-B14F-4D97-AF65-F5344CB8AC3E}">
        <p14:creationId xmlns:p14="http://schemas.microsoft.com/office/powerpoint/2010/main" val="233815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2864EBD2-5122-47BB-A8F5-1C6E6ECC2518}" type="datetimeFigureOut">
              <a:rPr lang="cs-CZ" smtClean="0"/>
              <a:t>25.06.2019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813747A-FDCD-4483-9BB0-12B26033D364}" type="slidenum">
              <a:rPr lang="cs-CZ" smtClean="0"/>
              <a:t>‹#›</a:t>
            </a:fld>
            <a:endParaRPr lang="cs-CZ"/>
          </a:p>
        </p:txBody>
      </p:sp>
    </p:spTree>
    <p:extLst>
      <p:ext uri="{BB962C8B-B14F-4D97-AF65-F5344CB8AC3E}">
        <p14:creationId xmlns:p14="http://schemas.microsoft.com/office/powerpoint/2010/main" val="3206703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64EBD2-5122-47BB-A8F5-1C6E6ECC2518}" type="datetimeFigureOut">
              <a:rPr lang="cs-CZ" smtClean="0"/>
              <a:t>25.06.2019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3747A-FDCD-4483-9BB0-12B26033D364}" type="slidenum">
              <a:rPr lang="cs-CZ" smtClean="0"/>
              <a:t>‹#›</a:t>
            </a:fld>
            <a:endParaRPr lang="cs-CZ"/>
          </a:p>
        </p:txBody>
      </p:sp>
    </p:spTree>
    <p:extLst>
      <p:ext uri="{BB962C8B-B14F-4D97-AF65-F5344CB8AC3E}">
        <p14:creationId xmlns:p14="http://schemas.microsoft.com/office/powerpoint/2010/main" val="3632910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Školení obsluh lahví na plyny</a:t>
            </a:r>
            <a:endParaRPr lang="cs-CZ" dirty="0"/>
          </a:p>
        </p:txBody>
      </p:sp>
      <p:sp>
        <p:nvSpPr>
          <p:cNvPr id="3" name="Podnadpis 2"/>
          <p:cNvSpPr>
            <a:spLocks noGrp="1"/>
          </p:cNvSpPr>
          <p:nvPr>
            <p:ph type="subTitle" idx="1"/>
          </p:nvPr>
        </p:nvSpPr>
        <p:spPr/>
        <p:txBody>
          <a:bodyPr/>
          <a:lstStyle/>
          <a:p>
            <a:r>
              <a:rPr lang="cs-CZ" b="1" dirty="0"/>
              <a:t>tlakových lahví a rozvodů technického plynu podle ČSN 07 8304:2011</a:t>
            </a:r>
            <a:endParaRPr lang="cs-CZ" dirty="0"/>
          </a:p>
          <a:p>
            <a:endParaRPr lang="cs-CZ" dirty="0"/>
          </a:p>
        </p:txBody>
      </p:sp>
    </p:spTree>
    <p:extLst>
      <p:ext uri="{BB962C8B-B14F-4D97-AF65-F5344CB8AC3E}">
        <p14:creationId xmlns:p14="http://schemas.microsoft.com/office/powerpoint/2010/main" val="1744332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Pravidla pro zacházení s nádobami na plyny</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a:t>&gt; Plyny se přepouštějí z nádob do potrubí a zařízení dimenzovaných na nižší tlak pouze přes redukční ventil, určený a označený pro daný plyn a nastavený na příslušný výstupní přetlak, nízkotlaká část redukčního ventilu musí mít vždy tlakoměr a pojistné zařízení.   </a:t>
            </a:r>
          </a:p>
          <a:p>
            <a:r>
              <a:rPr lang="cs-CZ" dirty="0"/>
              <a:t> </a:t>
            </a:r>
          </a:p>
          <a:p>
            <a:r>
              <a:rPr lang="cs-CZ" dirty="0"/>
              <a:t>&gt; Před otevřením ventilu lahve s připojeným redukčním ventilem, se musí zkontrolovat, zda jsou uzavřené ventily spotřebičů a zda je nastaven regulační šroub redukčního ventilu. Po otevření lahvového ventilu je nutno přezkoušet těsnost redukčního ventilu zkouškou vysokotlaké části.</a:t>
            </a:r>
          </a:p>
          <a:p>
            <a:r>
              <a:rPr lang="cs-CZ" dirty="0"/>
              <a:t> </a:t>
            </a:r>
          </a:p>
          <a:p>
            <a:r>
              <a:rPr lang="cs-CZ" dirty="0"/>
              <a:t>&gt; Není-li možno vypouštět plyny na místě spotřeby pro nespolehlivost ventilu nebo jinou závadu a nebude-li ohrožena bezpečnost při dopravě, musí se nádoby bezodkladně vrátit zpět do plnírny.  </a:t>
            </a:r>
          </a:p>
          <a:p>
            <a:r>
              <a:rPr lang="cs-CZ" dirty="0"/>
              <a:t> </a:t>
            </a:r>
          </a:p>
          <a:p>
            <a:r>
              <a:rPr lang="cs-CZ" dirty="0"/>
              <a:t>&gt; Ve venkovním prostoru smějí být lahve skladovány pouze chráněné vhodným způsobem před účinky slunečního záření, před povětrnostními vlivy a proti neoprávněné manipulaci.</a:t>
            </a:r>
          </a:p>
          <a:p>
            <a:endParaRPr lang="cs-CZ" dirty="0"/>
          </a:p>
        </p:txBody>
      </p:sp>
    </p:spTree>
    <p:extLst>
      <p:ext uri="{BB962C8B-B14F-4D97-AF65-F5344CB8AC3E}">
        <p14:creationId xmlns:p14="http://schemas.microsoft.com/office/powerpoint/2010/main" val="3065015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Pravidla pro zacházení s nádobami na plyny</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smtClean="0"/>
              <a:t>Veškeré </a:t>
            </a:r>
            <a:r>
              <a:rPr lang="cs-CZ" dirty="0"/>
              <a:t>manipulace s nádobami k dopravě směsi dusíku a oxidu musí být prováděny s naprostým vyloučením přítomnosti mazadel, olejů, tuků a veškerých mastných látek. </a:t>
            </a:r>
          </a:p>
          <a:p>
            <a:r>
              <a:rPr lang="cs-CZ" dirty="0"/>
              <a:t> </a:t>
            </a:r>
          </a:p>
          <a:p>
            <a:r>
              <a:rPr lang="cs-CZ" dirty="0" smtClean="0"/>
              <a:t>Sklad </a:t>
            </a:r>
            <a:r>
              <a:rPr lang="cs-CZ" dirty="0"/>
              <a:t>lahví a rozvod plynů  je nutné chránit proti atmosférickým přepětím.</a:t>
            </a:r>
          </a:p>
          <a:p>
            <a:r>
              <a:rPr lang="cs-CZ" dirty="0"/>
              <a:t> </a:t>
            </a:r>
          </a:p>
          <a:p>
            <a:r>
              <a:rPr lang="cs-CZ" dirty="0" smtClean="0"/>
              <a:t>Zjištěné </a:t>
            </a:r>
            <a:r>
              <a:rPr lang="cs-CZ" dirty="0"/>
              <a:t>netěsnosti musí být odstraněny neprodleně a je nutno zabránit úniku plynu do uzavřených prostorů, aby nemohlo dojít k vytvoření výbušné směsi.</a:t>
            </a:r>
          </a:p>
          <a:p>
            <a:r>
              <a:rPr lang="cs-CZ" dirty="0"/>
              <a:t> </a:t>
            </a:r>
          </a:p>
          <a:p>
            <a:r>
              <a:rPr lang="cs-CZ" dirty="0" smtClean="0"/>
              <a:t>Rozmrazování </a:t>
            </a:r>
            <a:r>
              <a:rPr lang="cs-CZ" dirty="0"/>
              <a:t>redukčního ventilu se nesmí v žádném případě provádět otevřeným ohněm, rozmrazuje se hadrem namočeným v horké vodě. </a:t>
            </a:r>
          </a:p>
          <a:p>
            <a:r>
              <a:rPr lang="cs-CZ" i="1" dirty="0"/>
              <a:t> </a:t>
            </a:r>
            <a:endParaRPr lang="cs-CZ" dirty="0"/>
          </a:p>
          <a:p>
            <a:r>
              <a:rPr lang="cs-CZ" dirty="0" smtClean="0"/>
              <a:t>Zásobní </a:t>
            </a:r>
            <a:r>
              <a:rPr lang="cs-CZ" dirty="0"/>
              <a:t>lahve opatřené snímatelným kloboučkem, musí mít tento klobouček nasazený. </a:t>
            </a:r>
            <a:r>
              <a:rPr lang="cs-CZ" dirty="0" smtClean="0"/>
              <a:t>Nutno </a:t>
            </a:r>
            <a:r>
              <a:rPr lang="cs-CZ" dirty="0"/>
              <a:t>provádět snímání (odšroubování)  kloboučku pozvolna a dbát zvýšené opatrnosti,  při netěsnosti ventilu by mohl být v prostoru pod kloboučkem přetlak.</a:t>
            </a:r>
          </a:p>
          <a:p>
            <a:endParaRPr lang="cs-CZ" dirty="0"/>
          </a:p>
        </p:txBody>
      </p:sp>
    </p:spTree>
    <p:extLst>
      <p:ext uri="{BB962C8B-B14F-4D97-AF65-F5344CB8AC3E}">
        <p14:creationId xmlns:p14="http://schemas.microsoft.com/office/powerpoint/2010/main" val="362572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Redukční ventil</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4408" y="2303558"/>
            <a:ext cx="4489704" cy="4489704"/>
          </a:xfrm>
        </p:spPr>
      </p:pic>
    </p:spTree>
    <p:extLst>
      <p:ext uri="{BB962C8B-B14F-4D97-AF65-F5344CB8AC3E}">
        <p14:creationId xmlns:p14="http://schemas.microsoft.com/office/powerpoint/2010/main" val="492770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Pokyny pro regulaci, měření, ovládání zabezpečovacích a jiných zařízení</a:t>
            </a:r>
            <a:endParaRPr lang="cs-CZ" dirty="0"/>
          </a:p>
        </p:txBody>
      </p:sp>
      <p:sp>
        <p:nvSpPr>
          <p:cNvPr id="3" name="Zástupný symbol pro obsah 2"/>
          <p:cNvSpPr>
            <a:spLocks noGrp="1"/>
          </p:cNvSpPr>
          <p:nvPr>
            <p:ph idx="1"/>
          </p:nvPr>
        </p:nvSpPr>
        <p:spPr/>
        <p:txBody>
          <a:bodyPr/>
          <a:lstStyle/>
          <a:p>
            <a:r>
              <a:rPr lang="cs-CZ" dirty="0"/>
              <a:t> Z tlakové nádoby pro dopravu plynů (láhve), umístěné ve svislé poloze na určeném místě a řetízkem zajištěné před pádem a samovolným pohybem, </a:t>
            </a:r>
            <a:r>
              <a:rPr lang="cs-CZ" dirty="0" smtClean="0"/>
              <a:t> se plyny přepouštějí </a:t>
            </a:r>
            <a:r>
              <a:rPr lang="cs-CZ" dirty="0"/>
              <a:t>do potrubí a zařízení pouze přes redukční ventil, určený a označený pro daný plyn a nastavený na příslušný výstupní přetlak.  Nízkotlaká část redukčního ventilu musí mít vždy tlakoměr a funkční pojistné zařízení.  Takto instalovaná provozní láhev se připojuje vždy jen na vyzkoušené přípojné potrubí přes ventil. Dovolený přetlak se kontroluje tlakoměrem.</a:t>
            </a:r>
          </a:p>
          <a:p>
            <a:endParaRPr lang="cs-CZ" dirty="0"/>
          </a:p>
          <a:p>
            <a:endParaRPr lang="cs-CZ" dirty="0"/>
          </a:p>
        </p:txBody>
      </p:sp>
    </p:spTree>
    <p:extLst>
      <p:ext uri="{BB962C8B-B14F-4D97-AF65-F5344CB8AC3E}">
        <p14:creationId xmlns:p14="http://schemas.microsoft.com/office/powerpoint/2010/main" val="3001279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Postup práce s plynovou lahví a redukčním ventilem</a:t>
            </a:r>
            <a:endParaRPr lang="cs-CZ" dirty="0"/>
          </a:p>
        </p:txBody>
      </p:sp>
      <p:sp>
        <p:nvSpPr>
          <p:cNvPr id="3" name="Zástupný symbol pro obsah 2"/>
          <p:cNvSpPr>
            <a:spLocks noGrp="1"/>
          </p:cNvSpPr>
          <p:nvPr>
            <p:ph idx="1"/>
          </p:nvPr>
        </p:nvSpPr>
        <p:spPr/>
        <p:txBody>
          <a:bodyPr>
            <a:normAutofit fontScale="32500" lnSpcReduction="20000"/>
          </a:bodyPr>
          <a:lstStyle/>
          <a:p>
            <a:r>
              <a:rPr lang="pt-BR" b="1" i="1" dirty="0"/>
              <a:t>Postup práce s plynovou lahví</a:t>
            </a:r>
          </a:p>
          <a:p>
            <a:r>
              <a:rPr lang="cs-CZ" dirty="0"/>
              <a:t>Z lahve odšroubujeme ocelový kryt, chránící ventil. Nikdy se nesmí otvírat násilím (např. kladivem), ale</a:t>
            </a:r>
          </a:p>
          <a:p>
            <a:r>
              <a:rPr lang="cs-CZ" dirty="0"/>
              <a:t>maticovým klíčem vhodné velikosti. Potom se přišroubuje k lahvi správný redukční ventil a dobře se utáhne.</a:t>
            </a:r>
          </a:p>
          <a:p>
            <a:r>
              <a:rPr lang="cs-CZ" dirty="0"/>
              <a:t>Pomocí něj snížíme tlak odebíraný z lahve na potřebnou hodnotu.</a:t>
            </a:r>
          </a:p>
          <a:p>
            <a:r>
              <a:rPr lang="cs-CZ" dirty="0"/>
              <a:t>Odběr plynu z lahve neregulujeme ventilem na lahvi, protože ten slouží jen k jejímu uzavírání. Ke snížení</a:t>
            </a:r>
          </a:p>
          <a:p>
            <a:r>
              <a:rPr lang="cs-CZ" dirty="0"/>
              <a:t>tlaku odebíraného plynu se používá redukční nebo jehlový ventil.</a:t>
            </a:r>
          </a:p>
          <a:p>
            <a:r>
              <a:rPr lang="pt-BR" b="1" dirty="0"/>
              <a:t>Postup práce s redukčním ventilem</a:t>
            </a:r>
          </a:p>
          <a:p>
            <a:r>
              <a:rPr lang="cs-CZ" i="1" dirty="0"/>
              <a:t>Schéma redukčního ventilu:</a:t>
            </a:r>
          </a:p>
          <a:p>
            <a:r>
              <a:rPr lang="cs-CZ" b="1" i="1" dirty="0"/>
              <a:t>T </a:t>
            </a:r>
            <a:r>
              <a:rPr lang="cs-CZ" i="1" dirty="0"/>
              <a:t>- těsnění,</a:t>
            </a:r>
          </a:p>
          <a:p>
            <a:r>
              <a:rPr lang="cs-CZ" b="1" i="1" dirty="0"/>
              <a:t>B </a:t>
            </a:r>
            <a:r>
              <a:rPr lang="cs-CZ" i="1" dirty="0"/>
              <a:t>- matice na připojení k lahvi,</a:t>
            </a:r>
          </a:p>
          <a:p>
            <a:r>
              <a:rPr lang="pl-PL" b="1" i="1" dirty="0"/>
              <a:t>M </a:t>
            </a:r>
            <a:r>
              <a:rPr lang="pl-PL" i="1" dirty="0"/>
              <a:t>manometr tlaku plynu v lahvi,</a:t>
            </a:r>
          </a:p>
          <a:p>
            <a:r>
              <a:rPr lang="cs-CZ" b="1" i="1" dirty="0"/>
              <a:t>N </a:t>
            </a:r>
            <a:r>
              <a:rPr lang="cs-CZ" i="1" dirty="0"/>
              <a:t>- tlakoměr odebíraného tlaku plynu,</a:t>
            </a:r>
          </a:p>
          <a:p>
            <a:r>
              <a:rPr lang="cs-CZ" b="1" i="1" dirty="0"/>
              <a:t>V </a:t>
            </a:r>
            <a:r>
              <a:rPr lang="cs-CZ" i="1" dirty="0"/>
              <a:t>- výpustní ventil,</a:t>
            </a:r>
          </a:p>
          <a:p>
            <a:r>
              <a:rPr lang="pl-PL" b="1" i="1" dirty="0"/>
              <a:t>E </a:t>
            </a:r>
            <a:r>
              <a:rPr lang="pl-PL" i="1" dirty="0"/>
              <a:t>- komora na snížení tlaku plynu,</a:t>
            </a:r>
          </a:p>
          <a:p>
            <a:r>
              <a:rPr lang="cs-CZ" b="1" i="1" dirty="0"/>
              <a:t>C </a:t>
            </a:r>
            <a:r>
              <a:rPr lang="cs-CZ" i="1" dirty="0"/>
              <a:t>- membrána,</a:t>
            </a:r>
          </a:p>
          <a:p>
            <a:r>
              <a:rPr lang="cs-CZ" b="1" i="1" dirty="0"/>
              <a:t>D </a:t>
            </a:r>
            <a:r>
              <a:rPr lang="cs-CZ" i="1" dirty="0"/>
              <a:t>- ventilové ložisko,</a:t>
            </a:r>
          </a:p>
          <a:p>
            <a:r>
              <a:rPr lang="cs-CZ" b="1" i="1" dirty="0"/>
              <a:t>P </a:t>
            </a:r>
            <a:r>
              <a:rPr lang="cs-CZ" i="1" dirty="0"/>
              <a:t>- pružina,</a:t>
            </a:r>
          </a:p>
          <a:p>
            <a:r>
              <a:rPr lang="cs-CZ" b="1" i="1" dirty="0"/>
              <a:t>R </a:t>
            </a:r>
            <a:r>
              <a:rPr lang="cs-CZ" i="1" dirty="0"/>
              <a:t>- regulace ventilu,</a:t>
            </a:r>
          </a:p>
          <a:p>
            <a:r>
              <a:rPr lang="cs-CZ" b="1" i="1" dirty="0"/>
              <a:t>Z </a:t>
            </a:r>
            <a:r>
              <a:rPr lang="cs-CZ" i="1" dirty="0"/>
              <a:t>- pojistný ventil.</a:t>
            </a:r>
            <a:endParaRPr lang="cs-CZ" dirty="0"/>
          </a:p>
        </p:txBody>
      </p:sp>
      <p:pic>
        <p:nvPicPr>
          <p:cNvPr id="4" name="Obrázek 3"/>
          <p:cNvPicPr>
            <a:picLocks noChangeAspect="1"/>
          </p:cNvPicPr>
          <p:nvPr/>
        </p:nvPicPr>
        <p:blipFill>
          <a:blip r:embed="rId2"/>
          <a:stretch>
            <a:fillRect/>
          </a:stretch>
        </p:blipFill>
        <p:spPr>
          <a:xfrm>
            <a:off x="5001768" y="2968864"/>
            <a:ext cx="5148250" cy="3889136"/>
          </a:xfrm>
          <a:prstGeom prst="rect">
            <a:avLst/>
          </a:prstGeom>
        </p:spPr>
      </p:pic>
    </p:spTree>
    <p:extLst>
      <p:ext uri="{BB962C8B-B14F-4D97-AF65-F5344CB8AC3E}">
        <p14:creationId xmlns:p14="http://schemas.microsoft.com/office/powerpoint/2010/main" val="90135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Zahájení odběru plynu</a:t>
            </a:r>
            <a:endParaRPr lang="cs-CZ" dirty="0"/>
          </a:p>
        </p:txBody>
      </p:sp>
      <p:sp>
        <p:nvSpPr>
          <p:cNvPr id="3" name="Zástupný symbol pro obsah 2"/>
          <p:cNvSpPr>
            <a:spLocks noGrp="1"/>
          </p:cNvSpPr>
          <p:nvPr>
            <p:ph idx="1"/>
          </p:nvPr>
        </p:nvSpPr>
        <p:spPr/>
        <p:txBody>
          <a:bodyPr>
            <a:normAutofit fontScale="70000" lnSpcReduction="20000"/>
          </a:bodyPr>
          <a:lstStyle/>
          <a:p>
            <a:r>
              <a:rPr lang="pt-BR" dirty="0" smtClean="0"/>
              <a:t>Redukční </a:t>
            </a:r>
            <a:r>
              <a:rPr lang="pt-BR" dirty="0"/>
              <a:t>ventil se připojuje na </a:t>
            </a:r>
            <a:r>
              <a:rPr lang="pt-BR" dirty="0" smtClean="0"/>
              <a:t>vývod</a:t>
            </a:r>
            <a:r>
              <a:rPr lang="it-IT" dirty="0" smtClean="0"/>
              <a:t> lahve pomocí matice </a:t>
            </a:r>
            <a:r>
              <a:rPr lang="it-IT" b="1" dirty="0" smtClean="0"/>
              <a:t>B</a:t>
            </a:r>
            <a:r>
              <a:rPr lang="it-IT" dirty="0" smtClean="0"/>
              <a:t>.</a:t>
            </a:r>
          </a:p>
          <a:p>
            <a:r>
              <a:rPr lang="cs-CZ" dirty="0" smtClean="0"/>
              <a:t>Před </a:t>
            </a:r>
            <a:r>
              <a:rPr lang="cs-CZ" dirty="0"/>
              <a:t>připojením ventilu je vždy třeba zkontrolovat, zda je těsnicí kroužek </a:t>
            </a:r>
            <a:r>
              <a:rPr lang="cs-CZ" b="1" dirty="0"/>
              <a:t>T </a:t>
            </a:r>
            <a:r>
              <a:rPr lang="cs-CZ" dirty="0"/>
              <a:t>nepoškozený, aby nedocházelo</a:t>
            </a:r>
          </a:p>
          <a:p>
            <a:r>
              <a:rPr lang="cs-CZ" dirty="0"/>
              <a:t>k unikání plynu.</a:t>
            </a:r>
          </a:p>
          <a:p>
            <a:r>
              <a:rPr lang="cs-CZ" dirty="0" smtClean="0"/>
              <a:t>Před </a:t>
            </a:r>
            <a:r>
              <a:rPr lang="cs-CZ" dirty="0"/>
              <a:t>otevřením ventilu na lahvi je třeba uzavřít uzavírací ventil </a:t>
            </a:r>
            <a:r>
              <a:rPr lang="cs-CZ" b="1" dirty="0"/>
              <a:t>V </a:t>
            </a:r>
            <a:r>
              <a:rPr lang="cs-CZ" dirty="0"/>
              <a:t>a povolit regulační šroub </a:t>
            </a:r>
            <a:r>
              <a:rPr lang="cs-CZ" b="1" dirty="0"/>
              <a:t>R </a:t>
            </a:r>
            <a:r>
              <a:rPr lang="cs-CZ" dirty="0"/>
              <a:t>tak, aby</a:t>
            </a:r>
          </a:p>
          <a:p>
            <a:r>
              <a:rPr lang="cs-CZ" dirty="0"/>
              <a:t>na něm nebylo cítit tlak pružiny </a:t>
            </a:r>
            <a:r>
              <a:rPr lang="cs-CZ" b="1" dirty="0"/>
              <a:t>P</a:t>
            </a:r>
            <a:r>
              <a:rPr lang="cs-CZ" dirty="0"/>
              <a:t>.</a:t>
            </a:r>
          </a:p>
          <a:p>
            <a:r>
              <a:rPr lang="cs-CZ" dirty="0" smtClean="0"/>
              <a:t>Po </a:t>
            </a:r>
            <a:r>
              <a:rPr lang="cs-CZ" dirty="0"/>
              <a:t>otevření ventilu na lahvi ukáže manometr </a:t>
            </a:r>
            <a:r>
              <a:rPr lang="cs-CZ" b="1" dirty="0"/>
              <a:t>M </a:t>
            </a:r>
            <a:r>
              <a:rPr lang="cs-CZ" dirty="0"/>
              <a:t>tlak plynu v ní.</a:t>
            </a:r>
          </a:p>
          <a:p>
            <a:r>
              <a:rPr lang="cs-CZ" dirty="0" smtClean="0"/>
              <a:t>Utahováním </a:t>
            </a:r>
            <a:r>
              <a:rPr lang="cs-CZ" dirty="0"/>
              <a:t>šroubu </a:t>
            </a:r>
            <a:r>
              <a:rPr lang="cs-CZ" b="1" dirty="0"/>
              <a:t>R </a:t>
            </a:r>
            <a:r>
              <a:rPr lang="cs-CZ" dirty="0"/>
              <a:t>se potom nareguluje požadovaný tlak odváděného plynu (hodnotu </a:t>
            </a:r>
            <a:r>
              <a:rPr lang="cs-CZ" dirty="0" smtClean="0"/>
              <a:t>tlaku odečítáme </a:t>
            </a:r>
            <a:r>
              <a:rPr lang="cs-CZ" dirty="0"/>
              <a:t>na manometru </a:t>
            </a:r>
            <a:r>
              <a:rPr lang="cs-CZ" b="1" dirty="0"/>
              <a:t>N)</a:t>
            </a:r>
            <a:r>
              <a:rPr lang="cs-CZ" dirty="0"/>
              <a:t>. Takto je láhev připravená na odběr plynu.</a:t>
            </a:r>
          </a:p>
          <a:p>
            <a:r>
              <a:rPr lang="cs-CZ" dirty="0" smtClean="0"/>
              <a:t>Pomalým </a:t>
            </a:r>
            <a:r>
              <a:rPr lang="cs-CZ" dirty="0"/>
              <a:t>otáčením uzavíracího ventilu </a:t>
            </a:r>
            <a:r>
              <a:rPr lang="cs-CZ" b="1" dirty="0"/>
              <a:t>V </a:t>
            </a:r>
            <a:r>
              <a:rPr lang="cs-CZ" dirty="0"/>
              <a:t>pak lze nastavit požadovaný proud plynu.</a:t>
            </a:r>
          </a:p>
          <a:p>
            <a:r>
              <a:rPr lang="cs-CZ" dirty="0" smtClean="0"/>
              <a:t>Tlak </a:t>
            </a:r>
            <a:r>
              <a:rPr lang="cs-CZ" dirty="0"/>
              <a:t>odebíraného plynu se samočinně reguluje prohýbáním membrány </a:t>
            </a:r>
            <a:r>
              <a:rPr lang="cs-CZ" b="1" dirty="0"/>
              <a:t>C </a:t>
            </a:r>
            <a:r>
              <a:rPr lang="cs-CZ" dirty="0"/>
              <a:t>a dosedáním čepu do </a:t>
            </a:r>
            <a:r>
              <a:rPr lang="cs-CZ" dirty="0" smtClean="0"/>
              <a:t>ložiska </a:t>
            </a:r>
            <a:r>
              <a:rPr lang="cs-CZ" b="1" dirty="0" smtClean="0"/>
              <a:t>D</a:t>
            </a:r>
            <a:r>
              <a:rPr lang="cs-CZ" dirty="0"/>
              <a:t>. Do redukční komory </a:t>
            </a:r>
            <a:r>
              <a:rPr lang="cs-CZ" b="1" dirty="0"/>
              <a:t>E </a:t>
            </a:r>
            <a:r>
              <a:rPr lang="cs-CZ" dirty="0"/>
              <a:t>zasahuje pojistný ventil </a:t>
            </a:r>
            <a:r>
              <a:rPr lang="cs-CZ" b="1" dirty="0"/>
              <a:t>Z</a:t>
            </a:r>
            <a:r>
              <a:rPr lang="cs-CZ" dirty="0"/>
              <a:t>, kterým unikne plyn při poruše </a:t>
            </a:r>
            <a:r>
              <a:rPr lang="cs-CZ" dirty="0" smtClean="0"/>
              <a:t>regulačního zařízení</a:t>
            </a:r>
            <a:r>
              <a:rPr lang="cs-CZ" dirty="0"/>
              <a:t>.</a:t>
            </a:r>
          </a:p>
        </p:txBody>
      </p:sp>
    </p:spTree>
    <p:extLst>
      <p:ext uri="{BB962C8B-B14F-4D97-AF65-F5344CB8AC3E}">
        <p14:creationId xmlns:p14="http://schemas.microsoft.com/office/powerpoint/2010/main" val="3529342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Ukončení odběru plynu</a:t>
            </a:r>
            <a:endParaRPr lang="cs-CZ" dirty="0"/>
          </a:p>
        </p:txBody>
      </p:sp>
      <p:sp>
        <p:nvSpPr>
          <p:cNvPr id="3" name="Zástupný symbol pro obsah 2"/>
          <p:cNvSpPr>
            <a:spLocks noGrp="1"/>
          </p:cNvSpPr>
          <p:nvPr>
            <p:ph idx="1"/>
          </p:nvPr>
        </p:nvSpPr>
        <p:spPr/>
        <p:txBody>
          <a:bodyPr/>
          <a:lstStyle/>
          <a:p>
            <a:pPr marL="0" indent="0">
              <a:buNone/>
            </a:pPr>
            <a:endParaRPr lang="cs-CZ" b="1" i="1" dirty="0"/>
          </a:p>
          <a:p>
            <a:r>
              <a:rPr lang="cs-CZ" dirty="0" smtClean="0"/>
              <a:t>Ventilem </a:t>
            </a:r>
            <a:r>
              <a:rPr lang="cs-CZ" b="1" dirty="0"/>
              <a:t>V </a:t>
            </a:r>
            <a:r>
              <a:rPr lang="cs-CZ" dirty="0"/>
              <a:t>uzavřít průtok plynu.</a:t>
            </a:r>
          </a:p>
          <a:p>
            <a:r>
              <a:rPr lang="cs-CZ" dirty="0" smtClean="0"/>
              <a:t>Povolit </a:t>
            </a:r>
            <a:r>
              <a:rPr lang="cs-CZ" dirty="0"/>
              <a:t>regulační šroub </a:t>
            </a:r>
            <a:r>
              <a:rPr lang="cs-CZ" b="1" dirty="0"/>
              <a:t>R </a:t>
            </a:r>
            <a:r>
              <a:rPr lang="cs-CZ" dirty="0"/>
              <a:t>tak, aby na něm nebylo cítit tlak pružiny </a:t>
            </a:r>
            <a:r>
              <a:rPr lang="cs-CZ" b="1" dirty="0"/>
              <a:t>P</a:t>
            </a:r>
            <a:r>
              <a:rPr lang="cs-CZ" dirty="0"/>
              <a:t>.</a:t>
            </a:r>
          </a:p>
          <a:p>
            <a:r>
              <a:rPr lang="cs-CZ" dirty="0" smtClean="0"/>
              <a:t>Uzavřít </a:t>
            </a:r>
            <a:r>
              <a:rPr lang="cs-CZ" dirty="0"/>
              <a:t>hlavní ventil na lahvi.</a:t>
            </a:r>
          </a:p>
        </p:txBody>
      </p:sp>
    </p:spTree>
    <p:extLst>
      <p:ext uri="{BB962C8B-B14F-4D97-AF65-F5344CB8AC3E}">
        <p14:creationId xmlns:p14="http://schemas.microsoft.com/office/powerpoint/2010/main" val="148647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Jehlový ventil</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Pro </a:t>
            </a:r>
            <a:r>
              <a:rPr lang="cs-CZ" dirty="0"/>
              <a:t>velmi korozivní plyny se redukční ventily nevyrábějí. V těchto případech se používají ventily jehlové.</a:t>
            </a:r>
          </a:p>
          <a:p>
            <a:r>
              <a:rPr lang="cs-CZ" dirty="0"/>
              <a:t>Dávkování plynu se reguluje pomocí jehly, která se zasouvá do ložiska.</a:t>
            </a:r>
          </a:p>
          <a:p>
            <a:r>
              <a:rPr lang="cs-CZ" i="1" dirty="0"/>
              <a:t>Jehlový ventil:</a:t>
            </a:r>
          </a:p>
          <a:p>
            <a:r>
              <a:rPr lang="cs-CZ" b="1" i="1" dirty="0"/>
              <a:t>B </a:t>
            </a:r>
            <a:r>
              <a:rPr lang="cs-CZ" i="1" dirty="0"/>
              <a:t>- matice pro připojení na láhev,</a:t>
            </a:r>
          </a:p>
          <a:p>
            <a:r>
              <a:rPr lang="cs-CZ" b="1" i="1" dirty="0"/>
              <a:t>T </a:t>
            </a:r>
            <a:r>
              <a:rPr lang="cs-CZ" i="1" dirty="0"/>
              <a:t>- těsnění</a:t>
            </a:r>
          </a:p>
          <a:p>
            <a:r>
              <a:rPr lang="cs-CZ" i="1" dirty="0"/>
              <a:t>V - ventil</a:t>
            </a:r>
          </a:p>
          <a:p>
            <a:r>
              <a:rPr lang="cs-CZ" dirty="0"/>
              <a:t>Plyn nezavádíme do reakčního prostoru </a:t>
            </a:r>
            <a:r>
              <a:rPr lang="cs-CZ" dirty="0" smtClean="0"/>
              <a:t>přímo z </a:t>
            </a:r>
            <a:r>
              <a:rPr lang="cs-CZ" dirty="0"/>
              <a:t>lahve, ale přes pojistnou nádobu, která zabrání </a:t>
            </a:r>
            <a:r>
              <a:rPr lang="cs-CZ" dirty="0" smtClean="0"/>
              <a:t>případnému vniknutí </a:t>
            </a:r>
            <a:r>
              <a:rPr lang="cs-CZ" dirty="0"/>
              <a:t>reagujících kapalin do ventilu. </a:t>
            </a:r>
            <a:r>
              <a:rPr lang="cs-CZ" dirty="0" smtClean="0"/>
              <a:t>Proudění plynu </a:t>
            </a:r>
            <a:r>
              <a:rPr lang="cs-CZ" dirty="0"/>
              <a:t>kontrolujeme tzv. počítačem bublinek. Je to </a:t>
            </a:r>
            <a:r>
              <a:rPr lang="cs-CZ" dirty="0" smtClean="0"/>
              <a:t>malá promývačka </a:t>
            </a:r>
            <a:r>
              <a:rPr lang="cs-CZ" dirty="0"/>
              <a:t>naplněná inertní kapalinou.</a:t>
            </a:r>
          </a:p>
        </p:txBody>
      </p:sp>
      <p:pic>
        <p:nvPicPr>
          <p:cNvPr id="4" name="Obrázek 3"/>
          <p:cNvPicPr>
            <a:picLocks noChangeAspect="1"/>
          </p:cNvPicPr>
          <p:nvPr/>
        </p:nvPicPr>
        <p:blipFill>
          <a:blip r:embed="rId2"/>
          <a:stretch>
            <a:fillRect/>
          </a:stretch>
        </p:blipFill>
        <p:spPr>
          <a:xfrm>
            <a:off x="6784848" y="3105172"/>
            <a:ext cx="2699382" cy="1610560"/>
          </a:xfrm>
          <a:prstGeom prst="rect">
            <a:avLst/>
          </a:prstGeom>
        </p:spPr>
      </p:pic>
    </p:spTree>
    <p:extLst>
      <p:ext uri="{BB962C8B-B14F-4D97-AF65-F5344CB8AC3E}">
        <p14:creationId xmlns:p14="http://schemas.microsoft.com/office/powerpoint/2010/main" val="3209495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Pokyny pro připojení tlakové lahve, uvedení do provozu, způsob obsluhy</a:t>
            </a:r>
            <a:endParaRPr lang="cs-CZ" dirty="0"/>
          </a:p>
        </p:txBody>
      </p:sp>
      <p:sp>
        <p:nvSpPr>
          <p:cNvPr id="3" name="Zástupný symbol pro obsah 2"/>
          <p:cNvSpPr>
            <a:spLocks noGrp="1"/>
          </p:cNvSpPr>
          <p:nvPr>
            <p:ph idx="1"/>
          </p:nvPr>
        </p:nvSpPr>
        <p:spPr/>
        <p:txBody>
          <a:bodyPr/>
          <a:lstStyle/>
          <a:p>
            <a:r>
              <a:rPr lang="cs-CZ" dirty="0"/>
              <a:t>Rozvody plynů musí být provozovány tak, aby nedošlo k jejich poškození, znečištění, nebo poruše. Poškozené, znečištěné, porušené nebo netěsné rozvody plynů musí být ihned odpojeny od zdroje – tlakové láhve a bezpečným způsobem zbaveny přetlaku. </a:t>
            </a:r>
          </a:p>
          <a:p>
            <a:r>
              <a:rPr lang="cs-CZ" dirty="0"/>
              <a:t>Připojování tlakové nádoby pro dopravu plynů (láhve), smí provádět jen pracovník, který byl předem prokazatelně poučen v rozsahu těchto pokynů k obsluze.</a:t>
            </a:r>
          </a:p>
        </p:txBody>
      </p:sp>
    </p:spTree>
    <p:extLst>
      <p:ext uri="{BB962C8B-B14F-4D97-AF65-F5344CB8AC3E}">
        <p14:creationId xmlns:p14="http://schemas.microsoft.com/office/powerpoint/2010/main" val="4054564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Uvedení zařízení do provozu</a:t>
            </a:r>
            <a:endParaRPr lang="cs-CZ" dirty="0"/>
          </a:p>
        </p:txBody>
      </p:sp>
      <p:sp>
        <p:nvSpPr>
          <p:cNvPr id="3" name="Zástupný symbol pro obsah 2"/>
          <p:cNvSpPr>
            <a:spLocks noGrp="1"/>
          </p:cNvSpPr>
          <p:nvPr>
            <p:ph idx="1"/>
          </p:nvPr>
        </p:nvSpPr>
        <p:spPr/>
        <p:txBody>
          <a:bodyPr/>
          <a:lstStyle/>
          <a:p>
            <a:r>
              <a:rPr lang="cs-CZ" b="1" dirty="0"/>
              <a:t>Před vpuštěním plynu do přípojného potrubí musí být ověřen bezpečný stav zařízení, kam se plyn dopravuje a bezprostředně před vpuštěním plynu musí být informována obsluha tohoto zařízení. </a:t>
            </a:r>
            <a:endParaRPr lang="cs-CZ" dirty="0"/>
          </a:p>
          <a:p>
            <a:r>
              <a:rPr lang="cs-CZ" dirty="0"/>
              <a:t>Nejdříve se provede kontrola, zda jsou uzavřeny všechny rozvodní ventily.</a:t>
            </a:r>
          </a:p>
          <a:p>
            <a:r>
              <a:rPr lang="cs-CZ" dirty="0"/>
              <a:t>Před otevřením výstupního ventilu na lahvi musí být přípojné potrubí zcela těsně a pevně smontované. Redukční ventily musí být vždy upevněny tak, že jejich osa je rovnoběžná s podélnou osou láhve. </a:t>
            </a:r>
          </a:p>
          <a:p>
            <a:endParaRPr lang="cs-CZ" dirty="0"/>
          </a:p>
        </p:txBody>
      </p:sp>
    </p:spTree>
    <p:extLst>
      <p:ext uri="{BB962C8B-B14F-4D97-AF65-F5344CB8AC3E}">
        <p14:creationId xmlns:p14="http://schemas.microsoft.com/office/powerpoint/2010/main" val="3127164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Tlakové  lahve, objem, tlak, rozměry</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8264" y="2266982"/>
            <a:ext cx="3395472" cy="3468624"/>
          </a:xfrm>
        </p:spPr>
      </p:pic>
    </p:spTree>
    <p:extLst>
      <p:ext uri="{BB962C8B-B14F-4D97-AF65-F5344CB8AC3E}">
        <p14:creationId xmlns:p14="http://schemas.microsoft.com/office/powerpoint/2010/main" val="2123334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Uvedení zařízení do provozu</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a:t>Po řádném upevnění redukčního ventilu k láhvi se provede zkouška na těsnost a to ještě před zahájením další činnosti.</a:t>
            </a:r>
            <a:r>
              <a:rPr lang="cs-CZ" b="1" dirty="0"/>
              <a:t> </a:t>
            </a:r>
            <a:r>
              <a:rPr lang="cs-CZ" dirty="0"/>
              <a:t>Zkouška se provede takto:</a:t>
            </a:r>
          </a:p>
          <a:p>
            <a:r>
              <a:rPr lang="cs-CZ" dirty="0"/>
              <a:t>Uzavře se nízkotlaká část redukčního ventilu tím, že se regulační šroub dostatečně uvolní. Pak obsluha oběma rukama pootevře lahvový ventil a vyčká až ručička obsahového manometru dostoupí maximálního tlaku. Při této manipulaci musí obsluha bezpodmínečně stát stranou manometrů, aby při náhlém úniku plynu nebyly vystavena přímému nebezpečí. Pak obsluha opět uzavře láhvový ventil a přesvědčí se o těsnosti, kterou ověřuje pozorováním , zda neklesá ručička obsahového manometru. Místo netěsnosti se zjišťuje pěnotvorným roztokem. Zjistí-li obsluha jakoukoliv netěsnost na redukčním ventilu, musí lahev uzavřít a nechat vyměnit redukční ventil.</a:t>
            </a:r>
          </a:p>
          <a:p>
            <a:r>
              <a:rPr lang="cs-CZ" dirty="0"/>
              <a:t>Stoupá-li ručička pracovního manometru – při uvolněném regulačním šroubu – netěsní kuželka mezi vysokotlakou a nízkotlakou komorou a redukční ventil musí být vyměněn za nový. </a:t>
            </a:r>
          </a:p>
          <a:p>
            <a:endParaRPr lang="cs-CZ" dirty="0"/>
          </a:p>
        </p:txBody>
      </p:sp>
    </p:spTree>
    <p:extLst>
      <p:ext uri="{BB962C8B-B14F-4D97-AF65-F5344CB8AC3E}">
        <p14:creationId xmlns:p14="http://schemas.microsoft.com/office/powerpoint/2010/main" val="1937279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Uvedení zařízení do provozu</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a:t>Přetlak v potrubí se pak zvyšuje postupně, ventil vpouštějící plyn do rozvodu se otevírá pozvolna, vyčká se až se ustaví rovnováha. Při úniku plynu mimo rozvod, je nutno ihned uzavřít redukční ventil. Dovolený redukovaný přetlak 0,6 </a:t>
            </a:r>
            <a:r>
              <a:rPr lang="cs-CZ" dirty="0" err="1"/>
              <a:t>MPa</a:t>
            </a:r>
            <a:r>
              <a:rPr lang="cs-CZ" dirty="0"/>
              <a:t> se kontroluje tlakoměrem.</a:t>
            </a:r>
          </a:p>
          <a:p>
            <a:r>
              <a:rPr lang="cs-CZ" dirty="0"/>
              <a:t>Při otevírání ventilů se musí vyčkat, až se vyrovnají tlaky před ventilem a za ním, teprve potom se ventil může otevřít na plnou hodnotu.</a:t>
            </a:r>
          </a:p>
          <a:p>
            <a:r>
              <a:rPr lang="cs-CZ" dirty="0"/>
              <a:t> </a:t>
            </a:r>
          </a:p>
          <a:p>
            <a:r>
              <a:rPr lang="cs-CZ" dirty="0"/>
              <a:t>Při uvádění do provozu je nutno kontrolovat těsnost připojení lahve, těsnost potrubí a jeho spojů pěnotvorným roztokem (např. potřením spoje roztokem mýdlové vody). </a:t>
            </a:r>
          </a:p>
          <a:p>
            <a:r>
              <a:rPr lang="cs-CZ" dirty="0"/>
              <a:t> </a:t>
            </a:r>
          </a:p>
          <a:p>
            <a:r>
              <a:rPr lang="cs-CZ" dirty="0"/>
              <a:t>Všechny otevřené ventily musí být označeny tabu1kami - </a:t>
            </a:r>
            <a:r>
              <a:rPr lang="cs-CZ" b="1" dirty="0"/>
              <a:t>otevřeno, </a:t>
            </a:r>
            <a:r>
              <a:rPr lang="cs-CZ" dirty="0"/>
              <a:t>uzavřené ventily musí být označeny tabu1kami - </a:t>
            </a:r>
            <a:r>
              <a:rPr lang="cs-CZ" b="1" dirty="0"/>
              <a:t>zavřeno. </a:t>
            </a:r>
            <a:r>
              <a:rPr lang="cs-CZ" dirty="0"/>
              <a:t>Tím je rozvod připraven k použití.</a:t>
            </a:r>
          </a:p>
          <a:p>
            <a:endParaRPr lang="cs-CZ" dirty="0"/>
          </a:p>
        </p:txBody>
      </p:sp>
    </p:spTree>
    <p:extLst>
      <p:ext uri="{BB962C8B-B14F-4D97-AF65-F5344CB8AC3E}">
        <p14:creationId xmlns:p14="http://schemas.microsoft.com/office/powerpoint/2010/main" val="1268559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Pracovníci pověření obsluhou</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a:t>Pracovníci obsluhy musí být</a:t>
            </a:r>
            <a:r>
              <a:rPr lang="cs-CZ" dirty="0" smtClean="0"/>
              <a:t>:</a:t>
            </a:r>
            <a:endParaRPr lang="cs-CZ" dirty="0"/>
          </a:p>
          <a:p>
            <a:r>
              <a:rPr lang="cs-CZ" dirty="0" smtClean="0"/>
              <a:t>starší </a:t>
            </a:r>
            <a:r>
              <a:rPr lang="cs-CZ" dirty="0"/>
              <a:t>18 let,</a:t>
            </a:r>
          </a:p>
          <a:p>
            <a:r>
              <a:rPr lang="cs-CZ" dirty="0" smtClean="0"/>
              <a:t>zdravotně </a:t>
            </a:r>
            <a:r>
              <a:rPr lang="cs-CZ" dirty="0"/>
              <a:t>způsobilí k výkonu této profese,</a:t>
            </a:r>
          </a:p>
          <a:p>
            <a:r>
              <a:rPr lang="cs-CZ" dirty="0" smtClean="0"/>
              <a:t>předem </a:t>
            </a:r>
            <a:r>
              <a:rPr lang="cs-CZ" dirty="0"/>
              <a:t>prokazatelně poučeni v rozsahu těchto pokynů k obsluze.  </a:t>
            </a:r>
          </a:p>
          <a:p>
            <a:pPr marL="0" indent="0">
              <a:buNone/>
            </a:pPr>
            <a:endParaRPr lang="cs-CZ" dirty="0" smtClean="0"/>
          </a:p>
          <a:p>
            <a:pPr marL="0" indent="0">
              <a:buNone/>
            </a:pPr>
            <a:endParaRPr lang="cs-CZ" dirty="0"/>
          </a:p>
          <a:p>
            <a:r>
              <a:rPr lang="cs-CZ" dirty="0"/>
              <a:t>Periodické ověření znalostí pracovníků obsluhy musí být provedeno nejméně 1x za 3 roky. O výsledku přezkoušení je nutno pořídit zápis</a:t>
            </a:r>
            <a:r>
              <a:rPr lang="cs-CZ" dirty="0" smtClean="0"/>
              <a:t>.</a:t>
            </a:r>
            <a:endParaRPr lang="cs-CZ" dirty="0"/>
          </a:p>
          <a:p>
            <a:r>
              <a:rPr lang="cs-CZ" dirty="0"/>
              <a:t>Zařízení nevyžaduje trvalou obsluhu, jen občasný dohled (1x za den) s vizuální kontrolou a s  kontrolou tlaku plynu. Každý nebezpečný nebo nenormální stav zařízení musí být ihned oznámen pracovníkům obsluhy zařízení, bezpečnostnímu technikovi a vedení firmy, která zařízení provozuje.</a:t>
            </a:r>
          </a:p>
          <a:p>
            <a:endParaRPr lang="cs-CZ" dirty="0"/>
          </a:p>
        </p:txBody>
      </p:sp>
    </p:spTree>
    <p:extLst>
      <p:ext uri="{BB962C8B-B14F-4D97-AF65-F5344CB8AC3E}">
        <p14:creationId xmlns:p14="http://schemas.microsoft.com/office/powerpoint/2010/main" val="3580822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Obsluha provádí tyto záznamy do provozního deníku</a:t>
            </a:r>
            <a:endParaRPr lang="cs-CZ" dirty="0"/>
          </a:p>
        </p:txBody>
      </p:sp>
      <p:sp>
        <p:nvSpPr>
          <p:cNvPr id="3" name="Zástupný symbol pro obsah 2"/>
          <p:cNvSpPr>
            <a:spLocks noGrp="1"/>
          </p:cNvSpPr>
          <p:nvPr>
            <p:ph idx="1"/>
          </p:nvPr>
        </p:nvSpPr>
        <p:spPr/>
        <p:txBody>
          <a:bodyPr/>
          <a:lstStyle/>
          <a:p>
            <a:r>
              <a:rPr lang="cs-CZ" dirty="0" smtClean="0"/>
              <a:t>den </a:t>
            </a:r>
            <a:r>
              <a:rPr lang="cs-CZ" dirty="0"/>
              <a:t>a hodina výměny tlakové nádoby na dopravu plynů,</a:t>
            </a:r>
          </a:p>
          <a:p>
            <a:r>
              <a:rPr lang="cs-CZ" dirty="0" smtClean="0"/>
              <a:t>údaje </a:t>
            </a:r>
            <a:r>
              <a:rPr lang="cs-CZ" dirty="0"/>
              <a:t>o mimořádných jevech nebo provozních odchylkách ,</a:t>
            </a:r>
          </a:p>
          <a:p>
            <a:r>
              <a:rPr lang="cs-CZ" dirty="0" smtClean="0"/>
              <a:t>výsledky </a:t>
            </a:r>
            <a:r>
              <a:rPr lang="cs-CZ" dirty="0"/>
              <a:t>kontrol a přezkoušení redukčních a pojistných ventilů a tlakoměrů, </a:t>
            </a:r>
          </a:p>
          <a:p>
            <a:r>
              <a:rPr lang="cs-CZ" dirty="0" smtClean="0"/>
              <a:t>výsledky </a:t>
            </a:r>
            <a:r>
              <a:rPr lang="cs-CZ" dirty="0"/>
              <a:t>kontrol těsnosti zařízení</a:t>
            </a:r>
          </a:p>
        </p:txBody>
      </p:sp>
    </p:spTree>
    <p:extLst>
      <p:ext uri="{BB962C8B-B14F-4D97-AF65-F5344CB8AC3E}">
        <p14:creationId xmlns:p14="http://schemas.microsoft.com/office/powerpoint/2010/main" val="346634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Povinnosti obsluhovatele</a:t>
            </a:r>
            <a:endParaRPr lang="cs-CZ" dirty="0"/>
          </a:p>
        </p:txBody>
      </p:sp>
      <p:sp>
        <p:nvSpPr>
          <p:cNvPr id="3" name="Zástupný symbol pro obsah 2"/>
          <p:cNvSpPr>
            <a:spLocks noGrp="1"/>
          </p:cNvSpPr>
          <p:nvPr>
            <p:ph idx="1"/>
          </p:nvPr>
        </p:nvSpPr>
        <p:spPr/>
        <p:txBody>
          <a:bodyPr>
            <a:normAutofit fontScale="62500" lnSpcReduction="20000"/>
          </a:bodyPr>
          <a:lstStyle/>
          <a:p>
            <a:r>
              <a:rPr lang="cs-CZ" dirty="0"/>
              <a:t>znát obsluhované zařízení a tyto pokyny k obsluze včetně bezpečnostních zásad</a:t>
            </a:r>
            <a:r>
              <a:rPr lang="cs-CZ" dirty="0" smtClean="0"/>
              <a:t>,</a:t>
            </a:r>
            <a:endParaRPr lang="cs-CZ" dirty="0"/>
          </a:p>
          <a:p>
            <a:r>
              <a:rPr lang="cs-CZ" dirty="0" smtClean="0"/>
              <a:t>dbát </a:t>
            </a:r>
            <a:r>
              <a:rPr lang="cs-CZ" dirty="0"/>
              <a:t>na pořádek v prostoru skladování a manipulace s tlakovými nádobami k dopravě plynů,  udržovat trvale volné a použitelné únikové cesty</a:t>
            </a:r>
            <a:r>
              <a:rPr lang="cs-CZ" dirty="0" smtClean="0"/>
              <a:t>,</a:t>
            </a:r>
            <a:r>
              <a:rPr lang="cs-CZ" dirty="0"/>
              <a:t> </a:t>
            </a:r>
          </a:p>
          <a:p>
            <a:r>
              <a:rPr lang="cs-CZ" dirty="0" smtClean="0"/>
              <a:t>připojovat </a:t>
            </a:r>
            <a:r>
              <a:rPr lang="cs-CZ" dirty="0"/>
              <a:t>tlakové nádoby k dopravě plynů a rozvodná potrubí do provozu nebo je odpojovat z provozu podle potřeby nebo na příkaz nadřízeného pracovníka podle těchto pokynů k obsluze, </a:t>
            </a:r>
          </a:p>
          <a:p>
            <a:r>
              <a:rPr lang="cs-CZ" dirty="0" smtClean="0"/>
              <a:t>okamžitě </a:t>
            </a:r>
            <a:r>
              <a:rPr lang="cs-CZ" dirty="0"/>
              <a:t>hlásit nadřízenému pracovníku závažné závady na zařízení, tyto ihned zapisovat do provozního deníku. Při nebezpečí z prodlení musí obsluhovatel  samostatně rozhodnout o případném odstavení zařízení  z provozu</a:t>
            </a:r>
            <a:r>
              <a:rPr lang="cs-CZ" dirty="0" smtClean="0"/>
              <a:t>,</a:t>
            </a:r>
            <a:endParaRPr lang="cs-CZ" dirty="0"/>
          </a:p>
          <a:p>
            <a:r>
              <a:rPr lang="cs-CZ" dirty="0" smtClean="0"/>
              <a:t>provádět </a:t>
            </a:r>
            <a:r>
              <a:rPr lang="cs-CZ" dirty="0"/>
              <a:t>předepsanou kontrolu redukčních ventilů, pojistných ventilů a tlakoměrů a výsledky kontrol a přezkoušení redukčních a pojistných ventilů a tlakoměrů zapisovat do provozního deníku</a:t>
            </a:r>
            <a:r>
              <a:rPr lang="cs-CZ" dirty="0" smtClean="0"/>
              <a:t>,</a:t>
            </a:r>
            <a:endParaRPr lang="cs-CZ" dirty="0"/>
          </a:p>
          <a:p>
            <a:r>
              <a:rPr lang="cs-CZ" dirty="0" smtClean="0"/>
              <a:t>kontrolovat </a:t>
            </a:r>
            <a:r>
              <a:rPr lang="cs-CZ" dirty="0"/>
              <a:t>stav a těsnost připojení tlakové nádoby k dopravě plynů, těsnost potrubí a jeho spojů</a:t>
            </a:r>
            <a:r>
              <a:rPr lang="cs-CZ" dirty="0" smtClean="0"/>
              <a:t>,</a:t>
            </a:r>
            <a:endParaRPr lang="cs-CZ" dirty="0"/>
          </a:p>
          <a:p>
            <a:r>
              <a:rPr lang="cs-CZ" dirty="0" smtClean="0"/>
              <a:t>nepožívat </a:t>
            </a:r>
            <a:r>
              <a:rPr lang="cs-CZ" dirty="0"/>
              <a:t>během směny ani před nástupem na směnu alkoholické nápoje nebo prostředky, které mohou nepříznivě ovlivnit činnost vyžadující zvýšenou pozornost</a:t>
            </a:r>
            <a:r>
              <a:rPr lang="cs-CZ" dirty="0" smtClean="0"/>
              <a:t>,</a:t>
            </a:r>
            <a:endParaRPr lang="cs-CZ" dirty="0"/>
          </a:p>
          <a:p>
            <a:r>
              <a:rPr lang="cs-CZ" dirty="0" smtClean="0"/>
              <a:t>podrobit </a:t>
            </a:r>
            <a:r>
              <a:rPr lang="cs-CZ" dirty="0"/>
              <a:t>se prověrce odborné způsobilosti nejméně jedenkrát za tři roky a podrobit se na vyzvání lékařské prohlídce.</a:t>
            </a:r>
          </a:p>
          <a:p>
            <a:endParaRPr lang="cs-CZ" dirty="0"/>
          </a:p>
        </p:txBody>
      </p:sp>
    </p:spTree>
    <p:extLst>
      <p:ext uri="{BB962C8B-B14F-4D97-AF65-F5344CB8AC3E}">
        <p14:creationId xmlns:p14="http://schemas.microsoft.com/office/powerpoint/2010/main" val="4145311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Pokyny pro provoz, základní bezpečnostní pravidla pro provoz a údržbu zařízení</a:t>
            </a:r>
            <a:endParaRPr lang="cs-CZ" dirty="0"/>
          </a:p>
        </p:txBody>
      </p:sp>
      <p:sp>
        <p:nvSpPr>
          <p:cNvPr id="3" name="Zástupný symbol pro obsah 2"/>
          <p:cNvSpPr>
            <a:spLocks noGrp="1"/>
          </p:cNvSpPr>
          <p:nvPr>
            <p:ph idx="1"/>
          </p:nvPr>
        </p:nvSpPr>
        <p:spPr/>
        <p:txBody>
          <a:bodyPr>
            <a:normAutofit fontScale="55000" lnSpcReduction="20000"/>
          </a:bodyPr>
          <a:lstStyle/>
          <a:p>
            <a:r>
              <a:rPr lang="cs-CZ" dirty="0" smtClean="0"/>
              <a:t>zachovávat </a:t>
            </a:r>
            <a:r>
              <a:rPr lang="cs-CZ" dirty="0"/>
              <a:t>pořádek v pracovním prostoru kolem tlakových nádob k dopravě plynů a rozvodů plynů, zachovávat čistotu zařízení</a:t>
            </a:r>
            <a:r>
              <a:rPr lang="cs-CZ" dirty="0" smtClean="0"/>
              <a:t>,</a:t>
            </a:r>
            <a:endParaRPr lang="cs-CZ" dirty="0"/>
          </a:p>
          <a:p>
            <a:r>
              <a:rPr lang="cs-CZ" dirty="0" smtClean="0"/>
              <a:t>sledovat </a:t>
            </a:r>
            <a:r>
              <a:rPr lang="cs-CZ" dirty="0"/>
              <a:t>chod a správnou funkci jednotlivých částí rozvodů, zajistit včas opravu, popřípadě výměnu prvků nebo armatur, provádět kontrolu dodržování hodnot regulace tlaku plynu,  kontrolu těsnosti a v případě havarijního stavu odstavení zařízení z provozu, </a:t>
            </a:r>
          </a:p>
          <a:p>
            <a:r>
              <a:rPr lang="cs-CZ" dirty="0" smtClean="0"/>
              <a:t>všechny </a:t>
            </a:r>
            <a:r>
              <a:rPr lang="cs-CZ" dirty="0"/>
              <a:t>ventily otevírat a zavírat velmi zvolna bez použití násilí, počkat, až se vyrovnají tlaky před ventilem a za ním , teprve pak otevřít ventil na plnou hodnotu</a:t>
            </a:r>
            <a:r>
              <a:rPr lang="cs-CZ" dirty="0" smtClean="0"/>
              <a:t>,</a:t>
            </a:r>
            <a:r>
              <a:rPr lang="cs-CZ" dirty="0"/>
              <a:t> </a:t>
            </a:r>
          </a:p>
          <a:p>
            <a:r>
              <a:rPr lang="cs-CZ" dirty="0" smtClean="0"/>
              <a:t>při </a:t>
            </a:r>
            <a:r>
              <a:rPr lang="cs-CZ" dirty="0"/>
              <a:t>manipulaci s ventily a lahvemi je nutné volit takové postavení obsluhy, aby při případném uvolnění částí výstroje nebo při výronu plynu stál pracovník mimo oblast ohrožení jeho bezpečnosti</a:t>
            </a:r>
            <a:r>
              <a:rPr lang="cs-CZ" dirty="0" smtClean="0"/>
              <a:t>,</a:t>
            </a:r>
            <a:endParaRPr lang="cs-CZ" dirty="0"/>
          </a:p>
          <a:p>
            <a:r>
              <a:rPr lang="cs-CZ" dirty="0" smtClean="0"/>
              <a:t>na </a:t>
            </a:r>
            <a:r>
              <a:rPr lang="cs-CZ" dirty="0"/>
              <a:t>rozvodu plynů nesmějí být prováděny jakékoliv neodborné zásahy. Pří provozu musí být dbáno pokynů a doporučení dodavatele rozvodů</a:t>
            </a:r>
            <a:r>
              <a:rPr lang="cs-CZ" dirty="0" smtClean="0"/>
              <a:t>,</a:t>
            </a:r>
            <a:endParaRPr lang="cs-CZ" dirty="0"/>
          </a:p>
          <a:p>
            <a:r>
              <a:rPr lang="cs-CZ" dirty="0" smtClean="0"/>
              <a:t>pracovníci </a:t>
            </a:r>
            <a:r>
              <a:rPr lang="cs-CZ" dirty="0"/>
              <a:t>v objektech, kde jsou instalovány rozvody plynů musí být seznámeni se způsoby uzavření jednotlivých částí rozvodů tak, aby v případě nebezpečí mohli provést potřebný zásah</a:t>
            </a:r>
            <a:r>
              <a:rPr lang="cs-CZ" dirty="0" smtClean="0"/>
              <a:t>,</a:t>
            </a:r>
            <a:endParaRPr lang="cs-CZ" dirty="0"/>
          </a:p>
          <a:p>
            <a:r>
              <a:rPr lang="cs-CZ" dirty="0" smtClean="0"/>
              <a:t>při </a:t>
            </a:r>
            <a:r>
              <a:rPr lang="cs-CZ" dirty="0"/>
              <a:t>práci s tlakovými nádobami k dopravě plynů a s rozvody plynů musí být zachována čistota, zejména musí být prováděny s naprostým vyloučením přítomnosti mazadel, olejů, tuků a veškerých mastných látek, </a:t>
            </a:r>
          </a:p>
          <a:p>
            <a:r>
              <a:rPr lang="cs-CZ" dirty="0" smtClean="0"/>
              <a:t>je </a:t>
            </a:r>
            <a:r>
              <a:rPr lang="cs-CZ" dirty="0"/>
              <a:t>nutno zabránit, aby s tlakovými lahvemi a s rozvody plynů manipulovali neoprávněné osoby, </a:t>
            </a:r>
          </a:p>
          <a:p>
            <a:r>
              <a:rPr lang="cs-CZ" dirty="0" smtClean="0"/>
              <a:t>s </a:t>
            </a:r>
            <a:r>
              <a:rPr lang="cs-CZ" dirty="0"/>
              <a:t>těmito zásadami musí být seznámen každý pracovník, který bude s rozvody přicházet do styku. Znalost těchto zásad musí být podle potřeby obnovována a doplňována.</a:t>
            </a:r>
          </a:p>
          <a:p>
            <a:endParaRPr lang="cs-CZ" dirty="0"/>
          </a:p>
        </p:txBody>
      </p:sp>
    </p:spTree>
    <p:extLst>
      <p:ext uri="{BB962C8B-B14F-4D97-AF65-F5344CB8AC3E}">
        <p14:creationId xmlns:p14="http://schemas.microsoft.com/office/powerpoint/2010/main" val="2887735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Pokyny pro odstavení z provozu</a:t>
            </a:r>
            <a:endParaRPr lang="cs-CZ" dirty="0"/>
          </a:p>
        </p:txBody>
      </p:sp>
      <p:sp>
        <p:nvSpPr>
          <p:cNvPr id="3" name="Zástupný symbol pro obsah 2"/>
          <p:cNvSpPr>
            <a:spLocks noGrp="1"/>
          </p:cNvSpPr>
          <p:nvPr>
            <p:ph idx="1"/>
          </p:nvPr>
        </p:nvSpPr>
        <p:spPr/>
        <p:txBody>
          <a:bodyPr/>
          <a:lstStyle/>
          <a:p>
            <a:r>
              <a:rPr lang="cs-CZ" dirty="0" smtClean="0"/>
              <a:t>Při </a:t>
            </a:r>
            <a:r>
              <a:rPr lang="cs-CZ" dirty="0"/>
              <a:t>odstavení z provozu musí být rozvod dokonale uzavřen a udržován pod přetlakem min. 50 </a:t>
            </a:r>
            <a:r>
              <a:rPr lang="cs-CZ" dirty="0" err="1"/>
              <a:t>kPa</a:t>
            </a:r>
            <a:r>
              <a:rPr lang="cs-CZ" dirty="0"/>
              <a:t> inertního nebo původně dopravovaného plynu. Je třeba provádět průběžnou kontrolu zda plyn neuniká.</a:t>
            </a:r>
          </a:p>
          <a:p>
            <a:endParaRPr lang="cs-CZ" dirty="0"/>
          </a:p>
        </p:txBody>
      </p:sp>
    </p:spTree>
    <p:extLst>
      <p:ext uri="{BB962C8B-B14F-4D97-AF65-F5344CB8AC3E}">
        <p14:creationId xmlns:p14="http://schemas.microsoft.com/office/powerpoint/2010/main" val="2873423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Pokyny pro případ havárie nebo požáru</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V </a:t>
            </a:r>
            <a:r>
              <a:rPr lang="cs-CZ" dirty="0"/>
              <a:t>případě havárie, poruchy nebo výbuchu je nutno:</a:t>
            </a:r>
          </a:p>
          <a:p>
            <a:r>
              <a:rPr lang="cs-CZ" dirty="0" smtClean="0"/>
              <a:t>uzavřít </a:t>
            </a:r>
            <a:r>
              <a:rPr lang="cs-CZ" dirty="0"/>
              <a:t>přívod plynu před místem poškození rozvodu, </a:t>
            </a:r>
          </a:p>
          <a:p>
            <a:r>
              <a:rPr lang="cs-CZ" dirty="0" smtClean="0"/>
              <a:t>je </a:t>
            </a:r>
            <a:r>
              <a:rPr lang="cs-CZ" dirty="0"/>
              <a:t>nutno zabránit úniku plynu do uzavřených prostorů, aby nemohlo dojít k vytvoření výbušné směsi,</a:t>
            </a:r>
          </a:p>
          <a:p>
            <a:r>
              <a:rPr lang="cs-CZ" dirty="0" smtClean="0"/>
              <a:t>při </a:t>
            </a:r>
            <a:r>
              <a:rPr lang="cs-CZ" dirty="0"/>
              <a:t>úniku plynu zajistit bezpečnost osob jejich evakuací z ohroženého prostoru, </a:t>
            </a:r>
          </a:p>
          <a:p>
            <a:r>
              <a:rPr lang="cs-CZ" dirty="0" smtClean="0"/>
              <a:t>z </a:t>
            </a:r>
            <a:r>
              <a:rPr lang="cs-CZ" dirty="0"/>
              <a:t>okolí úniku odstranit všechny případné zdroje vznícení, prostor intenzivně větrat,</a:t>
            </a:r>
          </a:p>
          <a:p>
            <a:r>
              <a:rPr lang="cs-CZ" dirty="0" smtClean="0"/>
              <a:t>provést </a:t>
            </a:r>
            <a:r>
              <a:rPr lang="cs-CZ" dirty="0"/>
              <a:t>okamžitá protipožární opatření, uhasit otevřený oheň, zabránit vzniku jisker, vzniku elektrického oblouku, vypnout zdroje sálavého tepla, odstranit možné zdroje vznícení,</a:t>
            </a:r>
          </a:p>
          <a:p>
            <a:r>
              <a:rPr lang="cs-CZ" dirty="0" smtClean="0"/>
              <a:t>došlo-li </a:t>
            </a:r>
            <a:r>
              <a:rPr lang="cs-CZ" dirty="0"/>
              <a:t>k požáru, je nutné uvést v činnost protipožární zařízení. Není-li instalováno, použijeme s největší účinností sněhový hasící přístroj a požár ihned ohlásíme ohlašovně požárů.</a:t>
            </a:r>
          </a:p>
          <a:p>
            <a:endParaRPr lang="cs-CZ" dirty="0"/>
          </a:p>
        </p:txBody>
      </p:sp>
    </p:spTree>
    <p:extLst>
      <p:ext uri="{BB962C8B-B14F-4D97-AF65-F5344CB8AC3E}">
        <p14:creationId xmlns:p14="http://schemas.microsoft.com/office/powerpoint/2010/main" val="2224978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Zkoušky zařízení, pokyny pro hledání netěsností</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Tlakové </a:t>
            </a:r>
            <a:r>
              <a:rPr lang="cs-CZ" dirty="0"/>
              <a:t>nádoby k dopravě plynů musí být před každým naplněním zkoušeny v plnírně podle ČSN 07 8304 – Tlakové nádoby na plyny  - provozní pravidla. Nové potrubí rozvodu plynů po dokončené montáži nebo potrubí po generální opravě nebo rekonstrukci, musí být přezkoušeno na pevnost a těsnost. Zkoušky těsnosti se provádějí po prokázání pevnosti rozvodového potrubí a armatur. Tlakové zkoušky se provádějí buď provozním médiem se stejnou nebo vyšší difuzní schopností, pokud tato média neznehodnotí požadované vlastnosti rozvodu, zejména jeho čistotu a odmaštění. Tlakové zkoušky může provádět jen k tomu odborně způsobilá osoba. O provedené tlakové zkoušce musí být vypracován protokol. Kontrolní zkoušky těsností se provádějí sledováním poklesu tlaku v těsně uzavřeném rozvodu nebo jeho části. Pří podezření z netěsnosti se dané místo přezkouší pěnotvorným roztokem.</a:t>
            </a:r>
          </a:p>
          <a:p>
            <a:endParaRPr lang="cs-CZ" dirty="0"/>
          </a:p>
        </p:txBody>
      </p:sp>
    </p:spTree>
    <p:extLst>
      <p:ext uri="{BB962C8B-B14F-4D97-AF65-F5344CB8AC3E}">
        <p14:creationId xmlns:p14="http://schemas.microsoft.com/office/powerpoint/2010/main" val="494340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Kontroly těsnosti – obsah, četnost, zápis</a:t>
            </a:r>
            <a:endParaRPr lang="cs-CZ" dirty="0"/>
          </a:p>
        </p:txBody>
      </p:sp>
      <p:sp>
        <p:nvSpPr>
          <p:cNvPr id="3" name="Zástupný symbol pro obsah 2"/>
          <p:cNvSpPr>
            <a:spLocks noGrp="1"/>
          </p:cNvSpPr>
          <p:nvPr>
            <p:ph idx="1"/>
          </p:nvPr>
        </p:nvSpPr>
        <p:spPr/>
        <p:txBody>
          <a:bodyPr>
            <a:normAutofit lnSpcReduction="10000"/>
          </a:bodyPr>
          <a:lstStyle/>
          <a:p>
            <a:r>
              <a:rPr lang="cs-CZ" dirty="0"/>
              <a:t>Kontroly těsnosti připojení tlakové nádoby k dopravě plynů, těsnosti potrubí a jeho rozebíratelných spojů, se provádějí při každé výměně tlakové nádoby k dopravě plynů nebo při výměně armatur, přístrojů nebo jejich těsnění, nejméně však 1 x za měsíc na celém zařízení. O provedené kontrole a způsobu odstranění zjištěných netěsností musí být proveden záznam do provozního deníku. </a:t>
            </a:r>
          </a:p>
          <a:p>
            <a:r>
              <a:rPr lang="cs-CZ" dirty="0"/>
              <a:t> </a:t>
            </a:r>
          </a:p>
          <a:p>
            <a:r>
              <a:rPr lang="cs-CZ" u="sng" dirty="0"/>
              <a:t>Zápis musí obsahovat</a:t>
            </a:r>
            <a:r>
              <a:rPr lang="cs-CZ" dirty="0"/>
              <a:t>:</a:t>
            </a:r>
          </a:p>
          <a:p>
            <a:r>
              <a:rPr lang="cs-CZ" dirty="0"/>
              <a:t>jméno a příjmení pracovníka, který kontrolu provedl,</a:t>
            </a:r>
          </a:p>
          <a:p>
            <a:r>
              <a:rPr lang="cs-CZ" dirty="0"/>
              <a:t>zjištěné netěsnosti a způsob jejich odstranění.</a:t>
            </a:r>
          </a:p>
          <a:p>
            <a:endParaRPr lang="cs-CZ" dirty="0"/>
          </a:p>
        </p:txBody>
      </p:sp>
    </p:spTree>
    <p:extLst>
      <p:ext uri="{BB962C8B-B14F-4D97-AF65-F5344CB8AC3E}">
        <p14:creationId xmlns:p14="http://schemas.microsoft.com/office/powerpoint/2010/main" val="3286644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048000" y="1466925"/>
            <a:ext cx="6096000" cy="3924151"/>
          </a:xfrm>
          <a:prstGeom prst="rect">
            <a:avLst/>
          </a:prstGeom>
        </p:spPr>
        <p:txBody>
          <a:bodyPr>
            <a:spAutoFit/>
          </a:bodyPr>
          <a:lstStyle/>
          <a:p>
            <a:pPr>
              <a:spcAft>
                <a:spcPts val="0"/>
              </a:spcAft>
            </a:pPr>
            <a:r>
              <a:rPr lang="cs-CZ" b="1" u="sng" dirty="0">
                <a:latin typeface="Times New Roman" panose="02020603050405020304" pitchFamily="18" charset="0"/>
                <a:ea typeface="Times New Roman" panose="02020603050405020304" pitchFamily="18" charset="0"/>
              </a:rPr>
              <a:t>Základní technické hodnoty a popis zařízení.</a:t>
            </a:r>
            <a:r>
              <a:rPr lang="cs-CZ" dirty="0">
                <a:latin typeface="Times New Roman" panose="02020603050405020304" pitchFamily="18" charset="0"/>
                <a:ea typeface="Times New Roman" panose="02020603050405020304" pitchFamily="18" charset="0"/>
              </a:rPr>
              <a:t> </a:t>
            </a:r>
          </a:p>
          <a:p>
            <a:pPr>
              <a:spcAft>
                <a:spcPts val="0"/>
              </a:spcAft>
            </a:pPr>
            <a:r>
              <a:rPr lang="cs-CZ" dirty="0">
                <a:latin typeface="Times New Roman" panose="02020603050405020304" pitchFamily="18" charset="0"/>
                <a:ea typeface="Times New Roman" panose="02020603050405020304" pitchFamily="18" charset="0"/>
              </a:rPr>
              <a:t> </a:t>
            </a:r>
          </a:p>
          <a:p>
            <a:pPr algn="just">
              <a:lnSpc>
                <a:spcPts val="1365"/>
              </a:lnSpc>
              <a:spcAft>
                <a:spcPts val="0"/>
              </a:spcAft>
            </a:pPr>
            <a:r>
              <a:rPr lang="cs-CZ" dirty="0">
                <a:latin typeface="Times New Roman" panose="02020603050405020304" pitchFamily="18" charset="0"/>
                <a:ea typeface="Times New Roman" panose="02020603050405020304" pitchFamily="18" charset="0"/>
              </a:rPr>
              <a:t>Výstupní přetlaky z provozních lahví jsou 20 </a:t>
            </a:r>
            <a:r>
              <a:rPr lang="cs-CZ" dirty="0" err="1">
                <a:latin typeface="Times New Roman" panose="02020603050405020304" pitchFamily="18" charset="0"/>
                <a:ea typeface="Times New Roman" panose="02020603050405020304" pitchFamily="18" charset="0"/>
              </a:rPr>
              <a:t>MPa</a:t>
            </a:r>
            <a:r>
              <a:rPr lang="cs-CZ" dirty="0">
                <a:latin typeface="Times New Roman" panose="02020603050405020304" pitchFamily="18" charset="0"/>
                <a:ea typeface="Times New Roman" panose="02020603050405020304" pitchFamily="18" charset="0"/>
              </a:rPr>
              <a:t>. </a:t>
            </a:r>
          </a:p>
          <a:p>
            <a:pPr algn="just">
              <a:lnSpc>
                <a:spcPts val="1365"/>
              </a:lnSpc>
              <a:spcAft>
                <a:spcPts val="0"/>
              </a:spcAft>
            </a:pPr>
            <a:r>
              <a:rPr lang="cs-CZ" dirty="0">
                <a:latin typeface="Times New Roman" panose="02020603050405020304" pitchFamily="18" charset="0"/>
                <a:ea typeface="Times New Roman" panose="02020603050405020304" pitchFamily="18" charset="0"/>
              </a:rPr>
              <a:t>Každá tlaková přípojka je složená z </a:t>
            </a:r>
            <a:r>
              <a:rPr lang="cs-CZ" dirty="0" err="1">
                <a:latin typeface="Times New Roman" panose="02020603050405020304" pitchFamily="18" charset="0"/>
                <a:ea typeface="Times New Roman" panose="02020603050405020304" pitchFamily="18" charset="0"/>
              </a:rPr>
              <a:t>provozní.lahve</a:t>
            </a:r>
            <a:r>
              <a:rPr lang="cs-CZ" dirty="0">
                <a:latin typeface="Times New Roman" panose="02020603050405020304" pitchFamily="18" charset="0"/>
                <a:ea typeface="Times New Roman" panose="02020603050405020304" pitchFamily="18" charset="0"/>
              </a:rPr>
              <a:t> s lahvovým uzávěrem, a s redukčním ventilem s měřením vysokotlaké části (max. 200 bar) a s měřením nízkotlaké části (max. 10 bar). Dále je redukční souprava propojena s příslušným zařízením tlakovou hadicí. Lahve jsou zajištěné proti pádu v držácích se zajišťovacími řetízky. </a:t>
            </a:r>
          </a:p>
          <a:p>
            <a:pPr>
              <a:spcAft>
                <a:spcPts val="0"/>
              </a:spcAft>
            </a:pPr>
            <a:r>
              <a:rPr lang="cs-CZ" dirty="0">
                <a:latin typeface="Times New Roman" panose="02020603050405020304" pitchFamily="18" charset="0"/>
                <a:ea typeface="Times New Roman" panose="02020603050405020304" pitchFamily="18" charset="0"/>
              </a:rPr>
              <a:t> </a:t>
            </a:r>
          </a:p>
          <a:p>
            <a:pPr>
              <a:spcAft>
                <a:spcPts val="0"/>
              </a:spcAft>
            </a:pPr>
            <a:r>
              <a:rPr lang="cs-CZ" dirty="0">
                <a:latin typeface="Times New Roman" panose="02020603050405020304" pitchFamily="18" charset="0"/>
                <a:ea typeface="Times New Roman" panose="02020603050405020304" pitchFamily="18" charset="0"/>
              </a:rPr>
              <a:t> </a:t>
            </a:r>
          </a:p>
          <a:p>
            <a:pPr>
              <a:spcAft>
                <a:spcPts val="0"/>
              </a:spcAft>
            </a:pPr>
            <a:r>
              <a:rPr lang="cs-CZ" b="1" u="sng" dirty="0">
                <a:latin typeface="Times New Roman" panose="02020603050405020304" pitchFamily="18" charset="0"/>
                <a:ea typeface="Times New Roman" panose="02020603050405020304" pitchFamily="18" charset="0"/>
              </a:rPr>
              <a:t>Charakteristika používaných plynů</a:t>
            </a:r>
            <a:endParaRPr lang="cs-CZ" dirty="0">
              <a:latin typeface="Times New Roman" panose="02020603050405020304" pitchFamily="18" charset="0"/>
              <a:ea typeface="Times New Roman" panose="02020603050405020304" pitchFamily="18" charset="0"/>
            </a:endParaRPr>
          </a:p>
          <a:p>
            <a:pPr>
              <a:spcAft>
                <a:spcPts val="0"/>
              </a:spcAft>
            </a:pPr>
            <a:r>
              <a:rPr lang="cs-CZ" dirty="0">
                <a:latin typeface="Times New Roman" panose="02020603050405020304" pitchFamily="18" charset="0"/>
                <a:ea typeface="Times New Roman" panose="02020603050405020304" pitchFamily="18" charset="0"/>
              </a:rPr>
              <a:t> </a:t>
            </a:r>
          </a:p>
          <a:p>
            <a:pPr>
              <a:spcAft>
                <a:spcPts val="0"/>
              </a:spcAft>
            </a:pPr>
            <a:r>
              <a:rPr lang="cs-CZ" dirty="0">
                <a:latin typeface="Times New Roman" panose="02020603050405020304" pitchFamily="18" charset="0"/>
              </a:rPr>
              <a:t>Viz příslušné bezpečnostní listy, které </a:t>
            </a:r>
            <a:r>
              <a:rPr lang="cs-CZ" dirty="0" smtClean="0">
                <a:latin typeface="Times New Roman" panose="02020603050405020304" pitchFamily="18" charset="0"/>
              </a:rPr>
              <a:t>jsou k dispozici na pracovišti</a:t>
            </a:r>
            <a:endParaRPr lang="cs-CZ" b="1" dirty="0">
              <a:latin typeface="Times New Roman" panose="02020603050405020304" pitchFamily="18" charset="0"/>
            </a:endParaRPr>
          </a:p>
          <a:p>
            <a:pPr algn="just">
              <a:lnSpc>
                <a:spcPts val="1365"/>
              </a:lnSpc>
              <a:spcAft>
                <a:spcPts val="0"/>
              </a:spcAft>
            </a:pPr>
            <a:r>
              <a:rPr lang="cs-CZ" dirty="0">
                <a:latin typeface="Times New Roman" panose="02020603050405020304" pitchFamily="18" charset="0"/>
                <a:ea typeface="Times New Roman" panose="02020603050405020304" pitchFamily="18" charset="0"/>
              </a:rPr>
              <a:t>(např. oxid uhličitý, dusík, argonu, syntetický vzduch, kyslík medicinální, acetylén,..)  </a:t>
            </a:r>
          </a:p>
        </p:txBody>
      </p:sp>
    </p:spTree>
    <p:extLst>
      <p:ext uri="{BB962C8B-B14F-4D97-AF65-F5344CB8AC3E}">
        <p14:creationId xmlns:p14="http://schemas.microsoft.com/office/powerpoint/2010/main" val="1059586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Termíny provádění kontrol a prohlídek</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kontrola </a:t>
            </a:r>
            <a:r>
              <a:rPr lang="cs-CZ" dirty="0"/>
              <a:t>stavu a správné funkce zařízení – 1 x za den. </a:t>
            </a:r>
          </a:p>
          <a:p>
            <a:r>
              <a:rPr lang="cs-CZ" dirty="0"/>
              <a:t> </a:t>
            </a:r>
          </a:p>
          <a:p>
            <a:r>
              <a:rPr lang="cs-CZ" dirty="0" smtClean="0"/>
              <a:t>kontrola </a:t>
            </a:r>
            <a:r>
              <a:rPr lang="cs-CZ" dirty="0"/>
              <a:t>funkce redukčních a pojistných ventilů a tlakoměrů – 1 x za měsíc.</a:t>
            </a:r>
          </a:p>
          <a:p>
            <a:r>
              <a:rPr lang="cs-CZ" dirty="0"/>
              <a:t> </a:t>
            </a:r>
          </a:p>
          <a:p>
            <a:r>
              <a:rPr lang="cs-CZ" dirty="0" smtClean="0"/>
              <a:t>kontrola </a:t>
            </a:r>
            <a:r>
              <a:rPr lang="cs-CZ" dirty="0"/>
              <a:t>těsnosti připojení tlakové nádoby k dopravě plynů, stavu a těsnosti potrubí a jeho rozebíratelných spojů – 1 x za měsíc.</a:t>
            </a:r>
          </a:p>
          <a:p>
            <a:r>
              <a:rPr lang="cs-CZ" dirty="0"/>
              <a:t> </a:t>
            </a:r>
          </a:p>
          <a:p>
            <a:r>
              <a:rPr lang="cs-CZ" dirty="0" smtClean="0"/>
              <a:t>kontrola </a:t>
            </a:r>
            <a:r>
              <a:rPr lang="cs-CZ" dirty="0"/>
              <a:t>redukčních ventilů a metrologická kontrola tlakoměrů – 1 x za rok..</a:t>
            </a:r>
          </a:p>
          <a:p>
            <a:r>
              <a:rPr lang="cs-CZ" dirty="0"/>
              <a:t> </a:t>
            </a:r>
          </a:p>
          <a:p>
            <a:r>
              <a:rPr lang="cs-CZ" dirty="0" smtClean="0"/>
              <a:t>Došlo-li </a:t>
            </a:r>
            <a:r>
              <a:rPr lang="cs-CZ" dirty="0"/>
              <a:t>v souvislosti s provozem zařízení k úrazu nebo větší hmotné škodě musí provozovatel postupovat v souladu s ustanovením zákoníku práce a NV č. 494/2001 Sb., tj. neprodleně tuto skutečnost oznámit oblastnímu inspektorátu práce.</a:t>
            </a:r>
          </a:p>
          <a:p>
            <a:endParaRPr lang="cs-CZ" dirty="0"/>
          </a:p>
        </p:txBody>
      </p:sp>
    </p:spTree>
    <p:extLst>
      <p:ext uri="{BB962C8B-B14F-4D97-AF65-F5344CB8AC3E}">
        <p14:creationId xmlns:p14="http://schemas.microsoft.com/office/powerpoint/2010/main" val="4017128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Vybavení obsluhovatele osobními ochrannými </a:t>
            </a:r>
            <a:r>
              <a:rPr lang="cs-CZ" dirty="0" err="1" smtClean="0"/>
              <a:t>proacovními</a:t>
            </a:r>
            <a:r>
              <a:rPr lang="cs-CZ" dirty="0" smtClean="0"/>
              <a:t> prostředky</a:t>
            </a:r>
            <a:endParaRPr lang="cs-CZ" dirty="0"/>
          </a:p>
        </p:txBody>
      </p:sp>
      <p:sp>
        <p:nvSpPr>
          <p:cNvPr id="3" name="Zástupný symbol pro obsah 2"/>
          <p:cNvSpPr>
            <a:spLocks noGrp="1"/>
          </p:cNvSpPr>
          <p:nvPr>
            <p:ph idx="1"/>
          </p:nvPr>
        </p:nvSpPr>
        <p:spPr/>
        <p:txBody>
          <a:bodyPr>
            <a:normAutofit/>
          </a:bodyPr>
          <a:lstStyle/>
          <a:p>
            <a:r>
              <a:rPr lang="cs-CZ" dirty="0" smtClean="0"/>
              <a:t>Provozovatel </a:t>
            </a:r>
            <a:r>
              <a:rPr lang="cs-CZ" dirty="0"/>
              <a:t>tlakových nádob k dopravě plynů a rozvodu plynů jako zaměstnavatel poskytuje pracovníkům pověřeným skladováním a dopravou tlakových nádob k dopravě plynů, osobní ochranné pracovní  prostředky, mycí,  čisticí a dezinfekční prostředky a  ochranné nápoje podle  vlastního  seznamu a  konkrétních podmínek  práce, v souladu s ustanovením nařízení vlády č. 495/2001 Sb., nejméně: </a:t>
            </a:r>
          </a:p>
          <a:p>
            <a:pPr lvl="2"/>
            <a:r>
              <a:rPr lang="cs-CZ" dirty="0" smtClean="0"/>
              <a:t>pracovní </a:t>
            </a:r>
            <a:r>
              <a:rPr lang="cs-CZ" dirty="0"/>
              <a:t>oděv a obuv,</a:t>
            </a:r>
          </a:p>
          <a:p>
            <a:pPr lvl="2"/>
            <a:r>
              <a:rPr lang="cs-CZ" dirty="0" smtClean="0"/>
              <a:t>ochranné </a:t>
            </a:r>
            <a:r>
              <a:rPr lang="cs-CZ" dirty="0"/>
              <a:t>rukavice kožené pětiprsté.</a:t>
            </a:r>
          </a:p>
          <a:p>
            <a:r>
              <a:rPr lang="cs-CZ" dirty="0"/>
              <a:t>Ve skladu lahví musí být umístěny hasící přístroje podle požárního řádu.</a:t>
            </a:r>
          </a:p>
          <a:p>
            <a:endParaRPr lang="cs-CZ" dirty="0"/>
          </a:p>
        </p:txBody>
      </p:sp>
    </p:spTree>
    <p:extLst>
      <p:ext uri="{BB962C8B-B14F-4D97-AF65-F5344CB8AC3E}">
        <p14:creationId xmlns:p14="http://schemas.microsoft.com/office/powerpoint/2010/main" val="2436116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Požadavky na vybavení pracovníků obsluhy pracovními prostředky a nářadím</a:t>
            </a:r>
            <a:endParaRPr lang="cs-CZ" dirty="0"/>
          </a:p>
        </p:txBody>
      </p:sp>
      <p:sp>
        <p:nvSpPr>
          <p:cNvPr id="3" name="Zástupný symbol pro obsah 2"/>
          <p:cNvSpPr>
            <a:spLocks noGrp="1"/>
          </p:cNvSpPr>
          <p:nvPr>
            <p:ph idx="1"/>
          </p:nvPr>
        </p:nvSpPr>
        <p:spPr/>
        <p:txBody>
          <a:bodyPr/>
          <a:lstStyle/>
          <a:p>
            <a:r>
              <a:rPr lang="cs-CZ" dirty="0" smtClean="0"/>
              <a:t>V </a:t>
            </a:r>
            <a:r>
              <a:rPr lang="cs-CZ" dirty="0"/>
              <a:t>případech, kdy došlo k nekontrolovanému úniku plynu do nevětraného prostoru, nesmí se do takových prostor vstupovat v oděvech ze snadno hořlavých látek, v oděvech ze snadno tavitelných  materiálů (umělá vlákna) nebo v oděvech zamaštěných. Všechny součásti oděvů musí mít antistatickou úpravu.</a:t>
            </a:r>
          </a:p>
          <a:p>
            <a:endParaRPr lang="cs-CZ" dirty="0"/>
          </a:p>
        </p:txBody>
      </p:sp>
    </p:spTree>
    <p:extLst>
      <p:ext uri="{BB962C8B-B14F-4D97-AF65-F5344CB8AC3E}">
        <p14:creationId xmlns:p14="http://schemas.microsoft.com/office/powerpoint/2010/main" val="1884824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Zásady první pomoci při popáleninách</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Popáleniny </a:t>
            </a:r>
            <a:r>
              <a:rPr lang="cs-CZ" dirty="0"/>
              <a:t>I. a II. stupně okamžitě oplachujeme studenou vodou po dobu 15 až 20 minut. Poté přiložíme sterilní obvaz, např. popáleninovou rouškou a přes ní studený obklad, např. ledově studenou vodou, naplněnou do igelitového sáčku.</a:t>
            </a:r>
          </a:p>
          <a:p>
            <a:r>
              <a:rPr lang="cs-CZ" dirty="0"/>
              <a:t>Při rozsáhlejších popáleninách zabalíme popáleného do sterilních roušek nebo přežehleného prostěradla. Oděv postiženému svlékáme jen tehdy, je-li nutné ošetřit i jiné poranění, přiškvařené části oděvu neodstraňujeme. Popálené končetiny se po ošetření znehybní (šátek, dlaha,..). Popálení v oblasti obličeje a očí se oplachuje studenou vodou, obvaz se poté nepřikládá. Pečlivě se sleduje dýchání ve všech případech, kdy došlo k inhalaci kouře a topných plynů. Při dušnosti se nemocný usadí do polohy polosedě se zvýšeným hrudníkem a opřený zády. Je-li možnost, inhaluje kyslík. Při narůstající dušnosti a nedostatečném dýchání se včas zahájí umělé dýchání. Popálenému se ústy nepodávají tekutiny ani léky. Zajistíme co nejrychleji odvoz postiženého do zdravotnického zařízení k odbornému ošetření.</a:t>
            </a:r>
          </a:p>
          <a:p>
            <a:r>
              <a:rPr lang="cs-CZ" dirty="0"/>
              <a:t>Před poskytnutím první pomoci je vhodné přiložit na ústa a nos sobě i postiženému roušku, šátek, kapesník abychom zabránili druhotné kapénkové infekci. Na popáleniny nedáváme olej, zásypy, masti, tuky a podobně.</a:t>
            </a:r>
          </a:p>
          <a:p>
            <a:pPr marL="0" indent="0">
              <a:buNone/>
            </a:pPr>
            <a:endParaRPr lang="cs-CZ" dirty="0"/>
          </a:p>
          <a:p>
            <a:endParaRPr lang="cs-CZ" dirty="0"/>
          </a:p>
        </p:txBody>
      </p:sp>
    </p:spTree>
    <p:extLst>
      <p:ext uri="{BB962C8B-B14F-4D97-AF65-F5344CB8AC3E}">
        <p14:creationId xmlns:p14="http://schemas.microsoft.com/office/powerpoint/2010/main" val="3876209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Tlakové lahve k dopravě plynu</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3617" y="1985010"/>
            <a:ext cx="1341662" cy="4351338"/>
          </a:xfr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0208" y="1837849"/>
            <a:ext cx="1393698" cy="4645660"/>
          </a:xfrm>
          <a:prstGeom prst="rect">
            <a:avLst/>
          </a:prstGeom>
        </p:spPr>
      </p:pic>
    </p:spTree>
    <p:extLst>
      <p:ext uri="{BB962C8B-B14F-4D97-AF65-F5344CB8AC3E}">
        <p14:creationId xmlns:p14="http://schemas.microsoft.com/office/powerpoint/2010/main" val="2227730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Technické a medicinální plyny</a:t>
            </a:r>
            <a:endParaRPr lang="cs-CZ" dirty="0"/>
          </a:p>
        </p:txBody>
      </p:sp>
      <p:sp>
        <p:nvSpPr>
          <p:cNvPr id="3" name="Zástupný symbol pro obsah 2"/>
          <p:cNvSpPr>
            <a:spLocks noGrp="1"/>
          </p:cNvSpPr>
          <p:nvPr>
            <p:ph idx="1"/>
          </p:nvPr>
        </p:nvSpPr>
        <p:spPr/>
        <p:txBody>
          <a:bodyPr>
            <a:normAutofit fontScale="55000" lnSpcReduction="20000"/>
          </a:bodyPr>
          <a:lstStyle/>
          <a:p>
            <a:r>
              <a:rPr lang="cs-CZ" dirty="0" smtClean="0"/>
              <a:t>Dodávají se </a:t>
            </a:r>
            <a:r>
              <a:rPr lang="cs-CZ" dirty="0"/>
              <a:t>stlačené nebo zkapalněné v ocelových tlakových lahvích. Na spodní části </a:t>
            </a:r>
            <a:r>
              <a:rPr lang="cs-CZ" dirty="0" smtClean="0"/>
              <a:t>pláště je </a:t>
            </a:r>
            <a:r>
              <a:rPr lang="cs-CZ" dirty="0"/>
              <a:t>přivařená ocelová </a:t>
            </a:r>
            <a:r>
              <a:rPr lang="cs-CZ" dirty="0" err="1"/>
              <a:t>patka,která</a:t>
            </a:r>
            <a:r>
              <a:rPr lang="cs-CZ" dirty="0"/>
              <a:t> umožňuje bezpečné postavení lahve. Na horní straně je uzavírací ventil. </a:t>
            </a:r>
            <a:r>
              <a:rPr lang="cs-CZ" dirty="0" smtClean="0"/>
              <a:t>Při převozu </a:t>
            </a:r>
            <a:r>
              <a:rPr lang="cs-CZ" dirty="0"/>
              <a:t>ocelové lahve se na ventil přišroubuje ochranný kovový kryt. K převozu tlakových lahví na </a:t>
            </a:r>
            <a:r>
              <a:rPr lang="cs-CZ" dirty="0" smtClean="0"/>
              <a:t>pracovišti slouží </a:t>
            </a:r>
            <a:r>
              <a:rPr lang="cs-CZ" dirty="0"/>
              <a:t>speciální vozíky</a:t>
            </a:r>
            <a:r>
              <a:rPr lang="cs-CZ" dirty="0" smtClean="0"/>
              <a:t>.</a:t>
            </a:r>
          </a:p>
          <a:p>
            <a:r>
              <a:rPr lang="cs-CZ" dirty="0" smtClean="0"/>
              <a:t> </a:t>
            </a:r>
            <a:r>
              <a:rPr lang="cs-CZ" dirty="0"/>
              <a:t>Při dopravě je nutno chránit ocelové lahve s plyny před nárazem. Laboratoře, ve </a:t>
            </a:r>
            <a:r>
              <a:rPr lang="cs-CZ" dirty="0" smtClean="0"/>
              <a:t>kterých se </a:t>
            </a:r>
            <a:r>
              <a:rPr lang="cs-CZ" dirty="0"/>
              <a:t>ocelové tlakové lahve s plyny používají, musí být na dveřích z chodby viditelně označeny </a:t>
            </a:r>
            <a:r>
              <a:rPr lang="cs-CZ" dirty="0" smtClean="0"/>
              <a:t>tabulkou s </a:t>
            </a:r>
            <a:r>
              <a:rPr lang="cs-CZ" dirty="0"/>
              <a:t>udáním používaného plynu. V laboratoři se musí lahve zajistit proti pádu řetězy, které jsou připevněny ke </a:t>
            </a:r>
            <a:r>
              <a:rPr lang="cs-CZ" dirty="0" smtClean="0"/>
              <a:t>stěně na </a:t>
            </a:r>
            <a:r>
              <a:rPr lang="cs-CZ" dirty="0"/>
              <a:t>pevně zabudovaném zařízení. Ocelové lahve nesmějí být umisťovány v blízkosti tepelných zdrojů a </a:t>
            </a:r>
            <a:r>
              <a:rPr lang="cs-CZ" dirty="0" smtClean="0"/>
              <a:t>musí být </a:t>
            </a:r>
            <a:r>
              <a:rPr lang="cs-CZ" dirty="0"/>
              <a:t>chráněny také před zahříváním slunečním zářením.</a:t>
            </a:r>
          </a:p>
          <a:p>
            <a:r>
              <a:rPr lang="cs-CZ" dirty="0"/>
              <a:t>Ventil lahve je robustní kuželový ventil, umožňující láhev dokonale uzavřít. Tímto ventilem by se dal </a:t>
            </a:r>
            <a:r>
              <a:rPr lang="cs-CZ" dirty="0" smtClean="0"/>
              <a:t>proud silně </a:t>
            </a:r>
            <a:r>
              <a:rPr lang="cs-CZ" dirty="0"/>
              <a:t>stlačených plynů jen těžko regulovat. Proto se vysoce stlačené plyny musí odebírat jen přes tzv. </a:t>
            </a:r>
            <a:r>
              <a:rPr lang="cs-CZ" b="1" dirty="0" smtClean="0"/>
              <a:t>redukční ventily</a:t>
            </a:r>
            <a:r>
              <a:rPr lang="cs-CZ" dirty="0"/>
              <a:t>. </a:t>
            </a:r>
            <a:r>
              <a:rPr lang="cs-CZ" b="1" dirty="0"/>
              <a:t>Přímý odběr plynu přes samotný ventil ocelové lahve je zakázán</a:t>
            </a:r>
            <a:r>
              <a:rPr lang="cs-CZ" dirty="0"/>
              <a:t>. Plyny vypouštíme z lahví </a:t>
            </a:r>
            <a:r>
              <a:rPr lang="cs-CZ" dirty="0" smtClean="0"/>
              <a:t>pouze přes </a:t>
            </a:r>
            <a:r>
              <a:rPr lang="cs-CZ" b="1" dirty="0"/>
              <a:t>redukční ventil, určený pro daný plyn</a:t>
            </a:r>
            <a:r>
              <a:rPr lang="cs-CZ" dirty="0"/>
              <a:t>. Po použití lahve musíme ventil ihned těsně uzavřít. </a:t>
            </a:r>
            <a:r>
              <a:rPr lang="cs-CZ" b="1" dirty="0"/>
              <a:t>Závity </a:t>
            </a:r>
            <a:r>
              <a:rPr lang="cs-CZ" b="1" dirty="0" smtClean="0"/>
              <a:t>redukčního ventilu </a:t>
            </a:r>
            <a:r>
              <a:rPr lang="cs-CZ" b="1" dirty="0"/>
              <a:t>určeného pro kyslík nesmíme nikdy mazat tukem (možná exploze).</a:t>
            </a:r>
          </a:p>
          <a:p>
            <a:r>
              <a:rPr lang="cs-CZ" dirty="0"/>
              <a:t>Podle druhu plynu, který obsahují, se uzávěry lahví označují různými barvami. </a:t>
            </a:r>
            <a:endParaRPr lang="cs-CZ" dirty="0" smtClean="0"/>
          </a:p>
          <a:p>
            <a:r>
              <a:rPr lang="cs-CZ" dirty="0" smtClean="0"/>
              <a:t>Ventily </a:t>
            </a:r>
            <a:r>
              <a:rPr lang="cs-CZ" dirty="0"/>
              <a:t>na lahvích s </a:t>
            </a:r>
            <a:r>
              <a:rPr lang="cs-CZ" dirty="0" smtClean="0"/>
              <a:t>hořlavými plyny </a:t>
            </a:r>
            <a:r>
              <a:rPr lang="cs-CZ" dirty="0"/>
              <a:t>mají vždy levý závit.</a:t>
            </a:r>
          </a:p>
          <a:p>
            <a:r>
              <a:rPr lang="cs-CZ" dirty="0"/>
              <a:t>Netěsnost tlakových lahví se smí zjišťovat pouze mýdlovým roztokem nebo speciálními detektory.</a:t>
            </a:r>
          </a:p>
          <a:p>
            <a:r>
              <a:rPr lang="cs-CZ" dirty="0"/>
              <a:t>Z hořícího objektu, laboratoře apod. je nutné nejprve odstranit tlakové lahve (jako první s vodíkem a acetylenem).</a:t>
            </a:r>
          </a:p>
          <a:p>
            <a:r>
              <a:rPr lang="cs-CZ" dirty="0"/>
              <a:t>Odstraněné, ale již zahřáté tlakové lahve, je nutno ochladit poléváním vodou.</a:t>
            </a:r>
          </a:p>
        </p:txBody>
      </p:sp>
    </p:spTree>
    <p:extLst>
      <p:ext uri="{BB962C8B-B14F-4D97-AF65-F5344CB8AC3E}">
        <p14:creationId xmlns:p14="http://schemas.microsoft.com/office/powerpoint/2010/main" val="3129003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100571" y="605571"/>
            <a:ext cx="9990858" cy="5646858"/>
          </a:xfrm>
          <a:prstGeom prst="rect">
            <a:avLst/>
          </a:prstGeom>
        </p:spPr>
      </p:pic>
    </p:spTree>
    <p:extLst>
      <p:ext uri="{BB962C8B-B14F-4D97-AF65-F5344CB8AC3E}">
        <p14:creationId xmlns:p14="http://schemas.microsoft.com/office/powerpoint/2010/main" val="1609944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Pravidla pro zacházení s nádobami na plyny</a:t>
            </a:r>
            <a:endParaRPr lang="cs-CZ" dirty="0"/>
          </a:p>
        </p:txBody>
      </p:sp>
      <p:sp>
        <p:nvSpPr>
          <p:cNvPr id="5" name="Zástupný symbol pro obsah 4"/>
          <p:cNvSpPr>
            <a:spLocks noGrp="1"/>
          </p:cNvSpPr>
          <p:nvPr>
            <p:ph idx="1"/>
          </p:nvPr>
        </p:nvSpPr>
        <p:spPr/>
        <p:txBody>
          <a:bodyPr>
            <a:normAutofit fontScale="77500" lnSpcReduction="20000"/>
          </a:bodyPr>
          <a:lstStyle/>
          <a:p>
            <a:r>
              <a:rPr lang="cs-CZ" dirty="0"/>
              <a:t>Základní pravidla pro zacházení s tlakovými nádobami k dopravě plynů jsou zejména:</a:t>
            </a:r>
          </a:p>
          <a:p>
            <a:r>
              <a:rPr lang="cs-CZ" dirty="0"/>
              <a:t> </a:t>
            </a:r>
          </a:p>
          <a:p>
            <a:r>
              <a:rPr lang="cs-CZ" dirty="0" smtClean="0"/>
              <a:t>Všechny  </a:t>
            </a:r>
            <a:r>
              <a:rPr lang="cs-CZ" dirty="0"/>
              <a:t>nádoby na plyny musí být chráněny před nárazem, pádem a samovolným pohybem, prázdné lahve musí být skladovány za stejných podmínek jako plné lahve. </a:t>
            </a:r>
          </a:p>
          <a:p>
            <a:r>
              <a:rPr lang="cs-CZ" dirty="0"/>
              <a:t> </a:t>
            </a:r>
          </a:p>
          <a:p>
            <a:r>
              <a:rPr lang="cs-CZ" dirty="0" smtClean="0"/>
              <a:t>Vzdálenost </a:t>
            </a:r>
            <a:r>
              <a:rPr lang="cs-CZ" dirty="0"/>
              <a:t>lahví od topných těles a sálavých ploch musí být taková, aby povrchová teplota nádob nepřekročila kritickou hodnotu u zkapalněných plynů a hodnotu 50°C. Od zdrojů otevřeného ohně musí být vzdáleny min. 3 m.</a:t>
            </a:r>
          </a:p>
          <a:p>
            <a:r>
              <a:rPr lang="cs-CZ" dirty="0"/>
              <a:t> </a:t>
            </a:r>
          </a:p>
          <a:p>
            <a:r>
              <a:rPr lang="cs-CZ" dirty="0" smtClean="0"/>
              <a:t>Na </a:t>
            </a:r>
            <a:r>
              <a:rPr lang="cs-CZ" dirty="0"/>
              <a:t>dveřích prostoru, kde jsou nádoby skladovány, musí být vyvěšena výstražná tabulka a značka zákazu vstupu nepovolaným osobám, tlakové lahve nesmějí být skladovány společně s látkami mastnými, hořlavými, kyselinami, louhy, apod. Místnosti a prostory, kde jsou umístěny provozní a zásobní lahve musí být větrané.</a:t>
            </a:r>
          </a:p>
          <a:p>
            <a:endParaRPr lang="cs-CZ" dirty="0"/>
          </a:p>
        </p:txBody>
      </p:sp>
    </p:spTree>
    <p:extLst>
      <p:ext uri="{BB962C8B-B14F-4D97-AF65-F5344CB8AC3E}">
        <p14:creationId xmlns:p14="http://schemas.microsoft.com/office/powerpoint/2010/main" val="2730467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Pravidla pro zacházení s nádobami na plyny</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V</a:t>
            </a:r>
            <a:r>
              <a:rPr lang="cs-CZ" dirty="0"/>
              <a:t> blízkosti prostoru, kde se s nádobami manipuluje, musí být k dispozici osobní ochranné pracovní prostředky potřebné k bezpečné dopravě, skladování a vyprazdňování nádob a náhradní díly. </a:t>
            </a:r>
          </a:p>
          <a:p>
            <a:r>
              <a:rPr lang="cs-CZ" dirty="0"/>
              <a:t> </a:t>
            </a:r>
          </a:p>
          <a:p>
            <a:r>
              <a:rPr lang="cs-CZ" dirty="0" smtClean="0"/>
              <a:t>V </a:t>
            </a:r>
            <a:r>
              <a:rPr lang="cs-CZ" dirty="0"/>
              <a:t>prostoru, kde jsou nádoby skladovány, a do vzdálenosti nejméně 5 m od skladu lahví, je zakázáno ukládat jakékoliv hořlavé látky a provádět práce se zvýšeným nebezpečím vzniku požáru nebo výbuchu. V okruhu 10 metrů od tlakové lahve je zakázáno provádět práce s otevřeným ohněm bez zvláštního povolení provozovatele.</a:t>
            </a:r>
          </a:p>
          <a:p>
            <a:r>
              <a:rPr lang="cs-CZ" dirty="0"/>
              <a:t> </a:t>
            </a:r>
          </a:p>
          <a:p>
            <a:r>
              <a:rPr lang="cs-CZ" dirty="0" smtClean="0"/>
              <a:t>Před </a:t>
            </a:r>
            <a:r>
              <a:rPr lang="cs-CZ" dirty="0"/>
              <a:t>použitím se musí zkontrolovat stav nádoby, shledá-li se závada, např. nádoba nemá předepsané barevné a vyražené označení, u nádoby je poškozený nebo netěsný ventil, povrch nádoby je poškozen nebo deformován, láhev má poškozenou patku nebo límec, apod., nádoba se musí vrátit bezodkladně zpět do plnírny. </a:t>
            </a:r>
          </a:p>
          <a:p>
            <a:endParaRPr lang="cs-CZ" dirty="0"/>
          </a:p>
        </p:txBody>
      </p:sp>
    </p:spTree>
    <p:extLst>
      <p:ext uri="{BB962C8B-B14F-4D97-AF65-F5344CB8AC3E}">
        <p14:creationId xmlns:p14="http://schemas.microsoft.com/office/powerpoint/2010/main" val="381587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Pravidla pro zacházení s nádobami na plyny</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smtClean="0"/>
              <a:t>Po </a:t>
            </a:r>
            <a:r>
              <a:rPr lang="cs-CZ" dirty="0"/>
              <a:t>použití lahve se musí ventil těsně uzavřít a v lahvi musí zůstat zbytkový přetlak min. 50 </a:t>
            </a:r>
            <a:r>
              <a:rPr lang="cs-CZ" dirty="0" err="1"/>
              <a:t>kPa</a:t>
            </a:r>
            <a:r>
              <a:rPr lang="cs-CZ" dirty="0"/>
              <a:t>.</a:t>
            </a:r>
          </a:p>
          <a:p>
            <a:r>
              <a:rPr lang="cs-CZ" dirty="0"/>
              <a:t> </a:t>
            </a:r>
          </a:p>
          <a:p>
            <a:r>
              <a:rPr lang="cs-CZ" dirty="0" smtClean="0"/>
              <a:t>Zakazuje </a:t>
            </a:r>
            <a:r>
              <a:rPr lang="cs-CZ" dirty="0"/>
              <a:t>se umisťovat provozní a zásobní lahve zejména v průchodech a průjezdech, na únikových cestách, v kancelářích, šatnách, kuchyních, jídelnách, sociálních zařízeních, garážích, kotelnách, v nevětraných a obtížně přístupných prostorech a na veřejně přístupných místech.</a:t>
            </a:r>
          </a:p>
          <a:p>
            <a:r>
              <a:rPr lang="cs-CZ" dirty="0"/>
              <a:t> </a:t>
            </a:r>
          </a:p>
          <a:p>
            <a:r>
              <a:rPr lang="cs-CZ" dirty="0" smtClean="0"/>
              <a:t>Ventily </a:t>
            </a:r>
            <a:r>
              <a:rPr lang="cs-CZ" dirty="0"/>
              <a:t>lahví se musí otevírat pomalu oběma rukama bez použití nářadí. Lahve, které se nedají takto otevřít se nesmí použít.</a:t>
            </a:r>
          </a:p>
          <a:p>
            <a:r>
              <a:rPr lang="cs-CZ" dirty="0"/>
              <a:t> </a:t>
            </a:r>
          </a:p>
          <a:p>
            <a:r>
              <a:rPr lang="cs-CZ" dirty="0" smtClean="0"/>
              <a:t>Závity </a:t>
            </a:r>
            <a:r>
              <a:rPr lang="cs-CZ" dirty="0"/>
              <a:t>lahvových ventilů a jejich příslušenství se musí chránit před znečištěním, poškozením a mastnými látkami. K lahvovým ventilům se nesmí připojit matice s poškozenými závity a matice s jinými závity. Těsnění spojů lahví, armatur a potrubí nesmí být znečištěné mastnými látkami. </a:t>
            </a:r>
          </a:p>
          <a:p>
            <a:endParaRPr lang="cs-CZ" dirty="0"/>
          </a:p>
        </p:txBody>
      </p:sp>
    </p:spTree>
    <p:extLst>
      <p:ext uri="{BB962C8B-B14F-4D97-AF65-F5344CB8AC3E}">
        <p14:creationId xmlns:p14="http://schemas.microsoft.com/office/powerpoint/2010/main" val="385700531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1492</Words>
  <Application>Microsoft Office PowerPoint</Application>
  <PresentationFormat>Širokoúhlá obrazovka</PresentationFormat>
  <Paragraphs>199</Paragraphs>
  <Slides>33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33</vt:i4>
      </vt:variant>
    </vt:vector>
  </HeadingPairs>
  <TitlesOfParts>
    <vt:vector size="38" baseType="lpstr">
      <vt:lpstr>Arial</vt:lpstr>
      <vt:lpstr>Calibri</vt:lpstr>
      <vt:lpstr>Calibri Light</vt:lpstr>
      <vt:lpstr>Times New Roman</vt:lpstr>
      <vt:lpstr>Motiv Office</vt:lpstr>
      <vt:lpstr>Školení obsluh lahví na plyny</vt:lpstr>
      <vt:lpstr>Tlakové  lahve, objem, tlak, rozměry</vt:lpstr>
      <vt:lpstr>Prezentace aplikace PowerPoint</vt:lpstr>
      <vt:lpstr>Tlakové lahve k dopravě plynu</vt:lpstr>
      <vt:lpstr>Technické a medicinální plyny</vt:lpstr>
      <vt:lpstr>Prezentace aplikace PowerPoint</vt:lpstr>
      <vt:lpstr>Pravidla pro zacházení s nádobami na plyny</vt:lpstr>
      <vt:lpstr>Pravidla pro zacházení s nádobami na plyny</vt:lpstr>
      <vt:lpstr>Pravidla pro zacházení s nádobami na plyny</vt:lpstr>
      <vt:lpstr>Pravidla pro zacházení s nádobami na plyny</vt:lpstr>
      <vt:lpstr>Pravidla pro zacházení s nádobami na plyny</vt:lpstr>
      <vt:lpstr>Redukční ventil</vt:lpstr>
      <vt:lpstr>Pokyny pro regulaci, měření, ovládání zabezpečovacích a jiných zařízení</vt:lpstr>
      <vt:lpstr>Postup práce s plynovou lahví a redukčním ventilem</vt:lpstr>
      <vt:lpstr>Zahájení odběru plynu</vt:lpstr>
      <vt:lpstr>Ukončení odběru plynu</vt:lpstr>
      <vt:lpstr>Jehlový ventil</vt:lpstr>
      <vt:lpstr>Pokyny pro připojení tlakové lahve, uvedení do provozu, způsob obsluhy</vt:lpstr>
      <vt:lpstr>Uvedení zařízení do provozu</vt:lpstr>
      <vt:lpstr>Uvedení zařízení do provozu</vt:lpstr>
      <vt:lpstr>Uvedení zařízení do provozu</vt:lpstr>
      <vt:lpstr>Pracovníci pověření obsluhou</vt:lpstr>
      <vt:lpstr>Obsluha provádí tyto záznamy do provozního deníku</vt:lpstr>
      <vt:lpstr>Povinnosti obsluhovatele</vt:lpstr>
      <vt:lpstr>Pokyny pro provoz, základní bezpečnostní pravidla pro provoz a údržbu zařízení</vt:lpstr>
      <vt:lpstr>Pokyny pro odstavení z provozu</vt:lpstr>
      <vt:lpstr>Pokyny pro případ havárie nebo požáru</vt:lpstr>
      <vt:lpstr>Zkoušky zařízení, pokyny pro hledání netěsností</vt:lpstr>
      <vt:lpstr>Kontroly těsnosti – obsah, četnost, zápis</vt:lpstr>
      <vt:lpstr>Termíny provádění kontrol a prohlídek</vt:lpstr>
      <vt:lpstr>Vybavení obsluhovatele osobními ochrannými proacovními prostředky</vt:lpstr>
      <vt:lpstr>Požadavky na vybavení pracovníků obsluhy pracovními prostředky a nářadím</vt:lpstr>
      <vt:lpstr>Zásady první pomoci při popáleninách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Školení obsluh lahví na plyny</dc:title>
  <dc:creator>Vořech Jan</dc:creator>
  <cp:lastModifiedBy>Vořech Jan</cp:lastModifiedBy>
  <cp:revision>14</cp:revision>
  <dcterms:created xsi:type="dcterms:W3CDTF">2019-06-24T04:17:16Z</dcterms:created>
  <dcterms:modified xsi:type="dcterms:W3CDTF">2019-06-25T05:41:22Z</dcterms:modified>
</cp:coreProperties>
</file>