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3"/>
  </p:notesMasterIdLst>
  <p:handoutMasterIdLst>
    <p:handoutMasterId r:id="rId24"/>
  </p:handoutMasterIdLst>
  <p:sldIdLst>
    <p:sldId id="315" r:id="rId5"/>
    <p:sldId id="312" r:id="rId6"/>
    <p:sldId id="322" r:id="rId7"/>
    <p:sldId id="321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14" r:id="rId21"/>
    <p:sldId id="313" r:id="rId22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ítejte" id="{E75E278A-FF0E-49A4-B170-79828D63BBAD}">
          <p14:sldIdLst/>
        </p14:section>
        <p14:section name="Návrh, Morfing, poznámky, spolupráce, Řekněte mi" id="{B9B51309-D148-4332-87C2-07BE32FBCA3B}">
          <p14:sldIdLst>
            <p14:sldId id="315"/>
            <p14:sldId id="312"/>
            <p14:sldId id="322"/>
            <p14:sldId id="321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14"/>
            <p14:sldId id="313"/>
          </p14:sldIdLst>
        </p14:section>
        <p14:section name="Další informace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BABDF3-05E5-4ADD-9CC1-1BB0BAC3E3EF}" v="114" dt="2021-12-01T12:35:31.435"/>
    <p1510:client id="{182789B2-3C68-4D66-902A-D6271DE13ECF}" v="1" dt="2021-12-01T12:30:47.918"/>
    <p1510:client id="{F1AFB26B-6876-4605-81D5-876FE3FB9232}" v="4" dt="2021-02-24T11:42:37.7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4" autoAdjust="0"/>
    <p:restoredTop sz="79424" autoAdjust="0"/>
  </p:normalViewPr>
  <p:slideViewPr>
    <p:cSldViewPr snapToGrid="0">
      <p:cViewPr>
        <p:scale>
          <a:sx n="110" d="100"/>
          <a:sy n="110" d="100"/>
        </p:scale>
        <p:origin x="496" y="-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401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ladan Oláh" userId="S::olah@vojenskyobor.cz::6d2c33f5-8da9-44e3-b4cf-65bd519e0bfb" providerId="AD" clId="Web-{11BABDF3-05E5-4ADD-9CC1-1BB0BAC3E3EF}"/>
    <pc:docChg chg="modSld">
      <pc:chgData name="Vladan Oláh" userId="S::olah@vojenskyobor.cz::6d2c33f5-8da9-44e3-b4cf-65bd519e0bfb" providerId="AD" clId="Web-{11BABDF3-05E5-4ADD-9CC1-1BB0BAC3E3EF}" dt="2021-12-01T12:35:31.435" v="99" actId="20577"/>
      <pc:docMkLst>
        <pc:docMk/>
      </pc:docMkLst>
      <pc:sldChg chg="modSp">
        <pc:chgData name="Vladan Oláh" userId="S::olah@vojenskyobor.cz::6d2c33f5-8da9-44e3-b4cf-65bd519e0bfb" providerId="AD" clId="Web-{11BABDF3-05E5-4ADD-9CC1-1BB0BAC3E3EF}" dt="2021-12-01T12:35:31.435" v="99" actId="20577"/>
        <pc:sldMkLst>
          <pc:docMk/>
          <pc:sldMk cId="180409864" sldId="313"/>
        </pc:sldMkLst>
        <pc:spChg chg="mod">
          <ac:chgData name="Vladan Oláh" userId="S::olah@vojenskyobor.cz::6d2c33f5-8da9-44e3-b4cf-65bd519e0bfb" providerId="AD" clId="Web-{11BABDF3-05E5-4ADD-9CC1-1BB0BAC3E3EF}" dt="2021-12-01T12:35:31.435" v="99" actId="20577"/>
          <ac:spMkLst>
            <pc:docMk/>
            <pc:sldMk cId="180409864" sldId="313"/>
            <ac:spMk id="4" creationId="{2C8D4C65-3BED-C746-94F1-73E40F6FF490}"/>
          </ac:spMkLst>
        </pc:spChg>
      </pc:sldChg>
      <pc:sldChg chg="modSp">
        <pc:chgData name="Vladan Oláh" userId="S::olah@vojenskyobor.cz::6d2c33f5-8da9-44e3-b4cf-65bd519e0bfb" providerId="AD" clId="Web-{11BABDF3-05E5-4ADD-9CC1-1BB0BAC3E3EF}" dt="2021-12-01T12:31:21.725" v="4" actId="20577"/>
        <pc:sldMkLst>
          <pc:docMk/>
          <pc:sldMk cId="2153221667" sldId="315"/>
        </pc:sldMkLst>
        <pc:spChg chg="mod">
          <ac:chgData name="Vladan Oláh" userId="S::olah@vojenskyobor.cz::6d2c33f5-8da9-44e3-b4cf-65bd519e0bfb" providerId="AD" clId="Web-{11BABDF3-05E5-4ADD-9CC1-1BB0BAC3E3EF}" dt="2021-12-01T12:31:21.725" v="4" actId="20577"/>
          <ac:spMkLst>
            <pc:docMk/>
            <pc:sldMk cId="2153221667" sldId="315"/>
            <ac:spMk id="38" creationId="{00000000-0000-0000-0000-000000000000}"/>
          </ac:spMkLst>
        </pc:spChg>
      </pc:sldChg>
      <pc:sldChg chg="modSp">
        <pc:chgData name="Vladan Oláh" userId="S::olah@vojenskyobor.cz::6d2c33f5-8da9-44e3-b4cf-65bd519e0bfb" providerId="AD" clId="Web-{11BABDF3-05E5-4ADD-9CC1-1BB0BAC3E3EF}" dt="2021-12-01T12:32:45.853" v="36" actId="20577"/>
        <pc:sldMkLst>
          <pc:docMk/>
          <pc:sldMk cId="2541796088" sldId="321"/>
        </pc:sldMkLst>
        <pc:spChg chg="mod">
          <ac:chgData name="Vladan Oláh" userId="S::olah@vojenskyobor.cz::6d2c33f5-8da9-44e3-b4cf-65bd519e0bfb" providerId="AD" clId="Web-{11BABDF3-05E5-4ADD-9CC1-1BB0BAC3E3EF}" dt="2021-12-01T12:32:45.853" v="36" actId="20577"/>
          <ac:spMkLst>
            <pc:docMk/>
            <pc:sldMk cId="2541796088" sldId="321"/>
            <ac:spMk id="4" creationId="{AEAD4C12-49CF-AC46-A7C0-A624792E148E}"/>
          </ac:spMkLst>
        </pc:spChg>
        <pc:spChg chg="mod">
          <ac:chgData name="Vladan Oláh" userId="S::olah@vojenskyobor.cz::6d2c33f5-8da9-44e3-b4cf-65bd519e0bfb" providerId="AD" clId="Web-{11BABDF3-05E5-4ADD-9CC1-1BB0BAC3E3EF}" dt="2021-12-01T12:32:18.946" v="21" actId="20577"/>
          <ac:spMkLst>
            <pc:docMk/>
            <pc:sldMk cId="2541796088" sldId="321"/>
            <ac:spMk id="8" creationId="{00000000-0000-0000-0000-000000000000}"/>
          </ac:spMkLst>
        </pc:spChg>
      </pc:sldChg>
      <pc:sldChg chg="modSp">
        <pc:chgData name="Vladan Oláh" userId="S::olah@vojenskyobor.cz::6d2c33f5-8da9-44e3-b4cf-65bd519e0bfb" providerId="AD" clId="Web-{11BABDF3-05E5-4ADD-9CC1-1BB0BAC3E3EF}" dt="2021-12-01T12:32:05.008" v="19" actId="20577"/>
        <pc:sldMkLst>
          <pc:docMk/>
          <pc:sldMk cId="795700844" sldId="322"/>
        </pc:sldMkLst>
        <pc:spChg chg="mod">
          <ac:chgData name="Vladan Oláh" userId="S::olah@vojenskyobor.cz::6d2c33f5-8da9-44e3-b4cf-65bd519e0bfb" providerId="AD" clId="Web-{11BABDF3-05E5-4ADD-9CC1-1BB0BAC3E3EF}" dt="2021-12-01T12:32:05.008" v="19" actId="20577"/>
          <ac:spMkLst>
            <pc:docMk/>
            <pc:sldMk cId="795700844" sldId="322"/>
            <ac:spMk id="4" creationId="{AEAD4C12-49CF-AC46-A7C0-A624792E148E}"/>
          </ac:spMkLst>
        </pc:spChg>
        <pc:spChg chg="mod">
          <ac:chgData name="Vladan Oláh" userId="S::olah@vojenskyobor.cz::6d2c33f5-8da9-44e3-b4cf-65bd519e0bfb" providerId="AD" clId="Web-{11BABDF3-05E5-4ADD-9CC1-1BB0BAC3E3EF}" dt="2021-12-01T12:31:39.898" v="11" actId="20577"/>
          <ac:spMkLst>
            <pc:docMk/>
            <pc:sldMk cId="795700844" sldId="322"/>
            <ac:spMk id="8" creationId="{00000000-0000-0000-0000-000000000000}"/>
          </ac:spMkLst>
        </pc:spChg>
      </pc:sldChg>
      <pc:sldChg chg="modSp">
        <pc:chgData name="Vladan Oláh" userId="S::olah@vojenskyobor.cz::6d2c33f5-8da9-44e3-b4cf-65bd519e0bfb" providerId="AD" clId="Web-{11BABDF3-05E5-4ADD-9CC1-1BB0BAC3E3EF}" dt="2021-12-01T12:32:55.869" v="40" actId="20577"/>
        <pc:sldMkLst>
          <pc:docMk/>
          <pc:sldMk cId="1507993937" sldId="323"/>
        </pc:sldMkLst>
        <pc:spChg chg="mod">
          <ac:chgData name="Vladan Oláh" userId="S::olah@vojenskyobor.cz::6d2c33f5-8da9-44e3-b4cf-65bd519e0bfb" providerId="AD" clId="Web-{11BABDF3-05E5-4ADD-9CC1-1BB0BAC3E3EF}" dt="2021-12-01T12:32:55.869" v="40" actId="20577"/>
          <ac:spMkLst>
            <pc:docMk/>
            <pc:sldMk cId="1507993937" sldId="323"/>
            <ac:spMk id="8" creationId="{00000000-0000-0000-0000-000000000000}"/>
          </ac:spMkLst>
        </pc:spChg>
      </pc:sldChg>
      <pc:sldChg chg="modSp">
        <pc:chgData name="Vladan Oláh" userId="S::olah@vojenskyobor.cz::6d2c33f5-8da9-44e3-b4cf-65bd519e0bfb" providerId="AD" clId="Web-{11BABDF3-05E5-4ADD-9CC1-1BB0BAC3E3EF}" dt="2021-12-01T12:33:01.994" v="42" actId="20577"/>
        <pc:sldMkLst>
          <pc:docMk/>
          <pc:sldMk cId="4266922431" sldId="324"/>
        </pc:sldMkLst>
        <pc:spChg chg="mod">
          <ac:chgData name="Vladan Oláh" userId="S::olah@vojenskyobor.cz::6d2c33f5-8da9-44e3-b4cf-65bd519e0bfb" providerId="AD" clId="Web-{11BABDF3-05E5-4ADD-9CC1-1BB0BAC3E3EF}" dt="2021-12-01T12:33:01.994" v="42" actId="20577"/>
          <ac:spMkLst>
            <pc:docMk/>
            <pc:sldMk cId="4266922431" sldId="324"/>
            <ac:spMk id="8" creationId="{00000000-0000-0000-0000-000000000000}"/>
          </ac:spMkLst>
        </pc:spChg>
      </pc:sldChg>
      <pc:sldChg chg="modSp">
        <pc:chgData name="Vladan Oláh" userId="S::olah@vojenskyobor.cz::6d2c33f5-8da9-44e3-b4cf-65bd519e0bfb" providerId="AD" clId="Web-{11BABDF3-05E5-4ADD-9CC1-1BB0BAC3E3EF}" dt="2021-12-01T12:33:10.228" v="45" actId="20577"/>
        <pc:sldMkLst>
          <pc:docMk/>
          <pc:sldMk cId="176894160" sldId="325"/>
        </pc:sldMkLst>
        <pc:spChg chg="mod">
          <ac:chgData name="Vladan Oláh" userId="S::olah@vojenskyobor.cz::6d2c33f5-8da9-44e3-b4cf-65bd519e0bfb" providerId="AD" clId="Web-{11BABDF3-05E5-4ADD-9CC1-1BB0BAC3E3EF}" dt="2021-12-01T12:33:10.228" v="45" actId="20577"/>
          <ac:spMkLst>
            <pc:docMk/>
            <pc:sldMk cId="176894160" sldId="325"/>
            <ac:spMk id="8" creationId="{00000000-0000-0000-0000-000000000000}"/>
          </ac:spMkLst>
        </pc:spChg>
      </pc:sldChg>
      <pc:sldChg chg="modSp">
        <pc:chgData name="Vladan Oláh" userId="S::olah@vojenskyobor.cz::6d2c33f5-8da9-44e3-b4cf-65bd519e0bfb" providerId="AD" clId="Web-{11BABDF3-05E5-4ADD-9CC1-1BB0BAC3E3EF}" dt="2021-12-01T12:33:16.525" v="49" actId="20577"/>
        <pc:sldMkLst>
          <pc:docMk/>
          <pc:sldMk cId="2778470663" sldId="326"/>
        </pc:sldMkLst>
        <pc:spChg chg="mod">
          <ac:chgData name="Vladan Oláh" userId="S::olah@vojenskyobor.cz::6d2c33f5-8da9-44e3-b4cf-65bd519e0bfb" providerId="AD" clId="Web-{11BABDF3-05E5-4ADD-9CC1-1BB0BAC3E3EF}" dt="2021-12-01T12:33:16.525" v="49" actId="20577"/>
          <ac:spMkLst>
            <pc:docMk/>
            <pc:sldMk cId="2778470663" sldId="326"/>
            <ac:spMk id="8" creationId="{00000000-0000-0000-0000-000000000000}"/>
          </ac:spMkLst>
        </pc:spChg>
      </pc:sldChg>
      <pc:sldChg chg="modSp">
        <pc:chgData name="Vladan Oláh" userId="S::olah@vojenskyobor.cz::6d2c33f5-8da9-44e3-b4cf-65bd519e0bfb" providerId="AD" clId="Web-{11BABDF3-05E5-4ADD-9CC1-1BB0BAC3E3EF}" dt="2021-12-01T12:33:23.916" v="52" actId="20577"/>
        <pc:sldMkLst>
          <pc:docMk/>
          <pc:sldMk cId="1442202549" sldId="327"/>
        </pc:sldMkLst>
        <pc:spChg chg="mod">
          <ac:chgData name="Vladan Oláh" userId="S::olah@vojenskyobor.cz::6d2c33f5-8da9-44e3-b4cf-65bd519e0bfb" providerId="AD" clId="Web-{11BABDF3-05E5-4ADD-9CC1-1BB0BAC3E3EF}" dt="2021-12-01T12:33:23.916" v="52" actId="20577"/>
          <ac:spMkLst>
            <pc:docMk/>
            <pc:sldMk cId="1442202549" sldId="327"/>
            <ac:spMk id="8" creationId="{00000000-0000-0000-0000-000000000000}"/>
          </ac:spMkLst>
        </pc:spChg>
      </pc:sldChg>
      <pc:sldChg chg="modSp">
        <pc:chgData name="Vladan Oláh" userId="S::olah@vojenskyobor.cz::6d2c33f5-8da9-44e3-b4cf-65bd519e0bfb" providerId="AD" clId="Web-{11BABDF3-05E5-4ADD-9CC1-1BB0BAC3E3EF}" dt="2021-12-01T12:33:29.245" v="55" actId="20577"/>
        <pc:sldMkLst>
          <pc:docMk/>
          <pc:sldMk cId="1617626503" sldId="328"/>
        </pc:sldMkLst>
        <pc:spChg chg="mod">
          <ac:chgData name="Vladan Oláh" userId="S::olah@vojenskyobor.cz::6d2c33f5-8da9-44e3-b4cf-65bd519e0bfb" providerId="AD" clId="Web-{11BABDF3-05E5-4ADD-9CC1-1BB0BAC3E3EF}" dt="2021-12-01T12:33:29.245" v="55" actId="20577"/>
          <ac:spMkLst>
            <pc:docMk/>
            <pc:sldMk cId="1617626503" sldId="328"/>
            <ac:spMk id="8" creationId="{00000000-0000-0000-0000-000000000000}"/>
          </ac:spMkLst>
        </pc:spChg>
      </pc:sldChg>
      <pc:sldChg chg="modSp">
        <pc:chgData name="Vladan Oláh" userId="S::olah@vojenskyobor.cz::6d2c33f5-8da9-44e3-b4cf-65bd519e0bfb" providerId="AD" clId="Web-{11BABDF3-05E5-4ADD-9CC1-1BB0BAC3E3EF}" dt="2021-12-01T12:33:34.995" v="58" actId="20577"/>
        <pc:sldMkLst>
          <pc:docMk/>
          <pc:sldMk cId="451129730" sldId="329"/>
        </pc:sldMkLst>
        <pc:spChg chg="mod">
          <ac:chgData name="Vladan Oláh" userId="S::olah@vojenskyobor.cz::6d2c33f5-8da9-44e3-b4cf-65bd519e0bfb" providerId="AD" clId="Web-{11BABDF3-05E5-4ADD-9CC1-1BB0BAC3E3EF}" dt="2021-12-01T12:33:34.995" v="58" actId="20577"/>
          <ac:spMkLst>
            <pc:docMk/>
            <pc:sldMk cId="451129730" sldId="329"/>
            <ac:spMk id="8" creationId="{00000000-0000-0000-0000-000000000000}"/>
          </ac:spMkLst>
        </pc:spChg>
      </pc:sldChg>
      <pc:sldChg chg="modSp">
        <pc:chgData name="Vladan Oláh" userId="S::olah@vojenskyobor.cz::6d2c33f5-8da9-44e3-b4cf-65bd519e0bfb" providerId="AD" clId="Web-{11BABDF3-05E5-4ADD-9CC1-1BB0BAC3E3EF}" dt="2021-12-01T12:33:39.714" v="61" actId="20577"/>
        <pc:sldMkLst>
          <pc:docMk/>
          <pc:sldMk cId="1368625431" sldId="330"/>
        </pc:sldMkLst>
        <pc:spChg chg="mod">
          <ac:chgData name="Vladan Oláh" userId="S::olah@vojenskyobor.cz::6d2c33f5-8da9-44e3-b4cf-65bd519e0bfb" providerId="AD" clId="Web-{11BABDF3-05E5-4ADD-9CC1-1BB0BAC3E3EF}" dt="2021-12-01T12:33:39.714" v="61" actId="20577"/>
          <ac:spMkLst>
            <pc:docMk/>
            <pc:sldMk cId="1368625431" sldId="330"/>
            <ac:spMk id="8" creationId="{00000000-0000-0000-0000-000000000000}"/>
          </ac:spMkLst>
        </pc:spChg>
      </pc:sldChg>
      <pc:sldChg chg="modSp">
        <pc:chgData name="Vladan Oláh" userId="S::olah@vojenskyobor.cz::6d2c33f5-8da9-44e3-b4cf-65bd519e0bfb" providerId="AD" clId="Web-{11BABDF3-05E5-4ADD-9CC1-1BB0BAC3E3EF}" dt="2021-12-01T12:33:46.120" v="65" actId="20577"/>
        <pc:sldMkLst>
          <pc:docMk/>
          <pc:sldMk cId="1842988522" sldId="331"/>
        </pc:sldMkLst>
        <pc:spChg chg="mod">
          <ac:chgData name="Vladan Oláh" userId="S::olah@vojenskyobor.cz::6d2c33f5-8da9-44e3-b4cf-65bd519e0bfb" providerId="AD" clId="Web-{11BABDF3-05E5-4ADD-9CC1-1BB0BAC3E3EF}" dt="2021-12-01T12:33:46.120" v="65" actId="20577"/>
          <ac:spMkLst>
            <pc:docMk/>
            <pc:sldMk cId="1842988522" sldId="331"/>
            <ac:spMk id="8" creationId="{00000000-0000-0000-0000-000000000000}"/>
          </ac:spMkLst>
        </pc:spChg>
      </pc:sldChg>
      <pc:sldChg chg="modSp">
        <pc:chgData name="Vladan Oláh" userId="S::olah@vojenskyobor.cz::6d2c33f5-8da9-44e3-b4cf-65bd519e0bfb" providerId="AD" clId="Web-{11BABDF3-05E5-4ADD-9CC1-1BB0BAC3E3EF}" dt="2021-12-01T12:33:50.651" v="68" actId="20577"/>
        <pc:sldMkLst>
          <pc:docMk/>
          <pc:sldMk cId="4161359759" sldId="332"/>
        </pc:sldMkLst>
        <pc:spChg chg="mod">
          <ac:chgData name="Vladan Oláh" userId="S::olah@vojenskyobor.cz::6d2c33f5-8da9-44e3-b4cf-65bd519e0bfb" providerId="AD" clId="Web-{11BABDF3-05E5-4ADD-9CC1-1BB0BAC3E3EF}" dt="2021-12-01T12:33:50.651" v="68" actId="20577"/>
          <ac:spMkLst>
            <pc:docMk/>
            <pc:sldMk cId="4161359759" sldId="332"/>
            <ac:spMk id="8" creationId="{00000000-0000-0000-0000-000000000000}"/>
          </ac:spMkLst>
        </pc:spChg>
      </pc:sldChg>
      <pc:sldChg chg="modSp">
        <pc:chgData name="Vladan Oláh" userId="S::olah@vojenskyobor.cz::6d2c33f5-8da9-44e3-b4cf-65bd519e0bfb" providerId="AD" clId="Web-{11BABDF3-05E5-4ADD-9CC1-1BB0BAC3E3EF}" dt="2021-12-01T12:33:54.808" v="72" actId="20577"/>
        <pc:sldMkLst>
          <pc:docMk/>
          <pc:sldMk cId="1154413411" sldId="333"/>
        </pc:sldMkLst>
        <pc:spChg chg="mod">
          <ac:chgData name="Vladan Oláh" userId="S::olah@vojenskyobor.cz::6d2c33f5-8da9-44e3-b4cf-65bd519e0bfb" providerId="AD" clId="Web-{11BABDF3-05E5-4ADD-9CC1-1BB0BAC3E3EF}" dt="2021-12-01T12:33:54.808" v="72" actId="20577"/>
          <ac:spMkLst>
            <pc:docMk/>
            <pc:sldMk cId="1154413411" sldId="333"/>
            <ac:spMk id="8" creationId="{00000000-0000-0000-0000-000000000000}"/>
          </ac:spMkLst>
        </pc:spChg>
      </pc:sldChg>
      <pc:sldChg chg="modSp">
        <pc:chgData name="Vladan Oláh" userId="S::olah@vojenskyobor.cz::6d2c33f5-8da9-44e3-b4cf-65bd519e0bfb" providerId="AD" clId="Web-{11BABDF3-05E5-4ADD-9CC1-1BB0BAC3E3EF}" dt="2021-12-01T12:33:59.323" v="76" actId="20577"/>
        <pc:sldMkLst>
          <pc:docMk/>
          <pc:sldMk cId="554309583" sldId="334"/>
        </pc:sldMkLst>
        <pc:spChg chg="mod">
          <ac:chgData name="Vladan Oláh" userId="S::olah@vojenskyobor.cz::6d2c33f5-8da9-44e3-b4cf-65bd519e0bfb" providerId="AD" clId="Web-{11BABDF3-05E5-4ADD-9CC1-1BB0BAC3E3EF}" dt="2021-12-01T12:33:59.323" v="76" actId="20577"/>
          <ac:spMkLst>
            <pc:docMk/>
            <pc:sldMk cId="554309583" sldId="334"/>
            <ac:spMk id="8" creationId="{00000000-0000-0000-0000-000000000000}"/>
          </ac:spMkLst>
        </pc:spChg>
      </pc:sldChg>
    </pc:docChg>
  </pc:docChgLst>
  <pc:docChgLst>
    <pc:chgData name="Vladan Oláh" userId="S::olah@vojenskyobor.cz::6d2c33f5-8da9-44e3-b4cf-65bd519e0bfb" providerId="AD" clId="Web-{182789B2-3C68-4D66-902A-D6271DE13ECF}"/>
    <pc:docChg chg="modSld">
      <pc:chgData name="Vladan Oláh" userId="S::olah@vojenskyobor.cz::6d2c33f5-8da9-44e3-b4cf-65bd519e0bfb" providerId="AD" clId="Web-{182789B2-3C68-4D66-902A-D6271DE13ECF}" dt="2021-12-01T12:30:47.918" v="0"/>
      <pc:docMkLst>
        <pc:docMk/>
      </pc:docMkLst>
      <pc:sldChg chg="delSp">
        <pc:chgData name="Vladan Oláh" userId="S::olah@vojenskyobor.cz::6d2c33f5-8da9-44e3-b4cf-65bd519e0bfb" providerId="AD" clId="Web-{182789B2-3C68-4D66-902A-D6271DE13ECF}" dt="2021-12-01T12:30:47.918" v="0"/>
        <pc:sldMkLst>
          <pc:docMk/>
          <pc:sldMk cId="176894160" sldId="325"/>
        </pc:sldMkLst>
        <pc:picChg chg="del">
          <ac:chgData name="Vladan Oláh" userId="S::olah@vojenskyobor.cz::6d2c33f5-8da9-44e3-b4cf-65bd519e0bfb" providerId="AD" clId="Web-{182789B2-3C68-4D66-902A-D6271DE13ECF}" dt="2021-12-01T12:30:47.918" v="0"/>
          <ac:picMkLst>
            <pc:docMk/>
            <pc:sldMk cId="176894160" sldId="325"/>
            <ac:picMk id="9217" creationId="{E17A1DDE-0CE6-44B2-95CE-F106BB69B67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29DB3FB-E2CC-44E8-8355-B96A739A5E38}" type="datetime1">
              <a:rPr lang="cs-CZ" smtClean="0"/>
              <a:t>01.12.2021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679768-A2FC-4D08-91F6-8DCE6C566B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5F345-B843-4499-BE94-054C33DBFC1B}" type="datetime1">
              <a:rPr lang="cs-CZ" smtClean="0"/>
              <a:pPr/>
              <a:t>01.12.2021</a:t>
            </a:fld>
            <a:endParaRPr lang="cs-CZ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/>
              <a:t>Kliknutím můžete upravit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2045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7885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866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51855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9309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2195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7344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cs-CZ" noProof="0" smtClean="0"/>
              <a:t>17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501246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3816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4951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1822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03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1503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9375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8483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4456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sz="1800" noProof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cs-CZ" sz="1800" noProof="0"/>
          </a:p>
        </p:txBody>
      </p:sp>
      <p:cxnSp>
        <p:nvCxnSpPr>
          <p:cNvPr id="12" name="Přímá spojnice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Nadpis 3"/>
          <p:cNvSpPr>
            <a:spLocks noGrp="1"/>
          </p:cNvSpPr>
          <p:nvPr>
            <p:ph type="title" hasCustomPrompt="1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0" hasCustomPrompt="1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cs-CZ" noProof="0"/>
              <a:t>Kliknutím můžete upravit styly předlohy textu.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cs-CZ" noProof="0"/>
              <a:t>Druhá úroveň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cs-CZ" noProof="0"/>
              <a:t>Třetí úroveň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cs-CZ" noProof="0"/>
              <a:t>Čtvrtá úroveň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cs-CZ" noProof="0"/>
              <a:t>Pátá úroveň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68ECC5EA-531F-4E1D-9E7C-1D81D89AC39E}" type="datetime1">
              <a:rPr lang="cs-CZ" noProof="0" smtClean="0"/>
              <a:t>01.12.2021</a:t>
            </a:fld>
            <a:endParaRPr lang="cs-CZ" noProof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sz="1800" noProof="0"/>
          </a:p>
        </p:txBody>
      </p:sp>
      <p:sp>
        <p:nvSpPr>
          <p:cNvPr id="10" name="Obdélník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sz="1800" noProof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21208" y="1536192"/>
            <a:ext cx="6876288" cy="640080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3" hasCustomPrompt="1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cs-CZ" noProof="0"/>
              <a:t>Kliknutím můžete upravit styl předlohy textů.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cs-CZ" noProof="0"/>
              <a:t>Druhá úroveň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cs-CZ" noProof="0"/>
              <a:t>Třetí úroveň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cs-CZ" noProof="0"/>
              <a:t>Čtvrtá úroveň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cs-CZ" noProof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cs-CZ" sz="1800" noProof="0"/>
          </a:p>
        </p:txBody>
      </p:sp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/>
              <a:t>Kliknutím můžete upravit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A7D46277-86EA-400A-A5AE-3694B379307B}" type="datetime1">
              <a:rPr lang="cs-CZ" noProof="0" smtClean="0"/>
              <a:t>01.12.2021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cs-CZ" noProof="0" smtClean="0"/>
              <a:pPr rtl="0"/>
              <a:t>‹#›</a:t>
            </a:fld>
            <a:endParaRPr lang="cs-CZ" noProof="0"/>
          </a:p>
        </p:txBody>
      </p:sp>
      <p:cxnSp>
        <p:nvCxnSpPr>
          <p:cNvPr id="8" name="Přímá spojnice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7459915" cy="640080"/>
          </a:xfrm>
        </p:spPr>
        <p:txBody>
          <a:bodyPr rtlCol="0">
            <a:noAutofit/>
          </a:bodyPr>
          <a:lstStyle/>
          <a:p>
            <a:pPr rtl="0"/>
            <a:r>
              <a:rPr lang="cs-CZ" sz="4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VOJENSKÁ TOPOGRAFIE</a:t>
            </a:r>
          </a:p>
        </p:txBody>
      </p:sp>
      <p:sp>
        <p:nvSpPr>
          <p:cNvPr id="38" name="Zástupný symbol pro obsah 17"/>
          <p:cNvSpPr txBox="1">
            <a:spLocks/>
          </p:cNvSpPr>
          <p:nvPr/>
        </p:nvSpPr>
        <p:spPr>
          <a:xfrm>
            <a:off x="896588" y="1493241"/>
            <a:ext cx="4606646" cy="38715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>
                <a:latin typeface="Arial,BoldItalic"/>
              </a:rPr>
              <a:t>Orientace v </a:t>
            </a:r>
            <a:r>
              <a:rPr lang="cs-CZ" sz="1800" b="1" dirty="0" err="1">
                <a:latin typeface="Arial,BoldItalic"/>
              </a:rPr>
              <a:t>terénu</a:t>
            </a:r>
            <a:r>
              <a:rPr lang="cs-CZ" sz="1800" b="1" dirty="0">
                <a:latin typeface="Arial,BoldItalic"/>
              </a:rPr>
              <a:t> s </a:t>
            </a:r>
            <a:r>
              <a:rPr lang="cs-CZ" sz="1800" b="1" dirty="0" err="1">
                <a:latin typeface="Arial,BoldItalic"/>
              </a:rPr>
              <a:t>využitím</a:t>
            </a:r>
            <a:r>
              <a:rPr lang="cs-CZ" sz="1800" b="1" dirty="0">
                <a:latin typeface="Arial,BoldItalic"/>
              </a:rPr>
              <a:t>. </a:t>
            </a:r>
            <a:r>
              <a:rPr lang="cs-CZ" sz="1800" b="1" dirty="0" err="1">
                <a:latin typeface="Arial,BoldItalic"/>
              </a:rPr>
              <a:t>navigačních</a:t>
            </a:r>
            <a:r>
              <a:rPr lang="cs-CZ" sz="1800" b="1" dirty="0">
                <a:latin typeface="Arial,BoldItalic"/>
              </a:rPr>
              <a:t> </a:t>
            </a:r>
            <a:r>
              <a:rPr lang="cs-CZ" sz="1800" b="1" dirty="0" err="1">
                <a:latin typeface="Arial,BoldItalic"/>
              </a:rPr>
              <a:t>prostředků</a:t>
            </a:r>
            <a:r>
              <a:rPr lang="cs-CZ" sz="1800" b="1" dirty="0">
                <a:latin typeface="Arial,BoldItalic"/>
              </a:rPr>
              <a:t> </a:t>
            </a:r>
            <a:endParaRPr lang="cs-CZ" sz="1800" b="1" dirty="0"/>
          </a:p>
          <a:p>
            <a:pPr marL="0" lvl="0" indent="0" rtl="0">
              <a:spcAft>
                <a:spcPts val="600"/>
              </a:spcAft>
              <a:buNone/>
              <a:defRPr/>
            </a:pPr>
            <a:endParaRPr lang="cs-CZ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 descr="GEBCO_2019 Grid">
            <a:extLst>
              <a:ext uri="{FF2B5EF4-FFF2-40B4-BE49-F238E27FC236}">
                <a16:creationId xmlns:a16="http://schemas.microsoft.com/office/drawing/2014/main" id="{AE67C7AF-F9EE-4AC0-A46D-1DBCB1BE6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234" y="1833483"/>
            <a:ext cx="6112923" cy="387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22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8725824" cy="640080"/>
          </a:xfrm>
        </p:spPr>
        <p:txBody>
          <a:bodyPr rtlCol="0">
            <a:noAutofit/>
          </a:bodyPr>
          <a:lstStyle/>
          <a:p>
            <a:r>
              <a:rPr lang="cs-CZ" b="1" dirty="0" err="1">
                <a:ea typeface="+mj-lt"/>
                <a:cs typeface="+mj-lt"/>
              </a:rPr>
              <a:t>Globální</a:t>
            </a:r>
            <a:r>
              <a:rPr lang="cs-CZ" b="1" dirty="0">
                <a:ea typeface="+mj-lt"/>
                <a:cs typeface="+mj-lt"/>
              </a:rPr>
              <a:t> </a:t>
            </a:r>
            <a:r>
              <a:rPr lang="cs-CZ" b="1" dirty="0" err="1">
                <a:ea typeface="+mj-lt"/>
                <a:cs typeface="+mj-lt"/>
              </a:rPr>
              <a:t>navigační</a:t>
            </a:r>
            <a:r>
              <a:rPr lang="cs-CZ" b="1" dirty="0">
                <a:ea typeface="+mj-lt"/>
                <a:cs typeface="+mj-lt"/>
              </a:rPr>
              <a:t> </a:t>
            </a:r>
            <a:r>
              <a:rPr lang="cs-CZ" b="1" dirty="0" err="1">
                <a:ea typeface="+mj-lt"/>
                <a:cs typeface="+mj-lt"/>
              </a:rPr>
              <a:t>satelitni</a:t>
            </a:r>
            <a:r>
              <a:rPr lang="cs-CZ" b="1" dirty="0">
                <a:ea typeface="+mj-lt"/>
                <a:cs typeface="+mj-lt"/>
              </a:rPr>
              <a:t>́ </a:t>
            </a:r>
            <a:r>
              <a:rPr lang="cs-CZ" b="1" dirty="0" err="1">
                <a:ea typeface="+mj-lt"/>
                <a:cs typeface="+mj-lt"/>
              </a:rPr>
              <a:t>systémy</a:t>
            </a:r>
            <a:r>
              <a:rPr lang="cs-CZ" b="1" dirty="0">
                <a:ea typeface="+mj-lt"/>
                <a:cs typeface="+mj-lt"/>
              </a:rPr>
              <a:t> (GNSS)  </a:t>
            </a:r>
            <a:endParaRPr lang="cs-CZ" dirty="0">
              <a:ea typeface="+mj-lt"/>
              <a:cs typeface="+mj-lt"/>
            </a:endParaRPr>
          </a:p>
        </p:txBody>
      </p:sp>
      <p:sp>
        <p:nvSpPr>
          <p:cNvPr id="38" name="Zástupný symbol pro obsah 17"/>
          <p:cNvSpPr txBox="1">
            <a:spLocks/>
          </p:cNvSpPr>
          <p:nvPr/>
        </p:nvSpPr>
        <p:spPr>
          <a:xfrm>
            <a:off x="802480" y="1493240"/>
            <a:ext cx="10814264" cy="4727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endParaRPr lang="cs-CZ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AEAD4C12-49CF-AC46-A7C0-A624792E148E}"/>
              </a:ext>
            </a:extLst>
          </p:cNvPr>
          <p:cNvSpPr txBox="1">
            <a:spLocks/>
          </p:cNvSpPr>
          <p:nvPr/>
        </p:nvSpPr>
        <p:spPr>
          <a:xfrm>
            <a:off x="521207" y="1365161"/>
            <a:ext cx="11149586" cy="4906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cs-CZ" b="1" dirty="0"/>
              <a:t>Znázornění určení polohy ve 2D</a:t>
            </a:r>
            <a:endParaRPr lang="cs-CZ" sz="2000" dirty="0"/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600" dirty="0"/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cs-CZ" dirty="0"/>
          </a:p>
          <a:p>
            <a:pPr lvl="3" indent="0">
              <a:lnSpc>
                <a:spcPts val="1800"/>
              </a:lnSpc>
              <a:spcAft>
                <a:spcPts val="600"/>
              </a:spcAft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0E211B8-43EE-314E-81DD-0335B49B0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770" y="1729369"/>
            <a:ext cx="8397025" cy="481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2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8725824" cy="640080"/>
          </a:xfrm>
        </p:spPr>
        <p:txBody>
          <a:bodyPr rtlCol="0">
            <a:noAutofit/>
          </a:bodyPr>
          <a:lstStyle/>
          <a:p>
            <a:r>
              <a:rPr lang="cs-CZ" b="1" dirty="0" err="1">
                <a:ea typeface="+mj-lt"/>
                <a:cs typeface="+mj-lt"/>
              </a:rPr>
              <a:t>Globální</a:t>
            </a:r>
            <a:r>
              <a:rPr lang="cs-CZ" b="1" dirty="0">
                <a:ea typeface="+mj-lt"/>
                <a:cs typeface="+mj-lt"/>
              </a:rPr>
              <a:t> </a:t>
            </a:r>
            <a:r>
              <a:rPr lang="cs-CZ" b="1" dirty="0" err="1">
                <a:ea typeface="+mj-lt"/>
                <a:cs typeface="+mj-lt"/>
              </a:rPr>
              <a:t>navigační</a:t>
            </a:r>
            <a:r>
              <a:rPr lang="cs-CZ" b="1" dirty="0">
                <a:ea typeface="+mj-lt"/>
                <a:cs typeface="+mj-lt"/>
              </a:rPr>
              <a:t> </a:t>
            </a:r>
            <a:r>
              <a:rPr lang="cs-CZ" b="1" dirty="0" err="1">
                <a:ea typeface="+mj-lt"/>
                <a:cs typeface="+mj-lt"/>
              </a:rPr>
              <a:t>satelitni</a:t>
            </a:r>
            <a:r>
              <a:rPr lang="cs-CZ" b="1" dirty="0">
                <a:ea typeface="+mj-lt"/>
                <a:cs typeface="+mj-lt"/>
              </a:rPr>
              <a:t>́ </a:t>
            </a:r>
            <a:r>
              <a:rPr lang="cs-CZ" b="1" dirty="0" err="1">
                <a:ea typeface="+mj-lt"/>
                <a:cs typeface="+mj-lt"/>
              </a:rPr>
              <a:t>systémy</a:t>
            </a:r>
            <a:r>
              <a:rPr lang="cs-CZ" b="1" dirty="0">
                <a:ea typeface="+mj-lt"/>
                <a:cs typeface="+mj-lt"/>
              </a:rPr>
              <a:t> (GNSS)  </a:t>
            </a:r>
            <a:endParaRPr lang="cs-CZ" dirty="0">
              <a:ea typeface="+mj-lt"/>
              <a:cs typeface="+mj-lt"/>
            </a:endParaRPr>
          </a:p>
        </p:txBody>
      </p:sp>
      <p:sp>
        <p:nvSpPr>
          <p:cNvPr id="38" name="Zástupný symbol pro obsah 17"/>
          <p:cNvSpPr txBox="1">
            <a:spLocks/>
          </p:cNvSpPr>
          <p:nvPr/>
        </p:nvSpPr>
        <p:spPr>
          <a:xfrm>
            <a:off x="802480" y="1493240"/>
            <a:ext cx="10814264" cy="4727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endParaRPr lang="cs-CZ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7D89F70-863B-5A4D-8C48-96D472937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776" y="1293463"/>
            <a:ext cx="9064447" cy="546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2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8725824" cy="640080"/>
          </a:xfrm>
        </p:spPr>
        <p:txBody>
          <a:bodyPr rtlCol="0">
            <a:noAutofit/>
          </a:bodyPr>
          <a:lstStyle/>
          <a:p>
            <a:r>
              <a:rPr lang="cs-CZ" b="1" dirty="0" err="1">
                <a:ea typeface="+mj-lt"/>
                <a:cs typeface="+mj-lt"/>
              </a:rPr>
              <a:t>Globální</a:t>
            </a:r>
            <a:r>
              <a:rPr lang="cs-CZ" b="1" dirty="0">
                <a:ea typeface="+mj-lt"/>
                <a:cs typeface="+mj-lt"/>
              </a:rPr>
              <a:t> </a:t>
            </a:r>
            <a:r>
              <a:rPr lang="cs-CZ" b="1" dirty="0" err="1">
                <a:ea typeface="+mj-lt"/>
                <a:cs typeface="+mj-lt"/>
              </a:rPr>
              <a:t>navigační</a:t>
            </a:r>
            <a:r>
              <a:rPr lang="cs-CZ" b="1" dirty="0">
                <a:ea typeface="+mj-lt"/>
                <a:cs typeface="+mj-lt"/>
              </a:rPr>
              <a:t> </a:t>
            </a:r>
            <a:r>
              <a:rPr lang="cs-CZ" b="1" dirty="0" err="1">
                <a:ea typeface="+mj-lt"/>
                <a:cs typeface="+mj-lt"/>
              </a:rPr>
              <a:t>satelitni</a:t>
            </a:r>
            <a:r>
              <a:rPr lang="cs-CZ" b="1" dirty="0">
                <a:ea typeface="+mj-lt"/>
                <a:cs typeface="+mj-lt"/>
              </a:rPr>
              <a:t>́ </a:t>
            </a:r>
            <a:r>
              <a:rPr lang="cs-CZ" b="1" dirty="0" err="1">
                <a:ea typeface="+mj-lt"/>
                <a:cs typeface="+mj-lt"/>
              </a:rPr>
              <a:t>systémy</a:t>
            </a:r>
            <a:r>
              <a:rPr lang="cs-CZ" b="1" dirty="0">
                <a:ea typeface="+mj-lt"/>
                <a:cs typeface="+mj-lt"/>
              </a:rPr>
              <a:t> (GNSS)  </a:t>
            </a:r>
            <a:endParaRPr lang="cs-CZ" dirty="0">
              <a:ea typeface="+mj-lt"/>
              <a:cs typeface="+mj-lt"/>
            </a:endParaRPr>
          </a:p>
        </p:txBody>
      </p:sp>
      <p:sp>
        <p:nvSpPr>
          <p:cNvPr id="38" name="Zástupný symbol pro obsah 17"/>
          <p:cNvSpPr txBox="1">
            <a:spLocks/>
          </p:cNvSpPr>
          <p:nvPr/>
        </p:nvSpPr>
        <p:spPr>
          <a:xfrm>
            <a:off x="802480" y="1493240"/>
            <a:ext cx="10814264" cy="4727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endParaRPr lang="cs-CZ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AEAD4C12-49CF-AC46-A7C0-A624792E148E}"/>
              </a:ext>
            </a:extLst>
          </p:cNvPr>
          <p:cNvSpPr txBox="1">
            <a:spLocks/>
          </p:cNvSpPr>
          <p:nvPr/>
        </p:nvSpPr>
        <p:spPr>
          <a:xfrm>
            <a:off x="521207" y="1365161"/>
            <a:ext cx="11149586" cy="6169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cs-CZ" b="1" dirty="0"/>
              <a:t>Přijímače a jejich rozdělení:</a:t>
            </a:r>
          </a:p>
          <a:p>
            <a:pPr marL="171450" indent="-171450">
              <a:lnSpc>
                <a:spcPts val="18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cs-CZ" dirty="0"/>
              <a:t>přístroje náleží do uživatelského segmentu GNSS a dělíme je podle různých parametrů:</a:t>
            </a:r>
          </a:p>
          <a:p>
            <a:pPr marL="400050" lvl="1" indent="-171450">
              <a:lnSpc>
                <a:spcPts val="18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cs-CZ" u="sng" dirty="0"/>
              <a:t>podle frekvencí:</a:t>
            </a:r>
          </a:p>
          <a:p>
            <a:pPr marL="857250" lvl="2" indent="-171450">
              <a:lnSpc>
                <a:spcPts val="18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cs-CZ" dirty="0" err="1"/>
              <a:t>jednofrekvenční</a:t>
            </a:r>
            <a:r>
              <a:rPr lang="cs-CZ" dirty="0"/>
              <a:t> (L1), </a:t>
            </a:r>
            <a:r>
              <a:rPr lang="cs-CZ" dirty="0" err="1"/>
              <a:t>dvoufrekvenční</a:t>
            </a:r>
            <a:r>
              <a:rPr lang="cs-CZ" dirty="0"/>
              <a:t> (L1, L2), </a:t>
            </a:r>
            <a:r>
              <a:rPr lang="cs-CZ" dirty="0" err="1"/>
              <a:t>vícefrekvenční</a:t>
            </a:r>
            <a:r>
              <a:rPr lang="cs-CZ" dirty="0"/>
              <a:t> (+L5)</a:t>
            </a:r>
          </a:p>
          <a:p>
            <a:pPr marL="400050" lvl="1" indent="-171450">
              <a:lnSpc>
                <a:spcPts val="18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cs-CZ" u="sng" dirty="0"/>
              <a:t>podle počtu kanálů:</a:t>
            </a:r>
          </a:p>
          <a:p>
            <a:pPr marL="857250" lvl="2" indent="-171450">
              <a:lnSpc>
                <a:spcPts val="18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cs-CZ" dirty="0"/>
              <a:t>jednokanálové (pouze v začátcích GPS) a vícekanálové</a:t>
            </a:r>
          </a:p>
          <a:p>
            <a:pPr marL="400050" lvl="1" indent="-171450">
              <a:lnSpc>
                <a:spcPts val="18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cs-CZ" u="sng" dirty="0"/>
              <a:t>podle způsobu příjmu signálu:</a:t>
            </a:r>
          </a:p>
          <a:p>
            <a:pPr marL="857250" lvl="2" indent="-171450">
              <a:lnSpc>
                <a:spcPts val="18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cs-CZ" dirty="0" err="1"/>
              <a:t>kodové</a:t>
            </a:r>
            <a:r>
              <a:rPr lang="cs-CZ" dirty="0"/>
              <a:t> – přijímače s C/A </a:t>
            </a:r>
            <a:r>
              <a:rPr lang="cs-CZ" dirty="0" err="1"/>
              <a:t>kodem</a:t>
            </a:r>
            <a:r>
              <a:rPr lang="cs-CZ" dirty="0"/>
              <a:t> nebo C/A i P</a:t>
            </a:r>
          </a:p>
          <a:p>
            <a:pPr marL="857250" lvl="2" indent="-171450">
              <a:lnSpc>
                <a:spcPts val="18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cs-CZ" dirty="0"/>
              <a:t>fázové</a:t>
            </a:r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4000" dirty="0"/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4000" dirty="0"/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4000" dirty="0"/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4000" dirty="0"/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cs-CZ" sz="4000" dirty="0"/>
          </a:p>
          <a:p>
            <a:pPr lvl="3" indent="0">
              <a:lnSpc>
                <a:spcPts val="1800"/>
              </a:lnSpc>
              <a:spcAft>
                <a:spcPts val="600"/>
              </a:spcAft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862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8725824" cy="640080"/>
          </a:xfrm>
        </p:spPr>
        <p:txBody>
          <a:bodyPr rtlCol="0">
            <a:noAutofit/>
          </a:bodyPr>
          <a:lstStyle/>
          <a:p>
            <a:r>
              <a:rPr lang="cs-CZ" b="1" dirty="0" err="1">
                <a:ea typeface="+mj-lt"/>
                <a:cs typeface="+mj-lt"/>
              </a:rPr>
              <a:t>Globální</a:t>
            </a:r>
            <a:r>
              <a:rPr lang="cs-CZ" b="1" dirty="0">
                <a:ea typeface="+mj-lt"/>
                <a:cs typeface="+mj-lt"/>
              </a:rPr>
              <a:t> </a:t>
            </a:r>
            <a:r>
              <a:rPr lang="cs-CZ" b="1" dirty="0" err="1">
                <a:ea typeface="+mj-lt"/>
                <a:cs typeface="+mj-lt"/>
              </a:rPr>
              <a:t>navigační</a:t>
            </a:r>
            <a:r>
              <a:rPr lang="cs-CZ" b="1" dirty="0">
                <a:ea typeface="+mj-lt"/>
                <a:cs typeface="+mj-lt"/>
              </a:rPr>
              <a:t> </a:t>
            </a:r>
            <a:r>
              <a:rPr lang="cs-CZ" b="1" dirty="0" err="1">
                <a:ea typeface="+mj-lt"/>
                <a:cs typeface="+mj-lt"/>
              </a:rPr>
              <a:t>satelitni</a:t>
            </a:r>
            <a:r>
              <a:rPr lang="cs-CZ" b="1" dirty="0">
                <a:ea typeface="+mj-lt"/>
                <a:cs typeface="+mj-lt"/>
              </a:rPr>
              <a:t>́ </a:t>
            </a:r>
            <a:r>
              <a:rPr lang="cs-CZ" b="1" dirty="0" err="1">
                <a:ea typeface="+mj-lt"/>
                <a:cs typeface="+mj-lt"/>
              </a:rPr>
              <a:t>systémy</a:t>
            </a:r>
            <a:r>
              <a:rPr lang="cs-CZ" b="1" dirty="0">
                <a:ea typeface="+mj-lt"/>
                <a:cs typeface="+mj-lt"/>
              </a:rPr>
              <a:t> (GNSS)  </a:t>
            </a:r>
            <a:endParaRPr lang="cs-CZ" dirty="0">
              <a:ea typeface="+mj-lt"/>
              <a:cs typeface="+mj-lt"/>
            </a:endParaRPr>
          </a:p>
        </p:txBody>
      </p:sp>
      <p:sp>
        <p:nvSpPr>
          <p:cNvPr id="38" name="Zástupný symbol pro obsah 17"/>
          <p:cNvSpPr txBox="1">
            <a:spLocks/>
          </p:cNvSpPr>
          <p:nvPr/>
        </p:nvSpPr>
        <p:spPr>
          <a:xfrm>
            <a:off x="802480" y="1493240"/>
            <a:ext cx="10814264" cy="4727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endParaRPr lang="cs-CZ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AEAD4C12-49CF-AC46-A7C0-A624792E148E}"/>
              </a:ext>
            </a:extLst>
          </p:cNvPr>
          <p:cNvSpPr txBox="1">
            <a:spLocks/>
          </p:cNvSpPr>
          <p:nvPr/>
        </p:nvSpPr>
        <p:spPr>
          <a:xfrm>
            <a:off x="521207" y="1365161"/>
            <a:ext cx="11149586" cy="6169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1" indent="-342900">
              <a:lnSpc>
                <a:spcPts val="18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cs-CZ" u="sng" dirty="0"/>
              <a:t>podle konstrukce:</a:t>
            </a:r>
          </a:p>
          <a:p>
            <a:pPr marL="1028700" lvl="2" indent="-342900">
              <a:lnSpc>
                <a:spcPts val="18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cs-CZ" dirty="0"/>
              <a:t>kompaktní aparatury – jeden kompaktní celek</a:t>
            </a:r>
          </a:p>
          <a:p>
            <a:pPr marL="1028700" lvl="2" indent="-342900">
              <a:lnSpc>
                <a:spcPts val="18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cs-CZ" dirty="0" err="1"/>
              <a:t>víceprvkové</a:t>
            </a:r>
            <a:r>
              <a:rPr lang="cs-CZ" dirty="0"/>
              <a:t> aparatury – anténa, přijímač </a:t>
            </a:r>
          </a:p>
          <a:p>
            <a:pPr lvl="2" indent="0">
              <a:lnSpc>
                <a:spcPts val="1800"/>
              </a:lnSpc>
              <a:spcAft>
                <a:spcPts val="600"/>
              </a:spcAft>
              <a:buNone/>
            </a:pPr>
            <a:endParaRPr lang="cs-CZ" dirty="0"/>
          </a:p>
          <a:p>
            <a:pPr marL="400050" lvl="1" indent="-171450">
              <a:lnSpc>
                <a:spcPts val="18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cs-CZ" dirty="0"/>
              <a:t>    </a:t>
            </a:r>
            <a:r>
              <a:rPr lang="cs-CZ" u="sng" dirty="0"/>
              <a:t>podle způsobu využití:</a:t>
            </a:r>
          </a:p>
          <a:p>
            <a:pPr marL="857250" lvl="2" indent="-171450">
              <a:lnSpc>
                <a:spcPts val="18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cs-CZ" dirty="0"/>
              <a:t>turistické, navigační, sledování zásilek,…</a:t>
            </a:r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4000" dirty="0"/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4000" dirty="0"/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cs-CZ" sz="4000" dirty="0"/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4000" dirty="0"/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4000" dirty="0"/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4000" dirty="0"/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4000" dirty="0"/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4000" dirty="0"/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4000" dirty="0"/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cs-CZ" sz="4000" dirty="0"/>
          </a:p>
          <a:p>
            <a:pPr lvl="3" indent="0">
              <a:lnSpc>
                <a:spcPts val="1800"/>
              </a:lnSpc>
              <a:spcAft>
                <a:spcPts val="600"/>
              </a:spcAft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298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8725824" cy="640080"/>
          </a:xfrm>
        </p:spPr>
        <p:txBody>
          <a:bodyPr rtlCol="0">
            <a:noAutofit/>
          </a:bodyPr>
          <a:lstStyle/>
          <a:p>
            <a:r>
              <a:rPr lang="cs-CZ" b="1" dirty="0" err="1">
                <a:ea typeface="+mj-lt"/>
                <a:cs typeface="+mj-lt"/>
              </a:rPr>
              <a:t>Globální</a:t>
            </a:r>
            <a:r>
              <a:rPr lang="cs-CZ" b="1" dirty="0">
                <a:ea typeface="+mj-lt"/>
                <a:cs typeface="+mj-lt"/>
              </a:rPr>
              <a:t> </a:t>
            </a:r>
            <a:r>
              <a:rPr lang="cs-CZ" b="1" dirty="0" err="1">
                <a:ea typeface="+mj-lt"/>
                <a:cs typeface="+mj-lt"/>
              </a:rPr>
              <a:t>navigační</a:t>
            </a:r>
            <a:r>
              <a:rPr lang="cs-CZ" b="1" dirty="0">
                <a:ea typeface="+mj-lt"/>
                <a:cs typeface="+mj-lt"/>
              </a:rPr>
              <a:t> </a:t>
            </a:r>
            <a:r>
              <a:rPr lang="cs-CZ" b="1" dirty="0" err="1">
                <a:ea typeface="+mj-lt"/>
                <a:cs typeface="+mj-lt"/>
              </a:rPr>
              <a:t>satelitni</a:t>
            </a:r>
            <a:r>
              <a:rPr lang="cs-CZ" b="1" dirty="0">
                <a:ea typeface="+mj-lt"/>
                <a:cs typeface="+mj-lt"/>
              </a:rPr>
              <a:t>́ </a:t>
            </a:r>
            <a:r>
              <a:rPr lang="cs-CZ" b="1" dirty="0" err="1">
                <a:ea typeface="+mj-lt"/>
                <a:cs typeface="+mj-lt"/>
              </a:rPr>
              <a:t>systémy</a:t>
            </a:r>
            <a:r>
              <a:rPr lang="cs-CZ" b="1" dirty="0">
                <a:ea typeface="+mj-lt"/>
                <a:cs typeface="+mj-lt"/>
              </a:rPr>
              <a:t> (GNSS)  </a:t>
            </a:r>
            <a:endParaRPr lang="cs-CZ" dirty="0">
              <a:ea typeface="+mj-lt"/>
              <a:cs typeface="+mj-lt"/>
            </a:endParaRPr>
          </a:p>
        </p:txBody>
      </p:sp>
      <p:sp>
        <p:nvSpPr>
          <p:cNvPr id="38" name="Zástupný symbol pro obsah 17"/>
          <p:cNvSpPr txBox="1">
            <a:spLocks/>
          </p:cNvSpPr>
          <p:nvPr/>
        </p:nvSpPr>
        <p:spPr>
          <a:xfrm>
            <a:off x="802480" y="1493240"/>
            <a:ext cx="10814264" cy="4727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endParaRPr lang="cs-CZ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AEAD4C12-49CF-AC46-A7C0-A624792E148E}"/>
              </a:ext>
            </a:extLst>
          </p:cNvPr>
          <p:cNvSpPr txBox="1">
            <a:spLocks/>
          </p:cNvSpPr>
          <p:nvPr/>
        </p:nvSpPr>
        <p:spPr>
          <a:xfrm>
            <a:off x="521207" y="1365161"/>
            <a:ext cx="11149586" cy="6169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ts val="1800"/>
              </a:lnSpc>
              <a:spcAft>
                <a:spcPts val="600"/>
              </a:spcAft>
            </a:pPr>
            <a:r>
              <a:rPr lang="cs-CZ" b="1" dirty="0"/>
              <a:t>Turistické přijímače:</a:t>
            </a:r>
          </a:p>
          <a:p>
            <a:pPr marL="171450" lvl="0" indent="-171450">
              <a:lnSpc>
                <a:spcPts val="18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cs-CZ" dirty="0"/>
              <a:t>k navigaci turistů;</a:t>
            </a:r>
          </a:p>
          <a:p>
            <a:pPr marL="171450" lvl="0" indent="-171450">
              <a:lnSpc>
                <a:spcPts val="18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cs-CZ" dirty="0"/>
              <a:t>jsou vyráběny v několika provedeních</a:t>
            </a:r>
          </a:p>
          <a:p>
            <a:pPr marL="400050" lvl="1" indent="-171450">
              <a:lnSpc>
                <a:spcPts val="18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cs-CZ" dirty="0"/>
              <a:t>nemapové aparatury (nelze nahrát digitální mapu)</a:t>
            </a:r>
          </a:p>
          <a:p>
            <a:pPr marL="400050" lvl="1" indent="-171450">
              <a:lnSpc>
                <a:spcPts val="18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cs-CZ" dirty="0"/>
              <a:t>aparatury umožňující nahrání podkladových digitálních map</a:t>
            </a:r>
          </a:p>
          <a:p>
            <a:pPr marL="171450" indent="-171450">
              <a:lnSpc>
                <a:spcPts val="18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cs-CZ" dirty="0"/>
              <a:t>přesnost je od několika metrů po několik desítek metrů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cs-CZ" sz="4000" dirty="0"/>
          </a:p>
          <a:p>
            <a:pPr lvl="3" indent="0">
              <a:lnSpc>
                <a:spcPts val="1800"/>
              </a:lnSpc>
              <a:spcAft>
                <a:spcPts val="600"/>
              </a:spcAft>
              <a:buNone/>
            </a:pPr>
            <a:endParaRPr lang="cs-CZ" dirty="0"/>
          </a:p>
        </p:txBody>
      </p:sp>
      <p:pic>
        <p:nvPicPr>
          <p:cNvPr id="3" name="Obrázek 2" descr="Obsah obrázku text, různé, několik&#10;&#10;Popis byl vytvořen automaticky">
            <a:extLst>
              <a:ext uri="{FF2B5EF4-FFF2-40B4-BE49-F238E27FC236}">
                <a16:creationId xmlns:a16="http://schemas.microsoft.com/office/drawing/2014/main" id="{9D14E57F-5ECE-794F-BBF7-293441C03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2841" y="3856867"/>
            <a:ext cx="787400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35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8725824" cy="640080"/>
          </a:xfrm>
        </p:spPr>
        <p:txBody>
          <a:bodyPr rtlCol="0">
            <a:noAutofit/>
          </a:bodyPr>
          <a:lstStyle/>
          <a:p>
            <a:r>
              <a:rPr lang="cs-CZ" b="1" dirty="0" err="1">
                <a:ea typeface="+mj-lt"/>
                <a:cs typeface="+mj-lt"/>
              </a:rPr>
              <a:t>Globální</a:t>
            </a:r>
            <a:r>
              <a:rPr lang="cs-CZ" b="1" dirty="0">
                <a:ea typeface="+mj-lt"/>
                <a:cs typeface="+mj-lt"/>
              </a:rPr>
              <a:t> </a:t>
            </a:r>
            <a:r>
              <a:rPr lang="cs-CZ" b="1" dirty="0" err="1">
                <a:ea typeface="+mj-lt"/>
                <a:cs typeface="+mj-lt"/>
              </a:rPr>
              <a:t>navigační</a:t>
            </a:r>
            <a:r>
              <a:rPr lang="cs-CZ" b="1" dirty="0">
                <a:ea typeface="+mj-lt"/>
                <a:cs typeface="+mj-lt"/>
              </a:rPr>
              <a:t> </a:t>
            </a:r>
            <a:r>
              <a:rPr lang="cs-CZ" b="1" dirty="0" err="1">
                <a:ea typeface="+mj-lt"/>
                <a:cs typeface="+mj-lt"/>
              </a:rPr>
              <a:t>satelitni</a:t>
            </a:r>
            <a:r>
              <a:rPr lang="cs-CZ" b="1" dirty="0">
                <a:ea typeface="+mj-lt"/>
                <a:cs typeface="+mj-lt"/>
              </a:rPr>
              <a:t>́ </a:t>
            </a:r>
            <a:r>
              <a:rPr lang="cs-CZ" b="1" dirty="0" err="1">
                <a:ea typeface="+mj-lt"/>
                <a:cs typeface="+mj-lt"/>
              </a:rPr>
              <a:t>systémy</a:t>
            </a:r>
            <a:r>
              <a:rPr lang="cs-CZ" b="1" dirty="0">
                <a:ea typeface="+mj-lt"/>
                <a:cs typeface="+mj-lt"/>
              </a:rPr>
              <a:t> (GNSS)  </a:t>
            </a:r>
            <a:endParaRPr lang="cs-CZ" dirty="0">
              <a:ea typeface="+mj-lt"/>
              <a:cs typeface="+mj-lt"/>
            </a:endParaRPr>
          </a:p>
        </p:txBody>
      </p:sp>
      <p:sp>
        <p:nvSpPr>
          <p:cNvPr id="38" name="Zástupný symbol pro obsah 17"/>
          <p:cNvSpPr txBox="1">
            <a:spLocks/>
          </p:cNvSpPr>
          <p:nvPr/>
        </p:nvSpPr>
        <p:spPr>
          <a:xfrm>
            <a:off x="802480" y="1493240"/>
            <a:ext cx="10814264" cy="4727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endParaRPr lang="cs-CZ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AEAD4C12-49CF-AC46-A7C0-A624792E148E}"/>
              </a:ext>
            </a:extLst>
          </p:cNvPr>
          <p:cNvSpPr txBox="1">
            <a:spLocks/>
          </p:cNvSpPr>
          <p:nvPr/>
        </p:nvSpPr>
        <p:spPr>
          <a:xfrm>
            <a:off x="521207" y="1365161"/>
            <a:ext cx="11149586" cy="6169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ts val="1800"/>
              </a:lnSpc>
              <a:spcAft>
                <a:spcPts val="600"/>
              </a:spcAft>
            </a:pPr>
            <a:r>
              <a:rPr lang="cs-CZ" b="1" dirty="0"/>
              <a:t>Navigační systémy:</a:t>
            </a:r>
          </a:p>
          <a:p>
            <a:pPr marL="171450" lvl="0" indent="-171450">
              <a:lnSpc>
                <a:spcPts val="18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cs-CZ" dirty="0"/>
              <a:t>využívají podkladovou digitální mapu;</a:t>
            </a:r>
          </a:p>
          <a:p>
            <a:pPr marL="171450" lvl="0" indent="-171450">
              <a:lnSpc>
                <a:spcPts val="18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cs-CZ" dirty="0"/>
              <a:t>používají zejména v automobilech;</a:t>
            </a:r>
          </a:p>
          <a:p>
            <a:pPr marL="171450" lvl="0" indent="-171450">
              <a:lnSpc>
                <a:spcPts val="18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cs-CZ" dirty="0"/>
              <a:t>aktivní plánování trasy;</a:t>
            </a:r>
          </a:p>
          <a:p>
            <a:pPr marL="171450" lvl="0" indent="-171450">
              <a:lnSpc>
                <a:spcPts val="18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cs-CZ" dirty="0"/>
              <a:t>speciální aplikace.</a:t>
            </a:r>
          </a:p>
          <a:p>
            <a:pPr lvl="3" indent="0">
              <a:lnSpc>
                <a:spcPts val="1800"/>
              </a:lnSpc>
              <a:spcAft>
                <a:spcPts val="600"/>
              </a:spcAft>
              <a:buNone/>
            </a:pPr>
            <a:endParaRPr lang="cs-CZ" dirty="0"/>
          </a:p>
        </p:txBody>
      </p:sp>
      <p:pic>
        <p:nvPicPr>
          <p:cNvPr id="5" name="Obrázek 4" descr="Obsah obrázku text, různé, ovládací panel&#10;&#10;Popis byl vytvořen automaticky">
            <a:extLst>
              <a:ext uri="{FF2B5EF4-FFF2-40B4-BE49-F238E27FC236}">
                <a16:creationId xmlns:a16="http://schemas.microsoft.com/office/drawing/2014/main" id="{7F4BC947-9922-3449-883C-B6C8C5416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384" y="3092587"/>
            <a:ext cx="8705725" cy="325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1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8725824" cy="640080"/>
          </a:xfrm>
        </p:spPr>
        <p:txBody>
          <a:bodyPr rtlCol="0">
            <a:noAutofit/>
          </a:bodyPr>
          <a:lstStyle/>
          <a:p>
            <a:r>
              <a:rPr lang="cs-CZ" b="1" dirty="0" err="1">
                <a:ea typeface="+mj-lt"/>
                <a:cs typeface="+mj-lt"/>
              </a:rPr>
              <a:t>Globální</a:t>
            </a:r>
            <a:r>
              <a:rPr lang="cs-CZ" b="1" dirty="0">
                <a:ea typeface="+mj-lt"/>
                <a:cs typeface="+mj-lt"/>
              </a:rPr>
              <a:t> </a:t>
            </a:r>
            <a:r>
              <a:rPr lang="cs-CZ" b="1" dirty="0" err="1">
                <a:ea typeface="+mj-lt"/>
                <a:cs typeface="+mj-lt"/>
              </a:rPr>
              <a:t>navigační</a:t>
            </a:r>
            <a:r>
              <a:rPr lang="cs-CZ" b="1" dirty="0">
                <a:ea typeface="+mj-lt"/>
                <a:cs typeface="+mj-lt"/>
              </a:rPr>
              <a:t> </a:t>
            </a:r>
            <a:r>
              <a:rPr lang="cs-CZ" b="1" dirty="0" err="1">
                <a:ea typeface="+mj-lt"/>
                <a:cs typeface="+mj-lt"/>
              </a:rPr>
              <a:t>satelitni</a:t>
            </a:r>
            <a:r>
              <a:rPr lang="cs-CZ" b="1" dirty="0">
                <a:ea typeface="+mj-lt"/>
                <a:cs typeface="+mj-lt"/>
              </a:rPr>
              <a:t>́ </a:t>
            </a:r>
            <a:r>
              <a:rPr lang="cs-CZ" b="1" dirty="0" err="1">
                <a:ea typeface="+mj-lt"/>
                <a:cs typeface="+mj-lt"/>
              </a:rPr>
              <a:t>systémy</a:t>
            </a:r>
            <a:r>
              <a:rPr lang="cs-CZ" b="1" dirty="0">
                <a:ea typeface="+mj-lt"/>
                <a:cs typeface="+mj-lt"/>
              </a:rPr>
              <a:t> (GNSS)  </a:t>
            </a:r>
            <a:endParaRPr lang="cs-CZ" dirty="0">
              <a:ea typeface="+mj-lt"/>
              <a:cs typeface="+mj-lt"/>
            </a:endParaRPr>
          </a:p>
        </p:txBody>
      </p:sp>
      <p:sp>
        <p:nvSpPr>
          <p:cNvPr id="38" name="Zástupný symbol pro obsah 17"/>
          <p:cNvSpPr txBox="1">
            <a:spLocks/>
          </p:cNvSpPr>
          <p:nvPr/>
        </p:nvSpPr>
        <p:spPr>
          <a:xfrm>
            <a:off x="802480" y="1493240"/>
            <a:ext cx="10814264" cy="4727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endParaRPr lang="cs-CZ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AEAD4C12-49CF-AC46-A7C0-A624792E148E}"/>
              </a:ext>
            </a:extLst>
          </p:cNvPr>
          <p:cNvSpPr txBox="1">
            <a:spLocks/>
          </p:cNvSpPr>
          <p:nvPr/>
        </p:nvSpPr>
        <p:spPr>
          <a:xfrm>
            <a:off x="521207" y="1365161"/>
            <a:ext cx="11149586" cy="6169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ts val="1800"/>
              </a:lnSpc>
              <a:spcAft>
                <a:spcPts val="600"/>
              </a:spcAft>
            </a:pPr>
            <a:r>
              <a:rPr lang="cs-CZ" b="1" dirty="0"/>
              <a:t>Vlivy působící na přesnost měření</a:t>
            </a:r>
          </a:p>
          <a:p>
            <a:pPr marL="171450" lvl="0" indent="-171450">
              <a:lnSpc>
                <a:spcPts val="18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cs-CZ" dirty="0"/>
              <a:t>systematické chyby (atmosféra);</a:t>
            </a:r>
          </a:p>
          <a:p>
            <a:pPr marL="171450" lvl="0" indent="-171450">
              <a:lnSpc>
                <a:spcPts val="18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cs-CZ" dirty="0"/>
              <a:t>nahodilé chyby (lidský faktor, vícenásobné šíření signálu);</a:t>
            </a:r>
          </a:p>
          <a:p>
            <a:pPr marL="171450" lvl="0" indent="-171450">
              <a:lnSpc>
                <a:spcPts val="18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cs-CZ" dirty="0"/>
              <a:t>další chyby (rozložení družic nad obzorem).</a:t>
            </a:r>
          </a:p>
          <a:p>
            <a:pPr lvl="3" indent="0">
              <a:lnSpc>
                <a:spcPts val="1800"/>
              </a:lnSpc>
              <a:spcAft>
                <a:spcPts val="600"/>
              </a:spcAft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430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C2D995-CBD2-284F-B257-927CF3201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Kontrolní otázky</a:t>
            </a: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42147628-7E1C-CE4F-BD73-483DC7622BB3}"/>
              </a:ext>
            </a:extLst>
          </p:cNvPr>
          <p:cNvSpPr txBox="1">
            <a:spLocks/>
          </p:cNvSpPr>
          <p:nvPr/>
        </p:nvSpPr>
        <p:spPr>
          <a:xfrm>
            <a:off x="521207" y="1539925"/>
            <a:ext cx="11149586" cy="4732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Rozdělte globální navigační systémy.</a:t>
            </a:r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Na jakém principu GPS určí vaši pozici? </a:t>
            </a:r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K čemu slouží snížení přesnosti?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cs-CZ" sz="2000" dirty="0"/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cs-CZ" sz="2000" dirty="0"/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600" dirty="0"/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cs-CZ" dirty="0"/>
          </a:p>
          <a:p>
            <a:pPr lvl="3" indent="0">
              <a:lnSpc>
                <a:spcPts val="1800"/>
              </a:lnSpc>
              <a:spcAft>
                <a:spcPts val="600"/>
              </a:spcAft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993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33BEA7-ECCE-9B49-B484-2C7B8531E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Seznam literatury</a:t>
            </a: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2C8D4C65-3BED-C746-94F1-73E40F6FF490}"/>
              </a:ext>
            </a:extLst>
          </p:cNvPr>
          <p:cNvSpPr txBox="1">
            <a:spLocks/>
          </p:cNvSpPr>
          <p:nvPr/>
        </p:nvSpPr>
        <p:spPr>
          <a:xfrm>
            <a:off x="521207" y="1539925"/>
            <a:ext cx="11149586" cy="47320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Vojenská topografie (2008)</a:t>
            </a:r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>
                <a:cs typeface="Segoe UI"/>
              </a:rPr>
              <a:t>Ústav hospodářské úpravy lesů a aplikované geoinformatiky</a:t>
            </a:r>
          </a:p>
          <a:p>
            <a:pPr indent="0">
              <a:lnSpc>
                <a:spcPts val="1800"/>
              </a:lnSpc>
              <a:spcAft>
                <a:spcPts val="600"/>
              </a:spcAft>
              <a:buFontTx/>
              <a:buNone/>
            </a:pPr>
            <a:endParaRPr lang="cs-CZ" sz="2000" dirty="0">
              <a:cs typeface="Segoe UI"/>
            </a:endParaRPr>
          </a:p>
          <a:p>
            <a:pPr lvl="3" indent="0">
              <a:lnSpc>
                <a:spcPts val="1800"/>
              </a:lnSpc>
              <a:spcAft>
                <a:spcPts val="600"/>
              </a:spcAft>
              <a:buNone/>
            </a:pPr>
            <a:endParaRPr lang="cs-CZ" dirty="0"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80409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C34A83-B81E-2A40-81D7-993798E7F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Cíl tématu</a:t>
            </a:r>
            <a:endParaRPr lang="cs-CZ" dirty="0"/>
          </a:p>
        </p:txBody>
      </p:sp>
      <p:sp>
        <p:nvSpPr>
          <p:cNvPr id="6" name="Zástupný symbol pro obsah 4">
            <a:extLst>
              <a:ext uri="{FF2B5EF4-FFF2-40B4-BE49-F238E27FC236}">
                <a16:creationId xmlns:a16="http://schemas.microsoft.com/office/drawing/2014/main" id="{0213971E-34B1-394F-B0FB-E947E26BAB23}"/>
              </a:ext>
            </a:extLst>
          </p:cNvPr>
          <p:cNvSpPr txBox="1">
            <a:spLocks/>
          </p:cNvSpPr>
          <p:nvPr/>
        </p:nvSpPr>
        <p:spPr>
          <a:xfrm>
            <a:off x="521207" y="1539925"/>
            <a:ext cx="11149586" cy="4732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cs-CZ" sz="2000" b="1" dirty="0"/>
              <a:t>Cíl:  </a:t>
            </a:r>
            <a:r>
              <a:rPr lang="cs-CZ" sz="2000" dirty="0"/>
              <a:t>popis globálních navigačních systémů, historie, možnosti využití v praxi STP 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cs-CZ" sz="2000" dirty="0">
              <a:highlight>
                <a:srgbClr val="FFFF00"/>
              </a:highlight>
            </a:endParaRP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cs-CZ" sz="2000" b="1" dirty="0"/>
              <a:t>Průběh: </a:t>
            </a:r>
            <a:r>
              <a:rPr lang="cs-CZ" sz="2000" dirty="0"/>
              <a:t>globální navigační systémy, rozdělení, charakteristika GPS, využití v praxi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cs-CZ" sz="2000" dirty="0"/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cs-CZ" sz="2000" b="1" dirty="0"/>
              <a:t>Otázky: </a:t>
            </a:r>
            <a:r>
              <a:rPr lang="cs-CZ" sz="2000" dirty="0"/>
              <a:t>rozdělení globálních navigačních systémů, funkce GPS, snížení přesnosti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cs-CZ" sz="2000" dirty="0"/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600" dirty="0"/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cs-CZ" dirty="0"/>
          </a:p>
          <a:p>
            <a:pPr lvl="3" indent="0">
              <a:lnSpc>
                <a:spcPts val="1800"/>
              </a:lnSpc>
              <a:spcAft>
                <a:spcPts val="600"/>
              </a:spcAft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3072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8725824" cy="640080"/>
          </a:xfrm>
        </p:spPr>
        <p:txBody>
          <a:bodyPr rtlCol="0">
            <a:noAutofit/>
          </a:bodyPr>
          <a:lstStyle/>
          <a:p>
            <a:r>
              <a:rPr lang="cs-CZ" b="1" dirty="0" err="1"/>
              <a:t>Globální</a:t>
            </a:r>
            <a:r>
              <a:rPr lang="cs-CZ" b="1" dirty="0"/>
              <a:t> </a:t>
            </a:r>
            <a:r>
              <a:rPr lang="cs-CZ" b="1" dirty="0" err="1"/>
              <a:t>navigační</a:t>
            </a:r>
            <a:r>
              <a:rPr lang="cs-CZ" b="1" dirty="0"/>
              <a:t> </a:t>
            </a:r>
            <a:r>
              <a:rPr lang="cs-CZ" b="1" dirty="0" err="1"/>
              <a:t>satelitni</a:t>
            </a:r>
            <a:r>
              <a:rPr lang="cs-CZ" b="1" dirty="0"/>
              <a:t>́ </a:t>
            </a:r>
            <a:r>
              <a:rPr lang="cs-CZ" b="1" dirty="0" err="1"/>
              <a:t>systémy</a:t>
            </a:r>
            <a:r>
              <a:rPr lang="cs-CZ" b="1" dirty="0"/>
              <a:t> (GNSS)  </a:t>
            </a:r>
            <a:endParaRPr lang="cs-CZ" sz="4000" b="1" dirty="0"/>
          </a:p>
        </p:txBody>
      </p:sp>
      <p:sp>
        <p:nvSpPr>
          <p:cNvPr id="38" name="Zástupný symbol pro obsah 17"/>
          <p:cNvSpPr txBox="1">
            <a:spLocks/>
          </p:cNvSpPr>
          <p:nvPr/>
        </p:nvSpPr>
        <p:spPr>
          <a:xfrm>
            <a:off x="802480" y="1493240"/>
            <a:ext cx="10814264" cy="4727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endParaRPr lang="cs-CZ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AEAD4C12-49CF-AC46-A7C0-A624792E148E}"/>
              </a:ext>
            </a:extLst>
          </p:cNvPr>
          <p:cNvSpPr txBox="1">
            <a:spLocks/>
          </p:cNvSpPr>
          <p:nvPr/>
        </p:nvSpPr>
        <p:spPr>
          <a:xfrm>
            <a:off x="521207" y="1365161"/>
            <a:ext cx="11149586" cy="49068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cs-CZ" b="1"/>
              <a:t>Historie a vývoj družicových systémů:</a:t>
            </a:r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touha lidstva určit co nejpřesněji prostorové vztahy mezi body; </a:t>
            </a:r>
            <a:endParaRPr lang="cs-CZ" sz="2000" dirty="0"/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navigace zpočátku prováděna úhlově pomocí přírodních těles – hvězdy, Slunce, </a:t>
            </a:r>
            <a:r>
              <a:rPr lang="cs-CZ" dirty="0" err="1"/>
              <a:t>Měsíc</a:t>
            </a:r>
            <a:r>
              <a:rPr lang="cs-CZ" dirty="0"/>
              <a:t>;</a:t>
            </a:r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po vynalezení radiového vysílání byla prováděna navigace na základě znalostí fyzikálních zákonitostí (šíření radiových vln – </a:t>
            </a:r>
            <a:r>
              <a:rPr lang="cs-CZ" dirty="0" err="1"/>
              <a:t>radiomajáky</a:t>
            </a:r>
            <a:r>
              <a:rPr lang="cs-CZ" dirty="0"/>
              <a:t>);</a:t>
            </a:r>
            <a:endParaRPr lang="cs-CZ" sz="2000" dirty="0"/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/>
              <a:t>vypuštění umělých družic = zkoumání možnosti jejich využití jako dříve přírodních těles ► postupný vývoj a zdokonalování družicových systémů</a:t>
            </a:r>
            <a:r>
              <a:rPr lang="cs-CZ">
                <a:ea typeface="+mn-lt"/>
                <a:cs typeface="+mn-lt"/>
              </a:rPr>
              <a:t>;</a:t>
            </a:r>
            <a:endParaRPr lang="cs-CZ">
              <a:cs typeface="Segoe UI"/>
            </a:endParaRPr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TRANSIT (1958 – 1963) – první družicový navigační systém armády USA (předchůdce GPS), v roce 1967 byl systém uvolněn i pro civilní </a:t>
            </a:r>
            <a:r>
              <a:rPr lang="cs-CZ" dirty="0" err="1"/>
              <a:t>uživatele</a:t>
            </a:r>
            <a:r>
              <a:rPr lang="cs-CZ" dirty="0"/>
              <a:t>;</a:t>
            </a:r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v bývalém SSSR  se stal protiváhou systém CYKLON a obdobné </a:t>
            </a:r>
            <a:r>
              <a:rPr lang="cs-CZ" dirty="0" err="1"/>
              <a:t>systémy</a:t>
            </a:r>
            <a:r>
              <a:rPr lang="cs-CZ" dirty="0"/>
              <a:t> PARUS a CIKADA (pouze dvourozměrné souřadnice, nízká přesnost a špatný časový </a:t>
            </a:r>
            <a:r>
              <a:rPr lang="cs-CZ" dirty="0" err="1"/>
              <a:t>signál</a:t>
            </a:r>
            <a:r>
              <a:rPr lang="cs-CZ" dirty="0"/>
              <a:t>);</a:t>
            </a:r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počátkem 70. let začaly supervelmoci budovat systémy nové generace;</a:t>
            </a:r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rozhodnutí o vybudování prvního takového systému padlo v roce 1973 v USA – zahájen projekt NAVSTAR-GPS (Navigation Satellite Timing and Ranging-Global Positioning System), zkráceně GPS.</a:t>
            </a:r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600" dirty="0"/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cs-CZ" dirty="0"/>
          </a:p>
          <a:p>
            <a:pPr lvl="3" indent="0">
              <a:lnSpc>
                <a:spcPts val="1800"/>
              </a:lnSpc>
              <a:spcAft>
                <a:spcPts val="600"/>
              </a:spcAft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570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8725824" cy="640080"/>
          </a:xfrm>
        </p:spPr>
        <p:txBody>
          <a:bodyPr rtlCol="0">
            <a:noAutofit/>
          </a:bodyPr>
          <a:lstStyle/>
          <a:p>
            <a:r>
              <a:rPr lang="cs-CZ" b="1" dirty="0" err="1">
                <a:ea typeface="+mj-lt"/>
                <a:cs typeface="+mj-lt"/>
              </a:rPr>
              <a:t>Globální</a:t>
            </a:r>
            <a:r>
              <a:rPr lang="cs-CZ" b="1" dirty="0">
                <a:ea typeface="+mj-lt"/>
                <a:cs typeface="+mj-lt"/>
              </a:rPr>
              <a:t> </a:t>
            </a:r>
            <a:r>
              <a:rPr lang="cs-CZ" b="1" dirty="0" err="1">
                <a:ea typeface="+mj-lt"/>
                <a:cs typeface="+mj-lt"/>
              </a:rPr>
              <a:t>navigační</a:t>
            </a:r>
            <a:r>
              <a:rPr lang="cs-CZ" b="1" dirty="0">
                <a:ea typeface="+mj-lt"/>
                <a:cs typeface="+mj-lt"/>
              </a:rPr>
              <a:t> </a:t>
            </a:r>
            <a:r>
              <a:rPr lang="cs-CZ" b="1" dirty="0" err="1">
                <a:ea typeface="+mj-lt"/>
                <a:cs typeface="+mj-lt"/>
              </a:rPr>
              <a:t>satelitni</a:t>
            </a:r>
            <a:r>
              <a:rPr lang="cs-CZ" b="1" dirty="0">
                <a:ea typeface="+mj-lt"/>
                <a:cs typeface="+mj-lt"/>
              </a:rPr>
              <a:t>́ </a:t>
            </a:r>
            <a:r>
              <a:rPr lang="cs-CZ" b="1" dirty="0" err="1">
                <a:ea typeface="+mj-lt"/>
                <a:cs typeface="+mj-lt"/>
              </a:rPr>
              <a:t>systémy</a:t>
            </a:r>
            <a:r>
              <a:rPr lang="cs-CZ" b="1" dirty="0">
                <a:ea typeface="+mj-lt"/>
                <a:cs typeface="+mj-lt"/>
              </a:rPr>
              <a:t> (GNSS)  </a:t>
            </a:r>
            <a:endParaRPr lang="cs-CZ" dirty="0">
              <a:ea typeface="+mj-lt"/>
              <a:cs typeface="+mj-lt"/>
            </a:endParaRPr>
          </a:p>
        </p:txBody>
      </p:sp>
      <p:sp>
        <p:nvSpPr>
          <p:cNvPr id="38" name="Zástupný symbol pro obsah 17"/>
          <p:cNvSpPr txBox="1">
            <a:spLocks/>
          </p:cNvSpPr>
          <p:nvPr/>
        </p:nvSpPr>
        <p:spPr>
          <a:xfrm>
            <a:off x="802480" y="1493240"/>
            <a:ext cx="10814264" cy="4727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endParaRPr lang="cs-CZ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AEAD4C12-49CF-AC46-A7C0-A624792E148E}"/>
              </a:ext>
            </a:extLst>
          </p:cNvPr>
          <p:cNvSpPr txBox="1">
            <a:spLocks/>
          </p:cNvSpPr>
          <p:nvPr/>
        </p:nvSpPr>
        <p:spPr>
          <a:xfrm>
            <a:off x="521207" y="1365161"/>
            <a:ext cx="11149586" cy="49068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v polovině 70. let 20. století zahájilo vývoj podobného systému dnešní Rusko, systém se nazývá GLONASS (Global Navigation Satellite </a:t>
            </a:r>
            <a:r>
              <a:rPr lang="cs-CZ" dirty="0" err="1"/>
              <a:t>System</a:t>
            </a:r>
            <a:r>
              <a:rPr lang="cs-CZ" dirty="0"/>
              <a:t>); </a:t>
            </a:r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od konce 90. let 20. století začalo v Evropě budování systému GALILEO;</a:t>
            </a:r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err="1"/>
              <a:t>další</a:t>
            </a:r>
            <a:r>
              <a:rPr lang="cs-CZ"/>
              <a:t> obdobný systém buduje </a:t>
            </a:r>
            <a:r>
              <a:rPr lang="cs-CZ" err="1"/>
              <a:t>Čína</a:t>
            </a:r>
            <a:r>
              <a:rPr lang="cs-CZ"/>
              <a:t> – Beidou-3 (Compass), dříve pouze regionální (Beidou-1,2), po roce 2020 celosvětové pokrytí;</a:t>
            </a:r>
            <a:endParaRPr lang="cs-CZ">
              <a:cs typeface="Segoe UI"/>
            </a:endParaRPr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autonomní systémy s geostacionárními družicemi mají další asijské státy, Japonsko – QZSS (Quasi-Zenith Satellite Systém), Indie – NAVIC (Navigation Indian </a:t>
            </a:r>
            <a:r>
              <a:rPr lang="cs-CZ" dirty="0" err="1"/>
              <a:t>Constellation</a:t>
            </a:r>
            <a:r>
              <a:rPr lang="cs-CZ" dirty="0"/>
              <a:t>).</a:t>
            </a:r>
            <a:endParaRPr lang="cs-CZ" sz="2000" dirty="0"/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600" dirty="0"/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cs-CZ" dirty="0"/>
          </a:p>
          <a:p>
            <a:pPr lvl="3" indent="0">
              <a:lnSpc>
                <a:spcPts val="1800"/>
              </a:lnSpc>
              <a:spcAft>
                <a:spcPts val="600"/>
              </a:spcAft>
              <a:buNone/>
            </a:pPr>
            <a:endParaRPr lang="cs-CZ" dirty="0"/>
          </a:p>
        </p:txBody>
      </p:sp>
      <p:pic>
        <p:nvPicPr>
          <p:cNvPr id="4097" name="Picture 1" descr="page3image1498888384">
            <a:extLst>
              <a:ext uri="{FF2B5EF4-FFF2-40B4-BE49-F238E27FC236}">
                <a16:creationId xmlns:a16="http://schemas.microsoft.com/office/drawing/2014/main" id="{34A5F66E-6324-4F89-9373-68E94CEE8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page3image1498888672">
            <a:extLst>
              <a:ext uri="{FF2B5EF4-FFF2-40B4-BE49-F238E27FC236}">
                <a16:creationId xmlns:a16="http://schemas.microsoft.com/office/drawing/2014/main" id="{35CC0770-FB92-4A69-8379-B5B8F0FC4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page3image1498888960">
            <a:extLst>
              <a:ext uri="{FF2B5EF4-FFF2-40B4-BE49-F238E27FC236}">
                <a16:creationId xmlns:a16="http://schemas.microsoft.com/office/drawing/2014/main" id="{91F30908-F81F-4C0A-9A2D-15B4FA42B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age3image1498889536">
            <a:extLst>
              <a:ext uri="{FF2B5EF4-FFF2-40B4-BE49-F238E27FC236}">
                <a16:creationId xmlns:a16="http://schemas.microsoft.com/office/drawing/2014/main" id="{F8719D90-C131-44BF-8BAE-EF0BCD2C5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page3image1498890592">
            <a:extLst>
              <a:ext uri="{FF2B5EF4-FFF2-40B4-BE49-F238E27FC236}">
                <a16:creationId xmlns:a16="http://schemas.microsoft.com/office/drawing/2014/main" id="{32EDA1C8-D7FE-45C8-BBD1-B06159A3B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age3image1498888384">
            <a:extLst>
              <a:ext uri="{FF2B5EF4-FFF2-40B4-BE49-F238E27FC236}">
                <a16:creationId xmlns:a16="http://schemas.microsoft.com/office/drawing/2014/main" id="{B64A4703-D000-4501-B091-8152938DA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page3image1498888672">
            <a:extLst>
              <a:ext uri="{FF2B5EF4-FFF2-40B4-BE49-F238E27FC236}">
                <a16:creationId xmlns:a16="http://schemas.microsoft.com/office/drawing/2014/main" id="{6630264C-F84E-42C8-916B-96540244A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age3image1498888960">
            <a:extLst>
              <a:ext uri="{FF2B5EF4-FFF2-40B4-BE49-F238E27FC236}">
                <a16:creationId xmlns:a16="http://schemas.microsoft.com/office/drawing/2014/main" id="{4EBE2325-B8CC-451E-A0E1-9837052D8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page3image1498889536">
            <a:extLst>
              <a:ext uri="{FF2B5EF4-FFF2-40B4-BE49-F238E27FC236}">
                <a16:creationId xmlns:a16="http://schemas.microsoft.com/office/drawing/2014/main" id="{9CEB4490-0800-479A-BAEF-C7700C596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page3image1498890592">
            <a:extLst>
              <a:ext uri="{FF2B5EF4-FFF2-40B4-BE49-F238E27FC236}">
                <a16:creationId xmlns:a16="http://schemas.microsoft.com/office/drawing/2014/main" id="{99C0E213-03FB-44B8-B757-9FDF189CC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page3image840477856">
            <a:extLst>
              <a:ext uri="{FF2B5EF4-FFF2-40B4-BE49-F238E27FC236}">
                <a16:creationId xmlns:a16="http://schemas.microsoft.com/office/drawing/2014/main" id="{0C45F110-0F08-4CF1-A4FD-353D4AB4B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page3image840478144">
            <a:extLst>
              <a:ext uri="{FF2B5EF4-FFF2-40B4-BE49-F238E27FC236}">
                <a16:creationId xmlns:a16="http://schemas.microsoft.com/office/drawing/2014/main" id="{E57EAA48-C280-45BF-8C46-79B197C0F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page3image840479040">
            <a:extLst>
              <a:ext uri="{FF2B5EF4-FFF2-40B4-BE49-F238E27FC236}">
                <a16:creationId xmlns:a16="http://schemas.microsoft.com/office/drawing/2014/main" id="{763072C5-886B-4587-9BA1-DA522D3BD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page3image840479328">
            <a:extLst>
              <a:ext uri="{FF2B5EF4-FFF2-40B4-BE49-F238E27FC236}">
                <a16:creationId xmlns:a16="http://schemas.microsoft.com/office/drawing/2014/main" id="{A4622FCF-69CB-43CE-B9C6-48E90B819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page3image840479616">
            <a:extLst>
              <a:ext uri="{FF2B5EF4-FFF2-40B4-BE49-F238E27FC236}">
                <a16:creationId xmlns:a16="http://schemas.microsoft.com/office/drawing/2014/main" id="{90C14AC2-0BA2-4401-BE42-488EC585E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page3image840479904">
            <a:extLst>
              <a:ext uri="{FF2B5EF4-FFF2-40B4-BE49-F238E27FC236}">
                <a16:creationId xmlns:a16="http://schemas.microsoft.com/office/drawing/2014/main" id="{CD65ECFE-E0B9-4DA8-B6C9-05D5409F2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Picture 17" descr="page3image840480768">
            <a:extLst>
              <a:ext uri="{FF2B5EF4-FFF2-40B4-BE49-F238E27FC236}">
                <a16:creationId xmlns:a16="http://schemas.microsoft.com/office/drawing/2014/main" id="{726C2DFA-B100-4223-9CEC-ABBB80DF3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6100" cy="2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page3image840477088">
            <a:extLst>
              <a:ext uri="{FF2B5EF4-FFF2-40B4-BE49-F238E27FC236}">
                <a16:creationId xmlns:a16="http://schemas.microsoft.com/office/drawing/2014/main" id="{DBB9E8B2-DAB7-4B8E-9C93-41892D059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5" name="Picture 19" descr="page3image840477376">
            <a:extLst>
              <a:ext uri="{FF2B5EF4-FFF2-40B4-BE49-F238E27FC236}">
                <a16:creationId xmlns:a16="http://schemas.microsoft.com/office/drawing/2014/main" id="{6A91340C-6E7A-417A-AF33-5E933A085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page3image840482944">
            <a:extLst>
              <a:ext uri="{FF2B5EF4-FFF2-40B4-BE49-F238E27FC236}">
                <a16:creationId xmlns:a16="http://schemas.microsoft.com/office/drawing/2014/main" id="{93CC4901-9CA2-4F18-997B-095A7F1C1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7" name="Picture 21" descr="page3image840483136">
            <a:extLst>
              <a:ext uri="{FF2B5EF4-FFF2-40B4-BE49-F238E27FC236}">
                <a16:creationId xmlns:a16="http://schemas.microsoft.com/office/drawing/2014/main" id="{FB3E3B56-A227-4B2C-A297-6048982C8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page3image840483712">
            <a:extLst>
              <a:ext uri="{FF2B5EF4-FFF2-40B4-BE49-F238E27FC236}">
                <a16:creationId xmlns:a16="http://schemas.microsoft.com/office/drawing/2014/main" id="{C2BB637D-DF9C-4E6C-AA88-DCB26C2D4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9" name="Picture 23" descr="page3image840484000">
            <a:extLst>
              <a:ext uri="{FF2B5EF4-FFF2-40B4-BE49-F238E27FC236}">
                <a16:creationId xmlns:a16="http://schemas.microsoft.com/office/drawing/2014/main" id="{BDB3C0CE-E7FC-4F23-9FBA-93A130C02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page3image840484288">
            <a:extLst>
              <a:ext uri="{FF2B5EF4-FFF2-40B4-BE49-F238E27FC236}">
                <a16:creationId xmlns:a16="http://schemas.microsoft.com/office/drawing/2014/main" id="{F9ED123E-959B-4063-B19C-238D7BC5A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1" name="Picture 25" descr="page3image840484576">
            <a:extLst>
              <a:ext uri="{FF2B5EF4-FFF2-40B4-BE49-F238E27FC236}">
                <a16:creationId xmlns:a16="http://schemas.microsoft.com/office/drawing/2014/main" id="{F129F9C0-1795-4596-8B56-E4B150AE0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 descr="page3image840484864">
            <a:extLst>
              <a:ext uri="{FF2B5EF4-FFF2-40B4-BE49-F238E27FC236}">
                <a16:creationId xmlns:a16="http://schemas.microsoft.com/office/drawing/2014/main" id="{A7FDA7B6-CDAF-484C-B8CD-3A07F6428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1900" cy="2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3" name="Picture 27" descr="page3image840486016">
            <a:extLst>
              <a:ext uri="{FF2B5EF4-FFF2-40B4-BE49-F238E27FC236}">
                <a16:creationId xmlns:a16="http://schemas.microsoft.com/office/drawing/2014/main" id="{BFC8C9CB-5398-4AA5-B535-FF50FF75E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7400" cy="2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4" name="Picture 28" descr="page3image840487904">
            <a:extLst>
              <a:ext uri="{FF2B5EF4-FFF2-40B4-BE49-F238E27FC236}">
                <a16:creationId xmlns:a16="http://schemas.microsoft.com/office/drawing/2014/main" id="{9C4A6FF4-3D99-4CAB-AD39-855E1FFC9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79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8725824" cy="640080"/>
          </a:xfrm>
        </p:spPr>
        <p:txBody>
          <a:bodyPr rtlCol="0">
            <a:noAutofit/>
          </a:bodyPr>
          <a:lstStyle/>
          <a:p>
            <a:r>
              <a:rPr lang="cs-CZ" b="1" dirty="0" err="1">
                <a:ea typeface="+mj-lt"/>
                <a:cs typeface="+mj-lt"/>
              </a:rPr>
              <a:t>Globální</a:t>
            </a:r>
            <a:r>
              <a:rPr lang="cs-CZ" b="1" dirty="0">
                <a:ea typeface="+mj-lt"/>
                <a:cs typeface="+mj-lt"/>
              </a:rPr>
              <a:t> </a:t>
            </a:r>
            <a:r>
              <a:rPr lang="cs-CZ" b="1" dirty="0" err="1">
                <a:ea typeface="+mj-lt"/>
                <a:cs typeface="+mj-lt"/>
              </a:rPr>
              <a:t>navigační</a:t>
            </a:r>
            <a:r>
              <a:rPr lang="cs-CZ" b="1" dirty="0">
                <a:ea typeface="+mj-lt"/>
                <a:cs typeface="+mj-lt"/>
              </a:rPr>
              <a:t> </a:t>
            </a:r>
            <a:r>
              <a:rPr lang="cs-CZ" b="1" dirty="0" err="1">
                <a:ea typeface="+mj-lt"/>
                <a:cs typeface="+mj-lt"/>
              </a:rPr>
              <a:t>satelitni</a:t>
            </a:r>
            <a:r>
              <a:rPr lang="cs-CZ" b="1" dirty="0">
                <a:ea typeface="+mj-lt"/>
                <a:cs typeface="+mj-lt"/>
              </a:rPr>
              <a:t>́ </a:t>
            </a:r>
            <a:r>
              <a:rPr lang="cs-CZ" b="1" dirty="0" err="1">
                <a:ea typeface="+mj-lt"/>
                <a:cs typeface="+mj-lt"/>
              </a:rPr>
              <a:t>systémy</a:t>
            </a:r>
            <a:r>
              <a:rPr lang="cs-CZ" b="1" dirty="0">
                <a:ea typeface="+mj-lt"/>
                <a:cs typeface="+mj-lt"/>
              </a:rPr>
              <a:t> (GNSS)  </a:t>
            </a:r>
            <a:r>
              <a:rPr lang="cs-CZ" b="1" dirty="0"/>
              <a:t>  </a:t>
            </a:r>
            <a:endParaRPr lang="cs-CZ" sz="4000" b="1" dirty="0">
              <a:cs typeface="Segoe UI Light"/>
            </a:endParaRPr>
          </a:p>
        </p:txBody>
      </p:sp>
      <p:sp>
        <p:nvSpPr>
          <p:cNvPr id="38" name="Zástupný symbol pro obsah 17"/>
          <p:cNvSpPr txBox="1">
            <a:spLocks/>
          </p:cNvSpPr>
          <p:nvPr/>
        </p:nvSpPr>
        <p:spPr>
          <a:xfrm>
            <a:off x="802480" y="1493240"/>
            <a:ext cx="10814264" cy="4727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endParaRPr lang="cs-CZ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AEAD4C12-49CF-AC46-A7C0-A624792E148E}"/>
              </a:ext>
            </a:extLst>
          </p:cNvPr>
          <p:cNvSpPr txBox="1">
            <a:spLocks/>
          </p:cNvSpPr>
          <p:nvPr/>
        </p:nvSpPr>
        <p:spPr>
          <a:xfrm>
            <a:off x="521207" y="1365161"/>
            <a:ext cx="11149586" cy="4906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cs-CZ" b="1" dirty="0"/>
              <a:t>Současné </a:t>
            </a:r>
            <a:r>
              <a:rPr lang="cs-CZ" b="1" dirty="0" err="1"/>
              <a:t>družicové</a:t>
            </a:r>
            <a:r>
              <a:rPr lang="cs-CZ" b="1" dirty="0"/>
              <a:t> </a:t>
            </a:r>
            <a:r>
              <a:rPr lang="cs-CZ" b="1" dirty="0" err="1"/>
              <a:t>systémy</a:t>
            </a:r>
            <a:r>
              <a:rPr lang="cs-CZ" b="1" dirty="0"/>
              <a:t>: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cs-CZ" dirty="0"/>
              <a:t>Základní složky:</a:t>
            </a:r>
          </a:p>
          <a:p>
            <a:pPr marL="171450" indent="-171450">
              <a:lnSpc>
                <a:spcPts val="18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cs-CZ" u="sng" dirty="0"/>
              <a:t>Kosmický segment </a:t>
            </a:r>
            <a:r>
              <a:rPr lang="cs-CZ" dirty="0"/>
              <a:t>- zahrnuje aktivní umělé družice Země, obíhající po téměř kruhových drahách ve výšce cca 20 000 km</a:t>
            </a:r>
          </a:p>
          <a:p>
            <a:pPr marL="171450" indent="-171450">
              <a:lnSpc>
                <a:spcPts val="18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cs-CZ" u="sng" dirty="0"/>
              <a:t>Řídící segment </a:t>
            </a:r>
            <a:r>
              <a:rPr lang="cs-CZ" dirty="0"/>
              <a:t>–vytváří a udržuje systémový čas, monitoruje a koordinuje činnost celého systému, koriguje dráhy satelitů</a:t>
            </a:r>
          </a:p>
          <a:p>
            <a:pPr marL="171450" indent="-171450">
              <a:lnSpc>
                <a:spcPts val="18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cs-CZ" u="sng" dirty="0"/>
              <a:t>Uživatelský segment</a:t>
            </a:r>
            <a:r>
              <a:rPr lang="cs-CZ" dirty="0"/>
              <a:t> – zahrnuje pozemní přijímače schopné přijímat a zpracovávat signály z družic</a:t>
            </a:r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600" dirty="0"/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cs-CZ" dirty="0"/>
          </a:p>
          <a:p>
            <a:pPr lvl="3" indent="0">
              <a:lnSpc>
                <a:spcPts val="1800"/>
              </a:lnSpc>
              <a:spcAft>
                <a:spcPts val="600"/>
              </a:spcAft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799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8725824" cy="640080"/>
          </a:xfrm>
        </p:spPr>
        <p:txBody>
          <a:bodyPr rtlCol="0">
            <a:noAutofit/>
          </a:bodyPr>
          <a:lstStyle/>
          <a:p>
            <a:r>
              <a:rPr lang="cs-CZ" b="1" dirty="0" err="1">
                <a:ea typeface="+mj-lt"/>
                <a:cs typeface="+mj-lt"/>
              </a:rPr>
              <a:t>Globální</a:t>
            </a:r>
            <a:r>
              <a:rPr lang="cs-CZ" b="1" dirty="0">
                <a:ea typeface="+mj-lt"/>
                <a:cs typeface="+mj-lt"/>
              </a:rPr>
              <a:t> </a:t>
            </a:r>
            <a:r>
              <a:rPr lang="cs-CZ" b="1" dirty="0" err="1">
                <a:ea typeface="+mj-lt"/>
                <a:cs typeface="+mj-lt"/>
              </a:rPr>
              <a:t>navigační</a:t>
            </a:r>
            <a:r>
              <a:rPr lang="cs-CZ" b="1" dirty="0">
                <a:ea typeface="+mj-lt"/>
                <a:cs typeface="+mj-lt"/>
              </a:rPr>
              <a:t> </a:t>
            </a:r>
            <a:r>
              <a:rPr lang="cs-CZ" b="1" dirty="0" err="1">
                <a:ea typeface="+mj-lt"/>
                <a:cs typeface="+mj-lt"/>
              </a:rPr>
              <a:t>satelitni</a:t>
            </a:r>
            <a:r>
              <a:rPr lang="cs-CZ" b="1" dirty="0">
                <a:ea typeface="+mj-lt"/>
                <a:cs typeface="+mj-lt"/>
              </a:rPr>
              <a:t>́ </a:t>
            </a:r>
            <a:r>
              <a:rPr lang="cs-CZ" b="1" dirty="0" err="1">
                <a:ea typeface="+mj-lt"/>
                <a:cs typeface="+mj-lt"/>
              </a:rPr>
              <a:t>systémy</a:t>
            </a:r>
            <a:r>
              <a:rPr lang="cs-CZ" b="1" dirty="0">
                <a:ea typeface="+mj-lt"/>
                <a:cs typeface="+mj-lt"/>
              </a:rPr>
              <a:t> (GNSS)  </a:t>
            </a:r>
            <a:endParaRPr lang="cs-CZ" dirty="0">
              <a:ea typeface="+mj-lt"/>
              <a:cs typeface="+mj-lt"/>
            </a:endParaRPr>
          </a:p>
        </p:txBody>
      </p:sp>
      <p:sp>
        <p:nvSpPr>
          <p:cNvPr id="38" name="Zástupný symbol pro obsah 17"/>
          <p:cNvSpPr txBox="1">
            <a:spLocks/>
          </p:cNvSpPr>
          <p:nvPr/>
        </p:nvSpPr>
        <p:spPr>
          <a:xfrm>
            <a:off x="802480" y="1493240"/>
            <a:ext cx="10814264" cy="4727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endParaRPr lang="cs-CZ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AEAD4C12-49CF-AC46-A7C0-A624792E148E}"/>
              </a:ext>
            </a:extLst>
          </p:cNvPr>
          <p:cNvSpPr txBox="1">
            <a:spLocks/>
          </p:cNvSpPr>
          <p:nvPr/>
        </p:nvSpPr>
        <p:spPr>
          <a:xfrm>
            <a:off x="521207" y="1365161"/>
            <a:ext cx="11149586" cy="4906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cs-CZ" b="1" dirty="0"/>
              <a:t>GLONASS</a:t>
            </a:r>
          </a:p>
          <a:p>
            <a:pPr marL="171450" indent="-17145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je plně pod kontrolou a správou vojenských kosmických sil ruského MO;</a:t>
            </a:r>
          </a:p>
          <a:p>
            <a:pPr marL="171450" indent="-17145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stejně jako GPS poskytuje informace o čase a poloze na Zemi a v jejích blízkém okolí po celých 24 hodin;</a:t>
            </a:r>
          </a:p>
          <a:p>
            <a:pPr marL="171450" indent="-17145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používá dva signály: 1) přesnější – vyhrazen pro ruské vojenské účely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cs-CZ" dirty="0"/>
              <a:t>	               2) méně přesný, určen pro civilní uživatele</a:t>
            </a:r>
          </a:p>
          <a:p>
            <a:pPr marL="171450" indent="-17145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řídící centrum Moskva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cs-CZ" b="1" dirty="0"/>
              <a:t>GALILEO</a:t>
            </a:r>
          </a:p>
          <a:p>
            <a:pPr marL="171450" indent="-17145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kontinentální systém nezávislý na GPS nebo GLONASS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cs-CZ" dirty="0"/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cs-CZ" dirty="0"/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cs-CZ" dirty="0"/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600" dirty="0"/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cs-CZ" dirty="0"/>
          </a:p>
          <a:p>
            <a:pPr lvl="3" indent="0">
              <a:lnSpc>
                <a:spcPts val="1800"/>
              </a:lnSpc>
              <a:spcAft>
                <a:spcPts val="600"/>
              </a:spcAft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692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8725824" cy="640080"/>
          </a:xfrm>
        </p:spPr>
        <p:txBody>
          <a:bodyPr rtlCol="0">
            <a:noAutofit/>
          </a:bodyPr>
          <a:lstStyle/>
          <a:p>
            <a:r>
              <a:rPr lang="cs-CZ" b="1" dirty="0" err="1"/>
              <a:t>Globální</a:t>
            </a:r>
            <a:r>
              <a:rPr lang="cs-CZ" b="1" dirty="0">
                <a:ea typeface="+mj-lt"/>
                <a:cs typeface="+mj-lt"/>
              </a:rPr>
              <a:t> </a:t>
            </a:r>
            <a:r>
              <a:rPr lang="cs-CZ" b="1" dirty="0" err="1">
                <a:ea typeface="+mj-lt"/>
                <a:cs typeface="+mj-lt"/>
              </a:rPr>
              <a:t>navigační</a:t>
            </a:r>
            <a:r>
              <a:rPr lang="cs-CZ" b="1" dirty="0">
                <a:ea typeface="+mj-lt"/>
                <a:cs typeface="+mj-lt"/>
              </a:rPr>
              <a:t> </a:t>
            </a:r>
            <a:r>
              <a:rPr lang="cs-CZ" b="1" dirty="0" err="1">
                <a:ea typeface="+mj-lt"/>
                <a:cs typeface="+mj-lt"/>
              </a:rPr>
              <a:t>satelitni</a:t>
            </a:r>
            <a:r>
              <a:rPr lang="cs-CZ" b="1" dirty="0">
                <a:ea typeface="+mj-lt"/>
                <a:cs typeface="+mj-lt"/>
              </a:rPr>
              <a:t>́ </a:t>
            </a:r>
            <a:r>
              <a:rPr lang="cs-CZ" b="1" dirty="0" err="1">
                <a:ea typeface="+mj-lt"/>
                <a:cs typeface="+mj-lt"/>
              </a:rPr>
              <a:t>systémy</a:t>
            </a:r>
            <a:r>
              <a:rPr lang="cs-CZ" b="1" dirty="0">
                <a:ea typeface="+mj-lt"/>
                <a:cs typeface="+mj-lt"/>
              </a:rPr>
              <a:t> (GNSS)  </a:t>
            </a:r>
            <a:endParaRPr lang="cs-CZ" dirty="0">
              <a:ea typeface="+mj-lt"/>
              <a:cs typeface="+mj-lt"/>
            </a:endParaRPr>
          </a:p>
        </p:txBody>
      </p:sp>
      <p:sp>
        <p:nvSpPr>
          <p:cNvPr id="38" name="Zástupný symbol pro obsah 17"/>
          <p:cNvSpPr txBox="1">
            <a:spLocks/>
          </p:cNvSpPr>
          <p:nvPr/>
        </p:nvSpPr>
        <p:spPr>
          <a:xfrm>
            <a:off x="802480" y="1493240"/>
            <a:ext cx="10814264" cy="4727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endParaRPr lang="cs-CZ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AEAD4C12-49CF-AC46-A7C0-A624792E148E}"/>
              </a:ext>
            </a:extLst>
          </p:cNvPr>
          <p:cNvSpPr txBox="1">
            <a:spLocks/>
          </p:cNvSpPr>
          <p:nvPr/>
        </p:nvSpPr>
        <p:spPr>
          <a:xfrm>
            <a:off x="521207" y="1365161"/>
            <a:ext cx="11149586" cy="4906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cs-CZ" b="1" dirty="0"/>
              <a:t>GPS</a:t>
            </a:r>
          </a:p>
          <a:p>
            <a:pPr marL="171450" indent="-17145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družicový rádiový navigační systém pro určování polohy, rychlosti a času, kdykoliv a kdekoliv na povrchu Země a v jeho blízkosti;</a:t>
            </a:r>
          </a:p>
          <a:p>
            <a:pPr marL="171450" indent="-17145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je správou MO USA;</a:t>
            </a:r>
          </a:p>
          <a:p>
            <a:pPr marL="171450" indent="-17145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v současnosti se jedno o nejrozšířenější globální systém na Zemi;</a:t>
            </a:r>
          </a:p>
          <a:p>
            <a:pPr marL="171450" indent="-17145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tvořen až 32 satelity;</a:t>
            </a:r>
          </a:p>
          <a:p>
            <a:pPr marL="171450" indent="-17145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z důvodů bezpečnosti USA zavedeno záměrné snížení přesnosti polohy pro civilní uživatele.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cs-CZ" dirty="0"/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cs-CZ" dirty="0"/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600" dirty="0"/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cs-CZ" dirty="0"/>
          </a:p>
          <a:p>
            <a:pPr lvl="3" indent="0">
              <a:lnSpc>
                <a:spcPts val="1800"/>
              </a:lnSpc>
              <a:spcAft>
                <a:spcPts val="600"/>
              </a:spcAft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89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8725824" cy="640080"/>
          </a:xfrm>
        </p:spPr>
        <p:txBody>
          <a:bodyPr rtlCol="0">
            <a:noAutofit/>
          </a:bodyPr>
          <a:lstStyle/>
          <a:p>
            <a:r>
              <a:rPr lang="cs-CZ" b="1" dirty="0" err="1">
                <a:ea typeface="+mj-lt"/>
                <a:cs typeface="+mj-lt"/>
              </a:rPr>
              <a:t>Globální</a:t>
            </a:r>
            <a:r>
              <a:rPr lang="cs-CZ" b="1" dirty="0">
                <a:ea typeface="+mj-lt"/>
                <a:cs typeface="+mj-lt"/>
              </a:rPr>
              <a:t> </a:t>
            </a:r>
            <a:r>
              <a:rPr lang="cs-CZ" b="1" dirty="0" err="1">
                <a:ea typeface="+mj-lt"/>
                <a:cs typeface="+mj-lt"/>
              </a:rPr>
              <a:t>navigační</a:t>
            </a:r>
            <a:r>
              <a:rPr lang="cs-CZ" b="1" dirty="0">
                <a:ea typeface="+mj-lt"/>
                <a:cs typeface="+mj-lt"/>
              </a:rPr>
              <a:t> </a:t>
            </a:r>
            <a:r>
              <a:rPr lang="cs-CZ" b="1" dirty="0" err="1">
                <a:ea typeface="+mj-lt"/>
                <a:cs typeface="+mj-lt"/>
              </a:rPr>
              <a:t>satelitni</a:t>
            </a:r>
            <a:r>
              <a:rPr lang="cs-CZ" b="1" dirty="0">
                <a:ea typeface="+mj-lt"/>
                <a:cs typeface="+mj-lt"/>
              </a:rPr>
              <a:t>́ </a:t>
            </a:r>
            <a:r>
              <a:rPr lang="cs-CZ" b="1" dirty="0" err="1">
                <a:ea typeface="+mj-lt"/>
                <a:cs typeface="+mj-lt"/>
              </a:rPr>
              <a:t>systémy</a:t>
            </a:r>
            <a:r>
              <a:rPr lang="cs-CZ" b="1" dirty="0">
                <a:ea typeface="+mj-lt"/>
                <a:cs typeface="+mj-lt"/>
              </a:rPr>
              <a:t> (GNSS)  </a:t>
            </a:r>
            <a:endParaRPr lang="cs-CZ" dirty="0">
              <a:ea typeface="+mj-lt"/>
              <a:cs typeface="+mj-lt"/>
            </a:endParaRPr>
          </a:p>
        </p:txBody>
      </p:sp>
      <p:sp>
        <p:nvSpPr>
          <p:cNvPr id="38" name="Zástupný symbol pro obsah 17"/>
          <p:cNvSpPr txBox="1">
            <a:spLocks/>
          </p:cNvSpPr>
          <p:nvPr/>
        </p:nvSpPr>
        <p:spPr>
          <a:xfrm>
            <a:off x="802480" y="1493240"/>
            <a:ext cx="10814264" cy="4727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endParaRPr lang="cs-CZ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712ECC3-0522-B74C-9758-2CB0A3384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55" y="1287887"/>
            <a:ext cx="10907163" cy="512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7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8725824" cy="640080"/>
          </a:xfrm>
        </p:spPr>
        <p:txBody>
          <a:bodyPr rtlCol="0">
            <a:noAutofit/>
          </a:bodyPr>
          <a:lstStyle/>
          <a:p>
            <a:r>
              <a:rPr lang="cs-CZ" b="1" dirty="0" err="1"/>
              <a:t>Globální</a:t>
            </a:r>
            <a:r>
              <a:rPr lang="cs-CZ" b="1" dirty="0">
                <a:ea typeface="+mj-lt"/>
                <a:cs typeface="+mj-lt"/>
              </a:rPr>
              <a:t> </a:t>
            </a:r>
            <a:r>
              <a:rPr lang="cs-CZ" b="1" dirty="0" err="1">
                <a:ea typeface="+mj-lt"/>
                <a:cs typeface="+mj-lt"/>
              </a:rPr>
              <a:t>navigační</a:t>
            </a:r>
            <a:r>
              <a:rPr lang="cs-CZ" b="1" dirty="0">
                <a:ea typeface="+mj-lt"/>
                <a:cs typeface="+mj-lt"/>
              </a:rPr>
              <a:t> </a:t>
            </a:r>
            <a:r>
              <a:rPr lang="cs-CZ" b="1" dirty="0" err="1">
                <a:ea typeface="+mj-lt"/>
                <a:cs typeface="+mj-lt"/>
              </a:rPr>
              <a:t>satelitni</a:t>
            </a:r>
            <a:r>
              <a:rPr lang="cs-CZ" b="1" dirty="0">
                <a:ea typeface="+mj-lt"/>
                <a:cs typeface="+mj-lt"/>
              </a:rPr>
              <a:t>́ </a:t>
            </a:r>
            <a:r>
              <a:rPr lang="cs-CZ" b="1" dirty="0" err="1">
                <a:ea typeface="+mj-lt"/>
                <a:cs typeface="+mj-lt"/>
              </a:rPr>
              <a:t>systémy</a:t>
            </a:r>
            <a:r>
              <a:rPr lang="cs-CZ" b="1" dirty="0">
                <a:ea typeface="+mj-lt"/>
                <a:cs typeface="+mj-lt"/>
              </a:rPr>
              <a:t> (GNSS)  </a:t>
            </a:r>
            <a:endParaRPr lang="cs-CZ" dirty="0">
              <a:ea typeface="+mj-lt"/>
              <a:cs typeface="+mj-lt"/>
            </a:endParaRPr>
          </a:p>
        </p:txBody>
      </p:sp>
      <p:sp>
        <p:nvSpPr>
          <p:cNvPr id="38" name="Zástupný symbol pro obsah 17"/>
          <p:cNvSpPr txBox="1">
            <a:spLocks/>
          </p:cNvSpPr>
          <p:nvPr/>
        </p:nvSpPr>
        <p:spPr>
          <a:xfrm>
            <a:off x="802480" y="1493240"/>
            <a:ext cx="10814264" cy="4727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endParaRPr lang="cs-CZ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AEAD4C12-49CF-AC46-A7C0-A624792E148E}"/>
              </a:ext>
            </a:extLst>
          </p:cNvPr>
          <p:cNvSpPr txBox="1">
            <a:spLocks/>
          </p:cNvSpPr>
          <p:nvPr/>
        </p:nvSpPr>
        <p:spPr>
          <a:xfrm>
            <a:off x="521207" y="1365161"/>
            <a:ext cx="11149586" cy="4906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cs-CZ" b="1" dirty="0"/>
              <a:t>Určování polohy:</a:t>
            </a:r>
          </a:p>
          <a:p>
            <a:pPr marL="171450" indent="-17145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družicové navigační systémy pracují v geocentrických prostorových souřadnicích X, </a:t>
            </a:r>
            <a:r>
              <a:rPr lang="cs-CZ" dirty="0" err="1"/>
              <a:t>Y</a:t>
            </a:r>
            <a:r>
              <a:rPr lang="cs-CZ" dirty="0"/>
              <a:t>, Z;</a:t>
            </a:r>
          </a:p>
          <a:p>
            <a:pPr marL="171450" indent="-17145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k lokalizaci objektů v mapách však používáme zeměpisné souřadnice </a:t>
            </a:r>
            <a:r>
              <a:rPr lang="el-GR" dirty="0"/>
              <a:t>φ, λ, </a:t>
            </a:r>
            <a:r>
              <a:rPr lang="cs-CZ" dirty="0"/>
              <a:t>případně rovinné kartografické souřadnice;</a:t>
            </a:r>
          </a:p>
          <a:p>
            <a:pPr marL="171450" indent="-17145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chceme-li využívat metody těchto systémů, musíme realizovat obě tyto soustavy a zprostředkovat mezi nimi vzájemný vztah</a:t>
            </a:r>
            <a:endParaRPr lang="el-GR" dirty="0"/>
          </a:p>
          <a:p>
            <a:pPr marL="171450" indent="-17145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dirty="0"/>
          </a:p>
          <a:p>
            <a:pPr marL="171450" indent="-17145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600" dirty="0"/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cs-CZ" dirty="0"/>
          </a:p>
          <a:p>
            <a:pPr lvl="3" indent="0">
              <a:lnSpc>
                <a:spcPts val="1800"/>
              </a:lnSpc>
              <a:spcAft>
                <a:spcPts val="600"/>
              </a:spcAft>
              <a:buNone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0ADBD49-9D85-234A-AA17-636D2A877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541" y="3128623"/>
            <a:ext cx="4582476" cy="342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0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715134_TF10001108.potx" id="{C35F251E-EEAC-4D19-A90E-DC8D8D8C85E9}" vid="{E96B0749-4422-4691-81FD-57B51D286C0F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FFDBACBD070DD419BEEEED858171F5F" ma:contentTypeVersion="2" ma:contentTypeDescription="Vytvoří nový dokument" ma:contentTypeScope="" ma:versionID="d5714cb2bab0a7300ade93eab6a6fe82">
  <xsd:schema xmlns:xsd="http://www.w3.org/2001/XMLSchema" xmlns:xs="http://www.w3.org/2001/XMLSchema" xmlns:p="http://schemas.microsoft.com/office/2006/metadata/properties" xmlns:ns2="e2285f5f-a0f1-4742-bd8a-8c092caa1a6e" targetNamespace="http://schemas.microsoft.com/office/2006/metadata/properties" ma:root="true" ma:fieldsID="2be02ca2053b24bb78226bd8cc2ad0db" ns2:_="">
    <xsd:import namespace="e2285f5f-a0f1-4742-bd8a-8c092caa1a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285f5f-a0f1-4742-bd8a-8c092caa1a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0072C5-DDE0-4258-BA7A-4D4B80DFA63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5B2670BF-EE6D-42B1-BCC5-00BA973166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285f5f-a0f1-4742-bd8a-8c092caa1a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{60D961B4-2FEB-4AD6-A137-1D777264B9D1}tf10001108_win32</Template>
  <TotalTime>4896</TotalTime>
  <Words>993</Words>
  <Application>Microsoft Office PowerPoint</Application>
  <PresentationFormat>Širokoúhlá obrazovka</PresentationFormat>
  <Paragraphs>200</Paragraphs>
  <Slides>18</Slides>
  <Notes>16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WelcomeDoc</vt:lpstr>
      <vt:lpstr>VOJENSKÁ TOPOGRAFIE</vt:lpstr>
      <vt:lpstr>Cíl tématu</vt:lpstr>
      <vt:lpstr>Globální navigační satelitní systémy (GNSS)  </vt:lpstr>
      <vt:lpstr>Globální navigační satelitní systémy (GNSS)  </vt:lpstr>
      <vt:lpstr>Globální navigační satelitní systémy (GNSS)    </vt:lpstr>
      <vt:lpstr>Globální navigační satelitní systémy (GNSS)  </vt:lpstr>
      <vt:lpstr>Globální navigační satelitní systémy (GNSS)  </vt:lpstr>
      <vt:lpstr>Globální navigační satelitní systémy (GNSS)  </vt:lpstr>
      <vt:lpstr>Globální navigační satelitní systémy (GNSS)  </vt:lpstr>
      <vt:lpstr>Globální navigační satelitní systémy (GNSS)  </vt:lpstr>
      <vt:lpstr>Globální navigační satelitní systémy (GNSS)  </vt:lpstr>
      <vt:lpstr>Globální navigační satelitní systémy (GNSS)  </vt:lpstr>
      <vt:lpstr>Globální navigační satelitní systémy (GNSS)  </vt:lpstr>
      <vt:lpstr>Globální navigační satelitní systémy (GNSS)  </vt:lpstr>
      <vt:lpstr>Globální navigační satelitní systémy (GNSS)  </vt:lpstr>
      <vt:lpstr>Globální navigační satelitní systémy (GNSS)  </vt:lpstr>
      <vt:lpstr>Kontrolní otázky</vt:lpstr>
      <vt:lpstr>Seznam literatury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Vítá vás PowerPoint</dc:title>
  <dc:creator>Vladan Oláh</dc:creator>
  <cp:keywords/>
  <cp:lastModifiedBy>Vladan Oláh</cp:lastModifiedBy>
  <cp:revision>72</cp:revision>
  <dcterms:created xsi:type="dcterms:W3CDTF">2021-02-24T07:31:18Z</dcterms:created>
  <dcterms:modified xsi:type="dcterms:W3CDTF">2021-12-01T12:35:34Z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0x0101005FFDBACBD070DD419BEEEED858171F5F</vt:lpwstr>
  </property>
</Properties>
</file>