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1" r:id="rId3"/>
    <p:sldId id="293" r:id="rId4"/>
    <p:sldId id="262" r:id="rId5"/>
    <p:sldId id="294" r:id="rId6"/>
    <p:sldId id="263" r:id="rId7"/>
    <p:sldId id="264" r:id="rId8"/>
    <p:sldId id="351" r:id="rId9"/>
    <p:sldId id="295" r:id="rId10"/>
    <p:sldId id="266" r:id="rId11"/>
    <p:sldId id="265" r:id="rId12"/>
    <p:sldId id="353" r:id="rId13"/>
    <p:sldId id="267" r:id="rId14"/>
    <p:sldId id="352" r:id="rId15"/>
    <p:sldId id="268" r:id="rId16"/>
    <p:sldId id="296" r:id="rId17"/>
    <p:sldId id="269" r:id="rId18"/>
    <p:sldId id="258" r:id="rId19"/>
    <p:sldId id="259" r:id="rId20"/>
    <p:sldId id="297" r:id="rId21"/>
    <p:sldId id="270" r:id="rId22"/>
    <p:sldId id="271" r:id="rId23"/>
    <p:sldId id="272" r:id="rId24"/>
    <p:sldId id="298" r:id="rId25"/>
    <p:sldId id="350" r:id="rId26"/>
    <p:sldId id="273" r:id="rId27"/>
    <p:sldId id="274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307" r:id="rId37"/>
    <p:sldId id="308" r:id="rId38"/>
    <p:sldId id="309" r:id="rId39"/>
    <p:sldId id="317" r:id="rId40"/>
    <p:sldId id="310" r:id="rId41"/>
    <p:sldId id="311" r:id="rId42"/>
    <p:sldId id="312" r:id="rId43"/>
    <p:sldId id="313" r:id="rId44"/>
    <p:sldId id="314" r:id="rId45"/>
    <p:sldId id="333" r:id="rId46"/>
    <p:sldId id="334" r:id="rId47"/>
    <p:sldId id="315" r:id="rId48"/>
    <p:sldId id="316" r:id="rId49"/>
    <p:sldId id="318" r:id="rId50"/>
    <p:sldId id="319" r:id="rId51"/>
    <p:sldId id="320" r:id="rId52"/>
    <p:sldId id="321" r:id="rId53"/>
    <p:sldId id="322" r:id="rId54"/>
    <p:sldId id="323" r:id="rId55"/>
    <p:sldId id="324" r:id="rId56"/>
    <p:sldId id="325" r:id="rId57"/>
    <p:sldId id="326" r:id="rId58"/>
    <p:sldId id="276" r:id="rId59"/>
    <p:sldId id="277" r:id="rId60"/>
    <p:sldId id="278" r:id="rId61"/>
    <p:sldId id="279" r:id="rId62"/>
    <p:sldId id="280" r:id="rId63"/>
    <p:sldId id="281" r:id="rId64"/>
    <p:sldId id="335" r:id="rId65"/>
    <p:sldId id="327" r:id="rId66"/>
    <p:sldId id="336" r:id="rId67"/>
    <p:sldId id="328" r:id="rId68"/>
    <p:sldId id="337" r:id="rId69"/>
    <p:sldId id="349" r:id="rId70"/>
    <p:sldId id="329" r:id="rId71"/>
    <p:sldId id="330" r:id="rId72"/>
    <p:sldId id="331" r:id="rId73"/>
    <p:sldId id="332" r:id="rId74"/>
    <p:sldId id="340" r:id="rId75"/>
    <p:sldId id="341" r:id="rId76"/>
    <p:sldId id="342" r:id="rId77"/>
    <p:sldId id="338" r:id="rId78"/>
    <p:sldId id="339" r:id="rId79"/>
    <p:sldId id="289" r:id="rId80"/>
    <p:sldId id="290" r:id="rId81"/>
  </p:sldIdLst>
  <p:sldSz cx="9144000" cy="6858000" type="screen4x3"/>
  <p:notesSz cx="6858000" cy="9144000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6D3C266-6AE7-4EAA-810E-7B7E74DC4F0E}" v="4" dt="2020-03-22T22:22:16.18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538" autoAdjust="0"/>
    <p:restoredTop sz="94660"/>
  </p:normalViewPr>
  <p:slideViewPr>
    <p:cSldViewPr>
      <p:cViewPr>
        <p:scale>
          <a:sx n="77" d="100"/>
          <a:sy n="77" d="100"/>
        </p:scale>
        <p:origin x="792" y="1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theme" Target="theme/theme1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tableStyles" Target="tableStyle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microsoft.com/office/2015/10/relationships/revisionInfo" Target="revisionInfo.xml"/><Relationship Id="rId61" Type="http://schemas.openxmlformats.org/officeDocument/2006/relationships/slide" Target="slides/slide60.xml"/><Relationship Id="rId8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na Pluharikova Pomajzlova" userId="336c6b2fb188a83a" providerId="LiveId" clId="{620A3139-86FD-4DE6-B18C-29F41FF4DAA7}"/>
    <pc:docChg chg="modSld">
      <pc:chgData name="Jana Pluharikova Pomajzlova" userId="336c6b2fb188a83a" providerId="LiveId" clId="{620A3139-86FD-4DE6-B18C-29F41FF4DAA7}" dt="2020-03-22T22:22:16.187" v="151" actId="1076"/>
      <pc:docMkLst>
        <pc:docMk/>
      </pc:docMkLst>
      <pc:sldChg chg="modSp mod">
        <pc:chgData name="Jana Pluharikova Pomajzlova" userId="336c6b2fb188a83a" providerId="LiveId" clId="{620A3139-86FD-4DE6-B18C-29F41FF4DAA7}" dt="2020-03-22T22:20:25.624" v="147" actId="6549"/>
        <pc:sldMkLst>
          <pc:docMk/>
          <pc:sldMk cId="0" sldId="289"/>
        </pc:sldMkLst>
        <pc:spChg chg="mod">
          <ac:chgData name="Jana Pluharikova Pomajzlova" userId="336c6b2fb188a83a" providerId="LiveId" clId="{620A3139-86FD-4DE6-B18C-29F41FF4DAA7}" dt="2020-03-22T22:20:25.624" v="147" actId="6549"/>
          <ac:spMkLst>
            <pc:docMk/>
            <pc:sldMk cId="0" sldId="289"/>
            <ac:spMk id="84995" creationId="{00000000-0000-0000-0000-000000000000}"/>
          </ac:spMkLst>
        </pc:spChg>
      </pc:sldChg>
      <pc:sldChg chg="addSp modSp">
        <pc:chgData name="Jana Pluharikova Pomajzlova" userId="336c6b2fb188a83a" providerId="LiveId" clId="{620A3139-86FD-4DE6-B18C-29F41FF4DAA7}" dt="2020-03-22T22:22:16.187" v="151" actId="1076"/>
        <pc:sldMkLst>
          <pc:docMk/>
          <pc:sldMk cId="0" sldId="337"/>
        </pc:sldMkLst>
        <pc:picChg chg="add mod">
          <ac:chgData name="Jana Pluharikova Pomajzlova" userId="336c6b2fb188a83a" providerId="LiveId" clId="{620A3139-86FD-4DE6-B18C-29F41FF4DAA7}" dt="2020-03-22T22:22:16.187" v="151" actId="1076"/>
          <ac:picMkLst>
            <pc:docMk/>
            <pc:sldMk cId="0" sldId="337"/>
            <ac:picMk id="9218" creationId="{F10AEE4D-1987-4037-AECC-442415BE3F6B}"/>
          </ac:picMkLst>
        </pc:pic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ltGray">
          <a:xfrm>
            <a:off x="0" y="0"/>
            <a:ext cx="9144000" cy="513556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invGray">
          <a:xfrm>
            <a:off x="0" y="5127625"/>
            <a:ext cx="9144000" cy="46038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tIns="0" bIns="0" anchor="t"/>
          <a:lstStyle>
            <a:lvl1pPr algn="l">
              <a:defRPr sz="4700" b="1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lang="cs-CZ"/>
              <a:t>Klepnutím lze upravit styl předlohy podnadpisů.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5EE2E1E-D523-4E46-8543-F2F7A4A566F4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F76A22-EF7A-42AE-8DC0-80C26BE1A2B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43A1E3-BF2C-466E-B8C8-D6E2BC5F1231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67CA9D-2F05-45B9-B53B-C03E0C4265B3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invGray">
          <a:xfrm>
            <a:off x="6599238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ltGray">
          <a:xfrm>
            <a:off x="6648450" y="0"/>
            <a:ext cx="2514600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105BCC-375E-4E4C-A67D-89D95782F9C9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2640013" y="6376988"/>
            <a:ext cx="38369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42F86-9020-4096-B216-CFD3C387C3F2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4EDF49-3EB0-4012-AB34-B3269A27C760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2286BF-DE8A-49BD-BF28-1F383C228ABB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 bwMode="ltGray">
          <a:xfrm>
            <a:off x="0" y="0"/>
            <a:ext cx="9144000" cy="26019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Obdélník 4"/>
          <p:cNvSpPr/>
          <p:nvPr/>
        </p:nvSpPr>
        <p:spPr bwMode="invGray">
          <a:xfrm>
            <a:off x="0" y="2601913"/>
            <a:ext cx="9144000" cy="46037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tIns="0" rIns="91440" bIns="0" anchor="b"/>
          <a:lstStyle>
            <a:lvl1pPr algn="l">
              <a:defRPr sz="4700" b="1" cap="none" baseline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EAC6C-81A2-4C47-978F-659B9C96769B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7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8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EE1BA1-482F-4DE2-9C01-D9B02C7432B6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65FA94-BD23-463E-8761-79BB2F2A7EB9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F3402F-ED4A-4ABC-A6CA-A46F4FF57F0E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E1D44D-46E0-433F-9C11-D90BDA4F1106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2ABE06-0147-417D-A25A-93DF8B029D9F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32405C-0262-4EEA-BFD9-90DE8A794C26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A8420C-7261-4859-959C-EDC4B69FB43A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22E5CD-3E63-445B-BE7A-845A471AF42C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AB86EE-FD45-4908-9FB8-15D9D2006394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2855913" y="0"/>
            <a:ext cx="46037" cy="14541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83EC70-87A0-4A45-935E-690EE61DFBC2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62ECDA-9525-47A6-8CCD-03B790C8D019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/>
          <p:cNvSpPr/>
          <p:nvPr/>
        </p:nvSpPr>
        <p:spPr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bdélník 5"/>
          <p:cNvSpPr/>
          <p:nvPr/>
        </p:nvSpPr>
        <p:spPr bwMode="invGray">
          <a:xfrm>
            <a:off x="2855913" y="0"/>
            <a:ext cx="46037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pPr lvl="0"/>
            <a:r>
              <a:rPr lang="cs-CZ" noProof="0"/>
              <a:t>Klepnutím na ikonu přidáte obrázek.</a:t>
            </a:r>
            <a:endParaRPr lang="en-US" noProof="0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7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165100" y="1169988"/>
            <a:ext cx="2522538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C8E23D-91B0-432E-97D7-CC8B0790F507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8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3035300" y="1169988"/>
            <a:ext cx="5194300" cy="201612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339138" y="1169988"/>
            <a:ext cx="733425" cy="201612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56712C-2DA3-4328-8AE9-E1145DD927E1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délník 9"/>
          <p:cNvSpPr/>
          <p:nvPr/>
        </p:nvSpPr>
        <p:spPr bwMode="invGray">
          <a:xfrm>
            <a:off x="0" y="1436688"/>
            <a:ext cx="9144000" cy="4445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bdélník 6"/>
          <p:cNvSpPr/>
          <p:nvPr/>
        </p:nvSpPr>
        <p:spPr bwMode="ltGray">
          <a:xfrm>
            <a:off x="0" y="0"/>
            <a:ext cx="9144000" cy="143351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lang="cs-CZ"/>
              <a:t>Klepnutím lze upravit styl předlohy nadpisů.</a:t>
            </a:r>
            <a:endParaRPr lang="en-US"/>
          </a:p>
        </p:txBody>
      </p:sp>
      <p:sp>
        <p:nvSpPr>
          <p:cNvPr id="1029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457200" y="1774825"/>
            <a:ext cx="8229600" cy="4625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54864" tIns="9144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477000"/>
            <a:ext cx="2133600" cy="274638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6AF3F212-62E6-4682-A58B-BD1E215A4D9E}" type="datetimeFigureOut">
              <a:rPr lang="cs-CZ"/>
              <a:pPr>
                <a:defRPr/>
              </a:pPr>
              <a:t>17.03.2020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2640013" y="6477000"/>
            <a:ext cx="5508625" cy="274638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204200" y="6477000"/>
            <a:ext cx="733425" cy="274638"/>
          </a:xfrm>
          <a:prstGeom prst="rect">
            <a:avLst/>
          </a:prstGeom>
        </p:spPr>
        <p:txBody>
          <a:bodyPr vert="horz" bIns="0" rtlCol="0" anchor="b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95000"/>
                  </a:schemeClr>
                </a:solidFill>
                <a:latin typeface="+mn-lt"/>
                <a:cs typeface="+mn-cs"/>
              </a:defRPr>
            </a:lvl1pPr>
            <a:extLst/>
          </a:lstStyle>
          <a:p>
            <a:pPr>
              <a:defRPr/>
            </a:pPr>
            <a:fld id="{86CDDCC5-D7CE-4B6B-BBF6-4E642886A3D8}" type="slidenum">
              <a:rPr lang="cs-CZ"/>
              <a:pPr>
                <a:defRPr/>
              </a:pPr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5" r:id="rId1"/>
    <p:sldLayoutId id="2147483780" r:id="rId2"/>
    <p:sldLayoutId id="2147483786" r:id="rId3"/>
    <p:sldLayoutId id="2147483781" r:id="rId4"/>
    <p:sldLayoutId id="2147483782" r:id="rId5"/>
    <p:sldLayoutId id="2147483783" r:id="rId6"/>
    <p:sldLayoutId id="2147483787" r:id="rId7"/>
    <p:sldLayoutId id="2147483788" r:id="rId8"/>
    <p:sldLayoutId id="2147483789" r:id="rId9"/>
    <p:sldLayoutId id="2147483784" r:id="rId10"/>
    <p:sldLayoutId id="214748379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500" b="1" kern="1200">
          <a:solidFill>
            <a:srgbClr val="FFC8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500" b="1">
          <a:solidFill>
            <a:srgbClr val="FFC800"/>
          </a:solidFill>
          <a:latin typeface="Corbel" pitchFamily="34" charset="0"/>
        </a:defRPr>
      </a:lvl9pPr>
      <a:extLst/>
    </p:titleStyle>
    <p:bodyStyle>
      <a:lvl1pPr marL="438150" indent="-319088" algn="l" rtl="0" eaLnBrk="0" fontAlgn="base" hangingPunct="0">
        <a:spcBef>
          <a:spcPct val="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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0250" indent="-2730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90000"/>
        <a:buFont typeface="Wingdings" pitchFamily="2" charset="2"/>
        <a:buChar char="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5363" indent="-228600" algn="l" rtl="0" eaLnBrk="0" fontAlgn="base" hangingPunct="0">
        <a:spcBef>
          <a:spcPct val="20000"/>
        </a:spcBef>
        <a:spcAft>
          <a:spcPct val="0"/>
        </a:spcAft>
        <a:buClr>
          <a:srgbClr val="E66C7D"/>
        </a:buClr>
        <a:buFont typeface="Arial" charset="0"/>
        <a:buChar char="▪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025" indent="-182563" algn="l" rtl="0" eaLnBrk="0" fontAlgn="base" hangingPunct="0">
        <a:spcBef>
          <a:spcPct val="20000"/>
        </a:spcBef>
        <a:spcAft>
          <a:spcPct val="0"/>
        </a:spcAft>
        <a:buClr>
          <a:srgbClr val="6BB76D"/>
        </a:buClr>
        <a:buFont typeface="Arial" charset="0"/>
        <a:buChar char="▪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5575" indent="-182563" algn="l" rtl="0" eaLnBrk="0" fontAlgn="base" hangingPunct="0">
        <a:spcBef>
          <a:spcPct val="20000"/>
        </a:spcBef>
        <a:spcAft>
          <a:spcPct val="0"/>
        </a:spcAft>
        <a:buClr>
          <a:srgbClr val="E88651"/>
        </a:buClr>
        <a:buFont typeface="Wingdings 3" pitchFamily="18" charset="2"/>
        <a:buChar char=""/>
        <a:defRPr lang="en-US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zmHffnYH6oU&amp;list=PL6tlyJOkhXzo26AW_6RaF83jHaRYughII&amp;index=21" TargetMode="External"/><Relationship Id="rId2" Type="http://schemas.openxmlformats.org/officeDocument/2006/relationships/hyperlink" Target="https://www.youtube.com/watch?v=-Qo2jHJSQow&amp;list=PL6tlyJOkhXzo26AW_6RaF83jHaRYughII&amp;index=12&amp;t=549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HjY5_sAt2d8&amp;list=PL6tlyJOkhXzo26AW_6RaF83jHaRYughII&amp;index=2&amp;t=208s" TargetMode="Externa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4.emf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827584" y="3717032"/>
            <a:ext cx="8125916" cy="2017368"/>
          </a:xfrm>
        </p:spPr>
        <p:txBody>
          <a:bodyPr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Model lidského </a:t>
            </a:r>
            <a:br>
              <a:rPr lang="cs-CZ" dirty="0">
                <a:solidFill>
                  <a:schemeClr val="accent1">
                    <a:satMod val="150000"/>
                  </a:schemeClr>
                </a:solidFill>
              </a:rPr>
            </a:b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zaměstnávání</a:t>
            </a:r>
          </a:p>
        </p:txBody>
      </p:sp>
      <p:sp>
        <p:nvSpPr>
          <p:cNvPr id="8195" name="Podnadpis 2"/>
          <p:cNvSpPr>
            <a:spLocks noGrp="1"/>
          </p:cNvSpPr>
          <p:nvPr>
            <p:ph type="subTitle" idx="1"/>
          </p:nvPr>
        </p:nvSpPr>
        <p:spPr>
          <a:xfrm>
            <a:off x="533400" y="4897608"/>
            <a:ext cx="8077200" cy="1500188"/>
          </a:xfrm>
        </p:spPr>
        <p:txBody>
          <a:bodyPr/>
          <a:lstStyle/>
          <a:p>
            <a:pPr eaLnBrk="1" hangingPunct="1"/>
            <a:r>
              <a:rPr lang="cs-CZ" dirty="0"/>
              <a:t>Mgr. Jaromíra Uhlířová, 2013/2014</a:t>
            </a:r>
          </a:p>
          <a:p>
            <a:pPr eaLnBrk="1" hangingPunct="1"/>
            <a:r>
              <a:rPr lang="cs-CZ" dirty="0"/>
              <a:t>Úprava Mgr. Jana </a:t>
            </a:r>
            <a:r>
              <a:rPr lang="cs-CZ" dirty="0" err="1"/>
              <a:t>Pluhaříková</a:t>
            </a:r>
            <a:r>
              <a:rPr lang="cs-CZ" dirty="0"/>
              <a:t> </a:t>
            </a:r>
            <a:r>
              <a:rPr lang="cs-CZ" dirty="0" err="1"/>
              <a:t>Pomajzlová</a:t>
            </a:r>
            <a:r>
              <a:rPr lang="cs-CZ" dirty="0"/>
              <a:t>, 2020</a:t>
            </a:r>
          </a:p>
        </p:txBody>
      </p:sp>
      <p:pic>
        <p:nvPicPr>
          <p:cNvPr id="3074" name="Picture 2" descr="Image result for moho kielhofner">
            <a:extLst>
              <a:ext uri="{FF2B5EF4-FFF2-40B4-BE49-F238E27FC236}">
                <a16:creationId xmlns:a16="http://schemas.microsoft.com/office/drawing/2014/main" id="{9FE312CF-FEB6-4E46-A721-18FAF55AE7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461254"/>
            <a:ext cx="2630669" cy="3255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Image result for moho kielhofner">
            <a:extLst>
              <a:ext uri="{FF2B5EF4-FFF2-40B4-BE49-F238E27FC236}">
                <a16:creationId xmlns:a16="http://schemas.microsoft.com/office/drawing/2014/main" id="{AB8F65F5-8125-441D-A0F6-CE5A38866E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369" y="836712"/>
            <a:ext cx="26574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</a:p>
        </p:txBody>
      </p:sp>
      <p:sp>
        <p:nvSpPr>
          <p:cNvPr id="184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Prostřednictvím činnosti získáváme schopnosti, zkušenosti, dovednosti, ale i vlastní sebepojetí a sociální identitu</a:t>
            </a:r>
            <a:r>
              <a:rPr lang="cs-CZ" sz="3500"/>
              <a:t> </a:t>
            </a:r>
          </a:p>
          <a:p>
            <a:pPr eaLnBrk="1" hangingPunct="1"/>
            <a:r>
              <a:rPr lang="cs-CZ"/>
              <a:t>Chování jako původce změny -</a:t>
            </a:r>
            <a:r>
              <a:rPr lang="cs-CZ" b="1"/>
              <a:t> </a:t>
            </a:r>
            <a:r>
              <a:rPr lang="cs-CZ"/>
              <a:t>opakováním činnosti/ chování se systém přetváří, což ovlivňuje jeho strukturu a stává se tak v určité míře tím, co dělá</a:t>
            </a:r>
          </a:p>
          <a:p>
            <a:pPr eaLnBrk="1" hangingPunct="1"/>
            <a:r>
              <a:rPr lang="cs-CZ"/>
              <a:t>Stejně tak, když je chování přerušeno, příslušná role a dovednost upadá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</a:p>
        </p:txBody>
      </p:sp>
      <p:sp>
        <p:nvSpPr>
          <p:cNvPr id="194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Dynamická povaha lidské činnosti-</a:t>
            </a:r>
            <a:r>
              <a:rPr lang="cs-CZ" b="1"/>
              <a:t> </a:t>
            </a:r>
            <a:r>
              <a:rPr lang="cs-CZ"/>
              <a:t>chování je dynamický proces, ve kterém se vnitřní biologické a psychologické faktory vzájemně ovlivňují s fyzickým a sociokulturním světem</a:t>
            </a:r>
          </a:p>
          <a:p>
            <a:pPr eaLnBrk="1" hangingPunct="1"/>
            <a:r>
              <a:rPr lang="cs-CZ"/>
              <a:t>tzn. na úspěšnost provedení činnosti má vliv nejen člověk jako celek a úroveň jeho funkcí, ale též samotná činnost a prostředí, v kterém se odehrává (KDO, CO, KDE)</a:t>
            </a:r>
          </a:p>
          <a:p>
            <a:pPr eaLnBrk="1" hangingPunct="1"/>
            <a:endParaRPr lang="cs-CZ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217E7926-A5C2-49B8-B810-A2DCDC1F46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39052" y="476672"/>
            <a:ext cx="6124623" cy="978408"/>
          </a:xfrm>
        </p:spPr>
        <p:txBody>
          <a:bodyPr anchor="b">
            <a:normAutofit fontScale="90000"/>
          </a:bodyPr>
          <a:lstStyle/>
          <a:p>
            <a:r>
              <a:rPr lang="cs-CZ" sz="3600" dirty="0"/>
              <a:t>MOHO – schéma dynamiky </a:t>
            </a:r>
            <a:br>
              <a:rPr lang="cs-CZ" sz="3600" dirty="0"/>
            </a:br>
            <a:r>
              <a:rPr lang="cs-CZ" sz="3600" dirty="0"/>
              <a:t>vztahu člověk a výkonu zaměstnávání</a:t>
            </a:r>
            <a:endParaRPr lang="en-US" sz="3600" dirty="0"/>
          </a:p>
        </p:txBody>
      </p:sp>
      <p:pic>
        <p:nvPicPr>
          <p:cNvPr id="7170" name="Picture 2" descr="Image result for moho kielhofner">
            <a:extLst>
              <a:ext uri="{FF2B5EF4-FFF2-40B4-BE49-F238E27FC236}">
                <a16:creationId xmlns:a16="http://schemas.microsoft.com/office/drawing/2014/main" id="{EF2CB8C6-746F-4DED-83D2-8CF0B5D33627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019377" y="2435321"/>
            <a:ext cx="5920641" cy="3174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2" name="Text Placeholder 3">
            <a:extLst>
              <a:ext uri="{FF2B5EF4-FFF2-40B4-BE49-F238E27FC236}">
                <a16:creationId xmlns:a16="http://schemas.microsoft.com/office/drawing/2014/main" id="{13575FF7-004E-4718-AB94-5C6CA33520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7838" y="1586002"/>
            <a:ext cx="2747978" cy="4867334"/>
          </a:xfrm>
        </p:spPr>
        <p:txBody>
          <a:bodyPr/>
          <a:lstStyle/>
          <a:p>
            <a:pPr algn="ctr"/>
            <a:r>
              <a:rPr lang="cs-CZ" sz="1800" dirty="0"/>
              <a:t>Klient je chápán jako „dynamický agent změny“ , který ovlivňuje prostředí.</a:t>
            </a:r>
          </a:p>
          <a:p>
            <a:endParaRPr lang="cs-CZ" sz="1800" dirty="0"/>
          </a:p>
          <a:p>
            <a:endParaRPr lang="cs-CZ" sz="1800" dirty="0"/>
          </a:p>
          <a:p>
            <a:pPr algn="ctr"/>
            <a:r>
              <a:rPr lang="cs-CZ" sz="1800" dirty="0"/>
              <a:t>Schéma ukazuje působení  prostřednictvím zobrazení osobních aspektů (vůle, zvyklostí a kapacitu výkonu) ovlivňujících dovednosti, výkon zaměstnávání a participaci, zapojení do zaměstnávání, které přispívají k přizpůsobení, adaptaci výkonu zaměstnávání v daném prostředí (</a:t>
            </a:r>
            <a:r>
              <a:rPr lang="cs-CZ" sz="1800" dirty="0" err="1"/>
              <a:t>Kielhofner</a:t>
            </a:r>
            <a:r>
              <a:rPr lang="cs-CZ" sz="1800" dirty="0"/>
              <a:t>, 2008)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1299887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subsystémy</a:t>
            </a:r>
          </a:p>
        </p:txBody>
      </p:sp>
      <p:sp>
        <p:nvSpPr>
          <p:cNvPr id="204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/>
              <a:t>3 subsystémy</a:t>
            </a:r>
          </a:p>
          <a:p>
            <a:pPr eaLnBrk="1" hangingPunct="1"/>
            <a:endParaRPr lang="cs-CZ"/>
          </a:p>
          <a:p>
            <a:pPr eaLnBrk="1" hangingPunct="1"/>
            <a:r>
              <a:rPr lang="cs-CZ"/>
              <a:t>Každý subsystém tvoří jednotný funkční celek</a:t>
            </a:r>
          </a:p>
          <a:p>
            <a:pPr eaLnBrk="1" hangingPunct="1"/>
            <a:r>
              <a:rPr lang="cs-CZ"/>
              <a:t>Subsystém má svou vlastní strukturu a funkci a všechny na sebe navzájem působí (jsou v interakci)</a:t>
            </a:r>
          </a:p>
          <a:p>
            <a:pPr eaLnBrk="1" hangingPunct="1"/>
            <a:r>
              <a:rPr lang="cs-CZ"/>
              <a:t>MOHO vymezuje </a:t>
            </a:r>
            <a:r>
              <a:rPr lang="cs-CZ" b="1"/>
              <a:t>psychosociální funkce </a:t>
            </a:r>
            <a:r>
              <a:rPr lang="cs-CZ"/>
              <a:t>v subsystému vůle (hodnoty, zájmy) a v subsystému návyků (role a zvyky)</a:t>
            </a:r>
          </a:p>
          <a:p>
            <a:pPr eaLnBrk="1" hangingPunct="1"/>
            <a:endParaRPr lang="cs-CZ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Title 1">
            <a:extLst>
              <a:ext uri="{FF2B5EF4-FFF2-40B4-BE49-F238E27FC236}">
                <a16:creationId xmlns:a16="http://schemas.microsoft.com/office/drawing/2014/main" id="{3CC05FA7-82A2-4014-8FE9-F8B66FD3D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</p:spPr>
        <p:txBody>
          <a:bodyPr/>
          <a:lstStyle/>
          <a:p>
            <a:r>
              <a:rPr lang="cs-CZ" dirty="0"/>
              <a:t>Subsystémy MOHO</a:t>
            </a:r>
            <a:endParaRPr lang="en-US" dirty="0"/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85995F90-6808-4C92-A2AC-4A8D6E422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64097" y="1484784"/>
            <a:ext cx="4316288" cy="4623816"/>
          </a:xfrm>
        </p:spPr>
        <p:txBody>
          <a:bodyPr/>
          <a:lstStyle/>
          <a:p>
            <a:r>
              <a:rPr lang="cs-CZ" dirty="0"/>
              <a:t>Vůle</a:t>
            </a:r>
          </a:p>
          <a:p>
            <a:pPr lvl="1"/>
            <a:r>
              <a:rPr lang="cs-CZ" dirty="0"/>
              <a:t>Osobní příčiny</a:t>
            </a:r>
          </a:p>
          <a:p>
            <a:pPr lvl="1"/>
            <a:r>
              <a:rPr lang="cs-CZ" dirty="0"/>
              <a:t>Hodnoty</a:t>
            </a:r>
          </a:p>
          <a:p>
            <a:pPr lvl="1"/>
            <a:r>
              <a:rPr lang="cs-CZ" dirty="0"/>
              <a:t>Zájmy</a:t>
            </a:r>
          </a:p>
          <a:p>
            <a:r>
              <a:rPr lang="cs-CZ" dirty="0"/>
              <a:t>Zvyklosti</a:t>
            </a:r>
          </a:p>
          <a:p>
            <a:pPr lvl="1"/>
            <a:r>
              <a:rPr lang="cs-CZ" dirty="0"/>
              <a:t>Role</a:t>
            </a:r>
          </a:p>
          <a:p>
            <a:pPr lvl="1"/>
            <a:r>
              <a:rPr lang="cs-CZ" dirty="0"/>
              <a:t>Zvyky, rutina</a:t>
            </a:r>
          </a:p>
          <a:p>
            <a:r>
              <a:rPr lang="cs-CZ" dirty="0"/>
              <a:t>Výkon </a:t>
            </a:r>
          </a:p>
          <a:p>
            <a:pPr lvl="1"/>
            <a:r>
              <a:rPr lang="cs-CZ" dirty="0"/>
              <a:t>Subjektivní komponenty – osobní zkušenosti</a:t>
            </a:r>
          </a:p>
          <a:p>
            <a:pPr lvl="1"/>
            <a:r>
              <a:rPr lang="cs-CZ" dirty="0"/>
              <a:t>Objektivní komponenty – duševní a fyzická kapacita</a:t>
            </a:r>
          </a:p>
          <a:p>
            <a:endParaRPr lang="en-US" dirty="0"/>
          </a:p>
        </p:txBody>
      </p:sp>
      <p:pic>
        <p:nvPicPr>
          <p:cNvPr id="4098" name="Picture 2" descr="Image result for moho kielhofner">
            <a:extLst>
              <a:ext uri="{FF2B5EF4-FFF2-40B4-BE49-F238E27FC236}">
                <a16:creationId xmlns:a16="http://schemas.microsoft.com/office/drawing/2014/main" id="{E63025A9-9A05-42D4-B8F7-24F2E4178D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46" b="-1"/>
          <a:stretch/>
        </p:blipFill>
        <p:spPr bwMode="auto">
          <a:xfrm>
            <a:off x="4648200" y="1773936"/>
            <a:ext cx="4038600" cy="462381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531324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eaLnBrk="1" hangingPunct="1">
              <a:defRPr/>
            </a:pPr>
            <a:r>
              <a:rPr lang="cs-CZ" sz="3800" dirty="0"/>
              <a:t>Subsystém vůle:</a:t>
            </a:r>
          </a:p>
          <a:p>
            <a:pPr marL="731520" lvl="1" indent="-274320" eaLnBrk="1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vůle iniciuje akci, mechanismy pomocí kterých se rozhodujeme, vybíráme, prožíváme to, co děláme, a pak své chování interpretujeme</a:t>
            </a:r>
          </a:p>
          <a:p>
            <a:pPr marL="731520" lvl="1" indent="-274320" eaLnBrk="1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„sebeznalost“ : uvědomování si sebe sama jako aktéra ve světě, zkušenost co nám jde snadno, co nám dělá potíže, co děláme rádi, co je pro něj důležité…</a:t>
            </a:r>
            <a:endParaRPr lang="cs-CZ" sz="1800" dirty="0"/>
          </a:p>
          <a:p>
            <a:pPr marL="731520" lvl="1" indent="-274320" eaLnBrk="1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otázky: </a:t>
            </a:r>
          </a:p>
          <a:p>
            <a:pPr marL="971550" lvl="1" indent="-514350" eaLnBrk="1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cs-CZ" i="1" dirty="0"/>
              <a:t>Jak efektivně jedinec působí ve světě?</a:t>
            </a:r>
            <a:endParaRPr lang="cs-CZ" sz="1800" i="1" dirty="0"/>
          </a:p>
          <a:p>
            <a:pPr marL="971550" lvl="1" indent="-514350" eaLnBrk="1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cs-CZ" i="1" dirty="0"/>
              <a:t>Co je pro daného jedince důležité?</a:t>
            </a:r>
            <a:endParaRPr lang="cs-CZ" sz="2000" i="1" dirty="0"/>
          </a:p>
          <a:p>
            <a:pPr marL="971550" lvl="1" indent="-514350" eaLnBrk="1" fontAlgn="auto">
              <a:spcAft>
                <a:spcPts val="0"/>
              </a:spcAft>
              <a:buFont typeface="Wingdings"/>
              <a:buAutoNum type="arabicPeriod"/>
              <a:defRPr/>
            </a:pPr>
            <a:r>
              <a:rPr lang="cs-CZ" i="1" dirty="0"/>
              <a:t>Co je pro daného jedince zábavné a uspokojující?</a:t>
            </a:r>
            <a:endParaRPr lang="cs-CZ" sz="20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subsystémy</a:t>
            </a:r>
            <a:endParaRPr lang="cs-CZ" dirty="0"/>
          </a:p>
        </p:txBody>
      </p:sp>
      <p:sp>
        <p:nvSpPr>
          <p:cNvPr id="225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Vůli má každý člověk jinou – záleží na vnitřních pochodech, biologických předpokladech, temperamentu, může být ovlivněna nemocí či postižením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 vůle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Subsystém vůle - podoblasti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Osobní dispozice člověka 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dirty="0"/>
              <a:t>vědomí vlastních schopností získaných zkušenostmi, víra v užitečnost vlastních dovedností, očekávání úspěchu či selhání 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dirty="0"/>
              <a:t>vnímání vlastní efektivnosti – kontrola nad svým chováním, vytváření a ovládání emocí, myšlenek, </a:t>
            </a:r>
            <a:r>
              <a:rPr lang="cs-CZ" dirty="0" err="1"/>
              <a:t>sebedisciplína</a:t>
            </a:r>
            <a:r>
              <a:rPr lang="cs-CZ" dirty="0"/>
              <a:t>…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 vůle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Hodnoty – přesvědčení člověka, která dávají činnostem význam a vytvářejí pro ně normy, co je správné a důležité pro člověka, principy životního směřování, vyvolávají emoce (např. pocit viny)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dirty="0"/>
              <a:t>Osobní přesvědčení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dirty="0"/>
              <a:t>Smysl pro povinnost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Zájmy - vedou k potěšení a uspokojení z činnosti, vycházejí ze zkušenosti a odrážejí individuální „chutě“, navozují očekávání pozitivního zážitku 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dirty="0"/>
              <a:t>přitažlivost- osobní náklonnost k činnosti, potěšení z výzvy, atraktivity činnosti, produktu nebo lidské interakce </a:t>
            </a:r>
          </a:p>
          <a:p>
            <a:pPr marL="996696" lvl="2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dirty="0"/>
              <a:t>preference- upřednostnění činnosti, která přináší pocit uspokojení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 návyků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Návyky (zvyklosti) – vnitřní uspořádání informací umožňující opakovat určité vzorce chování. Tvořen dvěma prolínajícími se fenomény</a:t>
            </a:r>
          </a:p>
          <a:p>
            <a:pPr marL="731520" lvl="1" indent="-274320" eaLnBrk="1" fontAlgn="auto">
              <a:spcAft>
                <a:spcPts val="0"/>
              </a:spcAft>
              <a:buFont typeface="Wingdings"/>
              <a:buChar char=""/>
              <a:defRPr/>
            </a:pPr>
            <a:r>
              <a:rPr lang="cs-CZ" sz="2600" b="1" i="1" dirty="0"/>
              <a:t>Zvyky</a:t>
            </a:r>
            <a:r>
              <a:rPr lang="cs-CZ" sz="2600" dirty="0"/>
              <a:t> zahrnují způsob učení, přecházení v </a:t>
            </a:r>
            <a:r>
              <a:rPr lang="cs-CZ" sz="2600" dirty="0" err="1"/>
              <a:t>automatično</a:t>
            </a:r>
            <a:r>
              <a:rPr lang="cs-CZ" sz="2600" dirty="0"/>
              <a:t> (většinou podvědomé), vytvoření „mapy“ pro chování v běžném prostředí (např.: ráno  vím, v kolik musím odcházet do zaměstnání; vím, jakým musím jet autobusem….).  Zvyky ovlivňují způsob vykonávání rutinních činností, typické využití času, a styl chování (styl práce). Vznikají opakováním.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</p:spPr>
        <p:txBody>
          <a:bodyPr anchor="ctr">
            <a:normAutofit/>
          </a:bodyPr>
          <a:lstStyle/>
          <a:p>
            <a:pPr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cs-CZ" sz="4200"/>
              <a:t>MOHO – model lidského zaměstnávání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:a16="http://schemas.microsoft.com/office/drawing/2014/main" id="{6D20F4E8-B179-42E6-84CC-14F3C809750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98" r="-2" b="-2"/>
          <a:stretch/>
        </p:blipFill>
        <p:spPr bwMode="auto">
          <a:xfrm>
            <a:off x="457200" y="1773936"/>
            <a:ext cx="4038600" cy="462381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267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 wrap="square" anchor="t">
            <a:normAutofit/>
          </a:bodyPr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cs-CZ" sz="2600"/>
              <a:t>80. a 90. léta 20. století – zdůrazňování vlivu prostředí na člověka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cs-CZ" sz="2600"/>
              <a:t>Vznik několika teoretických modelů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cs-CZ" sz="2600"/>
              <a:t>Gary </a:t>
            </a:r>
            <a:r>
              <a:rPr lang="cs-CZ" sz="2600" err="1"/>
              <a:t>Kielhofner</a:t>
            </a:r>
            <a:r>
              <a:rPr lang="cs-CZ" sz="2600"/>
              <a:t> – americký ergoterapeut a psycholog vytvořil Model lidského zaměstnávání (Model </a:t>
            </a:r>
            <a:r>
              <a:rPr lang="cs-CZ" sz="2600" err="1"/>
              <a:t>of</a:t>
            </a:r>
            <a:r>
              <a:rPr lang="cs-CZ" sz="2600"/>
              <a:t>  </a:t>
            </a:r>
            <a:r>
              <a:rPr lang="cs-CZ" sz="2600" err="1"/>
              <a:t>Human</a:t>
            </a:r>
            <a:r>
              <a:rPr lang="cs-CZ" sz="2600"/>
              <a:t> </a:t>
            </a:r>
            <a:r>
              <a:rPr lang="cs-CZ" sz="2600" err="1"/>
              <a:t>Occupation</a:t>
            </a:r>
            <a:r>
              <a:rPr lang="cs-CZ" sz="2600"/>
              <a:t>, 1980)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 návyků</a:t>
            </a:r>
            <a:endParaRPr lang="cs-CZ" dirty="0"/>
          </a:p>
        </p:txBody>
      </p:sp>
      <p:sp>
        <p:nvSpPr>
          <p:cNvPr id="2662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/>
            <a:endParaRPr lang="cs-CZ" sz="2400" b="1" i="1"/>
          </a:p>
          <a:p>
            <a:pPr lvl="1" eaLnBrk="1"/>
            <a:r>
              <a:rPr lang="cs-CZ" sz="2400" b="1" i="1"/>
              <a:t>Role </a:t>
            </a:r>
            <a:r>
              <a:rPr lang="cs-CZ" sz="2400" i="1"/>
              <a:t>- </a:t>
            </a:r>
            <a:r>
              <a:rPr lang="cs-CZ" sz="2400"/>
              <a:t>sociální identita, smysl pro povinnost plynoucí z role. Dávají člověku „návod“ k pochopení jejich postavení v sociální situaci a pro „hraní role “. Role ovlivňují způsob a obsah interakcí jedince s ostatními, ukládají jedinci určitá očekávání – jakým způsobem budou plnit úkoly a kdy </a:t>
            </a:r>
            <a:r>
              <a:rPr lang="cs-CZ" sz="2400">
                <a:sym typeface="Wingdings 3" pitchFamily="18" charset="2"/>
              </a:rPr>
              <a:t></a:t>
            </a:r>
            <a:r>
              <a:rPr lang="cs-CZ" sz="2400"/>
              <a:t> dávají životu jedince určitý vzor</a:t>
            </a:r>
          </a:p>
          <a:p>
            <a:pPr lvl="2"/>
            <a:r>
              <a:rPr lang="cs-CZ"/>
              <a:t>Ovlivňují výběr úkolů, které jsou spojeny s rolí</a:t>
            </a:r>
          </a:p>
          <a:p>
            <a:pPr lvl="2"/>
            <a:r>
              <a:rPr lang="cs-CZ"/>
              <a:t>Utváří pravidelnost, rozdělují časové období na určité cykly, kdy vykonáváme urč. Roli</a:t>
            </a:r>
          </a:p>
          <a:p>
            <a:pPr lvl="2"/>
            <a:r>
              <a:rPr lang="cs-CZ"/>
              <a:t>Dopad na způsob, styl chování, obsah našeho chování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subsystém návyků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r>
              <a:rPr lang="cs-CZ" dirty="0"/>
              <a:t>Zvyky a role v každodenním životě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navyklé chování v souvislosti s rolí je řízeno našimi zvyky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zvyky a role jsou vetkány v každodenním životě a vzájemně organizují rutinní chování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příklad navyklého chování v každodenní situaci: zdravení (gesto, slovo, rozhovor...)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- subsystém funkce/výkonu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Funkce – též kapacita, schopnost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Týká se výkonu při denních činnostech a je tvořen schopnostmi a výkonnostními složkami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Schopnosti – percepčně-motorické dovednosti, </a:t>
            </a:r>
            <a:r>
              <a:rPr lang="cs-CZ" dirty="0" err="1"/>
              <a:t>dovednosti</a:t>
            </a:r>
            <a:r>
              <a:rPr lang="cs-CZ" dirty="0"/>
              <a:t> zpracovávání informací/ schopnost nakládat s informacemi (př. plánování a řešení problémů), komunikační a interakční dovednosti- schopnost jednat s lidmi a přijímat a sdílet informace 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cs-CZ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- subsystém funkce (výkonu)</a:t>
            </a:r>
          </a:p>
        </p:txBody>
      </p:sp>
      <p:sp>
        <p:nvSpPr>
          <p:cNvPr id="296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 eaLnBrk="1" hangingPunct="1"/>
            <a:r>
              <a:rPr lang="cs-CZ"/>
              <a:t>Výkonnostní složky – muskuloskeletální, neurologický, kardiopulmonální a symbolický systém (myšlenková složka). Složky jsou na sobě závislé a pracují dohromady. Efektivní výkonu činnosti = výsledek jednotné akce všech složek subsystému ve spolupráci s rozvíjejícími se okolnostmi a podmínkami prostředí</a:t>
            </a:r>
            <a:endParaRPr lang="cs-CZ" b="1" u="sng"/>
          </a:p>
          <a:p>
            <a:pPr lvl="1" eaLnBrk="1" hangingPunct="1"/>
            <a:endParaRPr lang="cs-CZ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3072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9938" t="21146" r="40961" b="32468"/>
          <a:stretch>
            <a:fillRect/>
          </a:stretch>
        </p:blipFill>
        <p:spPr>
          <a:xfrm>
            <a:off x="2928938" y="1571625"/>
            <a:ext cx="3786187" cy="5168900"/>
          </a:xfrm>
          <a:noFill/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F06D18E-983D-42B5-85D9-534D8B4A40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MOHO in </a:t>
            </a:r>
            <a:r>
              <a:rPr lang="cs-CZ" dirty="0" err="1"/>
              <a:t>motion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464BD37-A061-4A1D-AF08-7E5BA7195F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sz="2400" dirty="0"/>
              <a:t>MOHO in </a:t>
            </a:r>
            <a:r>
              <a:rPr lang="cs-CZ" sz="2400" dirty="0" err="1"/>
              <a:t>motion</a:t>
            </a:r>
            <a:r>
              <a:rPr lang="cs-CZ" sz="2400" dirty="0"/>
              <a:t> – story </a:t>
            </a:r>
            <a:r>
              <a:rPr lang="cs-CZ" sz="2400" dirty="0" err="1"/>
              <a:t>of</a:t>
            </a:r>
            <a:r>
              <a:rPr lang="cs-CZ" sz="2400" dirty="0"/>
              <a:t> Ramona</a:t>
            </a:r>
          </a:p>
          <a:p>
            <a:r>
              <a:rPr lang="cs-CZ" sz="2400" dirty="0">
                <a:hlinkClick r:id="rId2"/>
              </a:rPr>
              <a:t>https://www.youtube.com/watch?v=-Qo2jHJSQow&amp;list=PL6tlyJOkhXzo26AW_6RaF83jHaRYughII&amp;index=12&amp;t=549s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How</a:t>
            </a:r>
            <a:r>
              <a:rPr lang="cs-CZ" sz="2400" dirty="0"/>
              <a:t> to use MOHO - story Lucy</a:t>
            </a:r>
          </a:p>
          <a:p>
            <a:r>
              <a:rPr lang="cs-CZ" sz="2400" dirty="0">
                <a:hlinkClick r:id="rId3"/>
              </a:rPr>
              <a:t>https://www.youtube.com/watch?v=zmHffnYH6oU&amp;list=PL6tlyJOkhXzo26AW_6RaF83jHaRYughII&amp;index=21</a:t>
            </a:r>
            <a:endParaRPr lang="cs-CZ" sz="2400" dirty="0"/>
          </a:p>
          <a:p>
            <a:endParaRPr lang="cs-CZ" sz="2400" dirty="0"/>
          </a:p>
          <a:p>
            <a:r>
              <a:rPr lang="cs-CZ" sz="2400" dirty="0" err="1"/>
              <a:t>Construcing</a:t>
            </a:r>
            <a:r>
              <a:rPr lang="cs-CZ" sz="2400" dirty="0"/>
              <a:t> </a:t>
            </a:r>
            <a:r>
              <a:rPr lang="cs-CZ" sz="2400" dirty="0" err="1"/>
              <a:t>measurable</a:t>
            </a:r>
            <a:r>
              <a:rPr lang="cs-CZ" sz="2400" dirty="0"/>
              <a:t> </a:t>
            </a:r>
            <a:r>
              <a:rPr lang="cs-CZ" sz="2400" dirty="0" err="1"/>
              <a:t>goals</a:t>
            </a:r>
            <a:r>
              <a:rPr lang="cs-CZ" sz="2400" dirty="0"/>
              <a:t> </a:t>
            </a:r>
            <a:r>
              <a:rPr lang="cs-CZ" sz="2400" dirty="0" err="1"/>
              <a:t>using</a:t>
            </a:r>
            <a:r>
              <a:rPr lang="cs-CZ" sz="2400" dirty="0"/>
              <a:t> MOHO</a:t>
            </a:r>
          </a:p>
          <a:p>
            <a:r>
              <a:rPr lang="cs-CZ" sz="2400" dirty="0">
                <a:hlinkClick r:id="rId4"/>
              </a:rPr>
              <a:t>https://www.youtube.com/watch?v=HjY5_sAt2d8&amp;list=PL6tlyJOkhXzo26AW_6RaF83jHaRYughII&amp;index=2&amp;t=208s</a:t>
            </a:r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2478884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vliv prostředí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Prostředí může mít různý vliv: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Umožňuje nebo poskytuje příležitost pro výkon činnosti. Prostředí poskytuje potenciál pro různá chování, dává určitou svobodu výběru a možnosti jednání.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r>
              <a:rPr lang="cs-CZ" dirty="0"/>
              <a:t>Vyvíjí tlak - očekává nebo požaduje určité chování. Příliš velký tlak, nadměrná stimulace a přehlcování požadavky prostředí způsobuje stres, úzkost, nejistotu, neschopnost vypořádat se s danou situací a lidé v takovém prostředí selhávají. Příliš malý tlak navozuje apatii, ústup a nezájem a v takovém prostředí lidé rovněž nedosahují kvalitního výkonu (př. </a:t>
            </a:r>
            <a:r>
              <a:rPr lang="cs-CZ" dirty="0" err="1"/>
              <a:t>hospitalismus</a:t>
            </a:r>
            <a:r>
              <a:rPr lang="cs-CZ" dirty="0"/>
              <a:t>).</a:t>
            </a:r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cs-CZ" dirty="0"/>
          </a:p>
          <a:p>
            <a:pPr marL="731520" lvl="1" indent="-274320" eaLnBrk="1" fontAlgn="auto" hangingPunct="1">
              <a:spcAft>
                <a:spcPts val="0"/>
              </a:spcAft>
              <a:buFont typeface="Wingdings"/>
              <a:buChar char="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Diagnostické nástroje vycházející z MOHO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Metody pozorování (</a:t>
            </a:r>
            <a:r>
              <a:rPr lang="cs-CZ" dirty="0" err="1"/>
              <a:t>The</a:t>
            </a:r>
            <a:r>
              <a:rPr lang="cs-CZ" dirty="0"/>
              <a:t> </a:t>
            </a:r>
            <a:r>
              <a:rPr lang="cs-CZ" dirty="0" err="1"/>
              <a:t>assessment</a:t>
            </a:r>
            <a:r>
              <a:rPr lang="cs-CZ" dirty="0"/>
              <a:t> </a:t>
            </a:r>
            <a:r>
              <a:rPr lang="cs-CZ" dirty="0" err="1"/>
              <a:t>of</a:t>
            </a:r>
            <a:r>
              <a:rPr lang="cs-CZ" dirty="0"/>
              <a:t> motor </a:t>
            </a:r>
            <a:r>
              <a:rPr lang="cs-CZ" dirty="0" err="1"/>
              <a:t>and</a:t>
            </a:r>
            <a:r>
              <a:rPr lang="cs-CZ" dirty="0"/>
              <a:t> </a:t>
            </a:r>
            <a:r>
              <a:rPr lang="cs-CZ" dirty="0" err="1"/>
              <a:t>process</a:t>
            </a:r>
            <a:r>
              <a:rPr lang="cs-CZ" dirty="0"/>
              <a:t> </a:t>
            </a:r>
            <a:r>
              <a:rPr lang="cs-CZ" dirty="0" err="1"/>
              <a:t>skills</a:t>
            </a:r>
            <a:r>
              <a:rPr lang="cs-CZ" dirty="0"/>
              <a:t>- AMPS, Hodnocení komunikačních a interakčních dovedností - ACIS)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Dotazníky (Role </a:t>
            </a:r>
            <a:r>
              <a:rPr lang="cs-CZ" dirty="0" err="1"/>
              <a:t>checklist</a:t>
            </a:r>
            <a:r>
              <a:rPr lang="cs-CZ" dirty="0"/>
              <a:t>, </a:t>
            </a:r>
            <a:r>
              <a:rPr lang="cs-CZ" dirty="0" err="1"/>
              <a:t>Interest</a:t>
            </a:r>
            <a:r>
              <a:rPr lang="cs-CZ" dirty="0"/>
              <a:t> </a:t>
            </a:r>
            <a:r>
              <a:rPr lang="cs-CZ" dirty="0" err="1"/>
              <a:t>checklist</a:t>
            </a:r>
            <a:r>
              <a:rPr lang="cs-CZ" dirty="0"/>
              <a:t>, dotazník výkonu činností, sebehodnocení funkčního výkonu, záznam činností)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Hodnotící škály rozšířené především v oblasti psychiatrie (</a:t>
            </a:r>
            <a:r>
              <a:rPr lang="cs-CZ" dirty="0" err="1"/>
              <a:t>Occupational</a:t>
            </a:r>
            <a:r>
              <a:rPr lang="cs-CZ" dirty="0"/>
              <a:t> Case </a:t>
            </a:r>
            <a:r>
              <a:rPr lang="cs-CZ" dirty="0" err="1"/>
              <a:t>Analysis</a:t>
            </a:r>
            <a:r>
              <a:rPr lang="cs-CZ" dirty="0"/>
              <a:t> Interview </a:t>
            </a:r>
            <a:r>
              <a:rPr lang="cs-CZ" dirty="0" err="1"/>
              <a:t>and</a:t>
            </a:r>
            <a:r>
              <a:rPr lang="cs-CZ" dirty="0"/>
              <a:t> Rating </a:t>
            </a:r>
            <a:r>
              <a:rPr lang="cs-CZ" dirty="0" err="1"/>
              <a:t>Scale</a:t>
            </a:r>
            <a:r>
              <a:rPr lang="cs-CZ" dirty="0"/>
              <a:t> - OCAIRS, Model </a:t>
            </a:r>
            <a:r>
              <a:rPr lang="cs-CZ" dirty="0" err="1"/>
              <a:t>of</a:t>
            </a:r>
            <a:r>
              <a:rPr lang="cs-CZ" dirty="0"/>
              <a:t> </a:t>
            </a:r>
            <a:r>
              <a:rPr lang="cs-CZ" dirty="0" err="1"/>
              <a:t>Human</a:t>
            </a:r>
            <a:r>
              <a:rPr lang="cs-CZ" dirty="0"/>
              <a:t> </a:t>
            </a:r>
            <a:r>
              <a:rPr lang="cs-CZ" dirty="0" err="1"/>
              <a:t>Occupation</a:t>
            </a:r>
            <a:r>
              <a:rPr lang="cs-CZ" dirty="0"/>
              <a:t> </a:t>
            </a:r>
            <a:r>
              <a:rPr lang="cs-CZ" dirty="0" err="1"/>
              <a:t>Screening</a:t>
            </a:r>
            <a:r>
              <a:rPr lang="cs-CZ" dirty="0"/>
              <a:t> </a:t>
            </a:r>
            <a:r>
              <a:rPr lang="cs-CZ" dirty="0" err="1"/>
              <a:t>Tool</a:t>
            </a:r>
            <a:r>
              <a:rPr lang="cs-CZ" dirty="0"/>
              <a:t> – MOHOST)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 – v praxi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337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Podporuje Client-centered practice</a:t>
            </a:r>
          </a:p>
          <a:p>
            <a:r>
              <a:rPr lang="cs-CZ"/>
              <a:t>Holistický pohled na klienta</a:t>
            </a:r>
          </a:p>
          <a:p>
            <a:r>
              <a:rPr lang="cs-CZ"/>
              <a:t>Podporuje schopnost porozumět klientovi</a:t>
            </a:r>
          </a:p>
          <a:p>
            <a:r>
              <a:rPr lang="cs-CZ"/>
              <a:t>Podporuje schopnost určit klientovy priority </a:t>
            </a:r>
          </a:p>
          <a:p>
            <a:r>
              <a:rPr lang="cs-CZ"/>
              <a:t>… snadnější vytvoření terapeutického plánu</a:t>
            </a:r>
          </a:p>
          <a:p>
            <a:r>
              <a:rPr lang="cs-CZ"/>
              <a:t>Umožňuje rozpoznat i malé změny v klientově stavu</a:t>
            </a:r>
          </a:p>
          <a:p>
            <a:r>
              <a:rPr lang="cs-CZ"/>
              <a:t>Použitelný pro Evidence-based practice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 - nevýhody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348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Nedostatečná znalost MOHO u ergoterapeutů – špatné porozumění a nedostatky v použití jednotlivých vyšetřovacích metod</a:t>
            </a:r>
          </a:p>
          <a:p>
            <a:r>
              <a:rPr lang="cs-CZ"/>
              <a:t>Někdy komplikované hodnotící instrumenty (složité pro klienty)</a:t>
            </a:r>
          </a:p>
          <a:p>
            <a:r>
              <a:rPr lang="cs-CZ"/>
              <a:t>Časová náročnost administrace testů</a:t>
            </a:r>
          </a:p>
          <a:p>
            <a:r>
              <a:rPr lang="cs-CZ"/>
              <a:t>Finanční nákladnost testů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  <a:endParaRPr lang="cs-CZ" dirty="0"/>
          </a:p>
        </p:txBody>
      </p:sp>
      <p:sp>
        <p:nvSpPr>
          <p:cNvPr id="122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MOHO se zabývá pohledem na lidskou činnost</a:t>
            </a:r>
          </a:p>
          <a:p>
            <a:r>
              <a:rPr lang="cs-CZ" dirty="0"/>
              <a:t>Hodnotí, čím je ovlivněna (motivace, prostředí atd.)</a:t>
            </a:r>
          </a:p>
          <a:p>
            <a:r>
              <a:rPr lang="cs-CZ" dirty="0"/>
              <a:t>Nabízí porozumění dysfunkcím a zjišťuje, jak může člověku pomoci terapie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0950"/>
          </a:xfrm>
        </p:spPr>
        <p:txBody>
          <a:bodyPr anchor="ctr">
            <a:normAutofit/>
          </a:bodyPr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8194" name="Picture 2" descr="Image result for moho kielhofner">
            <a:extLst>
              <a:ext uri="{FF2B5EF4-FFF2-40B4-BE49-F238E27FC236}">
                <a16:creationId xmlns:a16="http://schemas.microsoft.com/office/drawing/2014/main" id="{51403EA1-EA74-41EC-B0AF-E01F025C348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5" r="2" b="11044"/>
          <a:stretch/>
        </p:blipFill>
        <p:spPr bwMode="auto">
          <a:xfrm>
            <a:off x="457200" y="1773936"/>
            <a:ext cx="4038600" cy="4623816"/>
          </a:xfrm>
          <a:prstGeom prst="rect">
            <a:avLst/>
          </a:prstGeom>
          <a:solidFill>
            <a:srgbClr val="FFFFFF"/>
          </a:solidFill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843" name="Zástupný symbol pro obsah 2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 wrap="square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  <a:buFont typeface="Wingdings 2" pitchFamily="18" charset="2"/>
              <a:buNone/>
            </a:pPr>
            <a:r>
              <a:rPr lang="cs-CZ" sz="2000" dirty="0"/>
              <a:t>= Model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Human</a:t>
            </a:r>
            <a:r>
              <a:rPr lang="cs-CZ" sz="2000" dirty="0"/>
              <a:t> </a:t>
            </a:r>
            <a:r>
              <a:rPr lang="cs-CZ" sz="2000" dirty="0" err="1"/>
              <a:t>Occupation</a:t>
            </a:r>
            <a:r>
              <a:rPr lang="cs-CZ" sz="2000" dirty="0"/>
              <a:t> Screening </a:t>
            </a:r>
            <a:r>
              <a:rPr lang="cs-CZ" sz="2000" dirty="0" err="1"/>
              <a:t>Tool</a:t>
            </a:r>
            <a:endParaRPr lang="cs-CZ" sz="2000" dirty="0"/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/>
              <a:t>Navržen ergoterapeutkami </a:t>
            </a:r>
            <a:r>
              <a:rPr lang="cs-CZ" sz="2000" dirty="0" err="1"/>
              <a:t>Sue</a:t>
            </a:r>
            <a:r>
              <a:rPr lang="cs-CZ" sz="2000" dirty="0"/>
              <a:t> Parkinson a </a:t>
            </a:r>
            <a:r>
              <a:rPr lang="cs-CZ" sz="2000" dirty="0" err="1"/>
              <a:t>Kirsty</a:t>
            </a:r>
            <a:r>
              <a:rPr lang="cs-CZ" sz="2000" dirty="0"/>
              <a:t> </a:t>
            </a:r>
            <a:r>
              <a:rPr lang="cs-CZ" sz="2000" dirty="0" err="1"/>
              <a:t>Forsyth</a:t>
            </a:r>
            <a:r>
              <a:rPr lang="cs-CZ" sz="2000" dirty="0"/>
              <a:t> z Velké Británie spolu s G. </a:t>
            </a:r>
            <a:r>
              <a:rPr lang="cs-CZ" sz="2000" dirty="0" err="1"/>
              <a:t>Kielhofnerem</a:t>
            </a:r>
            <a:r>
              <a:rPr lang="cs-CZ" sz="2000" dirty="0"/>
              <a:t> v r. 2001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/>
              <a:t>Původně pro vstupní vyšetření psychiatrických pacientů – jednodušší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cs-CZ" sz="2000" dirty="0"/>
              <a:t>Zaměřuje se na hodnocení motivace k činnostem, vzorce činností, komunikace a interakce, procesních a motorických dovedností a prostředí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368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Poskytuje přehled o klientových dovednostech, pracovním zapojení, vztahu k činnostem a vykonávání činností (ADL, práce, volný čas).</a:t>
            </a:r>
          </a:p>
          <a:p>
            <a:r>
              <a:rPr lang="cs-CZ"/>
              <a:t>Zachycuje silné a slabé stránky klienta</a:t>
            </a:r>
          </a:p>
          <a:p>
            <a:r>
              <a:rPr lang="cs-CZ"/>
              <a:t>Screeningový nástroj + dokumentace + zaznamenání jednotlivých terapeutických cílů</a:t>
            </a:r>
          </a:p>
          <a:p>
            <a:r>
              <a:rPr lang="cs-CZ"/>
              <a:t>Vychází z terminologie MOHO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378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Koncept „vůle“ je nazýván „Motivace k činnosti“, „zvyklosti“= „Vzorce činnosti“</a:t>
            </a:r>
          </a:p>
          <a:p>
            <a:r>
              <a:rPr lang="cs-CZ"/>
              <a:t>Hodnocení v 6 hlavních oblastech a dalších 4 podoblastech</a:t>
            </a:r>
          </a:p>
          <a:p>
            <a:r>
              <a:rPr lang="cs-CZ"/>
              <a:t>Tzn. Hodnotí se zapojení klienta ve 24 položkách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3891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007" t="18771" r="10930" b="10191"/>
          <a:stretch>
            <a:fillRect/>
          </a:stretch>
        </p:blipFill>
        <p:spPr>
          <a:xfrm>
            <a:off x="0" y="1428750"/>
            <a:ext cx="9144000" cy="5067300"/>
          </a:xfrm>
          <a:noFill/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3993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876" t="17227" r="10062" b="17912"/>
          <a:stretch>
            <a:fillRect/>
          </a:stretch>
        </p:blipFill>
        <p:spPr>
          <a:xfrm>
            <a:off x="0" y="1500188"/>
            <a:ext cx="9175750" cy="4643437"/>
          </a:xfrm>
          <a:noFill/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40963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007" t="14137" r="10930" b="34900"/>
          <a:stretch>
            <a:fillRect/>
          </a:stretch>
        </p:blipFill>
        <p:spPr>
          <a:xfrm>
            <a:off x="0" y="1643063"/>
            <a:ext cx="8286750" cy="3294062"/>
          </a:xfrm>
          <a:noFill/>
        </p:spPr>
      </p:pic>
      <p:pic>
        <p:nvPicPr>
          <p:cNvPr id="40964" name="Picture 3"/>
          <p:cNvPicPr>
            <a:picLocks noChangeAspect="1" noChangeArrowheads="1"/>
          </p:cNvPicPr>
          <p:nvPr/>
        </p:nvPicPr>
        <p:blipFill>
          <a:blip r:embed="rId3"/>
          <a:srcRect l="17606" t="20703" r="11566" b="49023"/>
          <a:stretch>
            <a:fillRect/>
          </a:stretch>
        </p:blipFill>
        <p:spPr bwMode="auto">
          <a:xfrm>
            <a:off x="0" y="4857750"/>
            <a:ext cx="8323263" cy="200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4198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7876" t="24948" r="10930" b="14825"/>
          <a:stretch>
            <a:fillRect/>
          </a:stretch>
        </p:blipFill>
        <p:spPr>
          <a:xfrm>
            <a:off x="0" y="1571625"/>
            <a:ext cx="9144000" cy="4349750"/>
          </a:xfrm>
          <a:noFill/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30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3012" name="Picture 2"/>
          <p:cNvPicPr>
            <a:picLocks noChangeAspect="1" noChangeArrowheads="1"/>
          </p:cNvPicPr>
          <p:nvPr/>
        </p:nvPicPr>
        <p:blipFill>
          <a:blip r:embed="rId2"/>
          <a:srcRect l="17569" t="15625" r="11603" b="11131"/>
          <a:stretch>
            <a:fillRect/>
          </a:stretch>
        </p:blipFill>
        <p:spPr bwMode="auto">
          <a:xfrm>
            <a:off x="0" y="1500188"/>
            <a:ext cx="9215438" cy="5357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403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/>
          <a:srcRect l="18118" t="10742" r="11603" b="10156"/>
          <a:stretch>
            <a:fillRect/>
          </a:stretch>
        </p:blipFill>
        <p:spPr bwMode="auto">
          <a:xfrm>
            <a:off x="0" y="1428750"/>
            <a:ext cx="9144000" cy="5786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505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Informace získáváme:</a:t>
            </a:r>
          </a:p>
          <a:p>
            <a:pPr lvl="1"/>
            <a:r>
              <a:rPr lang="cs-CZ"/>
              <a:t>Neformálním pozorováním</a:t>
            </a:r>
          </a:p>
          <a:p>
            <a:pPr lvl="1"/>
            <a:r>
              <a:rPr lang="cs-CZ"/>
              <a:t>Pozorováním ve složení terapeut - klient či skupinovým pozorováním</a:t>
            </a:r>
          </a:p>
          <a:p>
            <a:pPr lvl="1"/>
            <a:r>
              <a:rPr lang="cs-CZ"/>
              <a:t>Rozhovorem s klientem (o zájmech, rolích, motivaci…)</a:t>
            </a:r>
          </a:p>
          <a:p>
            <a:pPr lvl="1"/>
            <a:r>
              <a:rPr lang="cs-CZ"/>
              <a:t>Rozhovor s terapeutem, který klienta zná a pozoroval ho</a:t>
            </a:r>
          </a:p>
          <a:p>
            <a:pPr lvl="1"/>
            <a:r>
              <a:rPr lang="cs-CZ"/>
              <a:t>Ze zdravotnické dokumentace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</a:p>
        </p:txBody>
      </p:sp>
      <p:sp>
        <p:nvSpPr>
          <p:cNvPr id="1331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dirty="0"/>
              <a:t>Člověk chápán jako celek, </a:t>
            </a:r>
            <a:r>
              <a:rPr lang="cs-CZ" b="1" dirty="0"/>
              <a:t>otevřený systém</a:t>
            </a:r>
            <a:r>
              <a:rPr lang="cs-CZ" dirty="0"/>
              <a:t>, který je v neustálé interakci s prostředím</a:t>
            </a:r>
          </a:p>
          <a:p>
            <a:pPr eaLnBrk="1" hangingPunct="1"/>
            <a:endParaRPr lang="cs-CZ" dirty="0"/>
          </a:p>
          <a:p>
            <a:pPr eaLnBrk="1" hangingPunct="1"/>
            <a:r>
              <a:rPr lang="cs-CZ" dirty="0"/>
              <a:t>Díky této interakci může měnit své prostředí a zároveň vytvářet svou vlastní identitu (mění své prostředí a zároveň on sám je prostředím měněn)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608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Čtyřbodová hodnotící škála:</a:t>
            </a:r>
          </a:p>
          <a:p>
            <a:pPr lvl="1"/>
            <a:r>
              <a:rPr lang="cs-CZ"/>
              <a:t>F – podporuje zapojení  do činností (klient nepotřebuje v dané oblasti podporu)</a:t>
            </a:r>
          </a:p>
          <a:p>
            <a:pPr lvl="1"/>
            <a:r>
              <a:rPr lang="cs-CZ"/>
              <a:t>A – Dovoluje zapojení do činností (občasná podpora od ergoterapeuta)</a:t>
            </a:r>
          </a:p>
          <a:p>
            <a:pPr lvl="1"/>
            <a:r>
              <a:rPr lang="cs-CZ"/>
              <a:t>I – Omezuje zapojení do činností (klient vyžaduje podporu)</a:t>
            </a:r>
          </a:p>
          <a:p>
            <a:pPr lvl="1"/>
            <a:r>
              <a:rPr lang="cs-CZ"/>
              <a:t>R – Brání zapojení do činností (neobejde se bez podpory)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710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  <a:p>
            <a:r>
              <a:rPr lang="cs-CZ"/>
              <a:t>Obsahuje 4 různé hodnotící formuláře</a:t>
            </a:r>
          </a:p>
          <a:p>
            <a:pPr lvl="1"/>
            <a:r>
              <a:rPr lang="cs-CZ"/>
              <a:t>Určené k jednorázovému hodnocení</a:t>
            </a:r>
          </a:p>
          <a:p>
            <a:pPr lvl="1"/>
            <a:r>
              <a:rPr lang="cs-CZ"/>
              <a:t>Určené k opakovanému hodnocení</a:t>
            </a:r>
          </a:p>
          <a:p>
            <a:endParaRPr lang="cs-CZ"/>
          </a:p>
          <a:p>
            <a:r>
              <a:rPr lang="cs-CZ"/>
              <a:t>Používá se pro osoby s psychickým onemocněním, osoby s kognitivní poruchou i u klientů s fyzickým postižením atd.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813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Kazuistika klienta z tréninkové kavárny</a:t>
            </a:r>
          </a:p>
          <a:p>
            <a:pPr lvl="1"/>
            <a:r>
              <a:rPr lang="cs-CZ"/>
              <a:t>Reálný kontakt se zákazníky</a:t>
            </a:r>
          </a:p>
          <a:p>
            <a:pPr lvl="1"/>
            <a:r>
              <a:rPr lang="cs-CZ"/>
              <a:t>Reálné zaměstnání ikdyž s podporou</a:t>
            </a:r>
          </a:p>
          <a:p>
            <a:endParaRPr lang="cs-CZ"/>
          </a:p>
          <a:p>
            <a:r>
              <a:rPr lang="cs-CZ"/>
              <a:t>Čerpáno z bakalářské práce – neautorizovaný překlad nástroje, v té době nebyl pro ČR standardizován</a:t>
            </a:r>
          </a:p>
          <a:p>
            <a:pPr lvl="1"/>
            <a:r>
              <a:rPr lang="cs-CZ"/>
              <a:t>Jak je to dnes?</a:t>
            </a:r>
          </a:p>
          <a:p>
            <a:pPr lvl="1"/>
            <a:r>
              <a:rPr lang="cs-CZ"/>
              <a:t>Vhodnost pro výuku, jako názorný příklad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491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Tadeáš 25 let, schizofrenie</a:t>
            </a:r>
          </a:p>
          <a:p>
            <a:r>
              <a:rPr lang="cs-CZ"/>
              <a:t>Onemocnění se objevilo v 18 letech</a:t>
            </a:r>
          </a:p>
          <a:p>
            <a:r>
              <a:rPr lang="cs-CZ"/>
              <a:t>Nedokončená střední škola</a:t>
            </a:r>
          </a:p>
          <a:p>
            <a:r>
              <a:rPr lang="cs-CZ"/>
              <a:t>Podporují ho prarodiče, zbytek rodiny se od něj distancuje</a:t>
            </a:r>
          </a:p>
          <a:p>
            <a:r>
              <a:rPr lang="cs-CZ"/>
              <a:t>3x hospitalizovaný, bydlí v komunitním bydlení</a:t>
            </a:r>
          </a:p>
          <a:p>
            <a:r>
              <a:rPr lang="cs-CZ"/>
              <a:t>Minimální pracovní zkušenosti</a:t>
            </a:r>
          </a:p>
          <a:p>
            <a:r>
              <a:rPr lang="cs-CZ"/>
              <a:t>Chtěl by dokončit SŠ  a začít studovat VŠ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01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Chce si najít práci na otevřeném trhu práce</a:t>
            </a:r>
          </a:p>
          <a:p>
            <a:r>
              <a:rPr lang="cs-CZ"/>
              <a:t>V tréninkové kavárně pracuje za barem (těžší a zodpovědnější práce)</a:t>
            </a:r>
          </a:p>
          <a:p>
            <a:r>
              <a:rPr lang="cs-CZ"/>
              <a:t>Práce vyžaduje aktivní vyhledávání práce, větší samostatnost, dovednost organizovat a plánovat činnosti, důležitá je kvalita odvedené práce a dojem na zákazníky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120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Byl proveden rozhovor s otázkami vztahujícími se k hodnoceným položkám</a:t>
            </a:r>
          </a:p>
          <a:p>
            <a:endParaRPr lang="cs-CZ"/>
          </a:p>
          <a:p>
            <a:r>
              <a:rPr lang="cs-CZ"/>
              <a:t>Otázky vybrané z OCAIRS (Occupational Circumstances Assessment-Interview and Rating Scale) – </a:t>
            </a:r>
            <a:r>
              <a:rPr lang="cs-CZ" sz="2400" i="1"/>
              <a:t>pozor, ještě existuje Occupational Case Analysis Interview and Rating Scale (OCAIRS)</a:t>
            </a:r>
          </a:p>
          <a:p>
            <a:endParaRPr lang="cs-CZ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222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/>
              <a:t>Příklad otázek:</a:t>
            </a:r>
          </a:p>
          <a:p>
            <a:r>
              <a:rPr lang="cs-CZ" sz="2400"/>
              <a:t>Otázky k evaluaci </a:t>
            </a:r>
            <a:r>
              <a:rPr lang="cs-CZ" sz="2400" b="1"/>
              <a:t>vzorce činností:</a:t>
            </a:r>
          </a:p>
          <a:p>
            <a:pPr lvl="1"/>
            <a:r>
              <a:rPr lang="cs-CZ" sz="2000"/>
              <a:t> </a:t>
            </a:r>
            <a:r>
              <a:rPr lang="cs-CZ" sz="2400" i="1"/>
              <a:t>„Popište typický všední den (předtím než jste začal/a tento program/než jste byl/a hospitalizován/a).“</a:t>
            </a:r>
          </a:p>
          <a:p>
            <a:pPr lvl="1"/>
            <a:r>
              <a:rPr lang="cs-CZ" sz="2400"/>
              <a:t> </a:t>
            </a:r>
            <a:r>
              <a:rPr lang="cs-CZ" sz="2400" i="1"/>
              <a:t>„Umožňuje Vám Váš režim vykonávat věci, které potřebujete a chcete dělat?“</a:t>
            </a:r>
          </a:p>
          <a:p>
            <a:pPr lvl="1"/>
            <a:r>
              <a:rPr lang="cs-CZ" sz="2400"/>
              <a:t> </a:t>
            </a:r>
            <a:r>
              <a:rPr lang="cs-CZ" sz="2400" i="1"/>
              <a:t>„Jste spokojený se svým současným režimem?“</a:t>
            </a:r>
          </a:p>
          <a:p>
            <a:pPr lvl="1"/>
            <a:r>
              <a:rPr lang="cs-CZ" sz="2400"/>
              <a:t> </a:t>
            </a:r>
            <a:r>
              <a:rPr lang="cs-CZ" sz="2400" i="1"/>
              <a:t>„Nastala v průběhu posledních šesti měsíců nějaká změna v tom, jak trávíte svůj čas?“</a:t>
            </a:r>
          </a:p>
          <a:p>
            <a:pPr lvl="1"/>
            <a:r>
              <a:rPr lang="cs-CZ" sz="2400"/>
              <a:t> </a:t>
            </a:r>
            <a:r>
              <a:rPr lang="cs-CZ" sz="2400" i="1"/>
              <a:t>„Patříte do nějaké skupiny?“</a:t>
            </a:r>
            <a:endParaRPr lang="cs-CZ" sz="2400"/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pic>
        <p:nvPicPr>
          <p:cNvPr id="5325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2635" t="29581" r="29163" b="19458"/>
          <a:stretch>
            <a:fillRect/>
          </a:stretch>
        </p:blipFill>
        <p:spPr>
          <a:xfrm>
            <a:off x="1000125" y="1446213"/>
            <a:ext cx="7215188" cy="5411787"/>
          </a:xfrm>
          <a:noFill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427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4276" name="Picture 2"/>
          <p:cNvPicPr>
            <a:picLocks noChangeAspect="1" noChangeArrowheads="1"/>
          </p:cNvPicPr>
          <p:nvPr/>
        </p:nvPicPr>
        <p:blipFill>
          <a:blip r:embed="rId2"/>
          <a:srcRect l="28001" t="17578" r="23132" b="37500"/>
          <a:stretch>
            <a:fillRect/>
          </a:stretch>
        </p:blipFill>
        <p:spPr bwMode="auto">
          <a:xfrm>
            <a:off x="0" y="1500188"/>
            <a:ext cx="9144000" cy="4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529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5300" name="Picture 2"/>
          <p:cNvPicPr>
            <a:picLocks noChangeAspect="1" noChangeArrowheads="1"/>
          </p:cNvPicPr>
          <p:nvPr/>
        </p:nvPicPr>
        <p:blipFill>
          <a:blip r:embed="rId2"/>
          <a:srcRect l="26903" t="13672" r="23682" b="14063"/>
          <a:stretch>
            <a:fillRect/>
          </a:stretch>
        </p:blipFill>
        <p:spPr bwMode="auto">
          <a:xfrm>
            <a:off x="1214438" y="1571625"/>
            <a:ext cx="642937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  <a:endParaRPr lang="cs-CZ" dirty="0"/>
          </a:p>
        </p:txBody>
      </p:sp>
      <p:sp>
        <p:nvSpPr>
          <p:cNvPr id="143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Model je tvořen třemi subsystémy, jež se spolupodílí na chování jedince</a:t>
            </a:r>
          </a:p>
          <a:p>
            <a:pPr lvl="1" eaLnBrk="1" hangingPunct="1"/>
            <a:r>
              <a:rPr lang="cs-CZ" dirty="0"/>
              <a:t>Vůle</a:t>
            </a:r>
          </a:p>
          <a:p>
            <a:pPr lvl="1" eaLnBrk="1" hangingPunct="1"/>
            <a:r>
              <a:rPr lang="cs-CZ" dirty="0" err="1"/>
              <a:t>Zvykolosti</a:t>
            </a:r>
            <a:endParaRPr lang="cs-CZ" dirty="0"/>
          </a:p>
          <a:p>
            <a:pPr lvl="1" eaLnBrk="1" hangingPunct="1"/>
            <a:r>
              <a:rPr lang="cs-CZ" dirty="0"/>
              <a:t>Výkon</a:t>
            </a:r>
          </a:p>
          <a:p>
            <a:pPr eaLnBrk="1" hangingPunct="1"/>
            <a:r>
              <a:rPr lang="cs-CZ" dirty="0"/>
              <a:t>Někdy je chování výsledkem naší motivace (subsystém vůle), někdy je naučené ze zvyku (subsystém zvyklostí) a mnohdy je dáno nutností provést činnost (subsystém výkonu)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632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6324" name="Picture 2"/>
          <p:cNvPicPr>
            <a:picLocks noChangeAspect="1" noChangeArrowheads="1"/>
          </p:cNvPicPr>
          <p:nvPr/>
        </p:nvPicPr>
        <p:blipFill>
          <a:blip r:embed="rId2"/>
          <a:srcRect l="27452" t="16602" r="23132" b="34570"/>
          <a:stretch>
            <a:fillRect/>
          </a:stretch>
        </p:blipFill>
        <p:spPr bwMode="auto">
          <a:xfrm>
            <a:off x="0" y="1500188"/>
            <a:ext cx="9129713" cy="5072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734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7348" name="Picture 2"/>
          <p:cNvPicPr>
            <a:picLocks noChangeAspect="1" noChangeArrowheads="1"/>
          </p:cNvPicPr>
          <p:nvPr/>
        </p:nvPicPr>
        <p:blipFill>
          <a:blip r:embed="rId2"/>
          <a:srcRect l="27452" t="32227" r="23132" b="23828"/>
          <a:stretch>
            <a:fillRect/>
          </a:stretch>
        </p:blipFill>
        <p:spPr bwMode="auto">
          <a:xfrm>
            <a:off x="0" y="1500188"/>
            <a:ext cx="9144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837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8372" name="Picture 2"/>
          <p:cNvPicPr>
            <a:picLocks noChangeAspect="1" noChangeArrowheads="1"/>
          </p:cNvPicPr>
          <p:nvPr/>
        </p:nvPicPr>
        <p:blipFill>
          <a:blip r:embed="rId2"/>
          <a:srcRect l="27452" t="26367" r="23132" b="21875"/>
          <a:stretch>
            <a:fillRect/>
          </a:stretch>
        </p:blipFill>
        <p:spPr bwMode="auto">
          <a:xfrm>
            <a:off x="0" y="1500188"/>
            <a:ext cx="87344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593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9396" name="Picture 2"/>
          <p:cNvPicPr>
            <a:picLocks noChangeAspect="1" noChangeArrowheads="1"/>
          </p:cNvPicPr>
          <p:nvPr/>
        </p:nvPicPr>
        <p:blipFill>
          <a:blip r:embed="rId2"/>
          <a:srcRect l="28001" t="52734" r="23459" b="13086"/>
          <a:stretch>
            <a:fillRect/>
          </a:stretch>
        </p:blipFill>
        <p:spPr bwMode="auto">
          <a:xfrm>
            <a:off x="0" y="1785938"/>
            <a:ext cx="8858250" cy="3506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6041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/>
              <a:t>Silné stránky:</a:t>
            </a:r>
          </a:p>
          <a:p>
            <a:r>
              <a:rPr lang="cs-CZ"/>
              <a:t>znalost použití pomůcek a předmětů</a:t>
            </a:r>
          </a:p>
          <a:p>
            <a:r>
              <a:rPr lang="cs-CZ"/>
              <a:t>plánování činnosti a uspořádání prostoru</a:t>
            </a:r>
          </a:p>
          <a:p>
            <a:r>
              <a:rPr lang="cs-CZ"/>
              <a:t>velmi motoricky schopný, pouze menší potíže s koordinací a vynaložením energie.</a:t>
            </a:r>
          </a:p>
          <a:p>
            <a:r>
              <a:rPr lang="cs-CZ"/>
              <a:t>zodpovědný, optimistický a motivovaný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614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/>
              <a:t>Slabé stránky:</a:t>
            </a:r>
          </a:p>
          <a:p>
            <a:r>
              <a:rPr lang="cs-CZ" sz="2800"/>
              <a:t>v určení zájmů, uspořádání režimu, v přizpůsobivosti a řešení problémů </a:t>
            </a:r>
          </a:p>
          <a:p>
            <a:r>
              <a:rPr lang="cs-CZ" sz="2800"/>
              <a:t>problémy s komunikací a interakcí (nepřiměřené nonverbální projevy, narušuje osobní prostor druhých lidí, potíže s vyjadřováním a hlasovým projevem)</a:t>
            </a:r>
          </a:p>
          <a:p>
            <a:r>
              <a:rPr lang="cs-CZ" sz="2800"/>
              <a:t>horší spolupráce s ostatními kolegy a občas se chová direktivně</a:t>
            </a:r>
          </a:p>
          <a:p>
            <a:r>
              <a:rPr lang="cs-CZ" sz="2800"/>
              <a:t>není schopen realisticky odhadnout své slabé a silné stránky, dochází k jejich nadhodnocení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6246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/>
              <a:t>Navržený terapeutický plán</a:t>
            </a:r>
          </a:p>
          <a:p>
            <a:r>
              <a:rPr lang="cs-CZ" sz="2800"/>
              <a:t>Strategie konzervace energie (přestávky, odpočinek)</a:t>
            </a:r>
          </a:p>
          <a:p>
            <a:r>
              <a:rPr lang="cs-CZ" sz="2800"/>
              <a:t>Zklidnění klientova tempa vedoucí k lepší koordinaci pohybu</a:t>
            </a:r>
          </a:p>
          <a:p>
            <a:r>
              <a:rPr lang="cs-CZ" sz="2800"/>
              <a:t>Změna režimu – rovnováha mezi pracovními činnostmi a volným časem</a:t>
            </a:r>
          </a:p>
          <a:p>
            <a:r>
              <a:rPr lang="cs-CZ" sz="2800"/>
              <a:t>Poskytnout zpětnou vazbu týkající se nonverbálních projevů, zhodnotit kdy a proč k nevhodným projevům dochází, nácvik správného a přijatelné komunikace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MOHOST - kazuistika</a:t>
            </a:r>
            <a:r>
              <a:rPr lang="cs-CZ" baseline="30000" dirty="0"/>
              <a:t>(3)</a:t>
            </a:r>
            <a:endParaRPr lang="cs-CZ" dirty="0"/>
          </a:p>
        </p:txBody>
      </p:sp>
      <p:sp>
        <p:nvSpPr>
          <p:cNvPr id="6349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 2" pitchFamily="18" charset="2"/>
              <a:buNone/>
            </a:pPr>
            <a:r>
              <a:rPr lang="cs-CZ"/>
              <a:t>Terapeutický plán:</a:t>
            </a:r>
          </a:p>
          <a:p>
            <a:r>
              <a:rPr lang="cs-CZ"/>
              <a:t>Podpořit správné sebevyjadřování a hlasový projev, zpětná vazba, trénovat v modelových situacích</a:t>
            </a:r>
          </a:p>
          <a:p>
            <a:r>
              <a:rPr lang="cs-CZ"/>
              <a:t>Podpořit spolupráci s kolegy a zdůraznit význam společenských vztahů</a:t>
            </a:r>
          </a:p>
          <a:p>
            <a:r>
              <a:rPr lang="cs-CZ"/>
              <a:t>Pomoci realisticky poznat své schopnosti – poukázat na silné a slabé stránky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OCAIRS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55000" lnSpcReduction="2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Arial" pitchFamily="34" charset="0"/>
              <a:buNone/>
              <a:defRPr/>
            </a:pPr>
            <a:r>
              <a:rPr lang="cs-CZ" sz="4500" dirty="0" err="1"/>
              <a:t>Occupational</a:t>
            </a:r>
            <a:r>
              <a:rPr lang="cs-CZ" sz="4500" dirty="0"/>
              <a:t> Case </a:t>
            </a:r>
            <a:r>
              <a:rPr lang="cs-CZ" sz="4500" dirty="0" err="1"/>
              <a:t>Analysis</a:t>
            </a:r>
            <a:r>
              <a:rPr lang="cs-CZ" sz="4500" dirty="0"/>
              <a:t> Interview </a:t>
            </a:r>
            <a:r>
              <a:rPr lang="cs-CZ" sz="4500" dirty="0" err="1"/>
              <a:t>and</a:t>
            </a:r>
            <a:r>
              <a:rPr lang="cs-CZ" sz="4500" dirty="0"/>
              <a:t> Rating </a:t>
            </a:r>
            <a:r>
              <a:rPr lang="cs-CZ" sz="4500" dirty="0" err="1"/>
              <a:t>Scale</a:t>
            </a:r>
            <a:r>
              <a:rPr lang="cs-CZ" sz="4500" dirty="0"/>
              <a:t>, OCAIRS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None/>
              <a:defRPr/>
            </a:pPr>
            <a:endParaRPr lang="cs-CZ" sz="4500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4500" dirty="0"/>
              <a:t>zahrnuje hodnocení všech oblastí ovlivňujících činnostní chování jedince a vychází tak z výše popsaných konceptů MOHO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4500" dirty="0"/>
              <a:t>instrument původně navržený pro plánované propuštění krátkodobě hospitalizovaných psychiatrických pacientů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4500" dirty="0"/>
              <a:t>je sestaven ze </a:t>
            </a:r>
            <a:r>
              <a:rPr lang="cs-CZ" sz="4500" dirty="0" err="1"/>
              <a:t>semistrukturovaného</a:t>
            </a:r>
            <a:r>
              <a:rPr lang="cs-CZ" sz="4500" dirty="0"/>
              <a:t> rozhovoru, hodnotící škály a shrnujícího formuláře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4500" dirty="0"/>
              <a:t>poskytuje strukturu pro shromažďování, analýzu a posuzování údajů týkajících se jedincova výkonu při činnostech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None/>
              <a:defRPr/>
            </a:pPr>
            <a:endParaRPr lang="cs-CZ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OCAIRS</a:t>
            </a:r>
          </a:p>
        </p:txBody>
      </p:sp>
      <p:sp>
        <p:nvSpPr>
          <p:cNvPr id="6553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2" indent="-342900" eaLnBrk="1" hangingPunct="1">
              <a:lnSpc>
                <a:spcPct val="90000"/>
              </a:lnSpc>
              <a:buFont typeface="Arial" charset="0"/>
              <a:buNone/>
            </a:pPr>
            <a:r>
              <a:rPr lang="cs-CZ" sz="2800"/>
              <a:t>Formát testu a administrace</a:t>
            </a:r>
          </a:p>
          <a:p>
            <a:pPr eaLnBrk="1" hangingPunct="1">
              <a:lnSpc>
                <a:spcPct val="90000"/>
              </a:lnSpc>
            </a:pPr>
            <a:r>
              <a:rPr lang="cs-CZ" sz="2800"/>
              <a:t>rozhovor kolem 20-35 min. potřebných k administraci </a:t>
            </a:r>
          </a:p>
          <a:p>
            <a:pPr eaLnBrk="1" hangingPunct="1">
              <a:lnSpc>
                <a:spcPct val="90000"/>
              </a:lnSpc>
            </a:pPr>
            <a:r>
              <a:rPr lang="cs-CZ" sz="2800"/>
              <a:t>30-50 min. k vyhodnocení, zaznamenání a interpretaci shromážděných informací</a:t>
            </a:r>
          </a:p>
          <a:p>
            <a:pPr eaLnBrk="1" hangingPunct="1">
              <a:lnSpc>
                <a:spcPct val="90000"/>
              </a:lnSpc>
            </a:pPr>
            <a:r>
              <a:rPr lang="cs-CZ" sz="2800"/>
              <a:t>3 části:</a:t>
            </a:r>
          </a:p>
          <a:p>
            <a:pPr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cs-CZ" sz="2800"/>
              <a:t>Rozhovor(Interview)</a:t>
            </a:r>
          </a:p>
          <a:p>
            <a:pPr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cs-CZ" sz="2800"/>
              <a:t>Hodnotící škála (Rating Scale)</a:t>
            </a:r>
          </a:p>
          <a:p>
            <a:pPr eaLnBrk="1" hangingPunct="1">
              <a:lnSpc>
                <a:spcPct val="90000"/>
              </a:lnSpc>
              <a:buFont typeface="Arial" charset="0"/>
              <a:buAutoNum type="arabicPeriod"/>
            </a:pPr>
            <a:r>
              <a:rPr lang="cs-CZ" sz="2800"/>
              <a:t>Shrnující formulář (Summary form)</a:t>
            </a:r>
          </a:p>
          <a:p>
            <a:pPr eaLnBrk="1" hangingPunct="1"/>
            <a:endParaRPr lang="cs-CZ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Porozumění lidskému chování na základě zvážení všech subsystémů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Aktivita člověka je hnacím motorem jeho vývoje a ovlivňuje jeho zdraví a duševní pohodu</a:t>
            </a:r>
          </a:p>
          <a:p>
            <a:pPr marL="438912" indent="-32004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cs-CZ" dirty="0"/>
              <a:t>= způsob myšlení o lidském chování ve vztahu k činnostem </a:t>
            </a:r>
          </a:p>
          <a:p>
            <a:pPr marL="438912" indent="-320040" eaLnBrk="1" fontAlgn="auto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Font typeface="Wingdings 2" pitchFamily="18" charset="2"/>
              <a:buNone/>
              <a:defRPr/>
            </a:pPr>
            <a:r>
              <a:rPr lang="cs-CZ" dirty="0"/>
              <a:t>= o problémových oblastech v činnosti vzniklých následkem nemoci, traumatu, stresu či jinými faktory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OCAIRS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manuál rozhovoru poskytuje hodnotící otázky cílené ke shromažďování údajů o různých aspektech lidského fungování, jak jsou pojaty v základních konceptech MOHO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rozhovor obsahuje </a:t>
            </a:r>
            <a:r>
              <a:rPr lang="cs-CZ" b="1" dirty="0"/>
              <a:t>14 oblastí hodnocení</a:t>
            </a:r>
            <a:r>
              <a:rPr lang="cs-CZ" dirty="0"/>
              <a:t> vycházejících ze základních konceptů modelu: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b="1" dirty="0"/>
              <a:t>10 základních složek</a:t>
            </a:r>
            <a:r>
              <a:rPr lang="cs-CZ" dirty="0"/>
              <a:t>: osobní příčiny, hodnoty a cíle, zájmy, role, zvyky, dovednosti, výstup, fyzické prostředí, sociální prostředí a zpětnou vazbu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OCAIRS</a:t>
            </a:r>
          </a:p>
        </p:txBody>
      </p:sp>
      <p:sp>
        <p:nvSpPr>
          <p:cNvPr id="67587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cs-CZ" sz="2800"/>
              <a:t>poslední 4 složky požadují vytvoření globálního názoru na klientovo fungování tzv. systémová analýza, která obsahuje následující hodnocení:</a:t>
            </a:r>
          </a:p>
          <a:p>
            <a:pPr eaLnBrk="1" hangingPunct="1">
              <a:buFont typeface="Wingdings 2" pitchFamily="18" charset="2"/>
              <a:buNone/>
            </a:pPr>
            <a:r>
              <a:rPr lang="cs-CZ" sz="2800"/>
              <a:t>1. Dynamické hodnocení – znázorňuje, jak různé složky systému spolupracují</a:t>
            </a:r>
          </a:p>
          <a:p>
            <a:pPr eaLnBrk="1" hangingPunct="1">
              <a:buFont typeface="Wingdings 2" pitchFamily="18" charset="2"/>
              <a:buNone/>
            </a:pPr>
            <a:r>
              <a:rPr lang="cs-CZ" sz="2800"/>
              <a:t>2. Historické hodnocení – dopad životních zážitků jedince v průběhu času (minulost každého jedince ovlivňuje jeho současnost)</a:t>
            </a:r>
          </a:p>
          <a:p>
            <a:pPr eaLnBrk="1" hangingPunct="1">
              <a:buFont typeface="Wingdings 2" pitchFamily="18" charset="2"/>
              <a:buNone/>
            </a:pPr>
            <a:r>
              <a:rPr lang="cs-CZ" sz="2800"/>
              <a:t>3. Hodnocení kontextu– interakce jedince s prostředím (Jak prostředí ovlivňuje adaptaci jedince a jak dobře uspokojuje jedinec požadavky prostředí?)</a:t>
            </a:r>
          </a:p>
          <a:p>
            <a:pPr eaLnBrk="1" hangingPunct="1"/>
            <a:endParaRPr lang="cs-CZ" sz="2800"/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OCAIRS</a:t>
            </a:r>
          </a:p>
        </p:txBody>
      </p:sp>
      <p:sp>
        <p:nvSpPr>
          <p:cNvPr id="686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 2" pitchFamily="18" charset="2"/>
              <a:buNone/>
            </a:pPr>
            <a:r>
              <a:rPr lang="cs-CZ" sz="2800"/>
              <a:t>4. Trajektorie systému – týká se toho, kam jedinec celkově směřuje, je nejobsáhlejší a staví na předchozích 3 analýzách systému</a:t>
            </a:r>
          </a:p>
          <a:p>
            <a:pPr eaLnBrk="1" hangingPunct="1">
              <a:buFont typeface="Wingdings 2" pitchFamily="18" charset="2"/>
              <a:buNone/>
            </a:pPr>
            <a:r>
              <a:rPr lang="cs-CZ" sz="2800">
                <a:sym typeface="Wingdings" pitchFamily="2" charset="2"/>
              </a:rPr>
              <a:t>  </a:t>
            </a:r>
            <a:r>
              <a:rPr lang="cs-CZ" sz="2800"/>
              <a:t>Prostřednictvím systémové analýzy shrneme všechny tyto složky, abychom se pokusili vytvořit celý profil jedince, zjistili jak je ovlivňován prostředím, v jaké fázi léčby se právě nachází a kam směřuje</a:t>
            </a:r>
          </a:p>
          <a:p>
            <a:pPr eaLnBrk="1" hangingPunct="1"/>
            <a:endParaRPr lang="cs-CZ"/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OCAIRS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70000" lnSpcReduction="2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600" dirty="0"/>
              <a:t>k ohodnocení všech složek využívá terapeut pětibodovou řadovou hodnotící škálu, která zajišťuje detaily k ohodnocení zodpovězených otázek:</a:t>
            </a:r>
          </a:p>
          <a:p>
            <a:pPr marL="742950" lvl="2" indent="-342900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sz="3200" dirty="0"/>
              <a:t>ohodnocení číslem 5 uvádí, že tato oblast umožňuje vést adaptivní každodenní život</a:t>
            </a:r>
          </a:p>
          <a:p>
            <a:pPr marL="742950" lvl="2" indent="-342900" eaLnBrk="1" fontAlgn="auto" hangingPunct="1">
              <a:spcAft>
                <a:spcPts val="0"/>
              </a:spcAft>
              <a:buClr>
                <a:schemeClr val="accent3"/>
              </a:buClr>
              <a:buFont typeface="Arial"/>
              <a:buChar char="▪"/>
              <a:defRPr/>
            </a:pPr>
            <a:r>
              <a:rPr lang="cs-CZ" sz="3200" dirty="0"/>
              <a:t>ohodnocení číslem 1 uvádí, že tato oblast brání vést adaptivní každodenní život. 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600" dirty="0"/>
              <a:t>shrnující formulář se využívá k vytvoření klinicky využitelného profilu osoby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600" dirty="0"/>
              <a:t>hodnocení bylo vyvinuto pro aktuální pozorování klientů při krátkodobých psychiatrických hospitalizacích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sz="3600" dirty="0"/>
              <a:t>hodnotící stupně popisují, jak pacienti odpovídají na otázky o jejich vlastním vnímání činnosti a jejich rolích</a:t>
            </a:r>
          </a:p>
          <a:p>
            <a:pPr marL="609600" indent="-60960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Dotazník zájmů  </a:t>
            </a:r>
          </a:p>
          <a:p>
            <a:pPr lvl="1"/>
            <a:r>
              <a:rPr lang="cs-CZ" dirty="0"/>
              <a:t>různé verze, překlady</a:t>
            </a:r>
          </a:p>
          <a:p>
            <a:endParaRPr lang="cs-CZ" dirty="0"/>
          </a:p>
          <a:p>
            <a:endParaRPr lang="cs-CZ" dirty="0"/>
          </a:p>
        </p:txBody>
      </p:sp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cs-CZ"/>
          </a:p>
        </p:txBody>
      </p:sp>
      <p:graphicFrame>
        <p:nvGraphicFramePr>
          <p:cNvPr id="22529" name="Object 1"/>
          <p:cNvGraphicFramePr>
            <a:graphicFrameLocks noChangeAspect="1"/>
          </p:cNvGraphicFramePr>
          <p:nvPr/>
        </p:nvGraphicFramePr>
        <p:xfrm>
          <a:off x="5054998" y="1071546"/>
          <a:ext cx="4089002" cy="57864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Acrobat Document" r:id="rId3" imgW="5667139" imgH="8019997" progId="AcroExch.Document.DC">
                  <p:embed/>
                </p:oleObj>
              </mc:Choice>
              <mc:Fallback>
                <p:oleObj name="Acrobat Document" r:id="rId3" imgW="5667139" imgH="8019997" progId="AcroExch.Document.DC">
                  <p:embed/>
                  <p:pic>
                    <p:nvPicPr>
                      <p:cNvPr id="22529" name="Object 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054998" y="1071546"/>
                        <a:ext cx="4089002" cy="5786454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pic>
        <p:nvPicPr>
          <p:cNvPr id="7065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4419" t="11996" r="52663" b="7506"/>
          <a:stretch>
            <a:fillRect/>
          </a:stretch>
        </p:blipFill>
        <p:spPr>
          <a:xfrm>
            <a:off x="2378075" y="1774825"/>
            <a:ext cx="4387850" cy="4625975"/>
          </a:xfrm>
          <a:noFill/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cs-CZ" dirty="0"/>
              <a:t>OT priority </a:t>
            </a:r>
            <a:r>
              <a:rPr lang="cs-CZ" dirty="0" err="1"/>
              <a:t>checklist</a:t>
            </a:r>
            <a:endParaRPr lang="cs-CZ" dirty="0"/>
          </a:p>
          <a:p>
            <a:pPr lvl="1"/>
            <a:r>
              <a:rPr lang="cs-CZ" dirty="0"/>
              <a:t>Určen pro diskuzi OT s jiným pracovníkem, který již s klientem pracoval</a:t>
            </a:r>
          </a:p>
          <a:p>
            <a:pPr lvl="1"/>
            <a:r>
              <a:rPr lang="cs-CZ" dirty="0"/>
              <a:t>Ke stanovení výchozího bodu intervence</a:t>
            </a:r>
          </a:p>
          <a:p>
            <a:pPr lvl="1"/>
            <a:r>
              <a:rPr lang="cs-CZ" dirty="0"/>
              <a:t>Otázky založené na subsystémech MOHO</a:t>
            </a:r>
          </a:p>
          <a:p>
            <a:pPr lvl="1"/>
            <a:r>
              <a:rPr lang="cs-CZ" dirty="0"/>
              <a:t>Nezáleží na množství kladných odpovědí, ale OT musí posoudit, jak naléhavé jsou dané oblasti</a:t>
            </a:r>
          </a:p>
          <a:p>
            <a:pPr lvl="2"/>
            <a:r>
              <a:rPr lang="cs-CZ" dirty="0"/>
              <a:t>Není potřeba OT</a:t>
            </a:r>
          </a:p>
          <a:p>
            <a:pPr lvl="2"/>
            <a:r>
              <a:rPr lang="cs-CZ" dirty="0"/>
              <a:t>Je potřeba další OT hodnocení…</a:t>
            </a:r>
          </a:p>
          <a:p>
            <a:pPr lvl="2"/>
            <a:r>
              <a:rPr lang="cs-CZ" dirty="0"/>
              <a:t>Je nutná OT intervence</a:t>
            </a:r>
          </a:p>
          <a:p>
            <a:pPr lvl="2"/>
            <a:r>
              <a:rPr lang="cs-CZ" dirty="0"/>
              <a:t>Další služby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pic>
        <p:nvPicPr>
          <p:cNvPr id="7168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5139" t="13086" r="34114" b="7813"/>
          <a:stretch>
            <a:fillRect/>
          </a:stretch>
        </p:blipFill>
        <p:spPr>
          <a:xfrm>
            <a:off x="395288" y="1643063"/>
            <a:ext cx="3605212" cy="5214937"/>
          </a:xfrm>
          <a:noFill/>
        </p:spPr>
      </p:pic>
      <p:pic>
        <p:nvPicPr>
          <p:cNvPr id="71684" name="Picture 2"/>
          <p:cNvPicPr>
            <a:picLocks noChangeAspect="1" noChangeArrowheads="1"/>
          </p:cNvPicPr>
          <p:nvPr/>
        </p:nvPicPr>
        <p:blipFill>
          <a:blip r:embed="rId3"/>
          <a:srcRect l="34213" t="10756" r="33286" b="6644"/>
          <a:stretch>
            <a:fillRect/>
          </a:stretch>
        </p:blipFill>
        <p:spPr bwMode="auto">
          <a:xfrm>
            <a:off x="5143500" y="1652588"/>
            <a:ext cx="3643313" cy="5205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Dotazník rolí</a:t>
            </a:r>
          </a:p>
        </p:txBody>
      </p:sp>
      <p:pic>
        <p:nvPicPr>
          <p:cNvPr id="18433" name="Picture 1"/>
          <p:cNvPicPr>
            <a:picLocks noChangeAspect="1" noChangeArrowheads="1"/>
          </p:cNvPicPr>
          <p:nvPr/>
        </p:nvPicPr>
        <p:blipFill>
          <a:blip r:embed="rId2"/>
          <a:srcRect l="54905" t="19531" r="6661" b="6250"/>
          <a:stretch>
            <a:fillRect/>
          </a:stretch>
        </p:blipFill>
        <p:spPr bwMode="auto">
          <a:xfrm>
            <a:off x="4000496" y="1428736"/>
            <a:ext cx="5000660" cy="5429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8" name="Picture 2" descr="Image result for moho kielhofner">
            <a:extLst>
              <a:ext uri="{FF2B5EF4-FFF2-40B4-BE49-F238E27FC236}">
                <a16:creationId xmlns:a16="http://schemas.microsoft.com/office/drawing/2014/main" id="{F10AEE4D-1987-4037-AECC-442415BE3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676964"/>
            <a:ext cx="2875857" cy="3703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Výsledek obrázku pro role checklist MOHO">
            <a:extLst>
              <a:ext uri="{FF2B5EF4-FFF2-40B4-BE49-F238E27FC236}">
                <a16:creationId xmlns:a16="http://schemas.microsoft.com/office/drawing/2014/main" id="{1A28B285-06FD-4DA6-A2B9-A23914951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8775" y="0"/>
            <a:ext cx="58848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7121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20000"/>
          </a:bodyPr>
          <a:lstStyle/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Člověk jako otevřený systém</a:t>
            </a:r>
          </a:p>
          <a:p>
            <a:pPr marL="438912" indent="-32004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Char char=""/>
              <a:defRPr/>
            </a:pPr>
            <a:r>
              <a:rPr lang="cs-CZ" dirty="0"/>
              <a:t>4 fáze otevřeného systému (cirkulace):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cs-CZ" dirty="0"/>
              <a:t>Vstup  (</a:t>
            </a:r>
            <a:r>
              <a:rPr lang="cs-CZ" dirty="0" err="1"/>
              <a:t>Intake</a:t>
            </a:r>
            <a:r>
              <a:rPr lang="cs-CZ" dirty="0"/>
              <a:t>/input) – potřebné </a:t>
            </a:r>
            <a:r>
              <a:rPr lang="cs-CZ" dirty="0" err="1"/>
              <a:t>info</a:t>
            </a:r>
            <a:r>
              <a:rPr lang="cs-CZ" dirty="0"/>
              <a:t> z prostředí (od lidí, ze situací, předmětů), vstup energie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cs-CZ" dirty="0"/>
              <a:t>Zpracování (</a:t>
            </a:r>
            <a:r>
              <a:rPr lang="cs-CZ" dirty="0" err="1"/>
              <a:t>Throughput</a:t>
            </a:r>
            <a:r>
              <a:rPr lang="cs-CZ" dirty="0"/>
              <a:t> – skrz) – utřídění a zpracování vstupních informací, plánování a rozhodování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cs-CZ" dirty="0"/>
              <a:t>Výstup (</a:t>
            </a:r>
            <a:r>
              <a:rPr lang="cs-CZ" dirty="0" err="1"/>
              <a:t>output</a:t>
            </a:r>
            <a:r>
              <a:rPr lang="cs-CZ" dirty="0"/>
              <a:t>) – činnostní chování rozdělené na práci, ADL a zájmy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AutoNum type="arabicPeriod"/>
              <a:defRPr/>
            </a:pPr>
            <a:r>
              <a:rPr lang="cs-CZ" dirty="0"/>
              <a:t>Zpětná vazba – zpětné </a:t>
            </a:r>
            <a:r>
              <a:rPr lang="cs-CZ" dirty="0" err="1"/>
              <a:t>info</a:t>
            </a:r>
            <a:r>
              <a:rPr lang="cs-CZ" dirty="0"/>
              <a:t> o provedené činnosti (např. jak jedinec pociťuje své chování, následky chování…)</a:t>
            </a:r>
          </a:p>
          <a:p>
            <a:pPr marL="514350" indent="-514350" eaLnBrk="1" fontAlgn="auto" hangingPunct="1">
              <a:spcBef>
                <a:spcPts val="0"/>
              </a:spcBef>
              <a:spcAft>
                <a:spcPts val="0"/>
              </a:spcAft>
              <a:buFont typeface="Wingdings 2"/>
              <a:buAutoNum type="arabicPeriod"/>
              <a:defRPr/>
            </a:pPr>
            <a:endParaRPr lang="cs-CZ" dirty="0"/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pic>
        <p:nvPicPr>
          <p:cNvPr id="727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413" t="17578" r="19290" b="20898"/>
          <a:stretch>
            <a:fillRect/>
          </a:stretch>
        </p:blipFill>
        <p:spPr>
          <a:xfrm>
            <a:off x="434975" y="1836738"/>
            <a:ext cx="7994650" cy="4664075"/>
          </a:xfrm>
          <a:noFill/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pic>
        <p:nvPicPr>
          <p:cNvPr id="73731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1413" t="10742" r="19290" b="21875"/>
          <a:stretch>
            <a:fillRect/>
          </a:stretch>
        </p:blipFill>
        <p:spPr>
          <a:xfrm>
            <a:off x="500063" y="1571625"/>
            <a:ext cx="7939087" cy="5072063"/>
          </a:xfrm>
          <a:noFill/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sp>
        <p:nvSpPr>
          <p:cNvPr id="7475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4756" name="Picture 2"/>
          <p:cNvPicPr>
            <a:picLocks noChangeAspect="1" noChangeArrowheads="1"/>
          </p:cNvPicPr>
          <p:nvPr/>
        </p:nvPicPr>
        <p:blipFill>
          <a:blip r:embed="rId2"/>
          <a:srcRect l="21413" t="17578" r="19839" b="19922"/>
          <a:stretch>
            <a:fillRect/>
          </a:stretch>
        </p:blipFill>
        <p:spPr bwMode="auto">
          <a:xfrm>
            <a:off x="0" y="1285875"/>
            <a:ext cx="9144000" cy="5468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sp>
        <p:nvSpPr>
          <p:cNvPr id="757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5780" name="Picture 2"/>
          <p:cNvPicPr>
            <a:picLocks noChangeAspect="1" noChangeArrowheads="1"/>
          </p:cNvPicPr>
          <p:nvPr/>
        </p:nvPicPr>
        <p:blipFill>
          <a:blip r:embed="rId2"/>
          <a:srcRect l="21603" t="13574" r="18941" b="13818"/>
          <a:stretch>
            <a:fillRect/>
          </a:stretch>
        </p:blipFill>
        <p:spPr bwMode="auto">
          <a:xfrm>
            <a:off x="785813" y="1463675"/>
            <a:ext cx="7786687" cy="534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dirty="0"/>
              <a:t>Další nástroje MOHO</a:t>
            </a:r>
          </a:p>
        </p:txBody>
      </p:sp>
      <p:sp>
        <p:nvSpPr>
          <p:cNvPr id="75779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Struktura dne/</a:t>
            </a:r>
            <a:r>
              <a:rPr lang="cs-CZ" dirty="0" err="1"/>
              <a:t>Occupational</a:t>
            </a:r>
            <a:r>
              <a:rPr lang="cs-CZ" dirty="0"/>
              <a:t> </a:t>
            </a:r>
            <a:r>
              <a:rPr lang="cs-CZ" dirty="0" err="1"/>
              <a:t>questionaire</a:t>
            </a:r>
            <a:endParaRPr lang="cs-CZ" dirty="0"/>
          </a:p>
          <a:p>
            <a:r>
              <a:rPr lang="cs-CZ" dirty="0"/>
              <a:t>Získání přehledu o rozprostření aktivit během dne/týdne</a:t>
            </a:r>
          </a:p>
          <a:p>
            <a:r>
              <a:rPr lang="cs-CZ" dirty="0"/>
              <a:t>Přehled o struktuře aktivit</a:t>
            </a:r>
          </a:p>
          <a:p>
            <a:r>
              <a:rPr lang="cs-CZ" dirty="0"/>
              <a:t>Hodnocení rovnováhy aktivit</a:t>
            </a:r>
          </a:p>
          <a:p>
            <a:endParaRPr lang="cs-CZ" dirty="0"/>
          </a:p>
          <a:p>
            <a:r>
              <a:rPr lang="cs-CZ" dirty="0"/>
              <a:t>Dále můžeme určovat</a:t>
            </a:r>
          </a:p>
          <a:p>
            <a:pPr lvl="1"/>
            <a:r>
              <a:rPr lang="cs-CZ" dirty="0"/>
              <a:t>Důležitost aktivit/radost z aktivit</a:t>
            </a:r>
          </a:p>
          <a:p>
            <a:pPr lvl="1"/>
            <a:r>
              <a:rPr lang="cs-CZ" dirty="0"/>
              <a:t>Kvalitu provedení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8306" name="Picture 2"/>
          <p:cNvPicPr>
            <a:picLocks noChangeAspect="1" noChangeArrowheads="1"/>
          </p:cNvPicPr>
          <p:nvPr/>
        </p:nvPicPr>
        <p:blipFill>
          <a:blip r:embed="rId2"/>
          <a:srcRect l="22511" t="20508" r="23682" b="11132"/>
          <a:stretch>
            <a:fillRect/>
          </a:stretch>
        </p:blipFill>
        <p:spPr bwMode="auto">
          <a:xfrm>
            <a:off x="0" y="-1"/>
            <a:ext cx="9144000" cy="6531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9330" name="Picture 2"/>
          <p:cNvPicPr>
            <a:picLocks noChangeAspect="1" noChangeArrowheads="1"/>
          </p:cNvPicPr>
          <p:nvPr/>
        </p:nvPicPr>
        <p:blipFill>
          <a:blip r:embed="rId2"/>
          <a:srcRect l="17569" t="21484" r="54978" b="12109"/>
          <a:stretch>
            <a:fillRect/>
          </a:stretch>
        </p:blipFill>
        <p:spPr bwMode="auto">
          <a:xfrm>
            <a:off x="2128400" y="114277"/>
            <a:ext cx="4801054" cy="6529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Další nástroje MOHO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b="1" dirty="0"/>
              <a:t>Model of Human Occupation Screening Tool Self-Assessment </a:t>
            </a:r>
            <a:endParaRPr lang="cs-CZ" b="1" dirty="0"/>
          </a:p>
          <a:p>
            <a:pPr lvl="1"/>
            <a:r>
              <a:rPr lang="cs-CZ" b="1" dirty="0"/>
              <a:t>Vychází z hodnocení MOHOST</a:t>
            </a:r>
          </a:p>
          <a:p>
            <a:pPr lvl="1"/>
            <a:r>
              <a:rPr lang="cs-CZ" b="1" dirty="0"/>
              <a:t>Nestandardizované hodnocení</a:t>
            </a:r>
          </a:p>
          <a:p>
            <a:pPr lvl="1"/>
            <a:r>
              <a:rPr lang="cs-CZ" b="1" dirty="0"/>
              <a:t>Zpětná vazba pro ergoterapeuty o tom, jak se pacienti zapojují do aktivit</a:t>
            </a:r>
          </a:p>
          <a:p>
            <a:pPr lvl="1"/>
            <a:r>
              <a:rPr lang="cs-CZ" b="1" dirty="0"/>
              <a:t>Pro zvýšení povědomí pacientů o tom, jak je ostatní vnímají</a:t>
            </a:r>
          </a:p>
          <a:p>
            <a:pPr lvl="1"/>
            <a:r>
              <a:rPr lang="cs-CZ" b="1" dirty="0"/>
              <a:t>K diskuzi vnímaných rozdílů v zapojení</a:t>
            </a:r>
          </a:p>
          <a:p>
            <a:pPr lvl="1"/>
            <a:endParaRPr lang="cs-CZ" dirty="0"/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1530" t="20508" r="37408" b="9179"/>
          <a:stretch>
            <a:fillRect/>
          </a:stretch>
        </p:blipFill>
        <p:spPr bwMode="auto">
          <a:xfrm>
            <a:off x="0" y="0"/>
            <a:ext cx="8786842" cy="68027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55575"/>
            <a:ext cx="8229600" cy="1252538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Použité zdroje</a:t>
            </a:r>
          </a:p>
        </p:txBody>
      </p:sp>
      <p:sp>
        <p:nvSpPr>
          <p:cNvPr id="84995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4675" indent="-457200" eaLnBrk="1" hangingPunct="1">
              <a:buFont typeface="Corbel" pitchFamily="34" charset="0"/>
              <a:buAutoNum type="arabicPeriod"/>
            </a:pPr>
            <a:r>
              <a:rPr lang="cs-CZ" sz="2400" dirty="0"/>
              <a:t>Materiály KRL – Olga </a:t>
            </a:r>
            <a:r>
              <a:rPr lang="cs-CZ" sz="2400" dirty="0" err="1"/>
              <a:t>Kolembusová</a:t>
            </a:r>
            <a:r>
              <a:rPr lang="cs-CZ" sz="2400" dirty="0"/>
              <a:t>. </a:t>
            </a:r>
            <a:r>
              <a:rPr lang="cs-CZ" sz="2400" i="1" dirty="0"/>
              <a:t>MOHO</a:t>
            </a:r>
            <a:r>
              <a:rPr lang="cs-CZ" sz="2400" dirty="0"/>
              <a:t>. Prezentace k předmětu Teorie ergoterapie.</a:t>
            </a:r>
          </a:p>
          <a:p>
            <a:pPr marL="574675" indent="-457200" eaLnBrk="1" hangingPunct="1">
              <a:buFont typeface="Corbel" pitchFamily="34" charset="0"/>
              <a:buAutoNum type="arabicPeriod"/>
            </a:pPr>
            <a:r>
              <a:rPr lang="cs-CZ" sz="2400" dirty="0" err="1"/>
              <a:t>Krivošíková</a:t>
            </a:r>
            <a:r>
              <a:rPr lang="cs-CZ" sz="2400" dirty="0"/>
              <a:t>, M. Úvod do ergoterapie. Praha. Grada, 2011.</a:t>
            </a:r>
          </a:p>
          <a:p>
            <a:pPr marL="574675" indent="-457200" eaLnBrk="1" hangingPunct="1">
              <a:buFont typeface="Corbel" pitchFamily="34" charset="0"/>
              <a:buAutoNum type="arabicPeriod"/>
            </a:pPr>
            <a:r>
              <a:rPr lang="cs-CZ" sz="2400" dirty="0" err="1"/>
              <a:t>Kielhofner</a:t>
            </a:r>
            <a:r>
              <a:rPr lang="cs-CZ" sz="2400" dirty="0"/>
              <a:t>, G. Model </a:t>
            </a:r>
            <a:r>
              <a:rPr lang="cs-CZ" sz="2400" dirty="0" err="1"/>
              <a:t>of</a:t>
            </a:r>
            <a:r>
              <a:rPr lang="cs-CZ" sz="2400" dirty="0"/>
              <a:t> </a:t>
            </a:r>
            <a:r>
              <a:rPr lang="cs-CZ" sz="2400" dirty="0" err="1"/>
              <a:t>Human</a:t>
            </a:r>
            <a:r>
              <a:rPr lang="cs-CZ" sz="2400" dirty="0"/>
              <a:t> </a:t>
            </a:r>
            <a:r>
              <a:rPr lang="cs-CZ" sz="2400" dirty="0" err="1"/>
              <a:t>Occupation</a:t>
            </a:r>
            <a:r>
              <a:rPr lang="cs-CZ" sz="2400" dirty="0"/>
              <a:t>, </a:t>
            </a:r>
            <a:r>
              <a:rPr lang="cs-CZ" sz="2400" dirty="0" err="1"/>
              <a:t>theory</a:t>
            </a:r>
            <a:r>
              <a:rPr lang="cs-CZ" sz="2400" dirty="0"/>
              <a:t> and </a:t>
            </a:r>
            <a:r>
              <a:rPr lang="cs-CZ" sz="2400" dirty="0" err="1"/>
              <a:t>appolication</a:t>
            </a:r>
            <a:r>
              <a:rPr lang="cs-CZ" sz="2400" dirty="0"/>
              <a:t>, </a:t>
            </a:r>
            <a:r>
              <a:rPr lang="cs-CZ" sz="2400" dirty="0" err="1"/>
              <a:t>Lippincot</a:t>
            </a:r>
            <a:r>
              <a:rPr lang="cs-CZ" sz="2400" dirty="0"/>
              <a:t> </a:t>
            </a:r>
            <a:r>
              <a:rPr lang="cs-CZ" sz="2400" dirty="0" err="1"/>
              <a:t>Williams</a:t>
            </a:r>
            <a:r>
              <a:rPr lang="cs-CZ" sz="2400" dirty="0"/>
              <a:t> and Wilkins. 2007</a:t>
            </a:r>
          </a:p>
          <a:p>
            <a:pPr marL="574675" indent="-457200">
              <a:buFont typeface="Corbel" pitchFamily="34" charset="0"/>
              <a:buAutoNum type="arabicPeriod"/>
            </a:pPr>
            <a:r>
              <a:rPr lang="cs-CZ" sz="2400" dirty="0"/>
              <a:t>Šmídová, K. </a:t>
            </a:r>
            <a:r>
              <a:rPr lang="cs-CZ" sz="2400" i="1" dirty="0"/>
              <a:t>Využití nástroje z konceptu MOHO k rehabilitaci lidí s psychotickým onemocněním: Praktické zkušenosti s MOHOST. </a:t>
            </a:r>
            <a:r>
              <a:rPr lang="cs-CZ" sz="2400" dirty="0"/>
              <a:t>Bakalářská práce. 1.LF UK, KRL, 2008.</a:t>
            </a:r>
            <a:endParaRPr lang="cs-CZ" sz="2400" i="1" dirty="0"/>
          </a:p>
          <a:p>
            <a:pPr marL="574675" indent="-457200" eaLnBrk="1" hangingPunct="1">
              <a:buFont typeface="Corbel" pitchFamily="34" charset="0"/>
              <a:buAutoNum type="arabicPeriod"/>
            </a:pPr>
            <a:r>
              <a:rPr lang="cs-CZ" sz="2400" dirty="0" err="1"/>
              <a:t>Hagedorn</a:t>
            </a:r>
            <a:r>
              <a:rPr lang="cs-CZ" sz="2400" dirty="0"/>
              <a:t>, R. </a:t>
            </a:r>
            <a:r>
              <a:rPr lang="cs-CZ" sz="2400" dirty="0" err="1"/>
              <a:t>Foundatons</a:t>
            </a:r>
            <a:r>
              <a:rPr lang="cs-CZ" sz="2400" dirty="0"/>
              <a:t> </a:t>
            </a:r>
            <a:r>
              <a:rPr lang="cs-CZ" sz="2400" dirty="0" err="1"/>
              <a:t>for</a:t>
            </a:r>
            <a:r>
              <a:rPr lang="cs-CZ" sz="2400" dirty="0"/>
              <a:t> </a:t>
            </a:r>
            <a:r>
              <a:rPr lang="cs-CZ" sz="2400" dirty="0" err="1"/>
              <a:t>practice</a:t>
            </a:r>
            <a:r>
              <a:rPr lang="cs-CZ" sz="2400" dirty="0"/>
              <a:t> in </a:t>
            </a:r>
            <a:r>
              <a:rPr lang="cs-CZ" sz="2400" dirty="0" err="1"/>
              <a:t>occupational</a:t>
            </a:r>
            <a:r>
              <a:rPr lang="cs-CZ" sz="2400" dirty="0"/>
              <a:t> </a:t>
            </a:r>
            <a:r>
              <a:rPr lang="cs-CZ" sz="2400" dirty="0" err="1"/>
              <a:t>therapy</a:t>
            </a:r>
            <a:r>
              <a:rPr lang="cs-CZ" sz="2400" dirty="0"/>
              <a:t>. Glasgow. Churchill </a:t>
            </a:r>
            <a:r>
              <a:rPr lang="cs-CZ" sz="2400" dirty="0" err="1"/>
              <a:t>Livingstone</a:t>
            </a:r>
            <a:r>
              <a:rPr lang="cs-CZ" sz="2400" dirty="0"/>
              <a:t>, 1997.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Image result for moho kielhofner">
            <a:extLst>
              <a:ext uri="{FF2B5EF4-FFF2-40B4-BE49-F238E27FC236}">
                <a16:creationId xmlns:a16="http://schemas.microsoft.com/office/drawing/2014/main" id="{E8C5DF60-DF45-4833-BF6F-D4A324036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71800" y="764704"/>
            <a:ext cx="6800401" cy="5328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4529139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cs-CZ" dirty="0"/>
              <a:t>Děkuji za pozornost!</a:t>
            </a:r>
          </a:p>
        </p:txBody>
      </p:sp>
      <p:sp>
        <p:nvSpPr>
          <p:cNvPr id="8704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cs-CZ"/>
          </a:p>
        </p:txBody>
      </p:sp>
      <p:pic>
        <p:nvPicPr>
          <p:cNvPr id="87044" name="Picture 2" descr="http://upload.wikimedia.org/wikipedia/commons/5/5f/Vincent_van_Gogh_-_Boats_at_Saintes-Marie_watercolour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412875"/>
            <a:ext cx="9144000" cy="556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cs-CZ" dirty="0">
                <a:solidFill>
                  <a:schemeClr val="accent1">
                    <a:satMod val="150000"/>
                  </a:schemeClr>
                </a:solidFill>
              </a:rPr>
              <a:t>MOHO – model lidského zaměstnávání</a:t>
            </a:r>
            <a:endParaRPr lang="cs-CZ" dirty="0"/>
          </a:p>
        </p:txBody>
      </p:sp>
      <p:sp>
        <p:nvSpPr>
          <p:cNvPr id="17411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/>
              <a:t>Klíčový pojem je occupational behaviour – chování v činnosti (činnostní chování)</a:t>
            </a:r>
          </a:p>
          <a:p>
            <a:pPr lvl="1"/>
            <a:r>
              <a:rPr lang="cs-CZ"/>
              <a:t>Ústřední aspekt lidské existence</a:t>
            </a:r>
          </a:p>
          <a:p>
            <a:pPr lvl="1"/>
            <a:r>
              <a:rPr lang="cs-CZ"/>
              <a:t>Je výstupem z celého systému</a:t>
            </a:r>
          </a:p>
          <a:p>
            <a:pPr lvl="1"/>
            <a:r>
              <a:rPr lang="cs-CZ"/>
              <a:t>Člověk komunikuje s okolním prostředím skrze činnostní chování</a:t>
            </a:r>
          </a:p>
          <a:p>
            <a:endParaRPr lang="cs-CZ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">
  <a:themeElements>
    <a:clrScheme name="Modul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Modul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ppt/theme/themeOverride2.xml><?xml version="1.0" encoding="utf-8"?>
<a:themeOverride xmlns:a="http://schemas.openxmlformats.org/drawingml/2006/main">
  <a:clrScheme name="Modul">
    <a:dk1>
      <a:sysClr val="windowText" lastClr="000000"/>
    </a:dk1>
    <a:lt1>
      <a:sysClr val="window" lastClr="FFFFFF"/>
    </a:lt1>
    <a:dk2>
      <a:srgbClr val="5A6378"/>
    </a:dk2>
    <a:lt2>
      <a:srgbClr val="D4D4D6"/>
    </a:lt2>
    <a:accent1>
      <a:srgbClr val="F0AD00"/>
    </a:accent1>
    <a:accent2>
      <a:srgbClr val="60B5CC"/>
    </a:accent2>
    <a:accent3>
      <a:srgbClr val="E66C7D"/>
    </a:accent3>
    <a:accent4>
      <a:srgbClr val="6BB76D"/>
    </a:accent4>
    <a:accent5>
      <a:srgbClr val="E88651"/>
    </a:accent5>
    <a:accent6>
      <a:srgbClr val="C64847"/>
    </a:accent6>
    <a:hlink>
      <a:srgbClr val="168BBA"/>
    </a:hlink>
    <a:folHlink>
      <a:srgbClr val="68000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3063</Words>
  <Application>Microsoft Office PowerPoint</Application>
  <PresentationFormat>Předvádění na obrazovce (4:3)</PresentationFormat>
  <Paragraphs>320</Paragraphs>
  <Slides>80</Slides>
  <Notes>0</Notes>
  <HiddenSlides>0</HiddenSlides>
  <MMClips>0</MMClips>
  <ScaleCrop>false</ScaleCrop>
  <HeadingPairs>
    <vt:vector size="8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1</vt:i4>
      </vt:variant>
      <vt:variant>
        <vt:lpstr>Nadpisy snímků</vt:lpstr>
      </vt:variant>
      <vt:variant>
        <vt:i4>80</vt:i4>
      </vt:variant>
    </vt:vector>
  </HeadingPairs>
  <TitlesOfParts>
    <vt:vector size="87" baseType="lpstr">
      <vt:lpstr>Arial</vt:lpstr>
      <vt:lpstr>Corbel</vt:lpstr>
      <vt:lpstr>Wingdings</vt:lpstr>
      <vt:lpstr>Wingdings 2</vt:lpstr>
      <vt:lpstr>Wingdings 3</vt:lpstr>
      <vt:lpstr>Modul</vt:lpstr>
      <vt:lpstr>Acrobat Document</vt:lpstr>
      <vt:lpstr>Model lidského  zaměstnávání</vt:lpstr>
      <vt:lpstr>MOHO – model lidského zaměstnávání</vt:lpstr>
      <vt:lpstr>MOHO – model lidského zaměstnávání</vt:lpstr>
      <vt:lpstr>MOHO – model lidského zaměstnávání</vt:lpstr>
      <vt:lpstr>MOHO – model lidského zaměstnávání</vt:lpstr>
      <vt:lpstr>MOHO – model lidského zaměstnávání</vt:lpstr>
      <vt:lpstr>MOHO – model lidského zaměstnávání</vt:lpstr>
      <vt:lpstr>Prezentace aplikace PowerPoint</vt:lpstr>
      <vt:lpstr>MOHO – model lidského zaměstnávání</vt:lpstr>
      <vt:lpstr>MOHO – model lidského zaměstnávání</vt:lpstr>
      <vt:lpstr>MOHO – model lidského zaměstnávání</vt:lpstr>
      <vt:lpstr>MOHO – schéma dynamiky  vztahu člověk a výkonu zaměstnávání</vt:lpstr>
      <vt:lpstr>MOHO – subsystémy</vt:lpstr>
      <vt:lpstr>Subsystémy MOHO</vt:lpstr>
      <vt:lpstr>MOHO – subsystémy</vt:lpstr>
      <vt:lpstr>MOHO – subsystémy</vt:lpstr>
      <vt:lpstr>MOHO – subsystém vůle</vt:lpstr>
      <vt:lpstr>MOHO – subsystém vůle</vt:lpstr>
      <vt:lpstr>MOHO – subsystém návyků</vt:lpstr>
      <vt:lpstr>MOHO – subsystém návyků</vt:lpstr>
      <vt:lpstr>MOHO – subsystém návyků</vt:lpstr>
      <vt:lpstr>MOHO - subsystém funkce/výkonu</vt:lpstr>
      <vt:lpstr>MOHO - subsystém funkce (výkonu)</vt:lpstr>
      <vt:lpstr>MOHO(3)</vt:lpstr>
      <vt:lpstr>MOHO in motion</vt:lpstr>
      <vt:lpstr>MOHO – vliv prostředí</vt:lpstr>
      <vt:lpstr>Diagnostické nástroje vycházející z MOHO</vt:lpstr>
      <vt:lpstr>MOHO – v praxi(3)</vt:lpstr>
      <vt:lpstr>MOHO - nevýhody(3)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MOHOST - kazuistika(3)</vt:lpstr>
      <vt:lpstr>OCAIRS</vt:lpstr>
      <vt:lpstr>OCAIRS</vt:lpstr>
      <vt:lpstr>OCAIRS</vt:lpstr>
      <vt:lpstr>OCAIRS</vt:lpstr>
      <vt:lpstr>OCAIRS</vt:lpstr>
      <vt:lpstr>OCAIRS</vt:lpstr>
      <vt:lpstr>Další nástroje MOHO</vt:lpstr>
      <vt:lpstr>Další nástroje MOHO</vt:lpstr>
      <vt:lpstr>Další nástroje MOHO</vt:lpstr>
      <vt:lpstr>Další nástroje MOHO</vt:lpstr>
      <vt:lpstr>Další nástroje MOHO</vt:lpstr>
      <vt:lpstr>Prezentace aplikace PowerPoint</vt:lpstr>
      <vt:lpstr>Další nástroje MOHO</vt:lpstr>
      <vt:lpstr>Další nástroje MOHO</vt:lpstr>
      <vt:lpstr>Další nástroje MOHO</vt:lpstr>
      <vt:lpstr>Další nástroje MOHO</vt:lpstr>
      <vt:lpstr>Další nástroje MOHO</vt:lpstr>
      <vt:lpstr>Prezentace aplikace PowerPoint</vt:lpstr>
      <vt:lpstr>Prezentace aplikace PowerPoint</vt:lpstr>
      <vt:lpstr>Další nástroje MOHO</vt:lpstr>
      <vt:lpstr>Prezentace aplikace PowerPoint</vt:lpstr>
      <vt:lpstr>Použité zdroje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 lidského  zaměstnávání</dc:title>
  <dc:creator>Jana Pluharikova Pomajzlova</dc:creator>
  <cp:lastModifiedBy>Jana Pluharikova Pomajzlova</cp:lastModifiedBy>
  <cp:revision>1</cp:revision>
  <dcterms:created xsi:type="dcterms:W3CDTF">2020-03-22T22:15:20Z</dcterms:created>
  <dcterms:modified xsi:type="dcterms:W3CDTF">2020-03-22T22:22:18Z</dcterms:modified>
</cp:coreProperties>
</file>