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967008-28F0-BD53-CC5A-C5128BC862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F07B156-5D39-9D22-6A32-0AA16B0E7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EDB538-25F7-775E-7E57-329C44893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C11C-DA74-4E08-A01F-A2C85DD2951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CC8166-F339-CA06-CDC6-1CD96F012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E9850D-04C9-49F0-2C1B-807795AFC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B508-1A88-479E-A179-FEC1278E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962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7A2EE3-7458-E934-3FC4-299D5A46E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DD02C86-870B-818E-CC8B-F2D2525F4A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3163EB-3B42-F79D-6843-4F6CE12DB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C11C-DA74-4E08-A01F-A2C85DD2951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5EE358-2640-9E20-D9B9-2E9377525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39002A-8757-C8F3-70DE-9352BE968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B508-1A88-479E-A179-FEC1278E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289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47AC62E-64C2-43D6-54CC-41C3C3A8E7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FF01A05-3F78-2D0C-7B4F-E86BA27DDB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78969C-717D-DEBD-7EC5-4082E743B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C11C-DA74-4E08-A01F-A2C85DD2951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5B6E4D-DA6F-FE5A-6DAD-ECF61F33E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D35705-CF75-936E-89A2-4B3A95EF4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B508-1A88-479E-A179-FEC1278E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753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03FF54-BC51-4EA9-D4EB-061ED0161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6BC7FB-70E7-C0BC-D409-1A2EED18E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9C7D22-1300-728F-D3B4-36CAE8019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C11C-DA74-4E08-A01F-A2C85DD2951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716B53-C793-1E3B-8AF3-4B9797724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5A7800-3DED-DA24-AB30-EE34CB2B7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B508-1A88-479E-A179-FEC1278E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341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5EDD5B-9C03-1DC5-8AEC-42E2B94F0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91D04D-54B0-3005-4CEA-BEDB3701E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0B1198-8E06-FEE5-E56C-DFB8975AF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C11C-DA74-4E08-A01F-A2C85DD2951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462726-CE8D-F25F-BBF9-5B4B99A92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FAD527-66E5-49DB-7E8C-057E37114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B508-1A88-479E-A179-FEC1278E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027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385C40-8FAD-1627-5D6B-1EC243024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70194E-7F17-94E2-F9C8-35D0F3D8A8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65607DB-9059-96D7-91D8-1796AD66E0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19A2E20-302B-0237-5D8E-990C57CE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C11C-DA74-4E08-A01F-A2C85DD2951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B5CBC50-F438-8F7D-235C-DD7266721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32AD44-120F-8C5F-5208-027632496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B508-1A88-479E-A179-FEC1278E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36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A4EF76-3380-87BB-DF6A-624036449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594FBF-C85A-7021-4462-A58546581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AB49C28-B7BB-A389-EC6F-3A9EDA1B07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88245C1-2638-FC69-47A7-48554E49DB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B718A23-66FB-A7A1-1A73-D17833CD28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4492498-6EFE-8B16-87ED-C7C921CB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C11C-DA74-4E08-A01F-A2C85DD2951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BBBF33F-0140-556F-D945-5F82DE8EF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9C98B06-6E69-FBD5-ED6C-2D3E0B0C6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B508-1A88-479E-A179-FEC1278E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7396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AE916E-2AD8-606D-75B2-C45BECFD4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4D86844-7093-E20A-E0DC-CFE5EE053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C11C-DA74-4E08-A01F-A2C85DD2951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0E9953B-DCBE-FFD1-D522-36407F385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7EA3C2D-8411-B417-BC56-279F84DB0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B508-1A88-479E-A179-FEC1278E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02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05D8854-B00D-D9E8-3A21-0189B0BA3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C11C-DA74-4E08-A01F-A2C85DD2951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3A22812-E733-CA1C-F580-9694437E5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BA2DCAA-F353-9E4E-D28B-913CE6B62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B508-1A88-479E-A179-FEC1278E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515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CC8397-CE6F-7B96-8409-F96629B7A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95CEB2-33E8-37E0-3601-B6250DB37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2D9164A-7E95-5A14-E45F-A5004E674B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54756F-E3C8-1292-407F-E187957C3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C11C-DA74-4E08-A01F-A2C85DD2951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F30722D-C123-D510-039E-5DCDFB5B2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3EB125-EED4-1631-904E-5EDA97D82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B508-1A88-479E-A179-FEC1278E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278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80334B-0317-03F1-17FA-0ACEF8261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F4A5025-E622-A438-AC08-E8C6D7A9A3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3EEC53-B316-1B74-5F8C-0D055BA102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5F2DF91-17B1-B9A2-4A1D-40F519473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4C11C-DA74-4E08-A01F-A2C85DD2951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2263E9-448E-1EF1-E3B4-EB56FDC66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9252D7-1756-4442-6452-E085CA5EC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B508-1A88-479E-A179-FEC1278E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24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CB7B985-FD7A-19F5-1F03-07CF81F2F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F0EAB63-9666-156D-7467-103F967A6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832E60-C5B0-BA0E-999B-2F8C965A1A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04C11C-DA74-4E08-A01F-A2C85DD2951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6C003A-A6A6-7F18-C53D-345A5A7A58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A737EC-9663-0945-577D-E67F6D4EB7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C67B508-1A88-479E-A179-FEC1278E2B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08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5E578AF-6C80-F6C0-63B5-E8E92641B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6834" y="1153572"/>
            <a:ext cx="3200400" cy="44611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Cizí jazyk I. - angličtina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6B6008-370C-E3E4-7E7A-E8CBC9799B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dirty="0" err="1"/>
              <a:t>rok</a:t>
            </a:r>
            <a:r>
              <a:rPr lang="en-US" dirty="0"/>
              <a:t>: 		2024/25</a:t>
            </a:r>
          </a:p>
        </p:txBody>
      </p:sp>
    </p:spTree>
    <p:extLst>
      <p:ext uri="{BB962C8B-B14F-4D97-AF65-F5344CB8AC3E}">
        <p14:creationId xmlns:p14="http://schemas.microsoft.com/office/powerpoint/2010/main" val="1014386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34E2F2-1646-493B-0458-2E75C2027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/>
              <a:t>In moments of critical reflection, professors might </a:t>
            </a:r>
            <a:r>
              <a:rPr lang="en-US" b="1"/>
              <a:t>point out</a:t>
            </a:r>
            <a:r>
              <a:rPr lang="en-US"/>
              <a:t> bifurcation points where a shift in the conversation could lead to more mutual relational dynamics.</a:t>
            </a:r>
            <a:endParaRPr lang="cs-CZ"/>
          </a:p>
          <a:p>
            <a:r>
              <a:rPr lang="cs-CZ"/>
              <a:t>Ve chvílích kritického zamyšlení by profesoři mohli </a:t>
            </a:r>
            <a:r>
              <a:rPr lang="cs-CZ" b="1"/>
              <a:t>poukázat na </a:t>
            </a:r>
            <a:r>
              <a:rPr lang="cs-CZ"/>
              <a:t>bifurkační body, kde by posun v konverzaci mohl vést k větší vzájemné relační dynamice.</a:t>
            </a:r>
          </a:p>
        </p:txBody>
      </p:sp>
    </p:spTree>
    <p:extLst>
      <p:ext uri="{BB962C8B-B14F-4D97-AF65-F5344CB8AC3E}">
        <p14:creationId xmlns:p14="http://schemas.microsoft.com/office/powerpoint/2010/main" val="1277143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590F8A-B9A1-7668-1F84-A1D8A5A46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/>
              <a:t>When professors </a:t>
            </a:r>
            <a:r>
              <a:rPr lang="en-US" b="1"/>
              <a:t>set up</a:t>
            </a:r>
            <a:r>
              <a:rPr lang="en-US"/>
              <a:t> opportunities for collaborative dialogue, students are more likely to take responsibility for their educational outcomes.</a:t>
            </a:r>
            <a:endParaRPr lang="cs-CZ"/>
          </a:p>
          <a:p>
            <a:r>
              <a:rPr lang="cs-CZ"/>
              <a:t>Když profesoři </a:t>
            </a:r>
            <a:r>
              <a:rPr lang="cs-CZ" b="1"/>
              <a:t>vytvářejí</a:t>
            </a:r>
            <a:r>
              <a:rPr lang="cs-CZ"/>
              <a:t> příležitosti pro dialog založený na spolupráci, studenti spíše přebírají zodpovědnost za své vzdělávací výsledky.</a:t>
            </a:r>
          </a:p>
        </p:txBody>
      </p:sp>
    </p:spTree>
    <p:extLst>
      <p:ext uri="{BB962C8B-B14F-4D97-AF65-F5344CB8AC3E}">
        <p14:creationId xmlns:p14="http://schemas.microsoft.com/office/powerpoint/2010/main" val="1199561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833225-165E-F142-0FFD-BF0041D6D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dirty="0"/>
              <a:t>Professors often </a:t>
            </a:r>
            <a:r>
              <a:rPr lang="en-US" b="1" dirty="0"/>
              <a:t>bring up</a:t>
            </a:r>
            <a:r>
              <a:rPr lang="en-US" dirty="0"/>
              <a:t> specific examples during conversations to help students reflect on their learning process and transition toward greater self-directedness.</a:t>
            </a:r>
            <a:endParaRPr lang="cs-CZ" dirty="0"/>
          </a:p>
          <a:p>
            <a:r>
              <a:rPr lang="cs-CZ" dirty="0"/>
              <a:t>Profesoři často při rozhovorech </a:t>
            </a:r>
            <a:r>
              <a:rPr lang="cs-CZ" b="1" dirty="0"/>
              <a:t>uvedou</a:t>
            </a:r>
            <a:r>
              <a:rPr lang="cs-CZ" dirty="0"/>
              <a:t> konkrétní příklady, které studentům pomohou zamyslet se nad jejich procesem učení a přechodem k větší </a:t>
            </a:r>
            <a:r>
              <a:rPr lang="cs-CZ" dirty="0" err="1"/>
              <a:t>seberežii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3571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>
            <a:extLst>
              <a:ext uri="{FF2B5EF4-FFF2-40B4-BE49-F238E27FC236}">
                <a16:creationId xmlns:a16="http://schemas.microsoft.com/office/drawing/2014/main" id="{B33B56C1-61BF-8222-32B2-4A37FB9B93BA}"/>
              </a:ext>
            </a:extLst>
          </p:cNvPr>
          <p:cNvSpPr/>
          <p:nvPr/>
        </p:nvSpPr>
        <p:spPr>
          <a:xfrm>
            <a:off x="2649793" y="1641988"/>
            <a:ext cx="6892413" cy="333313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C1C9E2-974A-6C79-C885-947548CC0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6187" y="2995664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Thank you all for your attention.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18276F9-027D-30DF-C324-8861A6740C9A}"/>
              </a:ext>
            </a:extLst>
          </p:cNvPr>
          <p:cNvSpPr txBox="1"/>
          <p:nvPr/>
        </p:nvSpPr>
        <p:spPr>
          <a:xfrm>
            <a:off x="5879691" y="5304106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Murray, D. S. (2014). </a:t>
            </a:r>
            <a:r>
              <a:rPr lang="cs-CZ" dirty="0" err="1"/>
              <a:t>Navigating</a:t>
            </a:r>
            <a:r>
              <a:rPr lang="cs-CZ" dirty="0"/>
              <a:t> </a:t>
            </a:r>
            <a:r>
              <a:rPr lang="cs-CZ" dirty="0" err="1"/>
              <a:t>Toward</a:t>
            </a:r>
            <a:r>
              <a:rPr lang="cs-CZ" dirty="0"/>
              <a:t> Andragogy: </a:t>
            </a:r>
            <a:r>
              <a:rPr lang="cs-CZ" dirty="0" err="1"/>
              <a:t>Coordination</a:t>
            </a:r>
            <a:r>
              <a:rPr lang="cs-CZ" dirty="0"/>
              <a:t> and Management </a:t>
            </a:r>
            <a:r>
              <a:rPr lang="cs-CZ" dirty="0" err="1"/>
              <a:t>of</a:t>
            </a:r>
            <a:r>
              <a:rPr lang="cs-CZ" dirty="0"/>
              <a:t> Student–</a:t>
            </a:r>
            <a:r>
              <a:rPr lang="cs-CZ" dirty="0" err="1"/>
              <a:t>Professor</a:t>
            </a:r>
            <a:r>
              <a:rPr lang="cs-CZ" dirty="0"/>
              <a:t> </a:t>
            </a:r>
            <a:r>
              <a:rPr lang="cs-CZ" dirty="0" err="1"/>
              <a:t>Conversations</a:t>
            </a:r>
            <a:r>
              <a:rPr lang="cs-CZ" dirty="0"/>
              <a:t>. Western </a:t>
            </a:r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Communication</a:t>
            </a:r>
            <a:r>
              <a:rPr lang="cs-CZ" dirty="0"/>
              <a:t>, 78(3), 310–336. https://doi.org/10.1080/10570314.2013.866687</a:t>
            </a:r>
          </a:p>
        </p:txBody>
      </p:sp>
    </p:spTree>
    <p:extLst>
      <p:ext uri="{BB962C8B-B14F-4D97-AF65-F5344CB8AC3E}">
        <p14:creationId xmlns:p14="http://schemas.microsoft.com/office/powerpoint/2010/main" val="2174644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Phrasal Verbs- Meaning, Definition, Examples, Types, List -">
            <a:extLst>
              <a:ext uri="{FF2B5EF4-FFF2-40B4-BE49-F238E27FC236}">
                <a16:creationId xmlns:a16="http://schemas.microsoft.com/office/drawing/2014/main" id="{96161BF6-8768-1424-A5E8-54F3EA3454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629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00D2A0-E2EF-113A-0432-FAB75362C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/>
              <a:t>The taxonomy developed in this study helps to </a:t>
            </a:r>
            <a:r>
              <a:rPr lang="en-US" b="1"/>
              <a:t>break down</a:t>
            </a:r>
            <a:r>
              <a:rPr lang="en-US"/>
              <a:t> the specific communication patterns used by professors during these critical conversations.</a:t>
            </a:r>
            <a:endParaRPr lang="cs-CZ"/>
          </a:p>
          <a:p>
            <a:r>
              <a:rPr lang="cs-CZ"/>
              <a:t>Taxonomie vyvinutá v této studii pomáhá </a:t>
            </a:r>
            <a:r>
              <a:rPr lang="cs-CZ" b="1"/>
              <a:t>rozložit</a:t>
            </a:r>
            <a:r>
              <a:rPr lang="cs-CZ"/>
              <a:t> specifické komunikační vzorce, které profesoři používají během těchto kritických rozhovorů.</a:t>
            </a:r>
          </a:p>
        </p:txBody>
      </p:sp>
    </p:spTree>
    <p:extLst>
      <p:ext uri="{BB962C8B-B14F-4D97-AF65-F5344CB8AC3E}">
        <p14:creationId xmlns:p14="http://schemas.microsoft.com/office/powerpoint/2010/main" val="2940239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937A4D-B8F7-6EC0-2BDA-D1C08BC23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Certain conversational moves are designed to </a:t>
            </a:r>
            <a:r>
              <a:rPr lang="en-US" b="1"/>
              <a:t>bring about </a:t>
            </a:r>
            <a:r>
              <a:rPr lang="en-US"/>
              <a:t>a transformation in how students view their role in the learning process.</a:t>
            </a:r>
            <a:endParaRPr lang="cs-CZ"/>
          </a:p>
          <a:p>
            <a:r>
              <a:rPr lang="cs-CZ"/>
              <a:t>Některé konverzační postupy jsou navrženy tak, aby </a:t>
            </a:r>
            <a:r>
              <a:rPr lang="cs-CZ" b="1"/>
              <a:t>vedly</a:t>
            </a:r>
            <a:r>
              <a:rPr lang="cs-CZ"/>
              <a:t> k transformaci v tom, jak studenti vnímají svou roli v procesu učení.</a:t>
            </a:r>
          </a:p>
        </p:txBody>
      </p:sp>
    </p:spTree>
    <p:extLst>
      <p:ext uri="{BB962C8B-B14F-4D97-AF65-F5344CB8AC3E}">
        <p14:creationId xmlns:p14="http://schemas.microsoft.com/office/powerpoint/2010/main" val="3673339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D94EAC-DD56-81B9-DD8A-B2F080ABF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/>
              <a:t>Professors should </a:t>
            </a:r>
            <a:r>
              <a:rPr lang="en-US" b="1"/>
              <a:t>follow up on</a:t>
            </a:r>
            <a:r>
              <a:rPr lang="en-US"/>
              <a:t> initial conversations to assess whether students have internalized the shift toward greater self-directedness and personal responsibility.</a:t>
            </a:r>
            <a:endParaRPr lang="cs-CZ"/>
          </a:p>
          <a:p>
            <a:r>
              <a:rPr lang="cs-CZ"/>
              <a:t>Profesoři by měli </a:t>
            </a:r>
            <a:r>
              <a:rPr lang="cs-CZ" b="1"/>
              <a:t>navázat na </a:t>
            </a:r>
            <a:r>
              <a:rPr lang="cs-CZ"/>
              <a:t>úvodní rozhovory, aby posoudili, zda studenti internalizovali posun směrem k větší </a:t>
            </a:r>
            <a:r>
              <a:rPr lang="cs-CZ" err="1"/>
              <a:t>seberežii</a:t>
            </a:r>
            <a:r>
              <a:rPr lang="cs-CZ"/>
              <a:t> a osobní zodpovědnosti.</a:t>
            </a:r>
          </a:p>
        </p:txBody>
      </p:sp>
    </p:spTree>
    <p:extLst>
      <p:ext uri="{BB962C8B-B14F-4D97-AF65-F5344CB8AC3E}">
        <p14:creationId xmlns:p14="http://schemas.microsoft.com/office/powerpoint/2010/main" val="117475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1E6731-B210-6960-E661-9D0138033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/>
              <a:t>When students struggle to </a:t>
            </a:r>
            <a:r>
              <a:rPr lang="en-US" b="1"/>
              <a:t>keep up with</a:t>
            </a:r>
            <a:r>
              <a:rPr lang="en-US"/>
              <a:t> new expectations, professors can offer guidance to help them navigate the liminal space between pedagogy and andragogy.</a:t>
            </a:r>
            <a:endParaRPr lang="cs-CZ"/>
          </a:p>
          <a:p>
            <a:r>
              <a:rPr lang="cs-CZ"/>
              <a:t>Když se studenti snaží </a:t>
            </a:r>
            <a:r>
              <a:rPr lang="cs-CZ" b="1"/>
              <a:t>držet krok s </a:t>
            </a:r>
            <a:r>
              <a:rPr lang="cs-CZ"/>
              <a:t>novými očekáváními, mohou jim profesoři nabídnout vodítko, které jim pomůže zorientovat se v </a:t>
            </a:r>
            <a:r>
              <a:rPr lang="cs-CZ" err="1"/>
              <a:t>liminálním</a:t>
            </a:r>
            <a:r>
              <a:rPr lang="cs-CZ"/>
              <a:t> prostoru mezi pedagogikou a </a:t>
            </a:r>
            <a:r>
              <a:rPr lang="cs-CZ" err="1"/>
              <a:t>andragogií</a:t>
            </a:r>
            <a:r>
              <a:rPr lang="cs-CZ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4234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DA7EF0-FEAC-652B-5E76-76B3DA3FD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/>
              <a:t>In fostering student development, professors may </a:t>
            </a:r>
            <a:r>
              <a:rPr lang="en-US" b="1"/>
              <a:t>lay out</a:t>
            </a:r>
            <a:r>
              <a:rPr lang="en-US"/>
              <a:t> clear expectations while simultaneously encouraging self-direction and intrinsic motivation.</a:t>
            </a:r>
            <a:endParaRPr lang="cs-CZ"/>
          </a:p>
          <a:p>
            <a:r>
              <a:rPr lang="cs-CZ"/>
              <a:t>Při podpoře rozvoje studentů mohou profesoři </a:t>
            </a:r>
            <a:r>
              <a:rPr lang="cs-CZ" b="1"/>
              <a:t>formulovat</a:t>
            </a:r>
            <a:r>
              <a:rPr lang="cs-CZ"/>
              <a:t> jasná očekávání a současně podporovat </a:t>
            </a:r>
            <a:r>
              <a:rPr lang="cs-CZ" err="1"/>
              <a:t>samosměřování</a:t>
            </a:r>
            <a:r>
              <a:rPr lang="cs-CZ"/>
              <a:t> a vnitřní motivaci.</a:t>
            </a:r>
          </a:p>
        </p:txBody>
      </p:sp>
    </p:spTree>
    <p:extLst>
      <p:ext uri="{BB962C8B-B14F-4D97-AF65-F5344CB8AC3E}">
        <p14:creationId xmlns:p14="http://schemas.microsoft.com/office/powerpoint/2010/main" val="1481387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D6276C-0236-0046-DC0B-1901D859A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/>
              <a:t>Professors often </a:t>
            </a:r>
            <a:r>
              <a:rPr lang="en-US" b="1"/>
              <a:t>come across</a:t>
            </a:r>
            <a:r>
              <a:rPr lang="en-US"/>
              <a:t> situations where students are resistant to taking on more responsibility, requiring a tailored conversational approach.</a:t>
            </a:r>
            <a:endParaRPr lang="cs-CZ"/>
          </a:p>
          <a:p>
            <a:r>
              <a:rPr lang="cs-CZ"/>
              <a:t>Profesoři se často </a:t>
            </a:r>
            <a:r>
              <a:rPr lang="cs-CZ" b="1"/>
              <a:t>narážejí</a:t>
            </a:r>
            <a:r>
              <a:rPr lang="cs-CZ"/>
              <a:t> na situace, kdy studenti odolávají převzetí větší odpovědnosti, což vyžaduje konverzační přístup šitý na míru.</a:t>
            </a:r>
          </a:p>
        </p:txBody>
      </p:sp>
    </p:spTree>
    <p:extLst>
      <p:ext uri="{BB962C8B-B14F-4D97-AF65-F5344CB8AC3E}">
        <p14:creationId xmlns:p14="http://schemas.microsoft.com/office/powerpoint/2010/main" val="394563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2D4372-1EA3-0E13-16CC-2047D8553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/>
              <a:t>Effective professors are able to </a:t>
            </a:r>
            <a:r>
              <a:rPr lang="en-US" b="1"/>
              <a:t>pick up</a:t>
            </a:r>
            <a:r>
              <a:rPr lang="en-US"/>
              <a:t> </a:t>
            </a:r>
            <a:r>
              <a:rPr lang="en-US" b="1"/>
              <a:t>on</a:t>
            </a:r>
            <a:r>
              <a:rPr lang="en-US"/>
              <a:t> non-verbal cues from students, allowing them to adjust their communication strategies in real-time.</a:t>
            </a:r>
            <a:endParaRPr lang="cs-CZ"/>
          </a:p>
          <a:p>
            <a:r>
              <a:rPr lang="cs-CZ"/>
              <a:t>Efektivní profesoři jsou schopni </a:t>
            </a:r>
            <a:r>
              <a:rPr lang="cs-CZ" b="1"/>
              <a:t>si všimnout </a:t>
            </a:r>
            <a:r>
              <a:rPr lang="cs-CZ"/>
              <a:t>neverbální podněty studentů, což jim umožňuje přizpůsobit si komunikační strategie v reálném čase.</a:t>
            </a:r>
          </a:p>
        </p:txBody>
      </p:sp>
    </p:spTree>
    <p:extLst>
      <p:ext uri="{BB962C8B-B14F-4D97-AF65-F5344CB8AC3E}">
        <p14:creationId xmlns:p14="http://schemas.microsoft.com/office/powerpoint/2010/main" val="30159441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500</Words>
  <Application>Microsoft Office PowerPoint</Application>
  <PresentationFormat>Širokoúhlá obrazovka</PresentationFormat>
  <Paragraphs>24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Motiv Office</vt:lpstr>
      <vt:lpstr>Cizí jazyk I. - angličtina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Cizí jazyk I. - angličtina</dc:title>
  <dc:creator>Adéla Fialová</dc:creator>
  <cp:lastModifiedBy>Marie Houšková</cp:lastModifiedBy>
  <cp:revision>4</cp:revision>
  <dcterms:created xsi:type="dcterms:W3CDTF">2024-10-04T14:00:42Z</dcterms:created>
  <dcterms:modified xsi:type="dcterms:W3CDTF">2024-10-09T10:00:33Z</dcterms:modified>
</cp:coreProperties>
</file>