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64" r:id="rId4"/>
    <p:sldId id="266" r:id="rId5"/>
    <p:sldId id="272" r:id="rId6"/>
    <p:sldId id="268" r:id="rId7"/>
    <p:sldId id="258" r:id="rId8"/>
    <p:sldId id="276" r:id="rId9"/>
    <p:sldId id="257" r:id="rId10"/>
    <p:sldId id="259" r:id="rId11"/>
    <p:sldId id="269" r:id="rId12"/>
    <p:sldId id="260" r:id="rId13"/>
    <p:sldId id="262" r:id="rId14"/>
    <p:sldId id="265" r:id="rId15"/>
    <p:sldId id="274" r:id="rId16"/>
    <p:sldId id="271" r:id="rId17"/>
    <p:sldId id="273" r:id="rId18"/>
    <p:sldId id="277" r:id="rId19"/>
    <p:sldId id="275" r:id="rId20"/>
    <p:sldId id="263" r:id="rId2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Zaoblený obdélník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5178B-5CA2-4238-AF34-2BE68CA900A8}" type="datetimeFigureOut">
              <a:rPr lang="cs-CZ" smtClean="0"/>
              <a:t>20. 10. 2020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3351923-15DD-448C-92B1-D5E4082E5B55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5178B-5CA2-4238-AF34-2BE68CA900A8}" type="datetimeFigureOut">
              <a:rPr lang="cs-CZ" smtClean="0"/>
              <a:t>20. 10. 2020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51923-15DD-448C-92B1-D5E4082E5B5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5178B-5CA2-4238-AF34-2BE68CA900A8}" type="datetimeFigureOut">
              <a:rPr lang="cs-CZ" smtClean="0"/>
              <a:t>20. 10. 2020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51923-15DD-448C-92B1-D5E4082E5B5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5178B-5CA2-4238-AF34-2BE68CA900A8}" type="datetimeFigureOut">
              <a:rPr lang="cs-CZ" smtClean="0"/>
              <a:t>20. 10. 2020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51923-15DD-448C-92B1-D5E4082E5B55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Zaoblený obdélník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5178B-5CA2-4238-AF34-2BE68CA900A8}" type="datetimeFigureOut">
              <a:rPr lang="cs-CZ" smtClean="0"/>
              <a:t>20. 10. 2020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7" name="Obdélník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3351923-15DD-448C-92B1-D5E4082E5B55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5178B-5CA2-4238-AF34-2BE68CA900A8}" type="datetimeFigureOut">
              <a:rPr lang="cs-CZ" smtClean="0"/>
              <a:t>20. 10. 2020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51923-15DD-448C-92B1-D5E4082E5B55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5178B-5CA2-4238-AF34-2BE68CA900A8}" type="datetimeFigureOut">
              <a:rPr lang="cs-CZ" smtClean="0"/>
              <a:t>20. 10. 2020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51923-15DD-448C-92B1-D5E4082E5B55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5178B-5CA2-4238-AF34-2BE68CA900A8}" type="datetimeFigureOut">
              <a:rPr lang="cs-CZ" smtClean="0"/>
              <a:t>20. 10. 2020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51923-15DD-448C-92B1-D5E4082E5B5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5178B-5CA2-4238-AF34-2BE68CA900A8}" type="datetimeFigureOut">
              <a:rPr lang="cs-CZ" smtClean="0"/>
              <a:t>20. 10. 2020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51923-15DD-448C-92B1-D5E4082E5B5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Zaoblený obdélník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5178B-5CA2-4238-AF34-2BE68CA900A8}" type="datetimeFigureOut">
              <a:rPr lang="cs-CZ" smtClean="0"/>
              <a:t>20. 10. 2020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51923-15DD-448C-92B1-D5E4082E5B55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5178B-5CA2-4238-AF34-2BE68CA900A8}" type="datetimeFigureOut">
              <a:rPr lang="cs-CZ" smtClean="0"/>
              <a:t>20. 10. 2020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3351923-15DD-448C-92B1-D5E4082E5B55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Obdélník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Zaoblený obdélník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E75178B-5CA2-4238-AF34-2BE68CA900A8}" type="datetimeFigureOut">
              <a:rPr lang="cs-CZ" smtClean="0"/>
              <a:t>20. 10. 2020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3351923-15DD-448C-92B1-D5E4082E5B55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6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jpeg"/><Relationship Id="rId5" Type="http://schemas.openxmlformats.org/officeDocument/2006/relationships/image" Target="../media/image12.png"/><Relationship Id="rId15" Type="http://schemas.openxmlformats.org/officeDocument/2006/relationships/image" Target="../media/image22.jpe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1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6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jpeg"/><Relationship Id="rId5" Type="http://schemas.openxmlformats.org/officeDocument/2006/relationships/image" Target="../media/image12.png"/><Relationship Id="rId15" Type="http://schemas.openxmlformats.org/officeDocument/2006/relationships/image" Target="../media/image23.jpe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gitaldialects.com/Finnish/numbers_2I.htm" TargetMode="External"/><Relationship Id="rId2" Type="http://schemas.openxmlformats.org/officeDocument/2006/relationships/hyperlink" Target="https://www.digitaldialects.com/Finnish/Colour.ht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VÄRIT 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KIELI 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73349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VÄRIT </a:t>
            </a:r>
            <a:endParaRPr lang="cs-CZ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9" t="3182" r="4393" b="8637"/>
          <a:stretch/>
        </p:blipFill>
        <p:spPr bwMode="auto">
          <a:xfrm>
            <a:off x="1750254" y="1593271"/>
            <a:ext cx="5270018" cy="5061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05201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HARJOITUS 4: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i="1" dirty="0" err="1" smtClean="0"/>
              <a:t>Minkä</a:t>
            </a:r>
            <a:r>
              <a:rPr lang="cs-CZ" b="1" i="1" dirty="0" smtClean="0"/>
              <a:t> </a:t>
            </a:r>
            <a:r>
              <a:rPr lang="cs-CZ" b="1" i="1" dirty="0" err="1" smtClean="0"/>
              <a:t>värinen</a:t>
            </a:r>
            <a:r>
              <a:rPr lang="cs-CZ" b="1" i="1" dirty="0" smtClean="0"/>
              <a:t> ______ </a:t>
            </a:r>
            <a:r>
              <a:rPr lang="cs-CZ" b="1" i="1" dirty="0" err="1" smtClean="0"/>
              <a:t>lippu</a:t>
            </a:r>
            <a:r>
              <a:rPr lang="cs-CZ" b="1" i="1" dirty="0" smtClean="0"/>
              <a:t> on?</a:t>
            </a:r>
          </a:p>
          <a:p>
            <a:pPr marL="0" indent="0">
              <a:buNone/>
            </a:pPr>
            <a:r>
              <a:rPr lang="cs-CZ" b="1" i="1" dirty="0" smtClean="0"/>
              <a:t>Se on ________ </a:t>
            </a:r>
            <a:r>
              <a:rPr lang="cs-CZ" b="1" i="1" dirty="0" err="1" smtClean="0"/>
              <a:t>ja</a:t>
            </a:r>
            <a:r>
              <a:rPr lang="cs-CZ" b="1" i="1" dirty="0" smtClean="0"/>
              <a:t> __________ (</a:t>
            </a:r>
            <a:r>
              <a:rPr lang="cs-CZ" b="1" i="1" dirty="0" err="1" smtClean="0"/>
              <a:t>ja</a:t>
            </a:r>
            <a:r>
              <a:rPr lang="cs-CZ" b="1" i="1" dirty="0" smtClean="0"/>
              <a:t>) _________.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err="1" smtClean="0"/>
              <a:t>Ruotsi</a:t>
            </a:r>
            <a:r>
              <a:rPr lang="cs-CZ" dirty="0" smtClean="0"/>
              <a:t>, </a:t>
            </a:r>
            <a:r>
              <a:rPr lang="cs-CZ" dirty="0" err="1" smtClean="0"/>
              <a:t>Suomi</a:t>
            </a:r>
            <a:r>
              <a:rPr lang="cs-CZ" dirty="0" smtClean="0"/>
              <a:t>, </a:t>
            </a:r>
            <a:r>
              <a:rPr lang="cs-CZ" dirty="0" err="1" smtClean="0"/>
              <a:t>Norja</a:t>
            </a:r>
            <a:r>
              <a:rPr lang="cs-CZ" dirty="0" smtClean="0"/>
              <a:t>, </a:t>
            </a:r>
            <a:r>
              <a:rPr lang="cs-CZ" dirty="0" err="1" smtClean="0"/>
              <a:t>Latvia</a:t>
            </a:r>
            <a:r>
              <a:rPr lang="cs-CZ" dirty="0" smtClean="0"/>
              <a:t>, </a:t>
            </a:r>
            <a:r>
              <a:rPr lang="cs-CZ" dirty="0" err="1" smtClean="0"/>
              <a:t>Unkari</a:t>
            </a:r>
            <a:r>
              <a:rPr lang="cs-CZ" dirty="0" smtClean="0"/>
              <a:t>, </a:t>
            </a:r>
            <a:r>
              <a:rPr lang="cs-CZ" dirty="0" err="1" smtClean="0"/>
              <a:t>Tšekki</a:t>
            </a:r>
            <a:r>
              <a:rPr lang="cs-CZ" dirty="0" smtClean="0"/>
              <a:t>, </a:t>
            </a:r>
            <a:r>
              <a:rPr lang="cs-CZ" dirty="0" err="1" smtClean="0"/>
              <a:t>Japani</a:t>
            </a:r>
            <a:r>
              <a:rPr lang="cs-CZ" dirty="0" smtClean="0"/>
              <a:t>, </a:t>
            </a:r>
            <a:r>
              <a:rPr lang="cs-CZ" dirty="0" err="1" smtClean="0"/>
              <a:t>Islanti</a:t>
            </a:r>
            <a:r>
              <a:rPr lang="cs-CZ" dirty="0" smtClean="0"/>
              <a:t>, </a:t>
            </a:r>
            <a:r>
              <a:rPr lang="cs-CZ" dirty="0" err="1" smtClean="0"/>
              <a:t>Itävalta</a:t>
            </a:r>
            <a:r>
              <a:rPr lang="cs-CZ" dirty="0" smtClean="0"/>
              <a:t>, </a:t>
            </a:r>
            <a:r>
              <a:rPr lang="cs-CZ" dirty="0" err="1" smtClean="0"/>
              <a:t>Kreikka</a:t>
            </a:r>
            <a:r>
              <a:rPr lang="cs-CZ" dirty="0" smtClean="0"/>
              <a:t>, </a:t>
            </a:r>
            <a:r>
              <a:rPr lang="cs-CZ" dirty="0" err="1" smtClean="0"/>
              <a:t>Puola</a:t>
            </a:r>
            <a:r>
              <a:rPr lang="cs-CZ" dirty="0" smtClean="0"/>
              <a:t>, </a:t>
            </a:r>
            <a:r>
              <a:rPr lang="cs-CZ" dirty="0" err="1" smtClean="0"/>
              <a:t>Portugali</a:t>
            </a:r>
            <a:r>
              <a:rPr lang="cs-CZ" dirty="0" smtClean="0"/>
              <a:t>, </a:t>
            </a:r>
            <a:r>
              <a:rPr lang="cs-CZ" dirty="0" err="1" smtClean="0"/>
              <a:t>Viro</a:t>
            </a:r>
            <a:r>
              <a:rPr lang="cs-CZ" dirty="0" smtClean="0"/>
              <a:t>, </a:t>
            </a:r>
            <a:r>
              <a:rPr lang="cs-CZ" dirty="0" err="1" smtClean="0"/>
              <a:t>Tanska</a:t>
            </a:r>
            <a:r>
              <a:rPr lang="cs-CZ" dirty="0" smtClean="0"/>
              <a:t>, </a:t>
            </a:r>
            <a:r>
              <a:rPr lang="cs-CZ" dirty="0" err="1" smtClean="0"/>
              <a:t>Espanja</a:t>
            </a:r>
            <a:r>
              <a:rPr lang="cs-CZ" dirty="0" smtClean="0"/>
              <a:t>, </a:t>
            </a:r>
            <a:r>
              <a:rPr lang="cs-CZ" dirty="0" err="1" smtClean="0"/>
              <a:t>Skotlanti</a:t>
            </a:r>
            <a:r>
              <a:rPr lang="cs-CZ" dirty="0" smtClean="0"/>
              <a:t>, </a:t>
            </a:r>
            <a:r>
              <a:rPr lang="cs-CZ" dirty="0" err="1" smtClean="0"/>
              <a:t>Kiina</a:t>
            </a:r>
            <a:r>
              <a:rPr lang="cs-CZ" dirty="0" smtClean="0"/>
              <a:t>, </a:t>
            </a:r>
            <a:r>
              <a:rPr lang="cs-CZ" dirty="0" err="1" smtClean="0"/>
              <a:t>Ranska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760268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931224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HARJOITUS 5:</a:t>
            </a:r>
            <a:br>
              <a:rPr lang="cs-CZ" dirty="0" smtClean="0"/>
            </a:br>
            <a:r>
              <a:rPr lang="cs-CZ" dirty="0" smtClean="0"/>
              <a:t>MINKÄ VÄRINEN TÄMÄ ON?</a:t>
            </a:r>
            <a:endParaRPr lang="cs-CZ" dirty="0"/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611985"/>
            <a:ext cx="97155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56792"/>
            <a:ext cx="108585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04" y="3429000"/>
            <a:ext cx="104775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610" y="4935808"/>
            <a:ext cx="9810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295650"/>
            <a:ext cx="114300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964" y="1446484"/>
            <a:ext cx="111442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167" y="3293837"/>
            <a:ext cx="1095375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680617"/>
            <a:ext cx="9810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1399" y="3491345"/>
            <a:ext cx="990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11" descr="C:\Users\Lenka\AppData\Local\Microsoft\Windows\Temporary Internet Files\Content.IE5\SBXOSDEL\norway-1460580_960_720[1]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734397"/>
            <a:ext cx="1475752" cy="959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2" name="Picture 12" descr="C:\Users\Lenka\AppData\Local\Microsoft\Windows\Temporary Internet Files\Content.IE5\A0J3MFUM\1280px-Flag_of_Finland.svg[1]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511" y="5321969"/>
            <a:ext cx="1427173" cy="871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3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707" y="3365274"/>
            <a:ext cx="990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4" name="Picture 14" descr="C:\Users\Lenka\AppData\Local\Microsoft\Windows\Temporary Internet Files\Content.IE5\SZL37HWM\Pear-PNG-Pic[1]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951" y="5265591"/>
            <a:ext cx="1158216" cy="1158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5" name="Picture 15" descr="C:\Users\Lenka\AppData\Local\Microsoft\Windows\Temporary Internet Files\Content.IE5\G17JJAP3\wooden_wardrobe[1]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3966964" y="5113855"/>
            <a:ext cx="972479" cy="146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6" name="Picture 16" descr="C:\Users\Lenka\AppData\Local\Microsoft\Windows\Temporary Internet Files\Content.IE5\SZL37HWM\soccer-ball-220205_960_720[1]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093" y="5256149"/>
            <a:ext cx="1048784" cy="1053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42379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931224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HARJOITUS 6: </a:t>
            </a:r>
            <a:br>
              <a:rPr lang="cs-CZ" dirty="0" smtClean="0"/>
            </a:br>
            <a:r>
              <a:rPr lang="cs-CZ" dirty="0" smtClean="0"/>
              <a:t>MIKÄ TÄMÄ ON? SE ON …</a:t>
            </a:r>
            <a:endParaRPr lang="cs-CZ" dirty="0"/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611985"/>
            <a:ext cx="97155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56792"/>
            <a:ext cx="108585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04" y="3429000"/>
            <a:ext cx="104775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610" y="4935808"/>
            <a:ext cx="9810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295650"/>
            <a:ext cx="114300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964" y="1446484"/>
            <a:ext cx="111442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167" y="3293837"/>
            <a:ext cx="1095375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680617"/>
            <a:ext cx="9810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1399" y="3491345"/>
            <a:ext cx="990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11" descr="C:\Users\Lenka\AppData\Local\Microsoft\Windows\Temporary Internet Files\Content.IE5\SBXOSDEL\norway-1460580_960_720[1]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677623"/>
            <a:ext cx="1475752" cy="959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2" name="Picture 12" descr="C:\Users\Lenka\AppData\Local\Microsoft\Windows\Temporary Internet Files\Content.IE5\A0J3MFUM\1280px-Flag_of_Finland.svg[1]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511" y="5321969"/>
            <a:ext cx="1427173" cy="871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4" name="Picture 14" descr="C:\Users\Lenka\AppData\Local\Microsoft\Windows\Temporary Internet Files\Content.IE5\SZL37HWM\Pear-PNG-Pic[1]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951" y="5265591"/>
            <a:ext cx="1158216" cy="1158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5" name="Picture 15" descr="C:\Users\Lenka\AppData\Local\Microsoft\Windows\Temporary Internet Files\Content.IE5\G17JJAP3\wooden_wardrobe[1]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3966964" y="5113855"/>
            <a:ext cx="972479" cy="146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6" name="Picture 16" descr="C:\Users\Lenka\AppData\Local\Microsoft\Windows\Temporary Internet Files\Content.IE5\SZL37HWM\soccer-ball-220205_960_720[1]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093" y="5256149"/>
            <a:ext cx="1048784" cy="1053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Lenka\AppData\Local\Microsoft\Windows\Temporary Internet Files\Content.IE5\SBXOSDEL\cup[1]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727457"/>
            <a:ext cx="1228413" cy="122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45671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94122"/>
          </a:xfrm>
        </p:spPr>
        <p:txBody>
          <a:bodyPr/>
          <a:lstStyle/>
          <a:p>
            <a:r>
              <a:rPr lang="cs-CZ" dirty="0" smtClean="0"/>
              <a:t>HARJOITUS 7 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11560" y="1268760"/>
            <a:ext cx="8075240" cy="518457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 smtClean="0"/>
              <a:t>MALLI: </a:t>
            </a:r>
            <a:r>
              <a:rPr lang="cs-CZ" i="1" dirty="0" err="1" smtClean="0"/>
              <a:t>Tässä</a:t>
            </a:r>
            <a:r>
              <a:rPr lang="cs-CZ" i="1" dirty="0" smtClean="0"/>
              <a:t> on 2 </a:t>
            </a:r>
            <a:r>
              <a:rPr lang="cs-CZ" i="1" dirty="0" err="1" smtClean="0">
                <a:solidFill>
                  <a:srgbClr val="FF0000"/>
                </a:solidFill>
              </a:rPr>
              <a:t>punaista</a:t>
            </a:r>
            <a:r>
              <a:rPr lang="cs-CZ" i="1" dirty="0" smtClean="0"/>
              <a:t> </a:t>
            </a:r>
            <a:r>
              <a:rPr lang="cs-CZ" i="1" dirty="0" err="1" smtClean="0"/>
              <a:t>taloa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err="1" smtClean="0"/>
              <a:t>Tässä</a:t>
            </a:r>
            <a:r>
              <a:rPr lang="cs-CZ" dirty="0" smtClean="0"/>
              <a:t> on 6 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err="1" smtClean="0"/>
              <a:t>Tässä</a:t>
            </a:r>
            <a:r>
              <a:rPr lang="cs-CZ" dirty="0" smtClean="0"/>
              <a:t> on 18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err="1" smtClean="0"/>
              <a:t>Tässä</a:t>
            </a:r>
            <a:r>
              <a:rPr lang="cs-CZ" dirty="0" smtClean="0"/>
              <a:t> on 24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err="1" smtClean="0"/>
              <a:t>Tässä</a:t>
            </a:r>
            <a:r>
              <a:rPr lang="cs-CZ" dirty="0" smtClean="0"/>
              <a:t> on 300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err="1" smtClean="0"/>
              <a:t>Tässä</a:t>
            </a:r>
            <a:r>
              <a:rPr lang="cs-CZ" dirty="0" smtClean="0"/>
              <a:t> on 10</a:t>
            </a:r>
            <a:endParaRPr lang="cs-CZ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185329"/>
            <a:ext cx="1051032" cy="1060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6" descr="C:\Users\Lenka\AppData\Local\Microsoft\Windows\Temporary Internet Files\Content.IE5\SZL37HWM\soccer-ball-220205_960_72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745" y="1871939"/>
            <a:ext cx="832760" cy="836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914824" y="2776086"/>
            <a:ext cx="720079" cy="873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745" y="3789040"/>
            <a:ext cx="558007" cy="677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 descr="C:\Users\Lenka\AppData\Local\Microsoft\Windows\Temporary Internet Files\Content.IE5\SZL37HWM\Cosmos_bipinnatus_pink%2C_Burdwan%2C_West_Bengal%2C_India_10_01_2013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159" y="4687446"/>
            <a:ext cx="975392" cy="725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Lenka\AppData\Local\Microsoft\Windows\Temporary Internet Files\Content.IE5\SBXOSDEL\XboxBalloons.svg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056" y="5589240"/>
            <a:ext cx="863599" cy="126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24057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HARJOITUS 8: </a:t>
            </a:r>
            <a:r>
              <a:rPr lang="cs-CZ" dirty="0" err="1" smtClean="0"/>
              <a:t>Yhdistä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Anteeksi</a:t>
            </a:r>
            <a:r>
              <a:rPr lang="fi-FI" dirty="0"/>
              <a:t>!</a:t>
            </a:r>
          </a:p>
          <a:p>
            <a:r>
              <a:rPr lang="fi-FI" dirty="0"/>
              <a:t>Hauska tavata!</a:t>
            </a:r>
          </a:p>
          <a:p>
            <a:r>
              <a:rPr lang="fi-FI" dirty="0"/>
              <a:t>Hei!</a:t>
            </a:r>
          </a:p>
          <a:p>
            <a:r>
              <a:rPr lang="fi-FI" dirty="0"/>
              <a:t>Kuka sinä olet?</a:t>
            </a:r>
          </a:p>
          <a:p>
            <a:r>
              <a:rPr lang="fi-FI" dirty="0"/>
              <a:t>Mitä kuuluu?</a:t>
            </a:r>
          </a:p>
          <a:p>
            <a:r>
              <a:rPr lang="fi-FI" dirty="0"/>
              <a:t>Näkemiin!</a:t>
            </a:r>
          </a:p>
          <a:p>
            <a:r>
              <a:rPr lang="fi-FI" dirty="0"/>
              <a:t>Ole hyvä</a:t>
            </a:r>
            <a:r>
              <a:rPr lang="fi-FI" dirty="0" smtClean="0"/>
              <a:t>!</a:t>
            </a:r>
            <a:endParaRPr lang="fi-FI" dirty="0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fi-FI" dirty="0"/>
              <a:t>Moi!</a:t>
            </a:r>
          </a:p>
          <a:p>
            <a:r>
              <a:rPr lang="fi-FI" dirty="0"/>
              <a:t>Ei se mitään!</a:t>
            </a:r>
          </a:p>
          <a:p>
            <a:r>
              <a:rPr lang="fi-FI" dirty="0"/>
              <a:t>Kiitos hyvää!</a:t>
            </a:r>
          </a:p>
          <a:p>
            <a:r>
              <a:rPr lang="fi-FI" dirty="0"/>
              <a:t>Kiitos samoin!</a:t>
            </a:r>
          </a:p>
          <a:p>
            <a:r>
              <a:rPr lang="fi-FI" dirty="0"/>
              <a:t>Kiitos!</a:t>
            </a:r>
          </a:p>
          <a:p>
            <a:r>
              <a:rPr lang="fi-FI" dirty="0"/>
              <a:t>Minä olen Tiina.</a:t>
            </a:r>
          </a:p>
          <a:p>
            <a:r>
              <a:rPr lang="fi-FI" dirty="0"/>
              <a:t>Hei hei, nähdään!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925122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HARJOITUS 9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i="1" dirty="0" err="1" smtClean="0"/>
              <a:t>Minkä</a:t>
            </a:r>
            <a:r>
              <a:rPr lang="cs-CZ" b="1" i="1" dirty="0" smtClean="0"/>
              <a:t> </a:t>
            </a:r>
            <a:r>
              <a:rPr lang="cs-CZ" b="1" i="1" dirty="0" err="1" smtClean="0"/>
              <a:t>maan</a:t>
            </a:r>
            <a:r>
              <a:rPr lang="cs-CZ" b="1" i="1" dirty="0" smtClean="0"/>
              <a:t> </a:t>
            </a:r>
            <a:r>
              <a:rPr lang="cs-CZ" b="1" i="1" dirty="0" err="1" smtClean="0"/>
              <a:t>pääkaupunki</a:t>
            </a:r>
            <a:r>
              <a:rPr lang="cs-CZ" b="1" i="1" dirty="0" smtClean="0"/>
              <a:t> on </a:t>
            </a:r>
            <a:r>
              <a:rPr lang="cs-CZ" b="1" i="1" dirty="0" err="1" smtClean="0"/>
              <a:t>Tukholma</a:t>
            </a:r>
            <a:r>
              <a:rPr lang="cs-CZ" b="1" i="1" dirty="0" smtClean="0"/>
              <a:t>?</a:t>
            </a:r>
          </a:p>
          <a:p>
            <a:pPr marL="0" indent="0">
              <a:buNone/>
            </a:pPr>
            <a:r>
              <a:rPr lang="cs-CZ" b="1" i="1" dirty="0" err="1" smtClean="0"/>
              <a:t>Tukholma</a:t>
            </a:r>
            <a:r>
              <a:rPr lang="cs-CZ" b="1" i="1" dirty="0" smtClean="0"/>
              <a:t> on </a:t>
            </a:r>
            <a:r>
              <a:rPr lang="cs-CZ" b="1" i="1" dirty="0" err="1" smtClean="0"/>
              <a:t>Ruotsin</a:t>
            </a:r>
            <a:r>
              <a:rPr lang="cs-CZ" b="1" i="1" dirty="0" smtClean="0"/>
              <a:t> </a:t>
            </a:r>
            <a:r>
              <a:rPr lang="cs-CZ" b="1" i="1" dirty="0" err="1" smtClean="0"/>
              <a:t>pääkaupunki</a:t>
            </a:r>
            <a:r>
              <a:rPr lang="cs-CZ" b="1" i="1" dirty="0" smtClean="0"/>
              <a:t>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Oslo, Praha, </a:t>
            </a:r>
            <a:r>
              <a:rPr lang="cs-CZ" dirty="0" err="1" smtClean="0"/>
              <a:t>Pariisi</a:t>
            </a:r>
            <a:r>
              <a:rPr lang="cs-CZ" dirty="0" smtClean="0"/>
              <a:t>, </a:t>
            </a:r>
            <a:r>
              <a:rPr lang="cs-CZ" dirty="0" err="1" smtClean="0"/>
              <a:t>Lontoo</a:t>
            </a:r>
            <a:r>
              <a:rPr lang="cs-CZ" dirty="0" smtClean="0"/>
              <a:t>, </a:t>
            </a:r>
            <a:r>
              <a:rPr lang="cs-CZ" dirty="0" err="1" smtClean="0"/>
              <a:t>Berliini</a:t>
            </a:r>
            <a:r>
              <a:rPr lang="cs-CZ" dirty="0" smtClean="0"/>
              <a:t>, </a:t>
            </a:r>
            <a:r>
              <a:rPr lang="cs-CZ" dirty="0" err="1" smtClean="0"/>
              <a:t>Helsinki</a:t>
            </a:r>
            <a:r>
              <a:rPr lang="cs-CZ" dirty="0" smtClean="0"/>
              <a:t>, </a:t>
            </a:r>
            <a:r>
              <a:rPr lang="cs-CZ" dirty="0" err="1" smtClean="0"/>
              <a:t>Rooma</a:t>
            </a:r>
            <a:r>
              <a:rPr lang="cs-CZ" dirty="0" smtClean="0"/>
              <a:t>, </a:t>
            </a:r>
            <a:r>
              <a:rPr lang="cs-CZ" dirty="0" err="1" smtClean="0"/>
              <a:t>Kööpenhamina</a:t>
            </a:r>
            <a:r>
              <a:rPr lang="cs-CZ" dirty="0" smtClean="0"/>
              <a:t>, </a:t>
            </a:r>
            <a:r>
              <a:rPr lang="cs-CZ" dirty="0" err="1" smtClean="0"/>
              <a:t>Tallinna</a:t>
            </a:r>
            <a:r>
              <a:rPr lang="cs-CZ" dirty="0" smtClean="0"/>
              <a:t>, Bratislava, </a:t>
            </a:r>
            <a:r>
              <a:rPr lang="cs-CZ" dirty="0" err="1" smtClean="0"/>
              <a:t>Ateena</a:t>
            </a:r>
            <a:r>
              <a:rPr lang="cs-CZ" dirty="0" smtClean="0"/>
              <a:t>, </a:t>
            </a:r>
            <a:r>
              <a:rPr lang="cs-CZ" dirty="0" err="1" smtClean="0"/>
              <a:t>Reykjavik</a:t>
            </a:r>
            <a:r>
              <a:rPr lang="cs-CZ" dirty="0" smtClean="0"/>
              <a:t>, Ankara, </a:t>
            </a:r>
            <a:r>
              <a:rPr lang="cs-CZ" dirty="0" err="1" smtClean="0"/>
              <a:t>Brysseli</a:t>
            </a:r>
            <a:r>
              <a:rPr lang="cs-CZ" dirty="0" smtClean="0"/>
              <a:t>, </a:t>
            </a:r>
            <a:r>
              <a:rPr lang="cs-CZ" dirty="0" err="1" smtClean="0"/>
              <a:t>Wien</a:t>
            </a:r>
            <a:endParaRPr lang="cs-CZ" dirty="0"/>
          </a:p>
        </p:txBody>
      </p:sp>
      <p:pic>
        <p:nvPicPr>
          <p:cNvPr id="5122" name="Picture 2" descr="C:\Program Files (x86)\Microsoft Office\MEDIA\CAGCAT10\j0157763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653136"/>
            <a:ext cx="1794967" cy="1811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44560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HARJOITUS 10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95536" y="1447800"/>
            <a:ext cx="8291264" cy="4789512"/>
          </a:xfrm>
          <a:noFill/>
        </p:spPr>
        <p:txBody>
          <a:bodyPr/>
          <a:lstStyle/>
          <a:p>
            <a:pPr marL="0" indent="0">
              <a:buNone/>
            </a:pPr>
            <a:r>
              <a:rPr lang="cs-CZ" b="1" dirty="0" err="1" smtClean="0"/>
              <a:t>Käännä</a:t>
            </a:r>
            <a:r>
              <a:rPr lang="cs-CZ" b="1" dirty="0" smtClean="0"/>
              <a:t> – přelož</a:t>
            </a:r>
            <a:r>
              <a:rPr lang="cs-CZ" dirty="0" smtClean="0"/>
              <a:t>: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5 domů, </a:t>
            </a:r>
            <a:r>
              <a:rPr lang="cs-CZ" dirty="0" smtClean="0">
                <a:solidFill>
                  <a:srgbClr val="00B0F0"/>
                </a:solidFill>
              </a:rPr>
              <a:t>9 ostrovů</a:t>
            </a:r>
            <a:r>
              <a:rPr lang="cs-CZ" dirty="0" smtClean="0"/>
              <a:t>, 16 Finů, 4 studenti, 1 učitel, 7 dnů, </a:t>
            </a:r>
            <a:r>
              <a:rPr lang="cs-CZ" dirty="0" smtClean="0">
                <a:solidFill>
                  <a:srgbClr val="00B0F0"/>
                </a:solidFill>
              </a:rPr>
              <a:t>300 obyvatel</a:t>
            </a:r>
            <a:r>
              <a:rPr lang="cs-CZ" dirty="0" smtClean="0"/>
              <a:t>, 105 kamenů, 44 dívek, 15 žen, 6 škol, 12 univerzit, 10 000 jezer, 3 noci, </a:t>
            </a:r>
            <a:r>
              <a:rPr lang="cs-CZ" dirty="0" smtClean="0">
                <a:solidFill>
                  <a:srgbClr val="00B0F0"/>
                </a:solidFill>
              </a:rPr>
              <a:t>40 jazyků</a:t>
            </a:r>
            <a:r>
              <a:rPr lang="cs-CZ" dirty="0" smtClean="0"/>
              <a:t>, 124 knih, 1 slunce, 35 koček, 74 vlajek, 21 psů, 14 lvů, </a:t>
            </a:r>
            <a:r>
              <a:rPr lang="cs-CZ" dirty="0" smtClean="0">
                <a:solidFill>
                  <a:srgbClr val="00B0F0"/>
                </a:solidFill>
              </a:rPr>
              <a:t>567 Švédů</a:t>
            </a:r>
            <a:r>
              <a:rPr lang="cs-CZ" dirty="0" smtClean="0"/>
              <a:t>, 18 kostelů, 53 republik, </a:t>
            </a:r>
            <a:r>
              <a:rPr lang="cs-CZ" dirty="0" smtClean="0">
                <a:solidFill>
                  <a:srgbClr val="00B0F0"/>
                </a:solidFill>
              </a:rPr>
              <a:t>333 stromů</a:t>
            </a:r>
            <a:r>
              <a:rPr lang="cs-CZ" dirty="0" smtClean="0"/>
              <a:t>, 8 sousedů, 200 květin, </a:t>
            </a:r>
            <a:r>
              <a:rPr lang="cs-CZ" dirty="0" smtClean="0">
                <a:solidFill>
                  <a:srgbClr val="00B0F0"/>
                </a:solidFill>
              </a:rPr>
              <a:t>33 poloostrovů</a:t>
            </a:r>
            <a:r>
              <a:rPr lang="cs-CZ" dirty="0" smtClean="0"/>
              <a:t>, 478 kaváren, </a:t>
            </a:r>
            <a:r>
              <a:rPr lang="cs-CZ" dirty="0" smtClean="0">
                <a:solidFill>
                  <a:srgbClr val="00B0F0"/>
                </a:solidFill>
              </a:rPr>
              <a:t>5698 televizí</a:t>
            </a:r>
            <a:endParaRPr lang="cs-CZ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0635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err="1"/>
              <a:t>s</a:t>
            </a:r>
            <a:r>
              <a:rPr lang="cs-CZ" dirty="0" err="1" smtClean="0"/>
              <a:t>aari</a:t>
            </a:r>
            <a:r>
              <a:rPr lang="cs-CZ" dirty="0" smtClean="0"/>
              <a:t> – </a:t>
            </a:r>
            <a:r>
              <a:rPr lang="cs-CZ" dirty="0" err="1" smtClean="0"/>
              <a:t>saare</a:t>
            </a:r>
            <a:r>
              <a:rPr lang="cs-CZ" dirty="0" smtClean="0"/>
              <a:t>-, </a:t>
            </a:r>
            <a:r>
              <a:rPr lang="cs-CZ" dirty="0" err="1" smtClean="0"/>
              <a:t>saar</a:t>
            </a:r>
            <a:r>
              <a:rPr lang="cs-CZ" dirty="0" smtClean="0"/>
              <a:t>-</a:t>
            </a:r>
          </a:p>
          <a:p>
            <a:pPr marL="0" indent="0">
              <a:buNone/>
            </a:pPr>
            <a:r>
              <a:rPr lang="cs-CZ" dirty="0" err="1"/>
              <a:t>a</a:t>
            </a:r>
            <a:r>
              <a:rPr lang="cs-CZ" dirty="0" err="1" smtClean="0"/>
              <a:t>sukas</a:t>
            </a:r>
            <a:r>
              <a:rPr lang="cs-CZ" dirty="0" smtClean="0"/>
              <a:t> – </a:t>
            </a:r>
            <a:r>
              <a:rPr lang="cs-CZ" dirty="0" err="1" smtClean="0"/>
              <a:t>asu</a:t>
            </a:r>
            <a:r>
              <a:rPr lang="cs-CZ" dirty="0" err="1" smtClean="0">
                <a:solidFill>
                  <a:srgbClr val="00B0F0"/>
                </a:solidFill>
              </a:rPr>
              <a:t>kk</a:t>
            </a:r>
            <a:r>
              <a:rPr lang="cs-CZ" dirty="0" err="1" smtClean="0"/>
              <a:t>aa</a:t>
            </a:r>
            <a:r>
              <a:rPr lang="cs-CZ" dirty="0" smtClean="0"/>
              <a:t>-, </a:t>
            </a:r>
            <a:r>
              <a:rPr lang="cs-CZ" dirty="0" err="1" smtClean="0"/>
              <a:t>asukas</a:t>
            </a:r>
            <a:r>
              <a:rPr lang="cs-CZ" dirty="0" smtClean="0"/>
              <a:t>-</a:t>
            </a:r>
          </a:p>
          <a:p>
            <a:pPr marL="0" indent="0">
              <a:buNone/>
            </a:pPr>
            <a:r>
              <a:rPr lang="cs-CZ" dirty="0" err="1"/>
              <a:t>k</a:t>
            </a:r>
            <a:r>
              <a:rPr lang="cs-CZ" dirty="0" err="1" smtClean="0"/>
              <a:t>ieli</a:t>
            </a:r>
            <a:r>
              <a:rPr lang="cs-CZ" dirty="0" smtClean="0"/>
              <a:t> – </a:t>
            </a:r>
            <a:r>
              <a:rPr lang="cs-CZ" dirty="0" err="1" smtClean="0"/>
              <a:t>kiele</a:t>
            </a:r>
            <a:r>
              <a:rPr lang="cs-CZ" dirty="0" smtClean="0"/>
              <a:t>-, </a:t>
            </a:r>
            <a:r>
              <a:rPr lang="cs-CZ" dirty="0" err="1" smtClean="0"/>
              <a:t>kiel</a:t>
            </a:r>
            <a:r>
              <a:rPr lang="cs-CZ" dirty="0" smtClean="0"/>
              <a:t>-</a:t>
            </a:r>
          </a:p>
          <a:p>
            <a:pPr marL="0" indent="0">
              <a:buNone/>
            </a:pPr>
            <a:r>
              <a:rPr lang="cs-CZ" dirty="0" err="1" smtClean="0"/>
              <a:t>Ruotsi</a:t>
            </a:r>
            <a:r>
              <a:rPr lang="cs-CZ" dirty="0" smtClean="0"/>
              <a:t> – </a:t>
            </a:r>
            <a:r>
              <a:rPr lang="cs-CZ" dirty="0" err="1" smtClean="0"/>
              <a:t>ruots</a:t>
            </a:r>
            <a:r>
              <a:rPr lang="cs-CZ" dirty="0" err="1" smtClean="0">
                <a:solidFill>
                  <a:srgbClr val="00B0F0"/>
                </a:solidFill>
              </a:rPr>
              <a:t>a</a:t>
            </a:r>
            <a:r>
              <a:rPr lang="cs-CZ" dirty="0" err="1" smtClean="0"/>
              <a:t>lainen</a:t>
            </a:r>
            <a:r>
              <a:rPr lang="cs-CZ" dirty="0" smtClean="0"/>
              <a:t> – </a:t>
            </a:r>
            <a:r>
              <a:rPr lang="cs-CZ" dirty="0" err="1" smtClean="0"/>
              <a:t>ruotsalaise</a:t>
            </a:r>
            <a:r>
              <a:rPr lang="cs-CZ" dirty="0" smtClean="0"/>
              <a:t>-, </a:t>
            </a:r>
            <a:r>
              <a:rPr lang="cs-CZ" dirty="0" err="1" smtClean="0"/>
              <a:t>ruotsalais</a:t>
            </a:r>
            <a:r>
              <a:rPr lang="cs-CZ" dirty="0" smtClean="0"/>
              <a:t>-</a:t>
            </a:r>
          </a:p>
          <a:p>
            <a:pPr marL="0" indent="0">
              <a:buNone/>
            </a:pPr>
            <a:r>
              <a:rPr lang="cs-CZ" dirty="0" err="1"/>
              <a:t>p</a:t>
            </a:r>
            <a:r>
              <a:rPr lang="cs-CZ" dirty="0" err="1" smtClean="0"/>
              <a:t>uu</a:t>
            </a:r>
            <a:r>
              <a:rPr lang="cs-CZ" dirty="0" smtClean="0"/>
              <a:t> – </a:t>
            </a:r>
            <a:r>
              <a:rPr lang="cs-CZ" dirty="0" err="1" smtClean="0"/>
              <a:t>puu</a:t>
            </a:r>
            <a:r>
              <a:rPr lang="cs-CZ" dirty="0" smtClean="0"/>
              <a:t>-</a:t>
            </a:r>
          </a:p>
          <a:p>
            <a:pPr marL="0" indent="0">
              <a:buNone/>
            </a:pPr>
            <a:r>
              <a:rPr lang="cs-CZ" dirty="0" err="1"/>
              <a:t>n</a:t>
            </a:r>
            <a:r>
              <a:rPr lang="cs-CZ" dirty="0" err="1" smtClean="0"/>
              <a:t>iemi</a:t>
            </a:r>
            <a:r>
              <a:rPr lang="cs-CZ" dirty="0" smtClean="0"/>
              <a:t> – </a:t>
            </a:r>
            <a:r>
              <a:rPr lang="cs-CZ" dirty="0" err="1" smtClean="0"/>
              <a:t>nieme</a:t>
            </a:r>
            <a:r>
              <a:rPr lang="cs-CZ" dirty="0" smtClean="0"/>
              <a:t>-</a:t>
            </a:r>
          </a:p>
          <a:p>
            <a:pPr marL="0" indent="0">
              <a:buNone/>
            </a:pPr>
            <a:r>
              <a:rPr lang="cs-CZ" dirty="0" err="1"/>
              <a:t>n</a:t>
            </a:r>
            <a:r>
              <a:rPr lang="cs-CZ" dirty="0" err="1" smtClean="0"/>
              <a:t>iemimaa</a:t>
            </a:r>
            <a:r>
              <a:rPr lang="cs-CZ" dirty="0" smtClean="0"/>
              <a:t> – </a:t>
            </a:r>
            <a:r>
              <a:rPr lang="cs-CZ" dirty="0" err="1" smtClean="0"/>
              <a:t>niemimaa</a:t>
            </a:r>
            <a:r>
              <a:rPr lang="cs-CZ" dirty="0" smtClean="0"/>
              <a:t>-</a:t>
            </a:r>
          </a:p>
          <a:p>
            <a:pPr marL="0" indent="0">
              <a:buNone/>
            </a:pPr>
            <a:r>
              <a:rPr lang="cs-CZ" dirty="0" err="1"/>
              <a:t>t</a:t>
            </a:r>
            <a:r>
              <a:rPr lang="cs-CZ" dirty="0" err="1" smtClean="0"/>
              <a:t>elevisio</a:t>
            </a:r>
            <a:r>
              <a:rPr lang="cs-CZ" dirty="0" smtClean="0"/>
              <a:t> – </a:t>
            </a:r>
            <a:r>
              <a:rPr lang="cs-CZ" dirty="0" err="1" smtClean="0"/>
              <a:t>televisio</a:t>
            </a:r>
            <a:r>
              <a:rPr lang="cs-CZ" dirty="0" smtClean="0"/>
              <a:t>-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942780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HARJOITUS 11: </a:t>
            </a:r>
            <a:r>
              <a:rPr lang="cs-CZ" dirty="0" err="1" smtClean="0"/>
              <a:t>Täytä</a:t>
            </a:r>
            <a:r>
              <a:rPr lang="cs-CZ" dirty="0" smtClean="0"/>
              <a:t> </a:t>
            </a:r>
            <a:r>
              <a:rPr lang="cs-CZ" dirty="0" err="1" smtClean="0"/>
              <a:t>lomake</a:t>
            </a:r>
            <a:endParaRPr lang="cs-CZ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558" y="1412776"/>
            <a:ext cx="7019650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557" y="5341276"/>
            <a:ext cx="6798993" cy="1328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Šipka doleva 3"/>
          <p:cNvSpPr/>
          <p:nvPr/>
        </p:nvSpPr>
        <p:spPr>
          <a:xfrm>
            <a:off x="7956376" y="5380623"/>
            <a:ext cx="864096" cy="48808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4786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HARJOITUS 1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err="1" smtClean="0"/>
              <a:t>Valitse</a:t>
            </a:r>
            <a:r>
              <a:rPr lang="cs-CZ" b="1" dirty="0" smtClean="0"/>
              <a:t> </a:t>
            </a:r>
            <a:r>
              <a:rPr lang="cs-CZ" b="1" dirty="0" err="1" smtClean="0"/>
              <a:t>oikea</a:t>
            </a:r>
            <a:r>
              <a:rPr lang="cs-CZ" b="1" dirty="0" smtClean="0"/>
              <a:t> </a:t>
            </a:r>
            <a:r>
              <a:rPr lang="cs-CZ" b="1" dirty="0" err="1" smtClean="0"/>
              <a:t>pääte</a:t>
            </a:r>
            <a:r>
              <a:rPr lang="cs-CZ" b="1" dirty="0" smtClean="0"/>
              <a:t> – zvol správnou koncovku</a:t>
            </a:r>
            <a:r>
              <a:rPr lang="cs-CZ" dirty="0" smtClean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cs-CZ" i="1" dirty="0" err="1" smtClean="0"/>
              <a:t>Hän</a:t>
            </a:r>
            <a:r>
              <a:rPr lang="cs-CZ" i="1" dirty="0" smtClean="0"/>
              <a:t> </a:t>
            </a:r>
            <a:r>
              <a:rPr lang="cs-CZ" i="1" dirty="0" err="1" smtClean="0"/>
              <a:t>asu</a:t>
            </a:r>
            <a:r>
              <a:rPr lang="cs-CZ" i="1" dirty="0" smtClean="0"/>
              <a:t>__ </a:t>
            </a:r>
            <a:r>
              <a:rPr lang="cs-CZ" i="1" dirty="0" err="1" smtClean="0"/>
              <a:t>Tukholma</a:t>
            </a:r>
            <a:r>
              <a:rPr lang="cs-CZ" i="1" dirty="0" smtClean="0"/>
              <a:t>___, </a:t>
            </a:r>
            <a:r>
              <a:rPr lang="cs-CZ" i="1" dirty="0" err="1" smtClean="0"/>
              <a:t>Ruotsi</a:t>
            </a:r>
            <a:r>
              <a:rPr lang="cs-CZ" i="1" dirty="0" smtClean="0"/>
              <a:t>___.</a:t>
            </a:r>
          </a:p>
          <a:p>
            <a:pPr marL="514350" indent="-514350">
              <a:buFont typeface="+mj-lt"/>
              <a:buAutoNum type="arabicPeriod"/>
            </a:pPr>
            <a:r>
              <a:rPr lang="cs-CZ" i="1" dirty="0" err="1" smtClean="0"/>
              <a:t>Hän</a:t>
            </a:r>
            <a:r>
              <a:rPr lang="cs-CZ" i="1" dirty="0" smtClean="0"/>
              <a:t> </a:t>
            </a:r>
            <a:r>
              <a:rPr lang="cs-CZ" i="1" dirty="0" err="1" smtClean="0"/>
              <a:t>puhu</a:t>
            </a:r>
            <a:r>
              <a:rPr lang="cs-CZ" i="1" dirty="0" smtClean="0"/>
              <a:t>___ </a:t>
            </a:r>
            <a:r>
              <a:rPr lang="cs-CZ" i="1" dirty="0" err="1" smtClean="0"/>
              <a:t>ruotsi</a:t>
            </a:r>
            <a:r>
              <a:rPr lang="cs-CZ" i="1" dirty="0" smtClean="0"/>
              <a:t>___.</a:t>
            </a:r>
          </a:p>
          <a:p>
            <a:pPr marL="514350" indent="-514350">
              <a:buFont typeface="+mj-lt"/>
              <a:buAutoNum type="arabicPeriod"/>
            </a:pPr>
            <a:r>
              <a:rPr lang="cs-CZ" i="1" dirty="0" err="1" smtClean="0"/>
              <a:t>Opiskele</a:t>
            </a:r>
            <a:r>
              <a:rPr lang="cs-CZ" i="1" dirty="0" smtClean="0"/>
              <a:t>___ </a:t>
            </a:r>
            <a:r>
              <a:rPr lang="cs-CZ" i="1" dirty="0" err="1" smtClean="0"/>
              <a:t>sinä</a:t>
            </a:r>
            <a:r>
              <a:rPr lang="cs-CZ" i="1" dirty="0" smtClean="0"/>
              <a:t> </a:t>
            </a:r>
            <a:r>
              <a:rPr lang="cs-CZ" i="1" dirty="0" err="1" smtClean="0"/>
              <a:t>yliopisto</a:t>
            </a:r>
            <a:r>
              <a:rPr lang="cs-CZ" i="1" dirty="0" smtClean="0"/>
              <a:t>____?</a:t>
            </a:r>
          </a:p>
          <a:p>
            <a:pPr marL="514350" indent="-514350">
              <a:buFont typeface="+mj-lt"/>
              <a:buAutoNum type="arabicPeriod"/>
            </a:pPr>
            <a:r>
              <a:rPr lang="cs-CZ" i="1" dirty="0" err="1" smtClean="0"/>
              <a:t>Me</a:t>
            </a:r>
            <a:r>
              <a:rPr lang="cs-CZ" i="1" dirty="0" smtClean="0"/>
              <a:t> </a:t>
            </a:r>
            <a:r>
              <a:rPr lang="cs-CZ" i="1" dirty="0" err="1" smtClean="0"/>
              <a:t>opiskele</a:t>
            </a:r>
            <a:r>
              <a:rPr lang="cs-CZ" i="1" dirty="0" smtClean="0"/>
              <a:t>____ </a:t>
            </a:r>
            <a:r>
              <a:rPr lang="cs-CZ" i="1" dirty="0" err="1" smtClean="0"/>
              <a:t>englanti</a:t>
            </a:r>
            <a:r>
              <a:rPr lang="cs-CZ" i="1" dirty="0" smtClean="0"/>
              <a:t>___.</a:t>
            </a:r>
          </a:p>
          <a:p>
            <a:pPr marL="514350" indent="-514350">
              <a:buFont typeface="+mj-lt"/>
              <a:buAutoNum type="arabicPeriod"/>
            </a:pPr>
            <a:r>
              <a:rPr lang="cs-CZ" i="1" dirty="0" smtClean="0"/>
              <a:t>Te </a:t>
            </a:r>
            <a:r>
              <a:rPr lang="cs-CZ" i="1" dirty="0" err="1" smtClean="0"/>
              <a:t>puhu</a:t>
            </a:r>
            <a:r>
              <a:rPr lang="cs-CZ" i="1" dirty="0" smtClean="0"/>
              <a:t>___ </a:t>
            </a:r>
            <a:r>
              <a:rPr lang="cs-CZ" i="1" dirty="0" err="1" smtClean="0"/>
              <a:t>hyvä</a:t>
            </a:r>
            <a:r>
              <a:rPr lang="cs-CZ" i="1" dirty="0" smtClean="0"/>
              <a:t>___ </a:t>
            </a:r>
            <a:r>
              <a:rPr lang="cs-CZ" i="1" dirty="0" err="1" smtClean="0"/>
              <a:t>tšekki</a:t>
            </a:r>
            <a:r>
              <a:rPr lang="cs-CZ" i="1" dirty="0" smtClean="0"/>
              <a:t>___.</a:t>
            </a:r>
          </a:p>
          <a:p>
            <a:pPr marL="514350" indent="-514350">
              <a:buFont typeface="+mj-lt"/>
              <a:buAutoNum type="arabicPeriod"/>
            </a:pPr>
            <a:r>
              <a:rPr lang="cs-CZ" i="1" dirty="0" smtClean="0"/>
              <a:t>Mi___ </a:t>
            </a:r>
            <a:r>
              <a:rPr lang="cs-CZ" i="1" dirty="0" err="1" smtClean="0"/>
              <a:t>kaupungi</a:t>
            </a:r>
            <a:r>
              <a:rPr lang="cs-CZ" i="1" dirty="0" smtClean="0"/>
              <a:t>___ </a:t>
            </a:r>
            <a:r>
              <a:rPr lang="cs-CZ" i="1" dirty="0" err="1" smtClean="0"/>
              <a:t>sinä</a:t>
            </a:r>
            <a:r>
              <a:rPr lang="cs-CZ" i="1" dirty="0" smtClean="0"/>
              <a:t> </a:t>
            </a:r>
            <a:r>
              <a:rPr lang="cs-CZ" i="1" dirty="0" err="1" smtClean="0"/>
              <a:t>asu</a:t>
            </a:r>
            <a:r>
              <a:rPr lang="cs-CZ" i="1" dirty="0" smtClean="0"/>
              <a:t>___?</a:t>
            </a:r>
          </a:p>
          <a:p>
            <a:pPr marL="514350" indent="-514350">
              <a:buFont typeface="+mj-lt"/>
              <a:buAutoNum type="arabicPeriod"/>
            </a:pPr>
            <a:r>
              <a:rPr lang="cs-CZ" i="1" dirty="0" smtClean="0"/>
              <a:t>Kuka </a:t>
            </a:r>
            <a:r>
              <a:rPr lang="cs-CZ" i="1" dirty="0" err="1" smtClean="0"/>
              <a:t>puhu</a:t>
            </a:r>
            <a:r>
              <a:rPr lang="cs-CZ" i="1" dirty="0" smtClean="0"/>
              <a:t>___ </a:t>
            </a:r>
            <a:r>
              <a:rPr lang="cs-CZ" i="1" dirty="0" err="1" smtClean="0"/>
              <a:t>ranska</a:t>
            </a:r>
            <a:r>
              <a:rPr lang="cs-CZ" i="1" dirty="0" smtClean="0"/>
              <a:t>___?</a:t>
            </a:r>
          </a:p>
          <a:p>
            <a:pPr marL="514350" indent="-514350">
              <a:buFont typeface="+mj-lt"/>
              <a:buAutoNum type="arabicPeriod"/>
            </a:pPr>
            <a:r>
              <a:rPr lang="cs-CZ" i="1" dirty="0" smtClean="0"/>
              <a:t>He </a:t>
            </a:r>
            <a:r>
              <a:rPr lang="cs-CZ" i="1" dirty="0" err="1" smtClean="0"/>
              <a:t>puhu</a:t>
            </a:r>
            <a:r>
              <a:rPr lang="cs-CZ" i="1" dirty="0" smtClean="0"/>
              <a:t>___ </a:t>
            </a:r>
            <a:r>
              <a:rPr lang="cs-CZ" i="1" dirty="0" err="1" smtClean="0"/>
              <a:t>huono</a:t>
            </a:r>
            <a:r>
              <a:rPr lang="cs-CZ" i="1" dirty="0" smtClean="0"/>
              <a:t>___ </a:t>
            </a:r>
            <a:r>
              <a:rPr lang="cs-CZ" i="1" dirty="0" err="1" smtClean="0"/>
              <a:t>saksa</a:t>
            </a:r>
            <a:r>
              <a:rPr lang="cs-CZ" i="1" dirty="0" smtClean="0"/>
              <a:t>___.</a:t>
            </a:r>
          </a:p>
          <a:p>
            <a:pPr marL="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2363921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Oppikirja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err="1" smtClean="0"/>
              <a:t>Värit</a:t>
            </a:r>
            <a:r>
              <a:rPr lang="cs-CZ" dirty="0" smtClean="0"/>
              <a:t> – s. 39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Pro hravé </a:t>
            </a:r>
            <a:r>
              <a:rPr lang="cs-CZ" dirty="0" smtClean="0">
                <a:sym typeface="Wingdings" panose="05000000000000000000" pitchFamily="2" charset="2"/>
              </a:rPr>
              <a:t></a:t>
            </a:r>
            <a:r>
              <a:rPr lang="cs-CZ" dirty="0" smtClean="0"/>
              <a:t>:</a:t>
            </a:r>
          </a:p>
          <a:p>
            <a:pPr marL="0" indent="0">
              <a:buNone/>
            </a:pPr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www.digitaldialects.com/Finnish/Colour.htm</a:t>
            </a:r>
            <a:endParaRPr lang="cs-CZ" dirty="0" smtClean="0"/>
          </a:p>
          <a:p>
            <a:pPr marL="0" indent="0">
              <a:buNone/>
            </a:pPr>
            <a:r>
              <a:rPr lang="cs-CZ" dirty="0">
                <a:hlinkClick r:id="rId3"/>
              </a:rPr>
              <a:t>https://</a:t>
            </a:r>
            <a:r>
              <a:rPr lang="cs-CZ" dirty="0" smtClean="0">
                <a:hlinkClick r:id="rId3"/>
              </a:rPr>
              <a:t>www.digitaldialects.com/Finnish/numbers_2I.htm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9869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78098"/>
          </a:xfrm>
        </p:spPr>
        <p:txBody>
          <a:bodyPr/>
          <a:lstStyle/>
          <a:p>
            <a:r>
              <a:rPr lang="cs-CZ" dirty="0" smtClean="0"/>
              <a:t>HARJOITUS 2: </a:t>
            </a:r>
            <a:r>
              <a:rPr lang="cs-CZ" dirty="0" err="1" smtClean="0"/>
              <a:t>Lue</a:t>
            </a:r>
            <a:r>
              <a:rPr lang="cs-CZ" dirty="0" smtClean="0"/>
              <a:t> </a:t>
            </a:r>
            <a:r>
              <a:rPr lang="cs-CZ" dirty="0" err="1" smtClean="0"/>
              <a:t>ja</a:t>
            </a:r>
            <a:r>
              <a:rPr lang="cs-CZ" dirty="0" smtClean="0"/>
              <a:t> </a:t>
            </a:r>
            <a:r>
              <a:rPr lang="cs-CZ" dirty="0" err="1" smtClean="0"/>
              <a:t>laske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54" b="2879"/>
          <a:stretch/>
        </p:blipFill>
        <p:spPr bwMode="auto">
          <a:xfrm>
            <a:off x="812588" y="1196752"/>
            <a:ext cx="7477132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5429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HARJOITUS 3: </a:t>
            </a:r>
            <a:r>
              <a:rPr lang="cs-CZ" dirty="0" err="1" smtClean="0"/>
              <a:t>Numerosanelu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1434</a:t>
            </a:r>
          </a:p>
          <a:p>
            <a:pPr marL="0" indent="0">
              <a:buNone/>
            </a:pPr>
            <a:r>
              <a:rPr lang="cs-CZ" dirty="0" smtClean="0"/>
              <a:t>1917</a:t>
            </a:r>
          </a:p>
          <a:p>
            <a:pPr marL="0" indent="0">
              <a:buNone/>
            </a:pPr>
            <a:r>
              <a:rPr lang="cs-CZ" dirty="0" smtClean="0"/>
              <a:t>1868</a:t>
            </a:r>
          </a:p>
          <a:p>
            <a:pPr marL="0" indent="0">
              <a:buNone/>
            </a:pPr>
            <a:r>
              <a:rPr lang="cs-CZ" dirty="0" smtClean="0"/>
              <a:t>1620</a:t>
            </a:r>
          </a:p>
          <a:p>
            <a:pPr marL="0" indent="0">
              <a:buNone/>
            </a:pPr>
            <a:r>
              <a:rPr lang="cs-CZ" dirty="0" smtClean="0"/>
              <a:t>1945</a:t>
            </a:r>
          </a:p>
          <a:p>
            <a:pPr marL="0" indent="0">
              <a:buNone/>
            </a:pPr>
            <a:r>
              <a:rPr lang="cs-CZ" dirty="0" smtClean="0"/>
              <a:t>2020</a:t>
            </a:r>
          </a:p>
          <a:p>
            <a:pPr marL="0" indent="0">
              <a:buNone/>
            </a:pPr>
            <a:r>
              <a:rPr lang="cs-CZ" dirty="0" smtClean="0"/>
              <a:t>1989</a:t>
            </a:r>
          </a:p>
          <a:p>
            <a:pPr marL="0" indent="0">
              <a:buNone/>
            </a:pPr>
            <a:r>
              <a:rPr lang="cs-CZ" dirty="0" smtClean="0"/>
              <a:t>1968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69147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Kuinka</a:t>
            </a:r>
            <a:r>
              <a:rPr lang="cs-CZ" dirty="0" smtClean="0"/>
              <a:t> </a:t>
            </a:r>
            <a:r>
              <a:rPr lang="cs-CZ" dirty="0" err="1" smtClean="0"/>
              <a:t>vanha</a:t>
            </a:r>
            <a:r>
              <a:rPr lang="cs-CZ" dirty="0" smtClean="0"/>
              <a:t> </a:t>
            </a:r>
            <a:r>
              <a:rPr lang="cs-CZ" dirty="0" err="1" smtClean="0"/>
              <a:t>sinä</a:t>
            </a:r>
            <a:r>
              <a:rPr lang="cs-CZ" dirty="0" smtClean="0"/>
              <a:t> </a:t>
            </a:r>
            <a:r>
              <a:rPr lang="cs-CZ" dirty="0" err="1" smtClean="0"/>
              <a:t>olet</a:t>
            </a:r>
            <a:r>
              <a:rPr lang="cs-CZ" dirty="0" smtClean="0"/>
              <a:t>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i="1" dirty="0" err="1" smtClean="0"/>
              <a:t>Minä</a:t>
            </a:r>
            <a:r>
              <a:rPr lang="cs-CZ" i="1" dirty="0" smtClean="0"/>
              <a:t> </a:t>
            </a:r>
            <a:r>
              <a:rPr lang="cs-CZ" i="1" dirty="0" err="1" smtClean="0"/>
              <a:t>olen</a:t>
            </a:r>
            <a:r>
              <a:rPr lang="cs-CZ" i="1" dirty="0" smtClean="0"/>
              <a:t> 20 </a:t>
            </a:r>
            <a:r>
              <a:rPr lang="cs-CZ" b="1" i="1" dirty="0" err="1" smtClean="0"/>
              <a:t>vuotta</a:t>
            </a:r>
            <a:r>
              <a:rPr lang="cs-CZ" b="1" i="1" dirty="0" smtClean="0"/>
              <a:t> </a:t>
            </a:r>
            <a:r>
              <a:rPr lang="cs-CZ" b="1" i="1" dirty="0" err="1" smtClean="0"/>
              <a:t>vanha</a:t>
            </a:r>
            <a:r>
              <a:rPr lang="cs-CZ" i="1" dirty="0" smtClean="0"/>
              <a:t>.</a:t>
            </a:r>
          </a:p>
          <a:p>
            <a:pPr marL="0" indent="0">
              <a:buNone/>
            </a:pPr>
            <a:r>
              <a:rPr lang="cs-CZ" i="1" dirty="0" err="1" smtClean="0"/>
              <a:t>Minä</a:t>
            </a:r>
            <a:r>
              <a:rPr lang="cs-CZ" i="1" dirty="0" smtClean="0"/>
              <a:t> </a:t>
            </a:r>
            <a:r>
              <a:rPr lang="cs-CZ" i="1" dirty="0" err="1" smtClean="0"/>
              <a:t>olen</a:t>
            </a:r>
            <a:r>
              <a:rPr lang="cs-CZ" i="1" dirty="0" smtClean="0"/>
              <a:t> 20-</a:t>
            </a:r>
            <a:r>
              <a:rPr lang="cs-CZ" b="1" i="1" dirty="0" smtClean="0"/>
              <a:t>vuotias</a:t>
            </a:r>
            <a:r>
              <a:rPr lang="cs-CZ" i="1" dirty="0" smtClean="0"/>
              <a:t>.</a:t>
            </a:r>
          </a:p>
          <a:p>
            <a:pPr marL="0" indent="0">
              <a:buNone/>
            </a:pPr>
            <a:endParaRPr lang="cs-CZ" i="1" dirty="0"/>
          </a:p>
          <a:p>
            <a:pPr marL="0" indent="0">
              <a:buNone/>
            </a:pPr>
            <a:r>
              <a:rPr lang="cs-CZ" i="1" dirty="0" err="1" smtClean="0"/>
              <a:t>Kuinka</a:t>
            </a:r>
            <a:r>
              <a:rPr lang="cs-CZ" i="1" dirty="0" smtClean="0"/>
              <a:t> </a:t>
            </a:r>
            <a:r>
              <a:rPr lang="cs-CZ" i="1" dirty="0" err="1" smtClean="0"/>
              <a:t>vanha</a:t>
            </a:r>
            <a:r>
              <a:rPr lang="cs-CZ" i="1" dirty="0" smtClean="0"/>
              <a:t> </a:t>
            </a:r>
            <a:r>
              <a:rPr lang="cs-CZ" i="1" dirty="0" err="1" smtClean="0"/>
              <a:t>sinä</a:t>
            </a:r>
            <a:r>
              <a:rPr lang="cs-CZ" i="1" dirty="0" smtClean="0"/>
              <a:t> </a:t>
            </a:r>
            <a:r>
              <a:rPr lang="cs-CZ" i="1" dirty="0" err="1" smtClean="0"/>
              <a:t>olet</a:t>
            </a:r>
            <a:r>
              <a:rPr lang="cs-CZ" i="1" dirty="0" smtClean="0"/>
              <a:t>?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1333338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34082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TEKSTI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23528" y="908720"/>
            <a:ext cx="8363272" cy="554461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i-FI" dirty="0"/>
              <a:t>Suomessa on yli 5 miljoonaa asukasta</a:t>
            </a:r>
            <a:r>
              <a:rPr lang="fi-FI" dirty="0" smtClean="0"/>
              <a:t>.</a:t>
            </a:r>
            <a:r>
              <a:rPr lang="cs-CZ" dirty="0" smtClean="0"/>
              <a:t> </a:t>
            </a:r>
            <a:r>
              <a:rPr lang="cs-CZ" dirty="0" err="1" smtClean="0"/>
              <a:t>Suomalaiset</a:t>
            </a:r>
            <a:r>
              <a:rPr lang="cs-CZ" dirty="0" smtClean="0"/>
              <a:t> </a:t>
            </a:r>
            <a:r>
              <a:rPr lang="cs-CZ" dirty="0" err="1" smtClean="0"/>
              <a:t>puhuvat</a:t>
            </a:r>
            <a:r>
              <a:rPr lang="cs-CZ" dirty="0" smtClean="0"/>
              <a:t> </a:t>
            </a:r>
            <a:r>
              <a:rPr lang="cs-CZ" dirty="0" err="1" smtClean="0"/>
              <a:t>suomea</a:t>
            </a:r>
            <a:r>
              <a:rPr lang="cs-CZ" dirty="0" smtClean="0"/>
              <a:t> </a:t>
            </a:r>
            <a:r>
              <a:rPr lang="cs-CZ" dirty="0" err="1" smtClean="0"/>
              <a:t>tai</a:t>
            </a:r>
            <a:r>
              <a:rPr lang="cs-CZ" dirty="0" smtClean="0"/>
              <a:t> </a:t>
            </a:r>
            <a:r>
              <a:rPr lang="cs-CZ" dirty="0" err="1" smtClean="0"/>
              <a:t>ruotsia</a:t>
            </a:r>
            <a:r>
              <a:rPr lang="cs-CZ" dirty="0" smtClean="0"/>
              <a:t> </a:t>
            </a:r>
            <a:r>
              <a:rPr lang="cs-CZ" dirty="0" err="1" smtClean="0"/>
              <a:t>tai</a:t>
            </a:r>
            <a:r>
              <a:rPr lang="cs-CZ" dirty="0" smtClean="0"/>
              <a:t> </a:t>
            </a:r>
            <a:r>
              <a:rPr lang="cs-CZ" dirty="0" err="1" smtClean="0"/>
              <a:t>saamea</a:t>
            </a:r>
            <a:r>
              <a:rPr lang="cs-CZ" dirty="0" smtClean="0"/>
              <a:t>. </a:t>
            </a:r>
            <a:r>
              <a:rPr lang="cs-CZ" dirty="0" err="1" smtClean="0"/>
              <a:t>Suomen</a:t>
            </a:r>
            <a:r>
              <a:rPr lang="cs-CZ" dirty="0" smtClean="0"/>
              <a:t> </a:t>
            </a:r>
            <a:r>
              <a:rPr lang="cs-CZ" dirty="0" err="1" smtClean="0"/>
              <a:t>pääkaupunki</a:t>
            </a:r>
            <a:r>
              <a:rPr lang="cs-CZ" dirty="0" smtClean="0"/>
              <a:t> on </a:t>
            </a:r>
            <a:r>
              <a:rPr lang="cs-CZ" dirty="0" err="1" smtClean="0"/>
              <a:t>Helsinki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-</a:t>
            </a:r>
            <a:r>
              <a:rPr lang="cs-CZ" dirty="0" err="1" smtClean="0"/>
              <a:t>Oletko</a:t>
            </a:r>
            <a:r>
              <a:rPr lang="cs-CZ" dirty="0" smtClean="0"/>
              <a:t> </a:t>
            </a:r>
            <a:r>
              <a:rPr lang="cs-CZ" dirty="0" err="1" smtClean="0"/>
              <a:t>suomalainen</a:t>
            </a:r>
            <a:r>
              <a:rPr lang="cs-CZ" dirty="0" smtClean="0"/>
              <a:t>?</a:t>
            </a:r>
          </a:p>
          <a:p>
            <a:pPr marL="0" indent="0">
              <a:buNone/>
            </a:pPr>
            <a:r>
              <a:rPr lang="cs-CZ" dirty="0" smtClean="0"/>
              <a:t>-</a:t>
            </a:r>
            <a:r>
              <a:rPr lang="cs-CZ" dirty="0" err="1" smtClean="0"/>
              <a:t>Olen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r>
              <a:rPr lang="cs-CZ" dirty="0" smtClean="0"/>
              <a:t>-</a:t>
            </a:r>
            <a:r>
              <a:rPr lang="fi-FI" dirty="0" smtClean="0"/>
              <a:t>Puhutko </a:t>
            </a:r>
            <a:r>
              <a:rPr lang="fi-FI" dirty="0"/>
              <a:t>suomea?</a:t>
            </a:r>
            <a:br>
              <a:rPr lang="fi-FI" dirty="0"/>
            </a:br>
            <a:r>
              <a:rPr lang="fi-FI" dirty="0"/>
              <a:t>-Joo. Kyllä mä puhun.</a:t>
            </a:r>
          </a:p>
          <a:p>
            <a:pPr marL="0" indent="0">
              <a:buNone/>
            </a:pPr>
            <a:r>
              <a:rPr lang="fi-FI" dirty="0"/>
              <a:t>-</a:t>
            </a:r>
            <a:r>
              <a:rPr lang="fi-FI" dirty="0" smtClean="0"/>
              <a:t>Puhutko</a:t>
            </a:r>
            <a:r>
              <a:rPr lang="cs-CZ" dirty="0" smtClean="0"/>
              <a:t> </a:t>
            </a:r>
            <a:r>
              <a:rPr lang="cs-CZ" dirty="0" err="1" smtClean="0"/>
              <a:t>myös</a:t>
            </a:r>
            <a:r>
              <a:rPr lang="fi-FI" dirty="0" smtClean="0"/>
              <a:t> </a:t>
            </a:r>
            <a:r>
              <a:rPr lang="fi-FI" dirty="0"/>
              <a:t>englantia</a:t>
            </a:r>
            <a:r>
              <a:rPr lang="fi-FI" dirty="0" smtClean="0"/>
              <a:t>?</a:t>
            </a:r>
            <a:r>
              <a:rPr lang="cs-CZ" dirty="0" smtClean="0"/>
              <a:t>  </a:t>
            </a:r>
            <a:r>
              <a:rPr lang="fi-FI" dirty="0"/>
              <a:t/>
            </a:r>
            <a:br>
              <a:rPr lang="fi-FI" dirty="0"/>
            </a:br>
            <a:r>
              <a:rPr lang="fi-FI" dirty="0"/>
              <a:t>-</a:t>
            </a:r>
            <a:r>
              <a:rPr lang="fi-FI" i="1" dirty="0"/>
              <a:t>Yes I do</a:t>
            </a:r>
            <a:r>
              <a:rPr lang="fi-FI" dirty="0"/>
              <a:t>... Ja minä puhun </a:t>
            </a:r>
            <a:r>
              <a:rPr lang="cs-CZ" dirty="0" err="1" smtClean="0"/>
              <a:t>ruotsia</a:t>
            </a:r>
            <a:r>
              <a:rPr lang="fi-FI" dirty="0" smtClean="0"/>
              <a:t> </a:t>
            </a:r>
            <a:r>
              <a:rPr lang="fi-FI" dirty="0"/>
              <a:t>ja ranskaa</a:t>
            </a:r>
            <a:r>
              <a:rPr lang="fi-FI" dirty="0" smtClean="0"/>
              <a:t>.</a:t>
            </a:r>
            <a:endParaRPr lang="cs-CZ" dirty="0" smtClean="0"/>
          </a:p>
          <a:p>
            <a:pPr marL="0" indent="0">
              <a:buNone/>
            </a:pPr>
            <a:r>
              <a:rPr lang="fi-FI" dirty="0"/>
              <a:t/>
            </a:r>
            <a:br>
              <a:rPr lang="fi-FI" dirty="0"/>
            </a:br>
            <a:r>
              <a:rPr lang="fi-FI" dirty="0"/>
              <a:t>-Minkä maalainen sinä olet?</a:t>
            </a:r>
            <a:br>
              <a:rPr lang="fi-FI" dirty="0"/>
            </a:br>
            <a:r>
              <a:rPr lang="fi-FI" dirty="0"/>
              <a:t>-Olen </a:t>
            </a:r>
            <a:r>
              <a:rPr lang="fi-FI" dirty="0" smtClean="0"/>
              <a:t>libanonilainen</a:t>
            </a:r>
            <a:r>
              <a:rPr lang="cs-CZ" dirty="0" smtClean="0"/>
              <a:t>, </a:t>
            </a:r>
            <a:r>
              <a:rPr lang="cs-CZ" dirty="0" err="1" smtClean="0"/>
              <a:t>mutta</a:t>
            </a:r>
            <a:r>
              <a:rPr lang="cs-CZ" dirty="0" smtClean="0"/>
              <a:t> nyt </a:t>
            </a:r>
            <a:r>
              <a:rPr lang="cs-CZ" dirty="0" err="1" smtClean="0"/>
              <a:t>asun</a:t>
            </a:r>
            <a:r>
              <a:rPr lang="cs-CZ" dirty="0" smtClean="0"/>
              <a:t> </a:t>
            </a:r>
            <a:r>
              <a:rPr lang="cs-CZ" dirty="0" err="1" smtClean="0"/>
              <a:t>Helsingissä</a:t>
            </a:r>
            <a:r>
              <a:rPr lang="fi-FI" dirty="0" smtClean="0"/>
              <a:t>.</a:t>
            </a:r>
            <a:r>
              <a:rPr lang="cs-CZ" dirty="0" smtClean="0"/>
              <a:t> </a:t>
            </a:r>
            <a:r>
              <a:rPr lang="cs-CZ" dirty="0" err="1" smtClean="0"/>
              <a:t>Helsinki</a:t>
            </a:r>
            <a:r>
              <a:rPr lang="cs-CZ" dirty="0" smtClean="0"/>
              <a:t> on </a:t>
            </a:r>
            <a:r>
              <a:rPr lang="cs-CZ" dirty="0" err="1" smtClean="0"/>
              <a:t>kaunis</a:t>
            </a:r>
            <a:r>
              <a:rPr lang="cs-CZ" dirty="0" smtClean="0"/>
              <a:t> </a:t>
            </a:r>
            <a:r>
              <a:rPr lang="cs-CZ" dirty="0" err="1" smtClean="0"/>
              <a:t>kaupunki</a:t>
            </a:r>
            <a:r>
              <a:rPr lang="cs-CZ" dirty="0" smtClean="0"/>
              <a:t>. </a:t>
            </a:r>
            <a:r>
              <a:rPr lang="cs-CZ" dirty="0" err="1" smtClean="0"/>
              <a:t>Puhun</a:t>
            </a:r>
            <a:r>
              <a:rPr lang="cs-CZ" dirty="0" smtClean="0"/>
              <a:t> jo </a:t>
            </a:r>
            <a:r>
              <a:rPr lang="cs-CZ" dirty="0" err="1" smtClean="0"/>
              <a:t>vähän</a:t>
            </a:r>
            <a:r>
              <a:rPr lang="cs-CZ" dirty="0" smtClean="0"/>
              <a:t> </a:t>
            </a:r>
            <a:r>
              <a:rPr lang="cs-CZ" dirty="0" err="1" smtClean="0"/>
              <a:t>suomeakin</a:t>
            </a:r>
            <a:r>
              <a:rPr lang="cs-CZ" dirty="0" smtClean="0"/>
              <a:t>. </a:t>
            </a:r>
            <a:r>
              <a:rPr lang="cs-CZ" dirty="0" err="1" smtClean="0"/>
              <a:t>Missä</a:t>
            </a:r>
            <a:r>
              <a:rPr lang="cs-CZ" dirty="0" smtClean="0"/>
              <a:t> </a:t>
            </a:r>
            <a:r>
              <a:rPr lang="cs-CZ" dirty="0" err="1" smtClean="0"/>
              <a:t>sinä</a:t>
            </a:r>
            <a:r>
              <a:rPr lang="cs-CZ" dirty="0" smtClean="0"/>
              <a:t> </a:t>
            </a:r>
            <a:r>
              <a:rPr lang="cs-CZ" dirty="0" err="1" smtClean="0"/>
              <a:t>asut</a:t>
            </a:r>
            <a:r>
              <a:rPr lang="cs-CZ" dirty="0" smtClean="0"/>
              <a:t>?</a:t>
            </a:r>
          </a:p>
          <a:p>
            <a:pPr marL="0" indent="0">
              <a:buNone/>
            </a:pPr>
            <a:r>
              <a:rPr lang="cs-CZ" dirty="0" smtClean="0"/>
              <a:t>-En </a:t>
            </a:r>
            <a:r>
              <a:rPr lang="cs-CZ" dirty="0" err="1" smtClean="0"/>
              <a:t>asu</a:t>
            </a:r>
            <a:r>
              <a:rPr lang="cs-CZ" dirty="0" smtClean="0"/>
              <a:t> </a:t>
            </a:r>
            <a:r>
              <a:rPr lang="cs-CZ" dirty="0" err="1" smtClean="0"/>
              <a:t>Helsingissä</a:t>
            </a:r>
            <a:r>
              <a:rPr lang="cs-CZ" dirty="0" smtClean="0"/>
              <a:t>, </a:t>
            </a:r>
            <a:r>
              <a:rPr lang="cs-CZ" dirty="0" err="1" smtClean="0"/>
              <a:t>asun</a:t>
            </a:r>
            <a:r>
              <a:rPr lang="cs-CZ" dirty="0" smtClean="0"/>
              <a:t> </a:t>
            </a:r>
            <a:r>
              <a:rPr lang="cs-CZ" dirty="0" err="1" smtClean="0"/>
              <a:t>Espoossa</a:t>
            </a:r>
            <a:r>
              <a:rPr lang="cs-CZ" dirty="0" smtClean="0"/>
              <a:t>.     </a:t>
            </a:r>
            <a:endParaRPr lang="fi-FI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099" name="Picture 3" descr="C:\Users\Lenka\AppData\Local\Microsoft\Windows\Temporary Internet Files\Content.IE5\G17JJAP3\Lutheran_Cathedral_Helsinki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39" y="2060848"/>
            <a:ext cx="1746777" cy="1944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9995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VÄRIT - barvy</a:t>
            </a:r>
            <a:endParaRPr lang="cs-CZ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4387" r="2879" b="7565"/>
          <a:stretch/>
        </p:blipFill>
        <p:spPr bwMode="auto">
          <a:xfrm>
            <a:off x="1979712" y="1484784"/>
            <a:ext cx="5310534" cy="508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7889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 err="1" smtClean="0"/>
              <a:t>valkoinen</a:t>
            </a:r>
            <a:r>
              <a:rPr lang="cs-CZ" dirty="0" smtClean="0"/>
              <a:t>	</a:t>
            </a:r>
            <a:r>
              <a:rPr lang="cs-CZ" dirty="0" err="1" smtClean="0"/>
              <a:t>suomalainen</a:t>
            </a:r>
            <a:endParaRPr lang="cs-CZ" dirty="0" smtClean="0"/>
          </a:p>
          <a:p>
            <a:pPr marL="0" indent="0">
              <a:buNone/>
            </a:pPr>
            <a:r>
              <a:rPr lang="cs-CZ" dirty="0" err="1" smtClean="0"/>
              <a:t>valkoise</a:t>
            </a:r>
            <a:r>
              <a:rPr lang="cs-CZ" dirty="0" smtClean="0"/>
              <a:t>-	</a:t>
            </a:r>
            <a:r>
              <a:rPr lang="cs-CZ" dirty="0" err="1" smtClean="0"/>
              <a:t>suomalaise</a:t>
            </a:r>
            <a:r>
              <a:rPr lang="cs-CZ" dirty="0" smtClean="0"/>
              <a:t>-</a:t>
            </a:r>
          </a:p>
          <a:p>
            <a:pPr marL="0" indent="0">
              <a:buNone/>
            </a:pPr>
            <a:r>
              <a:rPr lang="cs-CZ" dirty="0" err="1" smtClean="0"/>
              <a:t>valkois</a:t>
            </a:r>
            <a:r>
              <a:rPr lang="cs-CZ" dirty="0" smtClean="0"/>
              <a:t>-ta	</a:t>
            </a:r>
            <a:r>
              <a:rPr lang="cs-CZ" dirty="0" err="1" smtClean="0"/>
              <a:t>suomalais</a:t>
            </a:r>
            <a:r>
              <a:rPr lang="cs-CZ" dirty="0" smtClean="0"/>
              <a:t>-ta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err="1"/>
              <a:t>s</a:t>
            </a:r>
            <a:r>
              <a:rPr lang="cs-CZ" dirty="0" err="1" smtClean="0"/>
              <a:t>ininen</a:t>
            </a:r>
            <a:endParaRPr lang="cs-CZ" dirty="0" smtClean="0"/>
          </a:p>
          <a:p>
            <a:pPr marL="0" indent="0">
              <a:buNone/>
            </a:pPr>
            <a:r>
              <a:rPr lang="cs-CZ" dirty="0" err="1" smtClean="0"/>
              <a:t>sinise</a:t>
            </a:r>
            <a:r>
              <a:rPr lang="cs-CZ" dirty="0" smtClean="0"/>
              <a:t>-</a:t>
            </a:r>
          </a:p>
          <a:p>
            <a:pPr marL="0" indent="0">
              <a:buNone/>
            </a:pPr>
            <a:r>
              <a:rPr lang="cs-CZ" dirty="0" err="1" smtClean="0"/>
              <a:t>sinis-tä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err="1"/>
              <a:t>k</a:t>
            </a:r>
            <a:r>
              <a:rPr lang="cs-CZ" dirty="0" err="1" smtClean="0"/>
              <a:t>eltainen</a:t>
            </a:r>
            <a:endParaRPr lang="cs-CZ" dirty="0" smtClean="0"/>
          </a:p>
          <a:p>
            <a:pPr marL="0" indent="0">
              <a:buNone/>
            </a:pPr>
            <a:r>
              <a:rPr lang="cs-CZ" dirty="0" err="1"/>
              <a:t>k</a:t>
            </a:r>
            <a:r>
              <a:rPr lang="cs-CZ" dirty="0" err="1" smtClean="0"/>
              <a:t>eltaise</a:t>
            </a:r>
            <a:r>
              <a:rPr lang="cs-CZ" dirty="0" smtClean="0"/>
              <a:t>-n</a:t>
            </a:r>
          </a:p>
          <a:p>
            <a:pPr marL="0" indent="0">
              <a:buNone/>
            </a:pPr>
            <a:r>
              <a:rPr lang="cs-CZ" dirty="0" err="1"/>
              <a:t>k</a:t>
            </a:r>
            <a:r>
              <a:rPr lang="cs-CZ" dirty="0" err="1" smtClean="0"/>
              <a:t>eltais</a:t>
            </a:r>
            <a:r>
              <a:rPr lang="cs-CZ" dirty="0" smtClean="0"/>
              <a:t>-ta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047087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MINKÄ VÄRINEN…? Jaké barvy…?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914400" y="1447799"/>
            <a:ext cx="7772400" cy="491949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 err="1" smtClean="0"/>
              <a:t>Minkä</a:t>
            </a:r>
            <a:r>
              <a:rPr lang="cs-CZ" dirty="0" smtClean="0"/>
              <a:t> </a:t>
            </a:r>
            <a:r>
              <a:rPr lang="cs-CZ" dirty="0" err="1" smtClean="0"/>
              <a:t>värinen</a:t>
            </a:r>
            <a:r>
              <a:rPr lang="cs-CZ" dirty="0" smtClean="0"/>
              <a:t> </a:t>
            </a:r>
            <a:r>
              <a:rPr lang="cs-CZ" dirty="0" err="1" smtClean="0"/>
              <a:t>mansikka</a:t>
            </a:r>
            <a:r>
              <a:rPr lang="cs-CZ" dirty="0" smtClean="0"/>
              <a:t> on?</a:t>
            </a:r>
          </a:p>
          <a:p>
            <a:pPr marL="0" indent="0">
              <a:buNone/>
            </a:pPr>
            <a:r>
              <a:rPr lang="cs-CZ" dirty="0" smtClean="0"/>
              <a:t>Se on </a:t>
            </a:r>
            <a:r>
              <a:rPr lang="cs-CZ" dirty="0" err="1" smtClean="0">
                <a:solidFill>
                  <a:srgbClr val="FF0000"/>
                </a:solidFill>
              </a:rPr>
              <a:t>punainen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err="1" smtClean="0"/>
              <a:t>Minkä</a:t>
            </a:r>
            <a:r>
              <a:rPr lang="cs-CZ" dirty="0" smtClean="0"/>
              <a:t> </a:t>
            </a:r>
            <a:r>
              <a:rPr lang="cs-CZ" dirty="0" err="1" smtClean="0"/>
              <a:t>värinen</a:t>
            </a:r>
            <a:r>
              <a:rPr lang="cs-CZ" dirty="0" smtClean="0"/>
              <a:t> </a:t>
            </a:r>
            <a:r>
              <a:rPr lang="cs-CZ" dirty="0" err="1" smtClean="0"/>
              <a:t>aurinko</a:t>
            </a:r>
            <a:r>
              <a:rPr lang="cs-CZ" dirty="0" smtClean="0"/>
              <a:t> on?</a:t>
            </a:r>
          </a:p>
          <a:p>
            <a:pPr marL="0" indent="0">
              <a:buNone/>
            </a:pPr>
            <a:r>
              <a:rPr lang="cs-CZ" dirty="0" smtClean="0"/>
              <a:t>Se on </a:t>
            </a:r>
            <a:r>
              <a:rPr lang="cs-CZ" dirty="0" err="1" smtClean="0">
                <a:solidFill>
                  <a:srgbClr val="FFC000"/>
                </a:solidFill>
              </a:rPr>
              <a:t>keltainen</a:t>
            </a:r>
            <a:r>
              <a:rPr lang="cs-CZ" dirty="0" smtClean="0"/>
              <a:t>.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err="1" smtClean="0"/>
              <a:t>Minkä</a:t>
            </a:r>
            <a:r>
              <a:rPr lang="cs-CZ" dirty="0" smtClean="0"/>
              <a:t> </a:t>
            </a:r>
            <a:r>
              <a:rPr lang="cs-CZ" dirty="0" err="1" smtClean="0"/>
              <a:t>värinen</a:t>
            </a:r>
            <a:r>
              <a:rPr lang="cs-CZ" dirty="0" smtClean="0"/>
              <a:t> </a:t>
            </a:r>
            <a:r>
              <a:rPr lang="cs-CZ" dirty="0" err="1" smtClean="0"/>
              <a:t>tuo</a:t>
            </a:r>
            <a:r>
              <a:rPr lang="cs-CZ" dirty="0" smtClean="0"/>
              <a:t> </a:t>
            </a:r>
            <a:r>
              <a:rPr lang="cs-CZ" dirty="0" err="1" smtClean="0"/>
              <a:t>talo</a:t>
            </a:r>
            <a:r>
              <a:rPr lang="cs-CZ" dirty="0" smtClean="0"/>
              <a:t> on?</a:t>
            </a:r>
          </a:p>
          <a:p>
            <a:pPr marL="0" indent="0">
              <a:buNone/>
            </a:pPr>
            <a:r>
              <a:rPr lang="cs-CZ" dirty="0" smtClean="0"/>
              <a:t>Se on </a:t>
            </a:r>
            <a:r>
              <a:rPr lang="cs-CZ" dirty="0" err="1" smtClean="0">
                <a:solidFill>
                  <a:srgbClr val="00B0F0"/>
                </a:solidFill>
              </a:rPr>
              <a:t>sininen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r>
              <a:rPr lang="cs-CZ" dirty="0" smtClean="0"/>
              <a:t>Se on </a:t>
            </a:r>
            <a:r>
              <a:rPr lang="cs-CZ" dirty="0" err="1" smtClean="0"/>
              <a:t>Muumitalo</a:t>
            </a:r>
            <a:r>
              <a:rPr lang="cs-CZ" dirty="0" smtClean="0"/>
              <a:t>. 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457618"/>
            <a:ext cx="1116013" cy="135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C:\Users\Lenka\AppData\Local\Microsoft\Windows\Temporary Internet Files\Content.IE5\SBXOSDEL\sun-1314952_64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704" y="3068960"/>
            <a:ext cx="1253914" cy="1253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Lenka\AppData\Local\Microsoft\Windows\Temporary Internet Files\Content.IE5\SZL37HWM\1200px-Muumitalo_1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253" y="4725143"/>
            <a:ext cx="1150365" cy="1642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45687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mění">
  <a:themeElements>
    <a:clrScheme name="Jmění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Jmění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Jmění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2133</TotalTime>
  <Words>497</Words>
  <Application>Microsoft Office PowerPoint</Application>
  <PresentationFormat>Předvádění na obrazovce (4:3)</PresentationFormat>
  <Paragraphs>119</Paragraphs>
  <Slides>20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1" baseType="lpstr">
      <vt:lpstr>Jmění</vt:lpstr>
      <vt:lpstr>KIELI I</vt:lpstr>
      <vt:lpstr>HARJOITUS 1</vt:lpstr>
      <vt:lpstr>HARJOITUS 2: Lue ja laske</vt:lpstr>
      <vt:lpstr>HARJOITUS 3: Numerosanelu</vt:lpstr>
      <vt:lpstr>Kuinka vanha sinä olet?</vt:lpstr>
      <vt:lpstr>TEKSTI</vt:lpstr>
      <vt:lpstr>VÄRIT - barvy</vt:lpstr>
      <vt:lpstr>Prezentace aplikace PowerPoint</vt:lpstr>
      <vt:lpstr>MINKÄ VÄRINEN…? Jaké barvy…?</vt:lpstr>
      <vt:lpstr>VÄRIT </vt:lpstr>
      <vt:lpstr>HARJOITUS 4: </vt:lpstr>
      <vt:lpstr>HARJOITUS 5: MINKÄ VÄRINEN TÄMÄ ON?</vt:lpstr>
      <vt:lpstr>HARJOITUS 6:  MIKÄ TÄMÄ ON? SE ON …</vt:lpstr>
      <vt:lpstr>HARJOITUS 7  </vt:lpstr>
      <vt:lpstr>HARJOITUS 8: Yhdistä </vt:lpstr>
      <vt:lpstr>HARJOITUS 9</vt:lpstr>
      <vt:lpstr>HARJOITUS 10</vt:lpstr>
      <vt:lpstr>Prezentace aplikace PowerPoint</vt:lpstr>
      <vt:lpstr>HARJOITUS 11: Täytä lomake</vt:lpstr>
      <vt:lpstr>Oppikirja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KIELI I</dc:title>
  <dc:creator>HP</dc:creator>
  <cp:lastModifiedBy>HP</cp:lastModifiedBy>
  <cp:revision>30</cp:revision>
  <dcterms:created xsi:type="dcterms:W3CDTF">2020-10-13T21:19:20Z</dcterms:created>
  <dcterms:modified xsi:type="dcterms:W3CDTF">2020-10-20T22:20:14Z</dcterms:modified>
</cp:coreProperties>
</file>