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1" r:id="rId1"/>
    <p:sldMasterId id="2147483807" r:id="rId2"/>
  </p:sldMasterIdLst>
  <p:notesMasterIdLst>
    <p:notesMasterId r:id="rId39"/>
  </p:notesMasterIdLst>
  <p:handoutMasterIdLst>
    <p:handoutMasterId r:id="rId40"/>
  </p:handoutMasterIdLst>
  <p:sldIdLst>
    <p:sldId id="257" r:id="rId3"/>
    <p:sldId id="282" r:id="rId4"/>
    <p:sldId id="283" r:id="rId5"/>
    <p:sldId id="284" r:id="rId6"/>
    <p:sldId id="285" r:id="rId7"/>
    <p:sldId id="286" r:id="rId8"/>
    <p:sldId id="287" r:id="rId9"/>
    <p:sldId id="275" r:id="rId10"/>
    <p:sldId id="288" r:id="rId11"/>
    <p:sldId id="289" r:id="rId12"/>
    <p:sldId id="290" r:id="rId13"/>
    <p:sldId id="260" r:id="rId14"/>
    <p:sldId id="291" r:id="rId15"/>
    <p:sldId id="262" r:id="rId16"/>
    <p:sldId id="259" r:id="rId17"/>
    <p:sldId id="261" r:id="rId18"/>
    <p:sldId id="265" r:id="rId19"/>
    <p:sldId id="266" r:id="rId20"/>
    <p:sldId id="267" r:id="rId21"/>
    <p:sldId id="272" r:id="rId22"/>
    <p:sldId id="273" r:id="rId23"/>
    <p:sldId id="269" r:id="rId24"/>
    <p:sldId id="271" r:id="rId25"/>
    <p:sldId id="293" r:id="rId26"/>
    <p:sldId id="295" r:id="rId27"/>
    <p:sldId id="296" r:id="rId28"/>
    <p:sldId id="274" r:id="rId29"/>
    <p:sldId id="297" r:id="rId30"/>
    <p:sldId id="298" r:id="rId31"/>
    <p:sldId id="263" r:id="rId32"/>
    <p:sldId id="264" r:id="rId33"/>
    <p:sldId id="276" r:id="rId34"/>
    <p:sldId id="278" r:id="rId35"/>
    <p:sldId id="279" r:id="rId36"/>
    <p:sldId id="281" r:id="rId37"/>
    <p:sldId id="280" r:id="rId38"/>
  </p:sldIdLst>
  <p:sldSz cx="9144000" cy="6858000" type="screen4x3"/>
  <p:notesSz cx="6858000" cy="9144000"/>
  <p:custDataLst>
    <p:tags r:id="rId41"/>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AE8"/>
    <a:srgbClr val="FF6FCF"/>
    <a:srgbClr val="66FFCC"/>
    <a:srgbClr val="FF8000"/>
    <a:srgbClr val="6666FF"/>
    <a:srgbClr val="00FFFF"/>
    <a:srgbClr val="EEF7F8"/>
    <a:srgbClr val="E7F4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58" autoAdjust="0"/>
    <p:restoredTop sz="99768" autoAdjust="0"/>
  </p:normalViewPr>
  <p:slideViewPr>
    <p:cSldViewPr>
      <p:cViewPr varScale="1">
        <p:scale>
          <a:sx n="131" d="100"/>
          <a:sy n="131" d="100"/>
        </p:scale>
        <p:origin x="1302" y="108"/>
      </p:cViewPr>
      <p:guideLst>
        <p:guide orient="horz" pos="2160"/>
        <p:guide pos="2880"/>
      </p:guideLst>
    </p:cSldViewPr>
  </p:slideViewPr>
  <p:outlineViewPr>
    <p:cViewPr>
      <p:scale>
        <a:sx n="33" d="100"/>
        <a:sy n="33" d="100"/>
      </p:scale>
      <p:origin x="0" y="1422"/>
    </p:cViewPr>
  </p:outlineViewPr>
  <p:notesTextViewPr>
    <p:cViewPr>
      <p:scale>
        <a:sx n="100" d="100"/>
        <a:sy n="100" d="100"/>
      </p:scale>
      <p:origin x="0" y="0"/>
    </p:cViewPr>
  </p:notesTextViewPr>
  <p:notesViewPr>
    <p:cSldViewPr>
      <p:cViewPr>
        <p:scale>
          <a:sx n="100" d="100"/>
          <a:sy n="100" d="100"/>
        </p:scale>
        <p:origin x="-1548" y="116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FE282510-C36B-4629-ACC8-B9A760DFC42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pitchFamily="23" charset="-128"/>
              </a:defRPr>
            </a:lvl1pPr>
          </a:lstStyle>
          <a:p>
            <a:pPr>
              <a:defRPr/>
            </a:pPr>
            <a:endParaRPr lang="en-US"/>
          </a:p>
        </p:txBody>
      </p:sp>
      <p:sp>
        <p:nvSpPr>
          <p:cNvPr id="32771" name="Rectangle 3">
            <a:extLst>
              <a:ext uri="{FF2B5EF4-FFF2-40B4-BE49-F238E27FC236}">
                <a16:creationId xmlns:a16="http://schemas.microsoft.com/office/drawing/2014/main" id="{4563D7F5-8C01-4716-A9F9-DEED0D5E9401}"/>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pitchFamily="23" charset="-128"/>
              </a:defRPr>
            </a:lvl1pPr>
          </a:lstStyle>
          <a:p>
            <a:pPr>
              <a:defRPr/>
            </a:pPr>
            <a:fld id="{784AEB86-EDBA-4237-8BEC-89BBBEFC429E}" type="datetime1">
              <a:rPr lang="en-US"/>
              <a:pPr>
                <a:defRPr/>
              </a:pPr>
              <a:t>11/16/2020</a:t>
            </a:fld>
            <a:endParaRPr lang="en-US"/>
          </a:p>
        </p:txBody>
      </p:sp>
      <p:sp>
        <p:nvSpPr>
          <p:cNvPr id="32772" name="Rectangle 4">
            <a:extLst>
              <a:ext uri="{FF2B5EF4-FFF2-40B4-BE49-F238E27FC236}">
                <a16:creationId xmlns:a16="http://schemas.microsoft.com/office/drawing/2014/main" id="{CAC0E07A-738E-47FE-8FD1-FEBB5C5DDABC}"/>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pitchFamily="23" charset="-128"/>
              </a:defRPr>
            </a:lvl1pPr>
          </a:lstStyle>
          <a:p>
            <a:pPr>
              <a:defRPr/>
            </a:pPr>
            <a:endParaRPr lang="en-US"/>
          </a:p>
        </p:txBody>
      </p:sp>
      <p:sp>
        <p:nvSpPr>
          <p:cNvPr id="32773" name="Rectangle 5">
            <a:extLst>
              <a:ext uri="{FF2B5EF4-FFF2-40B4-BE49-F238E27FC236}">
                <a16:creationId xmlns:a16="http://schemas.microsoft.com/office/drawing/2014/main" id="{3D4B85CF-F6DD-4F3C-8647-C6693FDA86D4}"/>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31684C33-2D5C-4C41-8B10-6F80BBECB649}" type="slidenum">
              <a:rPr lang="en-US" altLang="cs-CZ"/>
              <a:pPr>
                <a:defRPr/>
              </a:pPr>
              <a:t>‹#›</a:t>
            </a:fld>
            <a:endParaRPr lang="en-US" altLang="cs-CZ"/>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1D2F199-2472-4A5D-AA59-9AD23AA463E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pitchFamily="23" charset="-128"/>
              </a:defRPr>
            </a:lvl1pPr>
          </a:lstStyle>
          <a:p>
            <a:pPr>
              <a:defRPr/>
            </a:pPr>
            <a:endParaRPr lang="en-US"/>
          </a:p>
        </p:txBody>
      </p:sp>
      <p:sp>
        <p:nvSpPr>
          <p:cNvPr id="22531" name="Rectangle 3">
            <a:extLst>
              <a:ext uri="{FF2B5EF4-FFF2-40B4-BE49-F238E27FC236}">
                <a16:creationId xmlns:a16="http://schemas.microsoft.com/office/drawing/2014/main" id="{93FABB0D-202A-4D63-AD2F-32C8F34BB08B}"/>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pitchFamily="23" charset="-128"/>
              </a:defRPr>
            </a:lvl1pPr>
          </a:lstStyle>
          <a:p>
            <a:pPr>
              <a:defRPr/>
            </a:pPr>
            <a:fld id="{645C2F80-94D1-4535-9C5A-102E40B1F356}" type="datetime1">
              <a:rPr lang="en-US"/>
              <a:pPr>
                <a:defRPr/>
              </a:pPr>
              <a:t>11/16/2020</a:t>
            </a:fld>
            <a:endParaRPr lang="en-US"/>
          </a:p>
        </p:txBody>
      </p:sp>
      <p:sp>
        <p:nvSpPr>
          <p:cNvPr id="3076" name="Rectangle 4">
            <a:extLst>
              <a:ext uri="{FF2B5EF4-FFF2-40B4-BE49-F238E27FC236}">
                <a16:creationId xmlns:a16="http://schemas.microsoft.com/office/drawing/2014/main" id="{904F9B0D-A626-4AF2-9B4B-6DD1726C0434}"/>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3" name="Rectangle 5">
            <a:extLst>
              <a:ext uri="{FF2B5EF4-FFF2-40B4-BE49-F238E27FC236}">
                <a16:creationId xmlns:a16="http://schemas.microsoft.com/office/drawing/2014/main" id="{E46495EF-29C6-4F3E-AF15-0835E6154FD6}"/>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2534" name="Rectangle 6">
            <a:extLst>
              <a:ext uri="{FF2B5EF4-FFF2-40B4-BE49-F238E27FC236}">
                <a16:creationId xmlns:a16="http://schemas.microsoft.com/office/drawing/2014/main" id="{71976DCB-9065-4BE1-87D9-D0886BFFBF54}"/>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pitchFamily="23" charset="-128"/>
              </a:defRPr>
            </a:lvl1pPr>
          </a:lstStyle>
          <a:p>
            <a:pPr>
              <a:defRPr/>
            </a:pPr>
            <a:endParaRPr lang="en-US"/>
          </a:p>
        </p:txBody>
      </p:sp>
      <p:sp>
        <p:nvSpPr>
          <p:cNvPr id="22535" name="Rectangle 7">
            <a:extLst>
              <a:ext uri="{FF2B5EF4-FFF2-40B4-BE49-F238E27FC236}">
                <a16:creationId xmlns:a16="http://schemas.microsoft.com/office/drawing/2014/main" id="{4A7428C0-8D23-44C8-B55C-19DB1BF2CE7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1F5ADE8-2704-49B9-A394-C92CDD785686}" type="slidenum">
              <a:rPr lang="en-US" altLang="cs-CZ"/>
              <a:pPr>
                <a:defRPr/>
              </a:pPr>
              <a:t>‹#›</a:t>
            </a:fld>
            <a:endParaRPr lang="en-US" alt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5" charset="0"/>
        <a:ea typeface="ＭＳ Ｐゴシック" pitchFamily="23" charset="-128"/>
        <a:cs typeface="ＭＳ Ｐゴシック" pitchFamily="23" charset="-128"/>
      </a:defRPr>
    </a:lvl1pPr>
    <a:lvl2pPr marL="457200" algn="l" rtl="0" eaLnBrk="0" fontAlgn="base" hangingPunct="0">
      <a:spcBef>
        <a:spcPct val="30000"/>
      </a:spcBef>
      <a:spcAft>
        <a:spcPct val="0"/>
      </a:spcAft>
      <a:defRPr sz="1200" kern="1200">
        <a:solidFill>
          <a:schemeClr val="tx1"/>
        </a:solidFill>
        <a:latin typeface="Arial" pitchFamily="5" charset="0"/>
        <a:ea typeface="ＭＳ Ｐゴシック" pitchFamily="5" charset="-128"/>
        <a:cs typeface="+mn-cs"/>
      </a:defRPr>
    </a:lvl2pPr>
    <a:lvl3pPr marL="914400" algn="l" rtl="0" eaLnBrk="0" fontAlgn="base" hangingPunct="0">
      <a:spcBef>
        <a:spcPct val="30000"/>
      </a:spcBef>
      <a:spcAft>
        <a:spcPct val="0"/>
      </a:spcAft>
      <a:defRPr sz="1200" kern="1200">
        <a:solidFill>
          <a:schemeClr val="tx1"/>
        </a:solidFill>
        <a:latin typeface="Arial" pitchFamily="5" charset="0"/>
        <a:ea typeface="ＭＳ Ｐゴシック" pitchFamily="5" charset="-128"/>
        <a:cs typeface="+mn-cs"/>
      </a:defRPr>
    </a:lvl3pPr>
    <a:lvl4pPr marL="1371600" algn="l" rtl="0" eaLnBrk="0" fontAlgn="base" hangingPunct="0">
      <a:spcBef>
        <a:spcPct val="30000"/>
      </a:spcBef>
      <a:spcAft>
        <a:spcPct val="0"/>
      </a:spcAft>
      <a:defRPr sz="1200" kern="1200">
        <a:solidFill>
          <a:schemeClr val="tx1"/>
        </a:solidFill>
        <a:latin typeface="Arial" pitchFamily="5" charset="0"/>
        <a:ea typeface="ＭＳ Ｐゴシック" pitchFamily="5" charset="-128"/>
        <a:cs typeface="+mn-cs"/>
      </a:defRPr>
    </a:lvl4pPr>
    <a:lvl5pPr marL="1828800" algn="l" rtl="0" eaLnBrk="0" fontAlgn="base" hangingPunct="0">
      <a:spcBef>
        <a:spcPct val="30000"/>
      </a:spcBef>
      <a:spcAft>
        <a:spcPct val="0"/>
      </a:spcAft>
      <a:defRPr sz="1200" kern="1200">
        <a:solidFill>
          <a:schemeClr val="tx1"/>
        </a:solidFill>
        <a:latin typeface="Arial" pitchFamily="5" charset="0"/>
        <a:ea typeface="ＭＳ Ｐゴシック" pitchFamily="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35B8FDB8-DFF5-4EB9-A848-16BA2B0BF0B7}"/>
              </a:ext>
            </a:extLst>
          </p:cNvPr>
          <p:cNvSpPr>
            <a:spLocks noGrp="1" noRot="1" noChangeAspect="1" noTextEdit="1"/>
          </p:cNvSpPr>
          <p:nvPr>
            <p:ph type="sldImg"/>
          </p:nvPr>
        </p:nvSpPr>
        <p:spPr>
          <a:ln/>
        </p:spPr>
      </p:sp>
      <p:sp>
        <p:nvSpPr>
          <p:cNvPr id="6147" name="Notes Placeholder 2">
            <a:extLst>
              <a:ext uri="{FF2B5EF4-FFF2-40B4-BE49-F238E27FC236}">
                <a16:creationId xmlns:a16="http://schemas.microsoft.com/office/drawing/2014/main" id="{611A90A3-790C-45DC-86BD-5D7069A0F1C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ea typeface="ＭＳ Ｐゴシック" panose="020B0600070205080204" pitchFamily="34" charset="-128"/>
              </a:rPr>
              <a:t>In this chapter, we investigate the basic variables that are used to evaluate the progress of an economy, including facts of the economy. We will examine the role of savings and investment in the growth of an economy and how uncertainty and demand and supply shocks impact the economy.  When looking at demand shocks, we will compare outcomes based on flexible and sticky prices.  </a:t>
            </a:r>
          </a:p>
        </p:txBody>
      </p:sp>
      <p:sp>
        <p:nvSpPr>
          <p:cNvPr id="6148" name="Slide Number Placeholder 3">
            <a:extLst>
              <a:ext uri="{FF2B5EF4-FFF2-40B4-BE49-F238E27FC236}">
                <a16:creationId xmlns:a16="http://schemas.microsoft.com/office/drawing/2014/main" id="{E92CC2CF-EF08-44D3-8B37-BF7F279B348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C212B6D-8D34-42DE-A7F3-6BB3D5CB6DE9}" type="slidenum">
              <a:rPr lang="en-US" altLang="cs-CZ" smtClean="0"/>
              <a:pPr>
                <a:spcBef>
                  <a:spcPct val="0"/>
                </a:spcBef>
              </a:pPr>
              <a:t>1</a:t>
            </a:fld>
            <a:endParaRPr lang="en-US" alt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D46AF11A-B2A5-435D-8591-9EEBBA153FE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EB8349D-A2AB-40B4-8126-45BBC52495A4}" type="slidenum">
              <a:rPr lang="en-US" altLang="cs-CZ">
                <a:latin typeface="Arial" panose="020B0604020202020204" pitchFamily="34" charset="0"/>
              </a:rPr>
              <a:pPr>
                <a:spcBef>
                  <a:spcPct val="0"/>
                </a:spcBef>
              </a:pPr>
              <a:t>10</a:t>
            </a:fld>
            <a:endParaRPr lang="en-US" altLang="cs-CZ">
              <a:latin typeface="Arial" panose="020B0604020202020204" pitchFamily="34" charset="0"/>
            </a:endParaRPr>
          </a:p>
        </p:txBody>
      </p:sp>
      <p:sp>
        <p:nvSpPr>
          <p:cNvPr id="9219" name="Rectangle 2">
            <a:extLst>
              <a:ext uri="{FF2B5EF4-FFF2-40B4-BE49-F238E27FC236}">
                <a16:creationId xmlns:a16="http://schemas.microsoft.com/office/drawing/2014/main" id="{8AF7AB94-E1F3-4849-B5AC-AC1D01BDA1AB}"/>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EFEF0D52-12D5-4537-A866-DB0523B703C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t>Figure 26.1 shows the business cycle. Economists distinguish four phases of the business cycle; the duration and strength of each phase may vary. Additionally, individual cycles vary in duration and intensity. You can see that the long run trend is economic growth.</a:t>
            </a:r>
          </a:p>
          <a:p>
            <a:pPr eaLnBrk="1" hangingPunct="1"/>
            <a:endParaRPr lang="en-US" altLang="cs-CZ"/>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FF51AB42-4411-4A81-B4E0-5756B5E0BAE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EB13B38-F4CC-44DB-AA7C-F190B8B3D722}" type="slidenum">
              <a:rPr kumimoji="0" lang="en-US" altLang="cs-CZ"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cs-CZ"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267" name="Rectangle 2">
            <a:extLst>
              <a:ext uri="{FF2B5EF4-FFF2-40B4-BE49-F238E27FC236}">
                <a16:creationId xmlns:a16="http://schemas.microsoft.com/office/drawing/2014/main" id="{2F885CD3-509F-4DEF-A01E-6568295EE9DC}"/>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F6059D02-B47B-45F1-8D79-1DD7B9D42C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t>The NBER is a nonprofit economic research organization. Within the NBER is the Business Cycle Dating Committee whose job it is to declare the start and the end of recessions in the U.S. They declared that the 2007 recession began in December 2007 and ended in June 2009.</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7FD1336F-632C-41FD-B733-7348900F2E9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2969E2C-E02B-4EAF-9A2E-3C476605B43D}" type="slidenum">
              <a:rPr lang="en-US" altLang="cs-CZ">
                <a:latin typeface="Arial" panose="020B0604020202020204" pitchFamily="34" charset="0"/>
              </a:rPr>
              <a:pPr>
                <a:spcBef>
                  <a:spcPct val="0"/>
                </a:spcBef>
              </a:pPr>
              <a:t>12</a:t>
            </a:fld>
            <a:endParaRPr lang="en-US" altLang="cs-CZ">
              <a:latin typeface="Arial" panose="020B0604020202020204" pitchFamily="34" charset="0"/>
            </a:endParaRPr>
          </a:p>
        </p:txBody>
      </p:sp>
      <p:sp>
        <p:nvSpPr>
          <p:cNvPr id="13315" name="Rectangle 2">
            <a:extLst>
              <a:ext uri="{FF2B5EF4-FFF2-40B4-BE49-F238E27FC236}">
                <a16:creationId xmlns:a16="http://schemas.microsoft.com/office/drawing/2014/main" id="{826872E6-94BC-486E-96F9-B36876B6AE5D}"/>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0B8591C2-3B97-46C7-BB6B-1F527B431D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t>The United States’ long run economic growth has been interrupted by periods of instability.  Uneven growth has been the pattern, with inflation often accompanying rapid growth, and declines in employment and output during periods of recession and depression.  Economic shocks are unexpected events that individuals and firms may have trouble adjusting to.  Prices can be inflexible downwards which means that if total spending unexpectedly decreases and firms cannot lower prices, the firms will end up selling fewer units of output. The “sticky” prices result in slower sales which will cause firms to cut back on production; this causes GDP to fall. Then employment will fall because of the reduced demand for output and an economic contraction will occur. Inflexible prices are thought to be a major factor in preventing the economy from quickly adjusting to economic shocks.  These shocks are outlined on the next slide.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21D2E572-47F0-4F7B-AAC1-8853833102D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1C3D46B-06A9-4AE0-8D27-15C1B66B508A}" type="slidenum">
              <a:rPr lang="en-US" altLang="cs-CZ">
                <a:latin typeface="Arial" panose="020B0604020202020204" pitchFamily="34" charset="0"/>
              </a:rPr>
              <a:pPr>
                <a:spcBef>
                  <a:spcPct val="0"/>
                </a:spcBef>
              </a:pPr>
              <a:t>13</a:t>
            </a:fld>
            <a:endParaRPr lang="en-US" altLang="cs-CZ">
              <a:latin typeface="Arial" panose="020B0604020202020204" pitchFamily="34" charset="0"/>
            </a:endParaRPr>
          </a:p>
        </p:txBody>
      </p:sp>
      <p:sp>
        <p:nvSpPr>
          <p:cNvPr id="15363" name="Rectangle 2">
            <a:extLst>
              <a:ext uri="{FF2B5EF4-FFF2-40B4-BE49-F238E27FC236}">
                <a16:creationId xmlns:a16="http://schemas.microsoft.com/office/drawing/2014/main" id="{8F82386A-57FB-4391-9382-8C1649BB0E37}"/>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3EB0F2C7-2668-4BA0-953E-DBCAB3C47E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US" altLang="cs-CZ"/>
              <a:t>The following are economic shocks that can cause business cycles.  Major innovations may trigger new investment and/or consumption spending. But these occur irregularly and unexpectedly and may contribute to the variability of economic activity. Examples include the computer and the internet.  Changes in productivity may be a related cause. Unexpected changes in resource availability or unexpected changes in the rate of technological advances can affect productivity.</a:t>
            </a:r>
          </a:p>
          <a:p>
            <a:pPr>
              <a:spcBef>
                <a:spcPct val="0"/>
              </a:spcBef>
            </a:pPr>
            <a:r>
              <a:rPr lang="en-US" altLang="cs-CZ"/>
              <a:t>As the monetary authorities print more money, an inflationary boom can occur. Printing less money than what people were expecting can trigger an output decline.</a:t>
            </a:r>
          </a:p>
          <a:p>
            <a:pPr>
              <a:spcBef>
                <a:spcPct val="0"/>
              </a:spcBef>
            </a:pPr>
            <a:r>
              <a:rPr lang="en-US" altLang="cs-CZ"/>
              <a:t>As the economy adjusts to political events like peace treaties or war, economic strains can occur.  Rapid asset price increases or decreases can spill over to the general economy and cause booms and busts.  The recession of 2007 was led by excessive money, overvalued real estate and unsustainable mortgage debt.</a:t>
            </a:r>
          </a:p>
          <a:p>
            <a:pPr eaLnBrk="1" hangingPunct="1"/>
            <a:endParaRPr lang="en-US" altLang="cs-CZ"/>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7E1AEE9D-41C4-4451-A9B8-2588F07FBBA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5FA39F6-C2D2-475D-B19F-F764342992B1}" type="slidenum">
              <a:rPr lang="en-US" altLang="cs-CZ">
                <a:latin typeface="Arial" panose="020B0604020202020204" pitchFamily="34" charset="0"/>
              </a:rPr>
              <a:pPr>
                <a:spcBef>
                  <a:spcPct val="0"/>
                </a:spcBef>
              </a:pPr>
              <a:t>14</a:t>
            </a:fld>
            <a:endParaRPr lang="en-US" altLang="cs-CZ">
              <a:latin typeface="Arial" panose="020B0604020202020204" pitchFamily="34" charset="0"/>
            </a:endParaRPr>
          </a:p>
        </p:txBody>
      </p:sp>
      <p:sp>
        <p:nvSpPr>
          <p:cNvPr id="17411" name="Rectangle 2">
            <a:extLst>
              <a:ext uri="{FF2B5EF4-FFF2-40B4-BE49-F238E27FC236}">
                <a16:creationId xmlns:a16="http://schemas.microsoft.com/office/drawing/2014/main" id="{FB6A74FC-41EC-453B-A0A6-87653CEA9F94}"/>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105AF9AA-8070-4D08-B398-B338DB025FE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t>Most agree that the level of aggregate spending is important, especially the changes in spending on capital goods and consumer durables.  Recall that the definition of durable goods is a good with an expected life of 3 or more years.  Spending on durable goods output is more volatile than nondurables and services because spending on nondurables or services often cannot be postponed.  Also, durable goods items such as a new automobile or a new washer and dryer are generally more expensive for households to purchase, making durable goods more vulnerable in times of declining income and uncertainty for households.</a:t>
            </a:r>
          </a:p>
          <a:p>
            <a:pPr eaLnBrk="1" hangingPunct="1"/>
            <a:endParaRPr lang="en-US" altLang="cs-CZ"/>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8B3DB5E-B718-49E3-BF19-E1BD98497996}"/>
              </a:ext>
            </a:extLst>
          </p:cNvPr>
          <p:cNvSpPr>
            <a:spLocks noRot="1" noChangeArrowheads="1" noTextEdit="1"/>
          </p:cNvSpPr>
          <p:nvPr>
            <p:ph type="sldImg"/>
          </p:nvPr>
        </p:nvSpPr>
        <p:spPr>
          <a:ln/>
        </p:spPr>
      </p:sp>
      <p:sp>
        <p:nvSpPr>
          <p:cNvPr id="8195" name="Rectangle 3">
            <a:extLst>
              <a:ext uri="{FF2B5EF4-FFF2-40B4-BE49-F238E27FC236}">
                <a16:creationId xmlns:a16="http://schemas.microsoft.com/office/drawing/2014/main" id="{E745F03B-2C2C-4CDC-AA04-4FF63979AEC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ea typeface="ＭＳ Ｐゴシック" panose="020B0600070205080204" pitchFamily="34" charset="-128"/>
              </a:rPr>
              <a:t>There are many different measures used by economists to evaluate how economies operate and how their performances might be improved.  Chief among these are real GDP, unemployment, and inflation.  Real GDP (gross domestic product) measures the value of final goods and services produced within the borders of a country during a specific period of time, usually a year.  Real GDP is calculated by taking nominal GDP, which measures the dollar value of the goods and services at their current prices, and statistically eliminating the price changes that have occurred over time.  </a:t>
            </a:r>
          </a:p>
          <a:p>
            <a:r>
              <a:rPr lang="en-US" altLang="cs-CZ">
                <a:latin typeface="Calibri" panose="020F0502020204030204" pitchFamily="34" charset="0"/>
                <a:ea typeface="ＭＳ Ｐゴシック" panose="020B0600070205080204" pitchFamily="34" charset="-128"/>
              </a:rPr>
              <a:t>Unemployment is another important measure.  High rates of unemployment are undesirable because they indicate that a large portion of the workforce is not producing.  Inflation, the third measure, looks at the increases in the overall level of prices.  High levels of inflation mean that it will cost the average family more to purchase the same goods and services.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A0A0414F-8B23-4784-9C53-908E7E83B085}"/>
              </a:ext>
            </a:extLst>
          </p:cNvPr>
          <p:cNvSpPr>
            <a:spLocks noRot="1" noChangeArrowheads="1" noTextEdit="1"/>
          </p:cNvSpPr>
          <p:nvPr>
            <p:ph type="sldImg"/>
          </p:nvPr>
        </p:nvSpPr>
        <p:spPr>
          <a:ln/>
        </p:spPr>
      </p:sp>
      <p:sp>
        <p:nvSpPr>
          <p:cNvPr id="12291" name="Rectangle 3">
            <a:extLst>
              <a:ext uri="{FF2B5EF4-FFF2-40B4-BE49-F238E27FC236}">
                <a16:creationId xmlns:a16="http://schemas.microsoft.com/office/drawing/2014/main" id="{29CFBAF9-80D3-4ED0-8A7A-3CDBDE2C5E5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ea typeface="ＭＳ Ｐゴシック" panose="020B0600070205080204" pitchFamily="34" charset="-128"/>
              </a:rPr>
              <a:t>Macroeconomic models are used to clarify many important questions about the power and limits of government economic policy.  The answers to these questions are critical because countries experience vastly different economic results at different times.  The models help explain why large differences occur and how government policies can influence rates of growth, unemployment, and inflation.</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19E66414-9EF9-43CD-984E-1004EA6C5D4E}"/>
              </a:ext>
            </a:extLst>
          </p:cNvPr>
          <p:cNvSpPr>
            <a:spLocks noRot="1" noChangeArrowheads="1" noTextEdit="1"/>
          </p:cNvSpPr>
          <p:nvPr>
            <p:ph type="sldImg"/>
          </p:nvPr>
        </p:nvSpPr>
        <p:spPr>
          <a:ln/>
        </p:spPr>
      </p:sp>
      <p:sp>
        <p:nvSpPr>
          <p:cNvPr id="20483" name="Rectangle 3">
            <a:extLst>
              <a:ext uri="{FF2B5EF4-FFF2-40B4-BE49-F238E27FC236}">
                <a16:creationId xmlns:a16="http://schemas.microsoft.com/office/drawing/2014/main" id="{BB57EF98-EC18-4351-AE9F-0529C80910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ea typeface="ＭＳ Ｐゴシック" panose="020B0600070205080204" pitchFamily="34" charset="-128"/>
              </a:rPr>
              <a:t>At the heart of economic growth is the principle that to raise standards of living over time, an economy must devote some of its current output to increasing future output.  This requires both saving and investment.  Saving occurs when current consumption is less than current output, and investment occurs when resources are devoted to increasing future output.  While households are the principal source of savings, businesses are the principal economic investors.  The savings of households are collected by banks and other financial institutions which lend the funds to businesses who can invest it in equipment, factories, and other capital goods.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FAEA970-E8A8-42CC-A77C-186796087559}"/>
              </a:ext>
            </a:extLst>
          </p:cNvPr>
          <p:cNvSpPr>
            <a:spLocks noRot="1" noChangeArrowheads="1" noTextEdit="1"/>
          </p:cNvSpPr>
          <p:nvPr>
            <p:ph type="sldImg"/>
          </p:nvPr>
        </p:nvSpPr>
        <p:spPr>
          <a:ln/>
        </p:spPr>
      </p:sp>
      <p:sp>
        <p:nvSpPr>
          <p:cNvPr id="22531" name="Rectangle 3">
            <a:extLst>
              <a:ext uri="{FF2B5EF4-FFF2-40B4-BE49-F238E27FC236}">
                <a16:creationId xmlns:a16="http://schemas.microsoft.com/office/drawing/2014/main" id="{70E97435-4ECC-4984-897C-FF8F0A8431E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ea typeface="ＭＳ Ｐゴシック" panose="020B0600070205080204" pitchFamily="34" charset="-128"/>
              </a:rPr>
              <a:t>No one knows what the future holds.  This uncertainty complicates decisions about savings and investments.   Shocks occur when unexpected situations occur.  Economies are exposed to both demand shocks and supply shocks.  Demand shocks are unexpected changes in the demand for goods and services, while supply shocks involve unexpected changes in the supply of goods and services.  These shocks can be caused by many factors. </a:t>
            </a:r>
          </a:p>
          <a:p>
            <a:endParaRPr lang="en-US" altLang="cs-CZ">
              <a:latin typeface="Calibri" panose="020F0502020204030204" pitchFamily="34" charset="0"/>
              <a:ea typeface="ＭＳ Ｐゴシック" panose="020B0600070205080204"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04A98369-8CB5-4855-8014-608159AB5C26}"/>
              </a:ext>
            </a:extLst>
          </p:cNvPr>
          <p:cNvSpPr>
            <a:spLocks noRot="1" noChangeArrowheads="1" noTextEdit="1"/>
          </p:cNvSpPr>
          <p:nvPr>
            <p:ph type="sldImg"/>
          </p:nvPr>
        </p:nvSpPr>
        <p:spPr>
          <a:ln/>
        </p:spPr>
      </p:sp>
      <p:sp>
        <p:nvSpPr>
          <p:cNvPr id="24579" name="Rectangle 3">
            <a:extLst>
              <a:ext uri="{FF2B5EF4-FFF2-40B4-BE49-F238E27FC236}">
                <a16:creationId xmlns:a16="http://schemas.microsoft.com/office/drawing/2014/main" id="{6AC71B0A-5C99-4C4E-8BCF-208E2DD9A00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ea typeface="ＭＳ Ｐゴシック" panose="020B0600070205080204" pitchFamily="34" charset="-128"/>
              </a:rPr>
              <a:t>If prices are flexible, the market price will be able to adjust to unexpected changes in demand.  There would be no short-run fluctuations in output, production levels would remain constant, and unemployment levels would remain the same.  In reality, many prices are inflexible and not able to change rapidly in response to unexpected demand changes.  Since the price cannot change, businesses must pursue other avenues such as changing production to match the demand.  They may store inventory to help with unexpected surges in demand, but this is very costly.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F71AD49D-D565-4B73-8E35-0B449780EEE3}"/>
              </a:ext>
            </a:extLst>
          </p:cNvPr>
          <p:cNvSpPr>
            <a:spLocks noRot="1" noChangeArrowheads="1" noTextEdit="1"/>
          </p:cNvSpPr>
          <p:nvPr>
            <p:ph type="sldImg"/>
          </p:nvPr>
        </p:nvSpPr>
        <p:spPr>
          <a:ln/>
        </p:spPr>
      </p:sp>
      <p:sp>
        <p:nvSpPr>
          <p:cNvPr id="32771" name="Rectangle 3">
            <a:extLst>
              <a:ext uri="{FF2B5EF4-FFF2-40B4-BE49-F238E27FC236}">
                <a16:creationId xmlns:a16="http://schemas.microsoft.com/office/drawing/2014/main" id="{F1D66323-9BB3-44DD-A7DA-33933DE963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ea typeface="ＭＳ Ｐゴシック" panose="020B0600070205080204" pitchFamily="34" charset="-128"/>
              </a:rPr>
              <a:t>The primary measure of the economy’s performance as a whole is its aggregate output.  This is most commonly calculated as Gross Domestic Product, or GDP.  GDP is a monetary measure in that everything is valued in dollars.  All goods and services produced must be converted into dollar values for GDP to work.  To avoid multiple counting of goods, GDP includes only the market value of final goods and ignores intermediate goods, which are goods either purchased for resale or for further processing into final goods.  GDP could also avoid multiple counting by counting only the value added at each stage.  Value added is the market value of a firm’s output less the value of the inputs that the firm purchased from others.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6F4FE55B-2026-475D-8498-7516C8AE6149}"/>
              </a:ext>
            </a:extLst>
          </p:cNvPr>
          <p:cNvSpPr>
            <a:spLocks noRot="1" noChangeArrowheads="1" noTextEdit="1"/>
          </p:cNvSpPr>
          <p:nvPr>
            <p:ph type="sldImg"/>
          </p:nvPr>
        </p:nvSpPr>
        <p:spPr>
          <a:ln/>
        </p:spPr>
      </p:sp>
      <p:sp>
        <p:nvSpPr>
          <p:cNvPr id="26627" name="Rectangle 3">
            <a:extLst>
              <a:ext uri="{FF2B5EF4-FFF2-40B4-BE49-F238E27FC236}">
                <a16:creationId xmlns:a16="http://schemas.microsoft.com/office/drawing/2014/main" id="{1B5F9AD9-F8FC-4827-A548-C9513DC984D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ea typeface="ＭＳ Ｐゴシック" panose="020B0600070205080204" pitchFamily="34" charset="-128"/>
              </a:rPr>
              <a:t>In this graph, we see that under flexible prices, production will stay the same and demand will shift in response to the demand shock.  Price is able to adjust either up or down depending on if there is a positive or negative demand shock.</a:t>
            </a:r>
          </a:p>
        </p:txBody>
      </p:sp>
    </p:spTree>
    <p:extLst>
      <p:ext uri="{BB962C8B-B14F-4D97-AF65-F5344CB8AC3E}">
        <p14:creationId xmlns:p14="http://schemas.microsoft.com/office/powerpoint/2010/main" val="14923730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81F92AA2-F7D4-496E-8B3C-45D76D4C3173}"/>
              </a:ext>
            </a:extLst>
          </p:cNvPr>
          <p:cNvSpPr>
            <a:spLocks noRot="1" noChangeArrowheads="1" noTextEdit="1"/>
          </p:cNvSpPr>
          <p:nvPr>
            <p:ph type="sldImg"/>
          </p:nvPr>
        </p:nvSpPr>
        <p:spPr>
          <a:ln/>
        </p:spPr>
      </p:sp>
      <p:sp>
        <p:nvSpPr>
          <p:cNvPr id="28675" name="Rectangle 3">
            <a:extLst>
              <a:ext uri="{FF2B5EF4-FFF2-40B4-BE49-F238E27FC236}">
                <a16:creationId xmlns:a16="http://schemas.microsoft.com/office/drawing/2014/main" id="{63B5C129-3B26-4B2E-A204-84E58A616E7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ea typeface="ＭＳ Ｐゴシック" panose="020B0600070205080204" pitchFamily="34" charset="-128"/>
              </a:rPr>
              <a:t>In this graph, we see what happens when prices are not flexible.  Since the price is fixed, the shift in the demand curve causes a change in the units supplied at that price level.  When the demand shifts downward, the economy will suffer as firms that make the goods will cut production, lay off workers, and cause falling GDP and rising unemployment.</a:t>
            </a:r>
          </a:p>
        </p:txBody>
      </p:sp>
    </p:spTree>
    <p:extLst>
      <p:ext uri="{BB962C8B-B14F-4D97-AF65-F5344CB8AC3E}">
        <p14:creationId xmlns:p14="http://schemas.microsoft.com/office/powerpoint/2010/main" val="8295019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BBF27A5D-1F3B-42A9-AE74-2327C20A5D14}"/>
              </a:ext>
            </a:extLst>
          </p:cNvPr>
          <p:cNvSpPr>
            <a:spLocks noRot="1" noChangeArrowheads="1" noTextEdit="1"/>
          </p:cNvSpPr>
          <p:nvPr>
            <p:ph type="sldImg"/>
          </p:nvPr>
        </p:nvSpPr>
        <p:spPr>
          <a:ln/>
        </p:spPr>
      </p:sp>
      <p:sp>
        <p:nvSpPr>
          <p:cNvPr id="30723" name="Rectangle 3">
            <a:extLst>
              <a:ext uri="{FF2B5EF4-FFF2-40B4-BE49-F238E27FC236}">
                <a16:creationId xmlns:a16="http://schemas.microsoft.com/office/drawing/2014/main" id="{49C80990-A34F-4485-A6D2-0AB4881670C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ea typeface="ＭＳ Ｐゴシック" panose="020B0600070205080204" pitchFamily="34" charset="-128"/>
              </a:rPr>
              <a:t>Not all prices are sticky or slow to change.  Many commodities such as corn, oil, and natural gas feature extremely flexible prices and can literally react in seconds to changes in supply and demand.  Prices for final goods and services consumed by people tend to be quite sticky.  The degree of the stickiness can be measured by looking at the length of time between the change in the market and the price changes in goods and services.  This table illustrates the stickiness of some common goods and services.</a:t>
            </a:r>
          </a:p>
        </p:txBody>
      </p:sp>
    </p:spTree>
    <p:extLst>
      <p:ext uri="{BB962C8B-B14F-4D97-AF65-F5344CB8AC3E}">
        <p14:creationId xmlns:p14="http://schemas.microsoft.com/office/powerpoint/2010/main" val="2669900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0A1F647-84FA-4A65-BD0D-D385990AAAE2}"/>
              </a:ext>
            </a:extLst>
          </p:cNvPr>
          <p:cNvSpPr>
            <a:spLocks noRot="1" noChangeArrowheads="1" noTextEdit="1"/>
          </p:cNvSpPr>
          <p:nvPr>
            <p:ph type="sldImg"/>
          </p:nvPr>
        </p:nvSpPr>
        <p:spPr>
          <a:ln/>
        </p:spPr>
      </p:sp>
      <p:sp>
        <p:nvSpPr>
          <p:cNvPr id="32771" name="Rectangle 3">
            <a:extLst>
              <a:ext uri="{FF2B5EF4-FFF2-40B4-BE49-F238E27FC236}">
                <a16:creationId xmlns:a16="http://schemas.microsoft.com/office/drawing/2014/main" id="{388F12A5-9A73-4BA0-89A6-3370F40050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Calibri" panose="020F0502020204030204" pitchFamily="34" charset="0"/>
                <a:ea typeface="ＭＳ Ｐゴシック" panose="020B0600070205080204" pitchFamily="34" charset="-128"/>
              </a:rPr>
              <a:t>In the long run view, all prices are flexible and price stickiness will moderate.  Even if a firm must make short run adjustments to adapt to shocks, in the long run it does not have to stick with that policy.</a:t>
            </a:r>
          </a:p>
        </p:txBody>
      </p:sp>
    </p:spTree>
    <p:extLst>
      <p:ext uri="{BB962C8B-B14F-4D97-AF65-F5344CB8AC3E}">
        <p14:creationId xmlns:p14="http://schemas.microsoft.com/office/powerpoint/2010/main" val="509435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FCC9791E-1CE2-4A5E-B084-C1301C32901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F06B47A-08B7-4492-815B-703449652AAD}" type="slidenum">
              <a:rPr lang="en-US" altLang="cs-CZ">
                <a:latin typeface="Arial" panose="020B0604020202020204" pitchFamily="34" charset="0"/>
              </a:rPr>
              <a:pPr>
                <a:spcBef>
                  <a:spcPct val="0"/>
                </a:spcBef>
              </a:pPr>
              <a:t>24</a:t>
            </a:fld>
            <a:endParaRPr lang="en-US" altLang="cs-CZ">
              <a:latin typeface="Arial" panose="020B0604020202020204" pitchFamily="34" charset="0"/>
            </a:endParaRPr>
          </a:p>
        </p:txBody>
      </p:sp>
      <p:sp>
        <p:nvSpPr>
          <p:cNvPr id="6147" name="Rectangle 2">
            <a:extLst>
              <a:ext uri="{FF2B5EF4-FFF2-40B4-BE49-F238E27FC236}">
                <a16:creationId xmlns:a16="http://schemas.microsoft.com/office/drawing/2014/main" id="{9675DFDA-A735-4F53-B9EB-8102E86337EF}"/>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95DAFBCF-B328-47AE-A30C-222981B0CA2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t>Aggregate demand is a schedule or curve that shows the various amounts of real domestic output that domestic and foreign buyers desire to purchase at each possible price level.  The aggregate demand curve shows an inverse relationship between price level and real domestic output.</a:t>
            </a:r>
          </a:p>
          <a:p>
            <a:r>
              <a:rPr lang="en-US" altLang="cs-CZ"/>
              <a:t>(The explanation of the inverse relationship is not the same as for demand for a single product, which centered on substitution and income effects.  Substitution effect doesn’t apply within the scope of domestically produced goods, since there is no substitute for “everything.”  Income effect also doesn’t apply in the aggregate case, since income now varies with aggregate output.)</a:t>
            </a:r>
          </a:p>
          <a:p>
            <a:r>
              <a:rPr lang="en-US" altLang="cs-CZ"/>
              <a:t>The explanation of the inverse relationship between price level and real output in aggregate demand are explained by the following three effects.</a:t>
            </a:r>
          </a:p>
          <a:p>
            <a:r>
              <a:rPr lang="en-US" altLang="cs-CZ"/>
              <a:t>Real balances effect:  When price level falls, the purchasing power of existing financial balances rises, which can increase spending.</a:t>
            </a:r>
          </a:p>
          <a:p>
            <a:r>
              <a:rPr lang="en-US" altLang="cs-CZ"/>
              <a:t>Interest rate effect:  A decline in price level means lower interest rates that can increase levels of certain types of spending.</a:t>
            </a:r>
          </a:p>
          <a:p>
            <a:r>
              <a:rPr lang="en-US" altLang="cs-CZ"/>
              <a:t>Foreign purchases effect:  When price level falls, other things being equal, U.S. prices will fall relative to foreign prices, which will tend to increase spending on U.S. exports and also decrease import spending in favor of U.S. products that compete with imports (similar to the substitution effect).</a:t>
            </a:r>
          </a:p>
          <a:p>
            <a:pPr eaLnBrk="1" hangingPunct="1"/>
            <a:endParaRPr lang="en-US" altLang="cs-CZ"/>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89B6AAF7-6FD4-499D-975E-C2BEDF610D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D668F12-C4F0-4D16-8DB7-8DD21E3E7EA5}" type="slidenum">
              <a:rPr lang="en-US" altLang="cs-CZ">
                <a:latin typeface="Arial" panose="020B0604020202020204" pitchFamily="34" charset="0"/>
              </a:rPr>
              <a:pPr>
                <a:spcBef>
                  <a:spcPct val="0"/>
                </a:spcBef>
              </a:pPr>
              <a:t>25</a:t>
            </a:fld>
            <a:endParaRPr lang="en-US" altLang="cs-CZ">
              <a:latin typeface="Arial" panose="020B0604020202020204" pitchFamily="34" charset="0"/>
            </a:endParaRPr>
          </a:p>
        </p:txBody>
      </p:sp>
      <p:sp>
        <p:nvSpPr>
          <p:cNvPr id="15363" name="Rectangle 2">
            <a:extLst>
              <a:ext uri="{FF2B5EF4-FFF2-40B4-BE49-F238E27FC236}">
                <a16:creationId xmlns:a16="http://schemas.microsoft.com/office/drawing/2014/main" id="{0C751FB1-E1A2-46FC-BCC3-29FAAF15DEF5}"/>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AB4396F5-5127-4861-8211-6DECDA93B32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t>This figure shows changes in aggregate demand.</a:t>
            </a:r>
          </a:p>
          <a:p>
            <a:pPr eaLnBrk="1" hangingPunct="1"/>
            <a:r>
              <a:rPr lang="en-US" altLang="cs-CZ"/>
              <a:t>A change in one or more of the listed determinants of aggregate demand will shift the aggregate demand curve. The rightward shift from AD</a:t>
            </a:r>
            <a:r>
              <a:rPr lang="en-US" altLang="cs-CZ" baseline="-25000"/>
              <a:t>1</a:t>
            </a:r>
            <a:r>
              <a:rPr lang="en-US" altLang="cs-CZ"/>
              <a:t> to AD</a:t>
            </a:r>
            <a:r>
              <a:rPr lang="en-US" altLang="cs-CZ" baseline="-25000"/>
              <a:t>2</a:t>
            </a:r>
            <a:r>
              <a:rPr lang="en-US" altLang="cs-CZ"/>
              <a:t> represents an increase in aggregate demand; the leftward shift from AD</a:t>
            </a:r>
            <a:r>
              <a:rPr lang="en-US" altLang="cs-CZ" baseline="-25000"/>
              <a:t>1 </a:t>
            </a:r>
            <a:r>
              <a:rPr lang="en-US" altLang="cs-CZ"/>
              <a:t>to AD</a:t>
            </a:r>
            <a:r>
              <a:rPr lang="en-US" altLang="cs-CZ" baseline="-25000"/>
              <a:t>3</a:t>
            </a:r>
            <a:r>
              <a:rPr lang="en-US" altLang="cs-CZ"/>
              <a:t> shows a decrease in aggregate demand. The vertical distances between AD</a:t>
            </a:r>
            <a:r>
              <a:rPr lang="en-US" altLang="cs-CZ" baseline="-25000"/>
              <a:t>1</a:t>
            </a:r>
            <a:r>
              <a:rPr lang="en-US" altLang="cs-CZ"/>
              <a:t> and the dashed lines represent the initial changes in spending. Through the multiplier effect, that spending produces the full shifts of the curves.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9F8219D8-481C-47AD-B3F9-A91013D2BC3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B520EE0-945A-4525-B32E-A65160271662}" type="slidenum">
              <a:rPr lang="en-US" altLang="cs-CZ">
                <a:latin typeface="Arial" panose="020B0604020202020204" pitchFamily="34" charset="0"/>
              </a:rPr>
              <a:pPr>
                <a:spcBef>
                  <a:spcPct val="0"/>
                </a:spcBef>
              </a:pPr>
              <a:t>26</a:t>
            </a:fld>
            <a:endParaRPr lang="en-US" altLang="cs-CZ">
              <a:latin typeface="Arial" panose="020B0604020202020204" pitchFamily="34" charset="0"/>
            </a:endParaRPr>
          </a:p>
        </p:txBody>
      </p:sp>
      <p:sp>
        <p:nvSpPr>
          <p:cNvPr id="25603" name="Rectangle 2">
            <a:extLst>
              <a:ext uri="{FF2B5EF4-FFF2-40B4-BE49-F238E27FC236}">
                <a16:creationId xmlns:a16="http://schemas.microsoft.com/office/drawing/2014/main" id="{7B8A1BC9-CC4C-4EE9-83D9-22E36D0C727A}"/>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269718C4-FD39-4653-B31E-B2E3F61B1CC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t>Aggregate supply is a schedule or curve showing the level of real domestic output available at each possible price level.  The relationship is determined on the basis of whether input prices and output prices are fixed or flexible. </a:t>
            </a:r>
          </a:p>
          <a:p>
            <a:pPr eaLnBrk="1" hangingPunct="1"/>
            <a:r>
              <a:rPr lang="en-US" altLang="cs-CZ"/>
              <a:t>In the immediate short run, both input prices and output prices are fixed. The input prices are fixed by contractual agreements such as labor contracts. Output prices may be fixed as a result of issuance of catalogs or price lists that are in effect for a stated period of time.</a:t>
            </a:r>
          </a:p>
          <a:p>
            <a:pPr eaLnBrk="1" hangingPunct="1"/>
            <a:r>
              <a:rPr lang="en-US" altLang="cs-CZ"/>
              <a:t>In the short run, input prices are fixed but output prices are variable.</a:t>
            </a:r>
          </a:p>
          <a:p>
            <a:pPr eaLnBrk="1" hangingPunct="1"/>
            <a:r>
              <a:rPr lang="en-US" altLang="cs-CZ"/>
              <a:t>In the long run, input prices and output prices can vary.</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1A9F3320-14B8-4107-8673-2D07E2C058F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7FB9A7-F493-47FB-B247-1F1F528D309D}" type="slidenum">
              <a:rPr lang="en-US" altLang="cs-CZ">
                <a:latin typeface="Arial" panose="020B0604020202020204" pitchFamily="34" charset="0"/>
              </a:rPr>
              <a:pPr>
                <a:spcBef>
                  <a:spcPct val="0"/>
                </a:spcBef>
              </a:pPr>
              <a:t>27</a:t>
            </a:fld>
            <a:endParaRPr lang="en-US" altLang="cs-CZ">
              <a:latin typeface="Arial" panose="020B0604020202020204" pitchFamily="34" charset="0"/>
            </a:endParaRPr>
          </a:p>
        </p:txBody>
      </p:sp>
      <p:sp>
        <p:nvSpPr>
          <p:cNvPr id="27651" name="Rectangle 2">
            <a:extLst>
              <a:ext uri="{FF2B5EF4-FFF2-40B4-BE49-F238E27FC236}">
                <a16:creationId xmlns:a16="http://schemas.microsoft.com/office/drawing/2014/main" id="{536D0704-B15A-46F0-BFF9-986A7565592F}"/>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DF4681BA-BFFE-416A-A84D-32788FBF79C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t>This figure illustrates aggregate supply in the immediate short run.   In the immediate short run, the aggregate supply curve AS</a:t>
            </a:r>
            <a:r>
              <a:rPr lang="en-US" altLang="cs-CZ" baseline="-25000"/>
              <a:t>ISR</a:t>
            </a:r>
            <a:r>
              <a:rPr lang="en-US" altLang="cs-CZ"/>
              <a:t> is horizontal at the economy’s current price level, P</a:t>
            </a:r>
            <a:r>
              <a:rPr lang="en-US" altLang="cs-CZ" baseline="-25000"/>
              <a:t>1</a:t>
            </a:r>
            <a:r>
              <a:rPr lang="en-US" altLang="cs-CZ"/>
              <a:t>.  With output prices fixed, firms collectively supply the level of output that is demanded at those prices.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A3C7305C-D770-46FC-AB73-E08370B3992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9190B7-C379-4431-804D-49F9B4243189}" type="slidenum">
              <a:rPr lang="en-US" altLang="cs-CZ">
                <a:latin typeface="Arial" panose="020B0604020202020204" pitchFamily="34" charset="0"/>
              </a:rPr>
              <a:pPr>
                <a:spcBef>
                  <a:spcPct val="0"/>
                </a:spcBef>
              </a:pPr>
              <a:t>28</a:t>
            </a:fld>
            <a:endParaRPr lang="en-US" altLang="cs-CZ">
              <a:latin typeface="Arial" panose="020B0604020202020204" pitchFamily="34" charset="0"/>
            </a:endParaRPr>
          </a:p>
        </p:txBody>
      </p:sp>
      <p:sp>
        <p:nvSpPr>
          <p:cNvPr id="29699" name="Rectangle 2">
            <a:extLst>
              <a:ext uri="{FF2B5EF4-FFF2-40B4-BE49-F238E27FC236}">
                <a16:creationId xmlns:a16="http://schemas.microsoft.com/office/drawing/2014/main" id="{64FAE129-70A1-4ACA-84AA-D7F61F90AB3D}"/>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0E24A329-291B-46B9-9086-F8E4BFA0652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t>The figure shows the aggregate supply curve in the short run. </a:t>
            </a:r>
          </a:p>
          <a:p>
            <a:r>
              <a:rPr lang="en-US" altLang="cs-CZ"/>
              <a:t>The upsloping aggregate supply curve AS indicates a direct (or positive) relationship between the price level and the amount of real output that firms will offer for sale. The AS curve is relatively flat below the full-employment output because unemployed resources and unused capacity allow firms to respond to price-level rises with large increases in real output. It is relatively steep beyond the full-employment output because resource shortages and capacity limitations make it difficult to expand real output as the price level rises.</a:t>
            </a:r>
          </a:p>
          <a:p>
            <a:r>
              <a:rPr lang="en-US" altLang="cs-CZ"/>
              <a:t>AS slopes upward because with input prices fixed, rising prices increase real profits and declining prices result in decreases in real profits.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94714A3B-4F4F-4D35-98DA-353424BC18B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266AC4B-E70F-48D4-8252-11CB115B4350}" type="slidenum">
              <a:rPr lang="en-US" altLang="cs-CZ">
                <a:latin typeface="Arial" panose="020B0604020202020204" pitchFamily="34" charset="0"/>
              </a:rPr>
              <a:pPr>
                <a:spcBef>
                  <a:spcPct val="0"/>
                </a:spcBef>
              </a:pPr>
              <a:t>29</a:t>
            </a:fld>
            <a:endParaRPr lang="en-US" altLang="cs-CZ">
              <a:latin typeface="Arial" panose="020B0604020202020204" pitchFamily="34" charset="0"/>
            </a:endParaRPr>
          </a:p>
        </p:txBody>
      </p:sp>
      <p:sp>
        <p:nvSpPr>
          <p:cNvPr id="31747" name="Rectangle 2">
            <a:extLst>
              <a:ext uri="{FF2B5EF4-FFF2-40B4-BE49-F238E27FC236}">
                <a16:creationId xmlns:a16="http://schemas.microsoft.com/office/drawing/2014/main" id="{4E77CFD3-D0B9-4A54-AF6F-BA7A48F36A8A}"/>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7B9DC459-38C1-4404-AC93-7B47B3ED09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t>This figure reflects aggregate supply in the long run.  The long-run aggregate supply curve, AS</a:t>
            </a:r>
            <a:r>
              <a:rPr lang="en-US" altLang="cs-CZ" baseline="-25000"/>
              <a:t>LR</a:t>
            </a:r>
            <a:r>
              <a:rPr lang="en-US" altLang="cs-CZ"/>
              <a:t>, is vertical at the full-employment level of real GDP (Q</a:t>
            </a:r>
            <a:r>
              <a:rPr lang="en-US" altLang="cs-CZ" baseline="-25000"/>
              <a:t>f</a:t>
            </a:r>
            <a:r>
              <a:rPr lang="en-US" altLang="cs-CZ"/>
              <a:t>) because in the long run wages and other input prices rise and fall to match changes in the price level. So price-level changes do not affect firms’ profits and thus they create no incentive for firms to alter their output. In the long run, the economy will produce the full-employment output level no matter what the price level is because profits always adjust to give firms exactly the right profit incentive to produce exactly the full employment output level.</a:t>
            </a:r>
          </a:p>
          <a:p>
            <a:endParaRPr lang="en-US" alt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3E861F8C-18DE-4E2E-AE9F-BE45BDD2312A}"/>
              </a:ext>
            </a:extLst>
          </p:cNvPr>
          <p:cNvSpPr>
            <a:spLocks noRot="1" noChangeArrowheads="1" noTextEdit="1"/>
          </p:cNvSpPr>
          <p:nvPr>
            <p:ph type="sldImg"/>
          </p:nvPr>
        </p:nvSpPr>
        <p:spPr>
          <a:ln/>
        </p:spPr>
      </p:sp>
      <p:sp>
        <p:nvSpPr>
          <p:cNvPr id="35843" name="Rectangle 3">
            <a:extLst>
              <a:ext uri="{FF2B5EF4-FFF2-40B4-BE49-F238E27FC236}">
                <a16:creationId xmlns:a16="http://schemas.microsoft.com/office/drawing/2014/main" id="{7D6E6946-2690-4AF8-B2BA-DFCE41C5EA2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ea typeface="ＭＳ Ｐゴシック" panose="020B0600070205080204" pitchFamily="34" charset="-128"/>
              </a:rPr>
              <a:t>GDP can be viewed from two different perspectives.  The income approach looks at GDP in terms of the income derived, or created, from producing goods and services.  The expenditures approach measures GDP as the sum of all of the money spent in buying the output.  In theory, either method should yield equal results.  The expenditures and income approaches are two different ways to look at the same thing.  You could look at a quarter from the heads side or the tails side, but it is still worth the same amount.  This is the same as the expenditures and income approaches for calculating GDP.</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BC058070-860B-4562-8D21-BA3B44A1095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7B21825-08AE-4205-987A-914BB08EB373}" type="slidenum">
              <a:rPr lang="en-US" altLang="cs-CZ">
                <a:latin typeface="Arial" panose="020B0604020202020204" pitchFamily="34" charset="0"/>
              </a:rPr>
              <a:pPr>
                <a:spcBef>
                  <a:spcPct val="0"/>
                </a:spcBef>
              </a:pPr>
              <a:t>30</a:t>
            </a:fld>
            <a:endParaRPr lang="en-US" altLang="cs-CZ">
              <a:latin typeface="Arial" panose="020B0604020202020204" pitchFamily="34" charset="0"/>
            </a:endParaRPr>
          </a:p>
        </p:txBody>
      </p:sp>
      <p:sp>
        <p:nvSpPr>
          <p:cNvPr id="33795" name="Rectangle 2">
            <a:extLst>
              <a:ext uri="{FF2B5EF4-FFF2-40B4-BE49-F238E27FC236}">
                <a16:creationId xmlns:a16="http://schemas.microsoft.com/office/drawing/2014/main" id="{8EBB68E1-A23F-40A7-95E8-29BD1A6519E5}"/>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F9CA4AD5-2519-4F42-A855-E95E69C77B8F}"/>
              </a:ext>
            </a:extLst>
          </p:cNvPr>
          <p:cNvSpPr>
            <a:spLocks noGrp="1" noChangeArrowheads="1"/>
          </p:cNvSpPr>
          <p:nvPr>
            <p:ph type="body" idx="1"/>
          </p:nvPr>
        </p:nvSpPr>
        <p:spPr>
          <a:ln/>
        </p:spPr>
        <p:txBody>
          <a:bodyPr/>
          <a:lstStyle/>
          <a:p>
            <a:pPr eaLnBrk="1" hangingPunct="1">
              <a:defRPr/>
            </a:pPr>
            <a:r>
              <a:rPr lang="en-US" dirty="0">
                <a:latin typeface="+mn-lt"/>
              </a:rPr>
              <a:t>Determinants of aggregate supply are the “other things” besides price level that cause changes or shifts in aggregate supply at each price level.</a:t>
            </a:r>
          </a:p>
          <a:p>
            <a:pPr>
              <a:defRPr/>
            </a:pPr>
            <a:r>
              <a:rPr lang="en-US" dirty="0">
                <a:latin typeface="+mn-lt"/>
              </a:rPr>
              <a:t>Changes that reduce per-unit production costs shift the aggregate supply curve to the right; changes that increase per-unit production costs shift AS left.</a:t>
            </a:r>
          </a:p>
          <a:p>
            <a:pPr>
              <a:defRPr/>
            </a:pPr>
            <a:r>
              <a:rPr lang="en-US" dirty="0">
                <a:latin typeface="+mn-lt"/>
              </a:rPr>
              <a:t>(References to “aggregate supply” in the remainder of the chapter apply to the short run curve unless otherwise noted.)</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ED300702-D4DB-4FB2-9B2F-950C6AEF4AD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84E256A-101A-47F0-8ED4-D2FA8A3F977B}" type="slidenum">
              <a:rPr lang="en-US" altLang="cs-CZ">
                <a:latin typeface="Arial" panose="020B0604020202020204" pitchFamily="34" charset="0"/>
              </a:rPr>
              <a:pPr>
                <a:spcBef>
                  <a:spcPct val="0"/>
                </a:spcBef>
              </a:pPr>
              <a:t>31</a:t>
            </a:fld>
            <a:endParaRPr lang="en-US" altLang="cs-CZ">
              <a:latin typeface="Arial" panose="020B0604020202020204" pitchFamily="34" charset="0"/>
            </a:endParaRPr>
          </a:p>
        </p:txBody>
      </p:sp>
      <p:sp>
        <p:nvSpPr>
          <p:cNvPr id="35843" name="Rectangle 2">
            <a:extLst>
              <a:ext uri="{FF2B5EF4-FFF2-40B4-BE49-F238E27FC236}">
                <a16:creationId xmlns:a16="http://schemas.microsoft.com/office/drawing/2014/main" id="{5950BFC4-057A-48BA-B75B-D3AC25865A1A}"/>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6A73AC42-1AEE-4B04-8DEC-C4FF148B7EB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t>This figure illustrates changes in aggregate supply.  A change in one or more of the AS determinants listed on the next slide will shift the aggregate supply curve. The rightward shift of the aggregate supply curve from AS</a:t>
            </a:r>
            <a:r>
              <a:rPr lang="en-US" altLang="cs-CZ" baseline="-25000"/>
              <a:t>1</a:t>
            </a:r>
            <a:r>
              <a:rPr lang="en-US" altLang="cs-CZ"/>
              <a:t> to AS</a:t>
            </a:r>
            <a:r>
              <a:rPr lang="en-US" altLang="cs-CZ" baseline="-25000"/>
              <a:t>2</a:t>
            </a:r>
            <a:r>
              <a:rPr lang="en-US" altLang="cs-CZ"/>
              <a:t> represents an increase in aggregate supply; the leftward shift of the curve from AS</a:t>
            </a:r>
            <a:r>
              <a:rPr lang="en-US" altLang="cs-CZ" baseline="-25000"/>
              <a:t>1</a:t>
            </a:r>
            <a:r>
              <a:rPr lang="en-US" altLang="cs-CZ"/>
              <a:t> to AS</a:t>
            </a:r>
            <a:r>
              <a:rPr lang="en-US" altLang="cs-CZ" baseline="-25000"/>
              <a:t>3</a:t>
            </a:r>
            <a:r>
              <a:rPr lang="en-US" altLang="cs-CZ"/>
              <a:t> shows a decrease in aggregate supply.</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32CEEC58-BA85-4665-8171-CAE8B902803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325970-55F7-45D8-AEDE-6CB6868E711B}" type="slidenum">
              <a:rPr lang="en-US" altLang="cs-CZ">
                <a:latin typeface="Arial" panose="020B0604020202020204" pitchFamily="34" charset="0"/>
              </a:rPr>
              <a:pPr>
                <a:spcBef>
                  <a:spcPct val="0"/>
                </a:spcBef>
              </a:pPr>
              <a:t>32</a:t>
            </a:fld>
            <a:endParaRPr lang="en-US" altLang="cs-CZ">
              <a:latin typeface="Arial" panose="020B0604020202020204" pitchFamily="34" charset="0"/>
            </a:endParaRPr>
          </a:p>
        </p:txBody>
      </p:sp>
      <p:sp>
        <p:nvSpPr>
          <p:cNvPr id="44035" name="Rectangle 2">
            <a:extLst>
              <a:ext uri="{FF2B5EF4-FFF2-40B4-BE49-F238E27FC236}">
                <a16:creationId xmlns:a16="http://schemas.microsoft.com/office/drawing/2014/main" id="{90CA84C5-687B-4A03-A6CB-18F8A3D9004C}"/>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FC4562F8-7075-4C14-8C96-5967C319D2C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t>This figure shows the equilibrium price level and equilibrium real GDP. The intersection of the aggregate demand curve and the aggregate supply curve determines the economy’s equilibrium price level. At the equilibrium price level of 100 (in index-value terms), the $510 billion of real output demanded matches the $510 billion of real output supplied. So the equilibrium GDP is $510 billion.</a:t>
            </a:r>
          </a:p>
          <a:p>
            <a:pPr eaLnBrk="1" hangingPunct="1"/>
            <a:endParaRPr lang="en-US" altLang="cs-CZ"/>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E95FFF7A-5B02-4017-8FE5-D22D6211BBF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1FB74C-3951-4454-8ADA-9D839B5304F9}" type="slidenum">
              <a:rPr lang="en-US" altLang="cs-CZ">
                <a:latin typeface="Arial" panose="020B0604020202020204" pitchFamily="34" charset="0"/>
              </a:rPr>
              <a:pPr>
                <a:spcBef>
                  <a:spcPct val="0"/>
                </a:spcBef>
              </a:pPr>
              <a:t>33</a:t>
            </a:fld>
            <a:endParaRPr lang="en-US" altLang="cs-CZ">
              <a:latin typeface="Arial" panose="020B0604020202020204" pitchFamily="34" charset="0"/>
            </a:endParaRPr>
          </a:p>
        </p:txBody>
      </p:sp>
      <p:sp>
        <p:nvSpPr>
          <p:cNvPr id="46083" name="Rectangle 2">
            <a:extLst>
              <a:ext uri="{FF2B5EF4-FFF2-40B4-BE49-F238E27FC236}">
                <a16:creationId xmlns:a16="http://schemas.microsoft.com/office/drawing/2014/main" id="{A0655B86-5610-44E0-AF72-056915FCBFFC}"/>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FBF9898C-0521-427A-A915-1B140B3FA7F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t>This figure shows an increase in aggregate demand that causes demand-pull inflation.  The increase in aggregate demand from AD</a:t>
            </a:r>
            <a:r>
              <a:rPr lang="en-US" altLang="cs-CZ" baseline="-25000"/>
              <a:t>1</a:t>
            </a:r>
            <a:r>
              <a:rPr lang="en-US" altLang="cs-CZ"/>
              <a:t> to AD</a:t>
            </a:r>
            <a:r>
              <a:rPr lang="en-US" altLang="cs-CZ" baseline="-25000"/>
              <a:t>2</a:t>
            </a:r>
            <a:r>
              <a:rPr lang="en-US" altLang="cs-CZ"/>
              <a:t> causes demand-pull inflation, shown as the rise in the price level from P</a:t>
            </a:r>
            <a:r>
              <a:rPr lang="en-US" altLang="cs-CZ" baseline="-25000"/>
              <a:t>1</a:t>
            </a:r>
            <a:r>
              <a:rPr lang="en-US" altLang="cs-CZ"/>
              <a:t> to P</a:t>
            </a:r>
            <a:r>
              <a:rPr lang="en-US" altLang="cs-CZ" baseline="-25000"/>
              <a:t>2</a:t>
            </a:r>
            <a:r>
              <a:rPr lang="en-US" altLang="cs-CZ"/>
              <a:t>. It also causes an inflationary GDP gap of Q</a:t>
            </a:r>
            <a:r>
              <a:rPr lang="en-US" altLang="cs-CZ" baseline="-25000"/>
              <a:t>1</a:t>
            </a:r>
            <a:r>
              <a:rPr lang="en-US" altLang="cs-CZ"/>
              <a:t> minus Q</a:t>
            </a:r>
            <a:r>
              <a:rPr lang="en-US" altLang="cs-CZ" baseline="-25000"/>
              <a:t>f</a:t>
            </a:r>
            <a:r>
              <a:rPr lang="en-US" altLang="cs-CZ"/>
              <a:t>.   The rise in the price level reduces the size of the multiplier effect. If the price level had remained at P</a:t>
            </a:r>
            <a:r>
              <a:rPr lang="en-US" altLang="cs-CZ" baseline="-25000"/>
              <a:t>1</a:t>
            </a:r>
            <a:r>
              <a:rPr lang="en-US" altLang="cs-CZ"/>
              <a:t>, the increase in aggregate demand from AD</a:t>
            </a:r>
            <a:r>
              <a:rPr lang="en-US" altLang="cs-CZ" baseline="-25000"/>
              <a:t>1</a:t>
            </a:r>
            <a:r>
              <a:rPr lang="en-US" altLang="cs-CZ"/>
              <a:t> to AD</a:t>
            </a:r>
            <a:r>
              <a:rPr lang="en-US" altLang="cs-CZ" baseline="-25000"/>
              <a:t>2</a:t>
            </a:r>
            <a:r>
              <a:rPr lang="en-US" altLang="cs-CZ"/>
              <a:t> would increase output from Q</a:t>
            </a:r>
            <a:r>
              <a:rPr lang="en-US" altLang="cs-CZ" baseline="-25000"/>
              <a:t>f</a:t>
            </a:r>
            <a:r>
              <a:rPr lang="en-US" altLang="cs-CZ"/>
              <a:t> to Q</a:t>
            </a:r>
            <a:r>
              <a:rPr lang="en-US" altLang="cs-CZ" baseline="-25000"/>
              <a:t>2</a:t>
            </a:r>
            <a:r>
              <a:rPr lang="en-US" altLang="cs-CZ"/>
              <a:t> and the multiplier would have been at full strength. But because of the increase in the price level, real output increases only from Q</a:t>
            </a:r>
            <a:r>
              <a:rPr lang="en-US" altLang="cs-CZ" baseline="-25000"/>
              <a:t>f</a:t>
            </a:r>
            <a:r>
              <a:rPr lang="en-US" altLang="cs-CZ"/>
              <a:t> to Q</a:t>
            </a:r>
            <a:r>
              <a:rPr lang="en-US" altLang="cs-CZ" baseline="-25000"/>
              <a:t>1</a:t>
            </a:r>
            <a:r>
              <a:rPr lang="en-US" altLang="cs-CZ"/>
              <a:t> and the multiplier effect is reduced</a:t>
            </a:r>
            <a:r>
              <a:rPr lang="en-US" altLang="cs-CZ" i="1"/>
              <a:t>.</a:t>
            </a:r>
            <a:endParaRPr lang="en-US" altLang="cs-CZ"/>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61B14FFD-FB85-48C6-A0FF-40E44514910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6CE6D6-AD6E-4B74-B19C-091514B9A27D}" type="slidenum">
              <a:rPr lang="en-US" altLang="cs-CZ">
                <a:latin typeface="Arial" panose="020B0604020202020204" pitchFamily="34" charset="0"/>
              </a:rPr>
              <a:pPr>
                <a:spcBef>
                  <a:spcPct val="0"/>
                </a:spcBef>
              </a:pPr>
              <a:t>34</a:t>
            </a:fld>
            <a:endParaRPr lang="en-US" altLang="cs-CZ">
              <a:latin typeface="Arial" panose="020B0604020202020204" pitchFamily="34" charset="0"/>
            </a:endParaRPr>
          </a:p>
        </p:txBody>
      </p:sp>
      <p:sp>
        <p:nvSpPr>
          <p:cNvPr id="48131" name="Rectangle 2">
            <a:extLst>
              <a:ext uri="{FF2B5EF4-FFF2-40B4-BE49-F238E27FC236}">
                <a16:creationId xmlns:a16="http://schemas.microsoft.com/office/drawing/2014/main" id="{537A63D4-2F5F-4B3A-8321-248AB2747013}"/>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7835494D-45DD-4CCB-B84D-86CAB933B50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t>This figure shows a decrease in aggregate demand that causes a recession.   If the price level is downwardly inflexible at P</a:t>
            </a:r>
            <a:r>
              <a:rPr lang="en-US" altLang="cs-CZ" baseline="-25000"/>
              <a:t>1</a:t>
            </a:r>
            <a:r>
              <a:rPr lang="en-US" altLang="cs-CZ"/>
              <a:t>, a decline of aggregate demand from AD</a:t>
            </a:r>
            <a:r>
              <a:rPr lang="en-US" altLang="cs-CZ" baseline="-25000"/>
              <a:t>1</a:t>
            </a:r>
            <a:r>
              <a:rPr lang="en-US" altLang="cs-CZ"/>
              <a:t> to AD</a:t>
            </a:r>
            <a:r>
              <a:rPr lang="en-US" altLang="cs-CZ" baseline="-25000"/>
              <a:t>2</a:t>
            </a:r>
            <a:r>
              <a:rPr lang="en-US" altLang="cs-CZ"/>
              <a:t> will move the economy leftward from a to b along the horizontal broken-line segment and reduce real GDP from Q</a:t>
            </a:r>
            <a:r>
              <a:rPr lang="en-US" altLang="cs-CZ" baseline="-25000"/>
              <a:t>f</a:t>
            </a:r>
            <a:r>
              <a:rPr lang="en-US" altLang="cs-CZ"/>
              <a:t> to Q</a:t>
            </a:r>
            <a:r>
              <a:rPr lang="en-US" altLang="cs-CZ" baseline="-25000"/>
              <a:t>1</a:t>
            </a:r>
            <a:r>
              <a:rPr lang="en-US" altLang="cs-CZ"/>
              <a:t>.  Idle production capacity, cyclical unemployment, and a recessionary GDP gap (of Q</a:t>
            </a:r>
            <a:r>
              <a:rPr lang="en-US" altLang="cs-CZ" baseline="-25000"/>
              <a:t>1</a:t>
            </a:r>
            <a:r>
              <a:rPr lang="en-US" altLang="cs-CZ"/>
              <a:t> minus Q</a:t>
            </a:r>
            <a:r>
              <a:rPr lang="en-US" altLang="cs-CZ" baseline="-25000"/>
              <a:t>f</a:t>
            </a:r>
            <a:r>
              <a:rPr lang="en-US" altLang="cs-CZ"/>
              <a:t>) will result. If the price level were flexible downward, the decline in aggregate demand would move the economy depicted from a to c instead of from a to b.</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1A3A1CEE-A23E-4658-AE02-C0D4271334A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9172A5E-6B72-4E52-B1DC-E516050EBD1D}" type="slidenum">
              <a:rPr lang="en-US" altLang="cs-CZ">
                <a:latin typeface="Arial" panose="020B0604020202020204" pitchFamily="34" charset="0"/>
              </a:rPr>
              <a:pPr>
                <a:spcBef>
                  <a:spcPct val="0"/>
                </a:spcBef>
              </a:pPr>
              <a:t>35</a:t>
            </a:fld>
            <a:endParaRPr lang="en-US" altLang="cs-CZ">
              <a:latin typeface="Arial" panose="020B0604020202020204" pitchFamily="34" charset="0"/>
            </a:endParaRPr>
          </a:p>
        </p:txBody>
      </p:sp>
      <p:sp>
        <p:nvSpPr>
          <p:cNvPr id="50179" name="Rectangle 2">
            <a:extLst>
              <a:ext uri="{FF2B5EF4-FFF2-40B4-BE49-F238E27FC236}">
                <a16:creationId xmlns:a16="http://schemas.microsoft.com/office/drawing/2014/main" id="{05B05E41-B536-48B8-9640-5F4DAA5F2873}"/>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EA7685AD-DD73-48BD-8D8F-C32DFAB94F1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t>If AD decreases, recession and cyclical unemployment may result.  Prices don’t fall easily.</a:t>
            </a:r>
          </a:p>
          <a:p>
            <a:r>
              <a:rPr lang="en-US" altLang="cs-CZ"/>
              <a:t>Fear of price wars keeps prices from being reduced. Businesses fear that if they decrease their price, their rivals may decrease their price even more which could result in a “price war”: successively deeper and deeper price cuts which result in reduced profits for all of the firms.</a:t>
            </a:r>
          </a:p>
          <a:p>
            <a:r>
              <a:rPr lang="en-US" altLang="cs-CZ"/>
              <a:t>Menu costs discourage repeated price changes. Menu costs are the costs businesses incur from printing new price lists or catalogs, re-pricing inventory, and communicating new prices to customers. Firms may wait and see if the decline in aggregate demand is permanent.</a:t>
            </a:r>
          </a:p>
          <a:p>
            <a:r>
              <a:rPr lang="en-US" altLang="cs-CZ"/>
              <a:t>Large parts of the work force are under wage contracts that are not flexible, therefore businesses can’t afford to reduce the price of their products.</a:t>
            </a:r>
          </a:p>
          <a:p>
            <a:r>
              <a:rPr lang="en-US" altLang="cs-CZ"/>
              <a:t>Employers are reluctant to cut wages because of the impact on employee morale, effort, and productivity.  Employers seek to pay efficiency wages – wages that maximize work effort and productivity, minimizing cost.</a:t>
            </a:r>
          </a:p>
          <a:p>
            <a:r>
              <a:rPr lang="en-US" altLang="cs-CZ"/>
              <a:t>The minimum wage law is a legal minimum wage for low-skilled labor. Firms that pay minimum wages cannot reduce them when aggregate demand declines.</a:t>
            </a:r>
          </a:p>
          <a:p>
            <a:pPr eaLnBrk="1" hangingPunct="1"/>
            <a:endParaRPr lang="en-US" altLang="cs-CZ"/>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2B02C628-EEEC-49EC-9FD2-B8E077C3A28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B85FE6D-DB56-4F16-BF6D-E9CDDE64AB44}" type="slidenum">
              <a:rPr lang="en-US" altLang="cs-CZ">
                <a:latin typeface="Arial" panose="020B0604020202020204" pitchFamily="34" charset="0"/>
              </a:rPr>
              <a:pPr>
                <a:spcBef>
                  <a:spcPct val="0"/>
                </a:spcBef>
              </a:pPr>
              <a:t>36</a:t>
            </a:fld>
            <a:endParaRPr lang="en-US" altLang="cs-CZ">
              <a:latin typeface="Arial" panose="020B0604020202020204" pitchFamily="34" charset="0"/>
            </a:endParaRPr>
          </a:p>
        </p:txBody>
      </p:sp>
      <p:sp>
        <p:nvSpPr>
          <p:cNvPr id="52227" name="Rectangle 2">
            <a:extLst>
              <a:ext uri="{FF2B5EF4-FFF2-40B4-BE49-F238E27FC236}">
                <a16:creationId xmlns:a16="http://schemas.microsoft.com/office/drawing/2014/main" id="{085DB624-DD89-44B3-8491-4F9590C9D468}"/>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E1F05704-9B9E-4C67-8854-31DD95B3719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a:t>This figure reflects a decrease in aggregate supply that causes cost-push inflation. A leftward shift of aggregate supply from AS</a:t>
            </a:r>
            <a:r>
              <a:rPr lang="en-US" altLang="cs-CZ" baseline="-25000"/>
              <a:t>1</a:t>
            </a:r>
            <a:r>
              <a:rPr lang="en-US" altLang="cs-CZ"/>
              <a:t> to AS</a:t>
            </a:r>
            <a:r>
              <a:rPr lang="en-US" altLang="cs-CZ" baseline="-25000"/>
              <a:t>2</a:t>
            </a:r>
            <a:r>
              <a:rPr lang="en-US" altLang="cs-CZ"/>
              <a:t> raises the price level from P</a:t>
            </a:r>
            <a:r>
              <a:rPr lang="en-US" altLang="cs-CZ" baseline="-25000"/>
              <a:t>1</a:t>
            </a:r>
            <a:r>
              <a:rPr lang="en-US" altLang="cs-CZ"/>
              <a:t> to P</a:t>
            </a:r>
            <a:r>
              <a:rPr lang="en-US" altLang="cs-CZ" baseline="-25000"/>
              <a:t>2</a:t>
            </a:r>
            <a:r>
              <a:rPr lang="en-US" altLang="cs-CZ"/>
              <a:t> and produces cost-push inflation. Real output declines and a recessionary GDP gap (of Q</a:t>
            </a:r>
            <a:r>
              <a:rPr lang="en-US" altLang="cs-CZ" baseline="-25000"/>
              <a:t>1</a:t>
            </a:r>
            <a:r>
              <a:rPr lang="en-US" altLang="cs-CZ"/>
              <a:t> minus Q</a:t>
            </a:r>
            <a:r>
              <a:rPr lang="en-US" altLang="cs-CZ" baseline="-25000"/>
              <a:t>f</a:t>
            </a:r>
            <a:r>
              <a:rPr lang="en-US" altLang="cs-CZ"/>
              <a:t>) occurs.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EDC14B57-99E3-48BC-BBCE-F255DC3095FA}"/>
              </a:ext>
            </a:extLst>
          </p:cNvPr>
          <p:cNvSpPr>
            <a:spLocks noRot="1" noChangeArrowheads="1" noTextEdit="1"/>
          </p:cNvSpPr>
          <p:nvPr>
            <p:ph type="sldImg"/>
          </p:nvPr>
        </p:nvSpPr>
        <p:spPr>
          <a:ln/>
        </p:spPr>
      </p:sp>
      <p:sp>
        <p:nvSpPr>
          <p:cNvPr id="36867" name="Rectangle 3">
            <a:extLst>
              <a:ext uri="{FF2B5EF4-FFF2-40B4-BE49-F238E27FC236}">
                <a16:creationId xmlns:a16="http://schemas.microsoft.com/office/drawing/2014/main" id="{DA332909-568C-4AE9-A7AC-5ECB62A0399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ea typeface="ＭＳ Ｐゴシック" panose="020B0600070205080204" pitchFamily="34" charset="-128"/>
              </a:rPr>
              <a:t>Here the two different approaches to measuring GDP are illustrated.  On the left, the expenditures approach measures GDP as the sum of four items: (1) consumption by households, (2) investment by businesses, (3) government purchases, and (4) expenditures by foreigners.  On the right, the income approach uses different inputs: (1) wages, (2) rents, (3) interest, (4) profits, and (5) statistical adjustments.  Each of these items will be further discussed next.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8AF42DDE-BAE4-43FC-BA5D-6C08A7D78C8D}"/>
              </a:ext>
            </a:extLst>
          </p:cNvPr>
          <p:cNvSpPr>
            <a:spLocks noRot="1" noChangeArrowheads="1" noTextEdit="1"/>
          </p:cNvSpPr>
          <p:nvPr>
            <p:ph type="sldImg"/>
          </p:nvPr>
        </p:nvSpPr>
        <p:spPr>
          <a:ln/>
        </p:spPr>
      </p:sp>
      <p:sp>
        <p:nvSpPr>
          <p:cNvPr id="37891" name="Rectangle 3">
            <a:extLst>
              <a:ext uri="{FF2B5EF4-FFF2-40B4-BE49-F238E27FC236}">
                <a16:creationId xmlns:a16="http://schemas.microsoft.com/office/drawing/2014/main" id="{CDEE3E0D-C5C1-4871-8AB0-36C528064F0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ea typeface="ＭＳ Ｐゴシック" panose="020B0600070205080204" pitchFamily="34" charset="-128"/>
              </a:rPr>
              <a:t>Personal consumption expenditures, indicated by a “C” notation, covers all expenditures by households on goods and services during a year.  In any given year, approximately 10% of those expenditures are for durable consumer goods, which are defined as having a life of three years or more.  Another 30% go to nondurable goods such as food, clothing, and gasoline.  The other 60% are for services leading to the U.S. economy, frequently being referred to as a service economy.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812EAB63-D40B-4D14-9A29-E3D463302BAE}"/>
              </a:ext>
            </a:extLst>
          </p:cNvPr>
          <p:cNvSpPr>
            <a:spLocks noRot="1" noChangeArrowheads="1" noTextEdit="1"/>
          </p:cNvSpPr>
          <p:nvPr>
            <p:ph type="sldImg"/>
          </p:nvPr>
        </p:nvSpPr>
        <p:spPr>
          <a:ln/>
        </p:spPr>
      </p:sp>
      <p:sp>
        <p:nvSpPr>
          <p:cNvPr id="38915" name="Rectangle 3">
            <a:extLst>
              <a:ext uri="{FF2B5EF4-FFF2-40B4-BE49-F238E27FC236}">
                <a16:creationId xmlns:a16="http://schemas.microsoft.com/office/drawing/2014/main" id="{CBD400C0-FD97-481D-A4B9-FEB575FF31F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ea typeface="ＭＳ Ｐゴシック" panose="020B0600070205080204" pitchFamily="34" charset="-128"/>
              </a:rPr>
              <a:t>The second component of the expenditures approach is gross private investment, which includes all final purchases of machinery, equipment, and tools by businesses, all construction, and changes in inventories.  All of these items represent ways businesses invest in themselves.  Construction also includes residential construction because homes could be rented to produce income.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0988A28C-F395-435E-AE2C-DABE9F0ACBAA}"/>
              </a:ext>
            </a:extLst>
          </p:cNvPr>
          <p:cNvSpPr>
            <a:spLocks noRot="1" noChangeArrowheads="1" noTextEdit="1"/>
          </p:cNvSpPr>
          <p:nvPr>
            <p:ph type="sldImg"/>
          </p:nvPr>
        </p:nvSpPr>
        <p:spPr>
          <a:ln/>
        </p:spPr>
      </p:sp>
      <p:sp>
        <p:nvSpPr>
          <p:cNvPr id="40963" name="Rectangle 3">
            <a:extLst>
              <a:ext uri="{FF2B5EF4-FFF2-40B4-BE49-F238E27FC236}">
                <a16:creationId xmlns:a16="http://schemas.microsoft.com/office/drawing/2014/main" id="{3C82CFBE-A086-4F0C-A0BE-07FFA9C8FB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ea typeface="ＭＳ Ｐゴシック" panose="020B0600070205080204" pitchFamily="34" charset="-128"/>
              </a:rPr>
              <a:t>The last two components of the expenditures approach are government purchases and net exports.  Government purchases are officially labeled “government consumption expenditures and gross investment.”  It includes expenditures for goods and services that the government uses in providing public services and expenditures for publicly owned capital such as for schools or roads.  It excludes government transfer payments such as Social Security because it merely transfers government receipts to certain households and does not generate any sort of production.  </a:t>
            </a:r>
          </a:p>
          <a:p>
            <a:r>
              <a:rPr lang="en-US" altLang="cs-CZ">
                <a:ea typeface="ＭＳ Ｐゴシック" panose="020B0600070205080204" pitchFamily="34" charset="-128"/>
              </a:rPr>
              <a:t>Net exports are calculated by subtracting the value of imported goods from the value of exported goods.  </a:t>
            </a:r>
          </a:p>
          <a:p>
            <a:r>
              <a:rPr lang="en-US" altLang="cs-CZ">
                <a:ea typeface="ＭＳ Ｐゴシック" panose="020B0600070205080204" pitchFamily="34" charset="-128"/>
              </a:rPr>
              <a:t>Adding up all four components provides a measure of GDP, a measure of the market value of a specific year’s total output.  For the United States in 2009, GDP equaled $14,256 billion.</a:t>
            </a:r>
          </a:p>
          <a:p>
            <a:endParaRPr lang="en-US" altLang="cs-CZ">
              <a:ea typeface="ＭＳ Ｐゴシック" panose="020B0600070205080204"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F894377-044E-4921-98EE-0DDD1B0AF2B6}"/>
              </a:ext>
            </a:extLst>
          </p:cNvPr>
          <p:cNvSpPr>
            <a:spLocks noRot="1" noChangeArrowheads="1" noTextEdit="1"/>
          </p:cNvSpPr>
          <p:nvPr>
            <p:ph type="sldImg"/>
          </p:nvPr>
        </p:nvSpPr>
        <p:spPr>
          <a:ln/>
        </p:spPr>
      </p:sp>
      <p:sp>
        <p:nvSpPr>
          <p:cNvPr id="10243" name="Rectangle 3">
            <a:extLst>
              <a:ext uri="{FF2B5EF4-FFF2-40B4-BE49-F238E27FC236}">
                <a16:creationId xmlns:a16="http://schemas.microsoft.com/office/drawing/2014/main" id="{A6FA227C-EF84-4A13-B123-64E98C6A85A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latin typeface="Arial" panose="020B0604020202020204" pitchFamily="34" charset="0"/>
                <a:ea typeface="ＭＳ Ｐゴシック" panose="020B0600070205080204" pitchFamily="34" charset="-128"/>
              </a:rPr>
              <a:t>While GDP is a reasonably accurate and highly useful measure of how the economy is performing, it does have several shortcomings.  Certain productive activities occur outside of any market and therefore are not measured in the traditional way.  The value of leisure time, weekends, holidays, etc., is also not included, but they certainly add value due to the added satisfaction they provide to workers.  </a:t>
            </a:r>
          </a:p>
          <a:p>
            <a:r>
              <a:rPr lang="en-US" altLang="cs-CZ">
                <a:latin typeface="Arial" panose="020B0604020202020204" pitchFamily="34" charset="0"/>
                <a:ea typeface="ＭＳ Ｐゴシック" panose="020B0600070205080204" pitchFamily="34" charset="-128"/>
              </a:rPr>
              <a:t>GDP fails to capture the full value of improvements in product quality.  Let’s face it, a 42 inch plasma screen flat panel television is a vast improvement over the old black and white vacuum tube models.  There is also a huge underground economy, mainly comprised of illegal activities, that produces income that is not measured through traditional GDP methods.  Included in this underground economy are legal activities that provide income that the recipients do not wish to report to the I.R.S. and pay taxes on.   Environmental issues and noneconomic sources of well-being are also problematic in that GDP does not really have a way to accurately value and report the issues.</a:t>
            </a:r>
          </a:p>
        </p:txBody>
      </p:sp>
    </p:spTree>
    <p:extLst>
      <p:ext uri="{BB962C8B-B14F-4D97-AF65-F5344CB8AC3E}">
        <p14:creationId xmlns:p14="http://schemas.microsoft.com/office/powerpoint/2010/main" val="32199328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BB374E98-C49C-4729-A4C0-F6F42D16A19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A75E95-F17E-4632-AFAD-B5BBE2B34C1B}" type="slidenum">
              <a:rPr lang="en-US" altLang="cs-CZ">
                <a:latin typeface="Arial" panose="020B0604020202020204" pitchFamily="34" charset="0"/>
              </a:rPr>
              <a:pPr>
                <a:spcBef>
                  <a:spcPct val="0"/>
                </a:spcBef>
              </a:pPr>
              <a:t>9</a:t>
            </a:fld>
            <a:endParaRPr lang="en-US" altLang="cs-CZ">
              <a:latin typeface="Arial" panose="020B0604020202020204" pitchFamily="34" charset="0"/>
            </a:endParaRPr>
          </a:p>
        </p:txBody>
      </p:sp>
      <p:sp>
        <p:nvSpPr>
          <p:cNvPr id="7171" name="Rectangle 2">
            <a:extLst>
              <a:ext uri="{FF2B5EF4-FFF2-40B4-BE49-F238E27FC236}">
                <a16:creationId xmlns:a16="http://schemas.microsoft.com/office/drawing/2014/main" id="{BC07D622-90DD-4CA4-A4BE-03F73FE58E42}"/>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971C86FA-A019-4210-9DB7-6E4EE809670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a:t>Business cycles are alternating increases and decreases in economic activity over time.  Each business cycle consists of four phases.  A peak is when business activity reaches a temporary maximum with full employment and near-capacity output.  A recession is a decline in total output, income, employment, and trade lasting six months or more; this is sometimes referred to as an economic contraction.  The trough is the bottom of the recession period and the expansion is when output and employment are recovering and expanding toward the full employment level.</a:t>
            </a:r>
          </a:p>
          <a:p>
            <a:endParaRPr lang="en-US" altLang="cs-CZ"/>
          </a:p>
          <a:p>
            <a:endParaRPr lang="en-US" altLang="cs-CZ"/>
          </a:p>
          <a:p>
            <a:endParaRPr lang="en-US" altLang="cs-CZ"/>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20589C"/>
        </a:solidFill>
        <a:effectLst/>
      </p:bgPr>
    </p:bg>
    <p:spTree>
      <p:nvGrpSpPr>
        <p:cNvPr id="1" name=""/>
        <p:cNvGrpSpPr/>
        <p:nvPr/>
      </p:nvGrpSpPr>
      <p:grpSpPr>
        <a:xfrm>
          <a:off x="0" y="0"/>
          <a:ext cx="0" cy="0"/>
          <a:chOff x="0" y="0"/>
          <a:chExt cx="0" cy="0"/>
        </a:xfrm>
      </p:grpSpPr>
      <p:pic>
        <p:nvPicPr>
          <p:cNvPr id="3" name="Picture 8">
            <a:extLst>
              <a:ext uri="{FF2B5EF4-FFF2-40B4-BE49-F238E27FC236}">
                <a16:creationId xmlns:a16="http://schemas.microsoft.com/office/drawing/2014/main" id="{535C471B-B99E-4E03-883E-67AE8A3F19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23082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7">
            <a:extLst>
              <a:ext uri="{FF2B5EF4-FFF2-40B4-BE49-F238E27FC236}">
                <a16:creationId xmlns:a16="http://schemas.microsoft.com/office/drawing/2014/main" id="{F3881AAB-BCCE-4513-8B3D-43EDCD4DC8FD}"/>
              </a:ext>
            </a:extLst>
          </p:cNvPr>
          <p:cNvSpPr>
            <a:spLocks noChangeArrowheads="1"/>
          </p:cNvSpPr>
          <p:nvPr/>
        </p:nvSpPr>
        <p:spPr bwMode="auto">
          <a:xfrm>
            <a:off x="0" y="2438400"/>
            <a:ext cx="9144000" cy="914400"/>
          </a:xfrm>
          <a:prstGeom prst="rect">
            <a:avLst/>
          </a:prstGeom>
          <a:solidFill>
            <a:srgbClr val="52289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defRPr/>
            </a:pPr>
            <a:endParaRPr lang="cs-CZ" altLang="cs-CZ">
              <a:latin typeface="Tw Cen MT" panose="020B0602020104020603" pitchFamily="34" charset="-18"/>
            </a:endParaRPr>
          </a:p>
        </p:txBody>
      </p:sp>
      <p:sp>
        <p:nvSpPr>
          <p:cNvPr id="5" name="Text Box 9">
            <a:extLst>
              <a:ext uri="{FF2B5EF4-FFF2-40B4-BE49-F238E27FC236}">
                <a16:creationId xmlns:a16="http://schemas.microsoft.com/office/drawing/2014/main" id="{A96DD3E9-CEEA-4568-99DA-6B724F4E43F2}"/>
              </a:ext>
            </a:extLst>
          </p:cNvPr>
          <p:cNvSpPr txBox="1">
            <a:spLocks noChangeArrowheads="1"/>
          </p:cNvSpPr>
          <p:nvPr/>
        </p:nvSpPr>
        <p:spPr bwMode="auto">
          <a:xfrm>
            <a:off x="381000" y="1447800"/>
            <a:ext cx="9144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defRPr/>
            </a:pPr>
            <a:r>
              <a:rPr lang="en-US" altLang="cs-CZ" sz="4400">
                <a:solidFill>
                  <a:schemeClr val="bg1"/>
                </a:solidFill>
              </a:rPr>
              <a:t>23</a:t>
            </a:r>
          </a:p>
        </p:txBody>
      </p:sp>
      <p:sp>
        <p:nvSpPr>
          <p:cNvPr id="9218" name="Rectangle 2"/>
          <p:cNvSpPr>
            <a:spLocks noGrp="1" noChangeArrowheads="1"/>
          </p:cNvSpPr>
          <p:nvPr>
            <p:ph type="ctrTitle"/>
          </p:nvPr>
        </p:nvSpPr>
        <p:spPr>
          <a:xfrm>
            <a:off x="2438400" y="2590800"/>
            <a:ext cx="6705600" cy="685800"/>
          </a:xfrm>
        </p:spPr>
        <p:txBody>
          <a:bodyPr/>
          <a:lstStyle>
            <a:lvl1pPr>
              <a:defRPr sz="2000"/>
            </a:lvl1pPr>
          </a:lstStyle>
          <a:p>
            <a:r>
              <a:rPr lang="en-US"/>
              <a:t>Click to edit Master title style</a:t>
            </a:r>
          </a:p>
        </p:txBody>
      </p:sp>
    </p:spTree>
    <p:extLst>
      <p:ext uri="{BB962C8B-B14F-4D97-AF65-F5344CB8AC3E}">
        <p14:creationId xmlns:p14="http://schemas.microsoft.com/office/powerpoint/2010/main" val="281778125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1949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5668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5668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4325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A9663906-6CF2-4154-8D39-3978B848382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8BC22B6-9F47-4265-A522-90A4EEF1EC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6E30039-8E5C-4BD2-B4DE-94701E3C1B93}"/>
              </a:ext>
            </a:extLst>
          </p:cNvPr>
          <p:cNvSpPr>
            <a:spLocks noGrp="1" noChangeArrowheads="1"/>
          </p:cNvSpPr>
          <p:nvPr>
            <p:ph type="sldNum" sz="quarter" idx="12"/>
          </p:nvPr>
        </p:nvSpPr>
        <p:spPr>
          <a:ln/>
        </p:spPr>
        <p:txBody>
          <a:bodyPr/>
          <a:lstStyle>
            <a:lvl1pPr>
              <a:defRPr/>
            </a:lvl1pPr>
          </a:lstStyle>
          <a:p>
            <a:pPr>
              <a:defRPr/>
            </a:pPr>
            <a:fld id="{066B0360-4A0E-4805-B99B-13B5265FCEA9}" type="slidenum">
              <a:rPr lang="en-US" altLang="cs-CZ"/>
              <a:pPr>
                <a:defRPr/>
              </a:pPr>
              <a:t>‹#›</a:t>
            </a:fld>
            <a:endParaRPr lang="en-US" altLang="cs-CZ"/>
          </a:p>
        </p:txBody>
      </p:sp>
    </p:spTree>
    <p:extLst>
      <p:ext uri="{BB962C8B-B14F-4D97-AF65-F5344CB8AC3E}">
        <p14:creationId xmlns:p14="http://schemas.microsoft.com/office/powerpoint/2010/main" val="2776191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b="1">
                <a:latin typeface="Tahoma" pitchFamily="34" charset="0"/>
                <a:ea typeface="Tahoma" pitchFamily="34" charset="0"/>
                <a:cs typeface="Tahoma"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sz="3600"/>
            </a:lvl1pPr>
            <a:lvl2pPr>
              <a:defRPr sz="36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2735CD7B-036C-48A8-93FC-FBD53639D13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FAEBB7D-7DAF-4FD1-B5B5-994EB82C777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C462947-370F-483C-BF63-AF2624DFE5C3}"/>
              </a:ext>
            </a:extLst>
          </p:cNvPr>
          <p:cNvSpPr>
            <a:spLocks noGrp="1" noChangeArrowheads="1"/>
          </p:cNvSpPr>
          <p:nvPr>
            <p:ph type="sldNum" sz="quarter" idx="12"/>
          </p:nvPr>
        </p:nvSpPr>
        <p:spPr>
          <a:ln/>
        </p:spPr>
        <p:txBody>
          <a:bodyPr/>
          <a:lstStyle>
            <a:lvl1pPr>
              <a:defRPr/>
            </a:lvl1pPr>
          </a:lstStyle>
          <a:p>
            <a:pPr>
              <a:defRPr/>
            </a:pPr>
            <a:fld id="{84EFEC4C-C45A-4FC0-B089-2D01A903D662}" type="slidenum">
              <a:rPr lang="en-US" altLang="cs-CZ"/>
              <a:pPr>
                <a:defRPr/>
              </a:pPr>
              <a:t>‹#›</a:t>
            </a:fld>
            <a:endParaRPr lang="en-US" altLang="cs-CZ"/>
          </a:p>
        </p:txBody>
      </p:sp>
    </p:spTree>
    <p:extLst>
      <p:ext uri="{BB962C8B-B14F-4D97-AF65-F5344CB8AC3E}">
        <p14:creationId xmlns:p14="http://schemas.microsoft.com/office/powerpoint/2010/main" val="1105684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5BE1284-B993-48D7-A900-4B761D5FD4D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637E21A-5F7B-4820-96D9-853E41C2E19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4F47D21-C6EC-48C3-BD18-B1329B553817}"/>
              </a:ext>
            </a:extLst>
          </p:cNvPr>
          <p:cNvSpPr>
            <a:spLocks noGrp="1" noChangeArrowheads="1"/>
          </p:cNvSpPr>
          <p:nvPr>
            <p:ph type="sldNum" sz="quarter" idx="12"/>
          </p:nvPr>
        </p:nvSpPr>
        <p:spPr>
          <a:ln/>
        </p:spPr>
        <p:txBody>
          <a:bodyPr/>
          <a:lstStyle>
            <a:lvl1pPr>
              <a:defRPr/>
            </a:lvl1pPr>
          </a:lstStyle>
          <a:p>
            <a:pPr>
              <a:defRPr/>
            </a:pPr>
            <a:fld id="{C1B70AAB-1239-4373-9BC4-1F07E3A205AA}" type="slidenum">
              <a:rPr lang="en-US" altLang="cs-CZ"/>
              <a:pPr>
                <a:defRPr/>
              </a:pPr>
              <a:t>‹#›</a:t>
            </a:fld>
            <a:endParaRPr lang="en-US" altLang="cs-CZ"/>
          </a:p>
        </p:txBody>
      </p:sp>
    </p:spTree>
    <p:extLst>
      <p:ext uri="{BB962C8B-B14F-4D97-AF65-F5344CB8AC3E}">
        <p14:creationId xmlns:p14="http://schemas.microsoft.com/office/powerpoint/2010/main" val="3152828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1D6D0FE-8D57-4D00-A25F-6BC84D46E3F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2D3385D-1453-4CDF-94B0-C8ECFB58C98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2DB4E68-DC9F-4C37-8D1C-AE129748661F}"/>
              </a:ext>
            </a:extLst>
          </p:cNvPr>
          <p:cNvSpPr>
            <a:spLocks noGrp="1" noChangeArrowheads="1"/>
          </p:cNvSpPr>
          <p:nvPr>
            <p:ph type="sldNum" sz="quarter" idx="12"/>
          </p:nvPr>
        </p:nvSpPr>
        <p:spPr>
          <a:ln/>
        </p:spPr>
        <p:txBody>
          <a:bodyPr/>
          <a:lstStyle>
            <a:lvl1pPr>
              <a:defRPr/>
            </a:lvl1pPr>
          </a:lstStyle>
          <a:p>
            <a:pPr>
              <a:defRPr/>
            </a:pPr>
            <a:fld id="{049E76EC-82EA-4C33-AA42-9683232A4CD4}" type="slidenum">
              <a:rPr lang="en-US" altLang="cs-CZ"/>
              <a:pPr>
                <a:defRPr/>
              </a:pPr>
              <a:t>‹#›</a:t>
            </a:fld>
            <a:endParaRPr lang="en-US" altLang="cs-CZ"/>
          </a:p>
        </p:txBody>
      </p:sp>
    </p:spTree>
    <p:extLst>
      <p:ext uri="{BB962C8B-B14F-4D97-AF65-F5344CB8AC3E}">
        <p14:creationId xmlns:p14="http://schemas.microsoft.com/office/powerpoint/2010/main" val="15195184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2A60FE31-5992-423B-988D-38AE31C6DD1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F300A99-4F3F-452D-886C-1B3B035157E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B768F22-0704-4700-B3B0-4347DF37F74D}"/>
              </a:ext>
            </a:extLst>
          </p:cNvPr>
          <p:cNvSpPr>
            <a:spLocks noGrp="1" noChangeArrowheads="1"/>
          </p:cNvSpPr>
          <p:nvPr>
            <p:ph type="sldNum" sz="quarter" idx="12"/>
          </p:nvPr>
        </p:nvSpPr>
        <p:spPr>
          <a:ln/>
        </p:spPr>
        <p:txBody>
          <a:bodyPr/>
          <a:lstStyle>
            <a:lvl1pPr>
              <a:defRPr/>
            </a:lvl1pPr>
          </a:lstStyle>
          <a:p>
            <a:pPr>
              <a:defRPr/>
            </a:pPr>
            <a:fld id="{573F3749-ABDB-4061-8911-7F5F1F67FDD3}" type="slidenum">
              <a:rPr lang="en-US" altLang="cs-CZ"/>
              <a:pPr>
                <a:defRPr/>
              </a:pPr>
              <a:t>‹#›</a:t>
            </a:fld>
            <a:endParaRPr lang="en-US" altLang="cs-CZ"/>
          </a:p>
        </p:txBody>
      </p:sp>
    </p:spTree>
    <p:extLst>
      <p:ext uri="{BB962C8B-B14F-4D97-AF65-F5344CB8AC3E}">
        <p14:creationId xmlns:p14="http://schemas.microsoft.com/office/powerpoint/2010/main" val="25624249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DAC879C-396A-4B24-BC75-0B1C982A52E9}"/>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03C7BD47-F04F-4B05-B3F2-BAF050F3C40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0926A8E-72C0-4317-BE5E-0D534671C5E7}"/>
              </a:ext>
            </a:extLst>
          </p:cNvPr>
          <p:cNvSpPr>
            <a:spLocks noGrp="1" noChangeArrowheads="1"/>
          </p:cNvSpPr>
          <p:nvPr>
            <p:ph type="sldNum" sz="quarter" idx="12"/>
          </p:nvPr>
        </p:nvSpPr>
        <p:spPr>
          <a:ln/>
        </p:spPr>
        <p:txBody>
          <a:bodyPr/>
          <a:lstStyle>
            <a:lvl1pPr>
              <a:defRPr/>
            </a:lvl1pPr>
          </a:lstStyle>
          <a:p>
            <a:pPr>
              <a:defRPr/>
            </a:pPr>
            <a:fld id="{E6B043B4-9CBF-435A-B604-9D39E7EE88CC}" type="slidenum">
              <a:rPr lang="en-US" altLang="cs-CZ"/>
              <a:pPr>
                <a:defRPr/>
              </a:pPr>
              <a:t>‹#›</a:t>
            </a:fld>
            <a:endParaRPr lang="en-US" altLang="cs-CZ"/>
          </a:p>
        </p:txBody>
      </p:sp>
    </p:spTree>
    <p:extLst>
      <p:ext uri="{BB962C8B-B14F-4D97-AF65-F5344CB8AC3E}">
        <p14:creationId xmlns:p14="http://schemas.microsoft.com/office/powerpoint/2010/main" val="28014325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419BC86-FAC5-4FF6-B3BD-4A53325467B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6DE70D1-7024-4F35-A21A-05CE443DAC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1C52F1AA-8A86-43CC-A587-2778C9AE07D9}"/>
              </a:ext>
            </a:extLst>
          </p:cNvPr>
          <p:cNvSpPr>
            <a:spLocks noGrp="1" noChangeArrowheads="1"/>
          </p:cNvSpPr>
          <p:nvPr>
            <p:ph type="sldNum" sz="quarter" idx="12"/>
          </p:nvPr>
        </p:nvSpPr>
        <p:spPr>
          <a:ln/>
        </p:spPr>
        <p:txBody>
          <a:bodyPr/>
          <a:lstStyle>
            <a:lvl1pPr>
              <a:defRPr/>
            </a:lvl1pPr>
          </a:lstStyle>
          <a:p>
            <a:pPr>
              <a:defRPr/>
            </a:pPr>
            <a:fld id="{75C14264-7BD6-4A47-8E83-A2AACAF2F208}" type="slidenum">
              <a:rPr lang="en-US" altLang="cs-CZ"/>
              <a:pPr>
                <a:defRPr/>
              </a:pPr>
              <a:t>‹#›</a:t>
            </a:fld>
            <a:endParaRPr lang="en-US" altLang="cs-CZ"/>
          </a:p>
        </p:txBody>
      </p:sp>
    </p:spTree>
    <p:extLst>
      <p:ext uri="{BB962C8B-B14F-4D97-AF65-F5344CB8AC3E}">
        <p14:creationId xmlns:p14="http://schemas.microsoft.com/office/powerpoint/2010/main" val="15811212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3FEFE47-8ECF-4C51-947C-B91C20D2072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E95CD0C-B2FD-4F51-908B-C4A01E4861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1CC47CB-09EE-4CA2-B869-396812C523F4}"/>
              </a:ext>
            </a:extLst>
          </p:cNvPr>
          <p:cNvSpPr>
            <a:spLocks noGrp="1" noChangeArrowheads="1"/>
          </p:cNvSpPr>
          <p:nvPr>
            <p:ph type="sldNum" sz="quarter" idx="12"/>
          </p:nvPr>
        </p:nvSpPr>
        <p:spPr>
          <a:ln/>
        </p:spPr>
        <p:txBody>
          <a:bodyPr/>
          <a:lstStyle>
            <a:lvl1pPr>
              <a:defRPr/>
            </a:lvl1pPr>
          </a:lstStyle>
          <a:p>
            <a:pPr>
              <a:defRPr/>
            </a:pPr>
            <a:fld id="{5A9B681D-DFCD-4753-A10F-7DA0D9D49B04}" type="slidenum">
              <a:rPr lang="en-US" altLang="cs-CZ"/>
              <a:pPr>
                <a:defRPr/>
              </a:pPr>
              <a:t>‹#›</a:t>
            </a:fld>
            <a:endParaRPr lang="en-US" altLang="cs-CZ"/>
          </a:p>
        </p:txBody>
      </p:sp>
    </p:spTree>
    <p:extLst>
      <p:ext uri="{BB962C8B-B14F-4D97-AF65-F5344CB8AC3E}">
        <p14:creationId xmlns:p14="http://schemas.microsoft.com/office/powerpoint/2010/main" val="385577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78257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83791C0-E028-4AC2-9A2C-51BF0C4BDD7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CD13FAB-5E94-485B-A31C-0CC317FA9C1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BCFD2B6-B73D-45C7-BB82-36832B4928F2}"/>
              </a:ext>
            </a:extLst>
          </p:cNvPr>
          <p:cNvSpPr>
            <a:spLocks noGrp="1" noChangeArrowheads="1"/>
          </p:cNvSpPr>
          <p:nvPr>
            <p:ph type="sldNum" sz="quarter" idx="12"/>
          </p:nvPr>
        </p:nvSpPr>
        <p:spPr>
          <a:ln/>
        </p:spPr>
        <p:txBody>
          <a:bodyPr/>
          <a:lstStyle>
            <a:lvl1pPr>
              <a:defRPr/>
            </a:lvl1pPr>
          </a:lstStyle>
          <a:p>
            <a:pPr>
              <a:defRPr/>
            </a:pPr>
            <a:fld id="{FE705C71-C1F6-4C20-B28F-857479DA2642}" type="slidenum">
              <a:rPr lang="en-US" altLang="cs-CZ"/>
              <a:pPr>
                <a:defRPr/>
              </a:pPr>
              <a:t>‹#›</a:t>
            </a:fld>
            <a:endParaRPr lang="en-US" altLang="cs-CZ"/>
          </a:p>
        </p:txBody>
      </p:sp>
    </p:spTree>
    <p:extLst>
      <p:ext uri="{BB962C8B-B14F-4D97-AF65-F5344CB8AC3E}">
        <p14:creationId xmlns:p14="http://schemas.microsoft.com/office/powerpoint/2010/main" val="17236801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BFBD5F6-56D6-4CC6-B1CE-73D1B447F33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A533203-DC42-404C-8005-AE96325F3C3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E14DE49-1670-4AF8-8A00-F0A3CB367AC3}"/>
              </a:ext>
            </a:extLst>
          </p:cNvPr>
          <p:cNvSpPr>
            <a:spLocks noGrp="1" noChangeArrowheads="1"/>
          </p:cNvSpPr>
          <p:nvPr>
            <p:ph type="sldNum" sz="quarter" idx="12"/>
          </p:nvPr>
        </p:nvSpPr>
        <p:spPr>
          <a:ln/>
        </p:spPr>
        <p:txBody>
          <a:bodyPr/>
          <a:lstStyle>
            <a:lvl1pPr>
              <a:defRPr/>
            </a:lvl1pPr>
          </a:lstStyle>
          <a:p>
            <a:pPr>
              <a:defRPr/>
            </a:pPr>
            <a:fld id="{25D13F50-1D79-4F4F-8B93-C5A9F57CA403}" type="slidenum">
              <a:rPr lang="en-US" altLang="cs-CZ"/>
              <a:pPr>
                <a:defRPr/>
              </a:pPr>
              <a:t>‹#›</a:t>
            </a:fld>
            <a:endParaRPr lang="en-US" altLang="cs-CZ"/>
          </a:p>
        </p:txBody>
      </p:sp>
    </p:spTree>
    <p:extLst>
      <p:ext uri="{BB962C8B-B14F-4D97-AF65-F5344CB8AC3E}">
        <p14:creationId xmlns:p14="http://schemas.microsoft.com/office/powerpoint/2010/main" val="41645775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D953A63-7F51-4D77-9257-BE55BB7B6CB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05B6E23-6BE8-4914-99B0-3A9A6364D50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0DCC888-B87D-4EE0-BAB2-BB9FF9637A9B}"/>
              </a:ext>
            </a:extLst>
          </p:cNvPr>
          <p:cNvSpPr>
            <a:spLocks noGrp="1" noChangeArrowheads="1"/>
          </p:cNvSpPr>
          <p:nvPr>
            <p:ph type="sldNum" sz="quarter" idx="12"/>
          </p:nvPr>
        </p:nvSpPr>
        <p:spPr>
          <a:ln/>
        </p:spPr>
        <p:txBody>
          <a:bodyPr/>
          <a:lstStyle>
            <a:lvl1pPr>
              <a:defRPr/>
            </a:lvl1pPr>
          </a:lstStyle>
          <a:p>
            <a:pPr>
              <a:defRPr/>
            </a:pPr>
            <a:fld id="{AABFB79F-FA50-49C5-A54E-1E915FB6C452}" type="slidenum">
              <a:rPr lang="en-US" altLang="cs-CZ"/>
              <a:pPr>
                <a:defRPr/>
              </a:pPr>
              <a:t>‹#›</a:t>
            </a:fld>
            <a:endParaRPr lang="en-US" altLang="cs-CZ"/>
          </a:p>
        </p:txBody>
      </p:sp>
    </p:spTree>
    <p:extLst>
      <p:ext uri="{BB962C8B-B14F-4D97-AF65-F5344CB8AC3E}">
        <p14:creationId xmlns:p14="http://schemas.microsoft.com/office/powerpoint/2010/main" val="986093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6267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43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43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47355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01549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40124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0280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9545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08469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122CA054-586C-4CD3-A17C-39DCC3384694}"/>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defRPr/>
            </a:pPr>
            <a:endParaRPr lang="cs-CZ" altLang="cs-CZ" b="1">
              <a:solidFill>
                <a:schemeClr val="bg1"/>
              </a:solidFill>
              <a:latin typeface="Tahoma" panose="020B0604030504040204" pitchFamily="34" charset="0"/>
            </a:endParaRPr>
          </a:p>
        </p:txBody>
      </p:sp>
      <p:sp>
        <p:nvSpPr>
          <p:cNvPr id="1027" name="Rectangle 2">
            <a:extLst>
              <a:ext uri="{FF2B5EF4-FFF2-40B4-BE49-F238E27FC236}">
                <a16:creationId xmlns:a16="http://schemas.microsoft.com/office/drawing/2014/main" id="{80619474-DE6A-4E51-A75E-5E5F8EA93AB9}"/>
              </a:ext>
            </a:extLst>
          </p:cNvPr>
          <p:cNvSpPr>
            <a:spLocks noGrp="1" noChangeArrowheads="1"/>
          </p:cNvSpPr>
          <p:nvPr>
            <p:ph type="title"/>
          </p:nvPr>
        </p:nvSpPr>
        <p:spPr bwMode="auto">
          <a:xfrm>
            <a:off x="0" y="0"/>
            <a:ext cx="9144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cs-CZ"/>
              <a:t>Click to edit Master title style</a:t>
            </a:r>
          </a:p>
        </p:txBody>
      </p:sp>
      <p:sp>
        <p:nvSpPr>
          <p:cNvPr id="1028" name="Rectangle 3">
            <a:extLst>
              <a:ext uri="{FF2B5EF4-FFF2-40B4-BE49-F238E27FC236}">
                <a16:creationId xmlns:a16="http://schemas.microsoft.com/office/drawing/2014/main" id="{3764AC70-18DC-4E1C-8615-6CE80857E023}"/>
              </a:ext>
            </a:extLst>
          </p:cNvPr>
          <p:cNvSpPr>
            <a:spLocks noGrp="1" noChangeArrowheads="1"/>
          </p:cNvSpPr>
          <p:nvPr>
            <p:ph type="body" idx="1"/>
          </p:nvPr>
        </p:nvSpPr>
        <p:spPr bwMode="auto">
          <a:xfrm>
            <a:off x="457200" y="11430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cs-CZ"/>
              <a:t>Click to edit Master text styles</a:t>
            </a:r>
          </a:p>
          <a:p>
            <a:pPr lvl="1"/>
            <a:r>
              <a:rPr lang="en-US" altLang="cs-CZ"/>
              <a:t>Second level</a:t>
            </a:r>
          </a:p>
          <a:p>
            <a:pPr lvl="2"/>
            <a:r>
              <a:rPr lang="en-US" altLang="cs-CZ"/>
              <a:t>Third level</a:t>
            </a:r>
          </a:p>
          <a:p>
            <a:pPr lvl="3"/>
            <a:r>
              <a:rPr lang="en-US" altLang="cs-CZ"/>
              <a:t>Fourth level</a:t>
            </a:r>
          </a:p>
          <a:p>
            <a:pPr lvl="4"/>
            <a:r>
              <a:rPr lang="en-US" altLang="cs-CZ"/>
              <a:t>Fifth level</a:t>
            </a:r>
          </a:p>
        </p:txBody>
      </p:sp>
      <p:sp>
        <p:nvSpPr>
          <p:cNvPr id="1029" name="Rectangle 8">
            <a:extLst>
              <a:ext uri="{FF2B5EF4-FFF2-40B4-BE49-F238E27FC236}">
                <a16:creationId xmlns:a16="http://schemas.microsoft.com/office/drawing/2014/main" id="{0DFCB1FE-90CF-4E70-9446-4B0DE91D5C0F}"/>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endParaRPr lang="cs-CZ" altLang="cs-CZ"/>
          </a:p>
        </p:txBody>
      </p:sp>
    </p:spTree>
  </p:cSld>
  <p:clrMap bg1="lt1" tx1="dk1" bg2="lt2" tx2="dk2" accent1="accent1" accent2="accent2" accent3="accent3" accent4="accent4" accent5="accent5" accent6="accent6" hlink="hlink" folHlink="folHlink"/>
  <p:sldLayoutIdLst>
    <p:sldLayoutId id="2147483806"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hf hdr="0" ftr="0" dt="0"/>
  <p:txStyles>
    <p:titleStyle>
      <a:lvl1pPr algn="ctr" rtl="0" eaLnBrk="0" fontAlgn="base" hangingPunct="0">
        <a:spcBef>
          <a:spcPct val="0"/>
        </a:spcBef>
        <a:spcAft>
          <a:spcPct val="0"/>
        </a:spcAft>
        <a:defRPr sz="2800">
          <a:solidFill>
            <a:schemeClr val="bg1"/>
          </a:solidFill>
          <a:latin typeface="+mj-lt"/>
          <a:ea typeface="+mj-ea"/>
          <a:cs typeface="+mj-cs"/>
        </a:defRPr>
      </a:lvl1pPr>
      <a:lvl2pPr algn="ctr" rtl="0" eaLnBrk="0" fontAlgn="base" hangingPunct="0">
        <a:spcBef>
          <a:spcPct val="0"/>
        </a:spcBef>
        <a:spcAft>
          <a:spcPct val="0"/>
        </a:spcAft>
        <a:defRPr sz="2800">
          <a:solidFill>
            <a:schemeClr val="bg1"/>
          </a:solidFill>
          <a:latin typeface="Tahoma" pitchFamily="34" charset="0"/>
        </a:defRPr>
      </a:lvl2pPr>
      <a:lvl3pPr algn="ctr" rtl="0" eaLnBrk="0" fontAlgn="base" hangingPunct="0">
        <a:spcBef>
          <a:spcPct val="0"/>
        </a:spcBef>
        <a:spcAft>
          <a:spcPct val="0"/>
        </a:spcAft>
        <a:defRPr sz="2800">
          <a:solidFill>
            <a:schemeClr val="bg1"/>
          </a:solidFill>
          <a:latin typeface="Tahoma" pitchFamily="34" charset="0"/>
        </a:defRPr>
      </a:lvl3pPr>
      <a:lvl4pPr algn="ctr" rtl="0" eaLnBrk="0" fontAlgn="base" hangingPunct="0">
        <a:spcBef>
          <a:spcPct val="0"/>
        </a:spcBef>
        <a:spcAft>
          <a:spcPct val="0"/>
        </a:spcAft>
        <a:defRPr sz="2800">
          <a:solidFill>
            <a:schemeClr val="bg1"/>
          </a:solidFill>
          <a:latin typeface="Tahoma" pitchFamily="34" charset="0"/>
        </a:defRPr>
      </a:lvl4pPr>
      <a:lvl5pPr algn="ctr" rtl="0" eaLnBrk="0" fontAlgn="base" hangingPunct="0">
        <a:spcBef>
          <a:spcPct val="0"/>
        </a:spcBef>
        <a:spcAft>
          <a:spcPct val="0"/>
        </a:spcAft>
        <a:defRPr sz="2800">
          <a:solidFill>
            <a:schemeClr val="bg1"/>
          </a:solidFill>
          <a:latin typeface="Tahoma" pitchFamily="34" charset="0"/>
        </a:defRPr>
      </a:lvl5pPr>
      <a:lvl6pPr marL="457200" algn="ctr" rtl="0" eaLnBrk="1" fontAlgn="base" hangingPunct="1">
        <a:spcBef>
          <a:spcPct val="0"/>
        </a:spcBef>
        <a:spcAft>
          <a:spcPct val="0"/>
        </a:spcAft>
        <a:defRPr sz="2800">
          <a:solidFill>
            <a:schemeClr val="bg1"/>
          </a:solidFill>
          <a:latin typeface="Tahoma" pitchFamily="34" charset="0"/>
        </a:defRPr>
      </a:lvl6pPr>
      <a:lvl7pPr marL="914400" algn="ctr" rtl="0" eaLnBrk="1" fontAlgn="base" hangingPunct="1">
        <a:spcBef>
          <a:spcPct val="0"/>
        </a:spcBef>
        <a:spcAft>
          <a:spcPct val="0"/>
        </a:spcAft>
        <a:defRPr sz="2800">
          <a:solidFill>
            <a:schemeClr val="bg1"/>
          </a:solidFill>
          <a:latin typeface="Tahoma" pitchFamily="34" charset="0"/>
        </a:defRPr>
      </a:lvl7pPr>
      <a:lvl8pPr marL="1371600" algn="ctr" rtl="0" eaLnBrk="1" fontAlgn="base" hangingPunct="1">
        <a:spcBef>
          <a:spcPct val="0"/>
        </a:spcBef>
        <a:spcAft>
          <a:spcPct val="0"/>
        </a:spcAft>
        <a:defRPr sz="2800">
          <a:solidFill>
            <a:schemeClr val="bg1"/>
          </a:solidFill>
          <a:latin typeface="Tahoma" pitchFamily="34" charset="0"/>
        </a:defRPr>
      </a:lvl8pPr>
      <a:lvl9pPr marL="1828800" algn="ctr" rtl="0" eaLnBrk="1" fontAlgn="base" hangingPunct="1">
        <a:spcBef>
          <a:spcPct val="0"/>
        </a:spcBef>
        <a:spcAft>
          <a:spcPct val="0"/>
        </a:spcAft>
        <a:defRPr sz="2800">
          <a:solidFill>
            <a:schemeClr val="bg1"/>
          </a:solidFill>
          <a:latin typeface="Tahoma" pitchFamily="34" charset="0"/>
        </a:defRPr>
      </a:lvl9pPr>
    </p:titleStyle>
    <p:bodyStyle>
      <a:lvl1pPr marL="342900" indent="-342900" algn="l" rtl="0" eaLnBrk="0" fontAlgn="base" hangingPunct="0">
        <a:spcBef>
          <a:spcPct val="20000"/>
        </a:spcBef>
        <a:spcAft>
          <a:spcPct val="0"/>
        </a:spcAft>
        <a:buClr>
          <a:srgbClr val="3399FF"/>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3399FF"/>
        </a:buClr>
        <a:buChar char="•"/>
        <a:defRPr sz="2400">
          <a:solidFill>
            <a:schemeClr val="tx1"/>
          </a:solidFill>
          <a:latin typeface="+mn-lt"/>
        </a:defRPr>
      </a:lvl2pPr>
      <a:lvl3pPr marL="1143000" indent="-228600" algn="l" rtl="0" eaLnBrk="0" fontAlgn="base" hangingPunct="0">
        <a:spcBef>
          <a:spcPct val="20000"/>
        </a:spcBef>
        <a:spcAft>
          <a:spcPct val="0"/>
        </a:spcAft>
        <a:buClr>
          <a:srgbClr val="3399FF"/>
        </a:buClr>
        <a:buChar char="•"/>
        <a:defRPr sz="2400">
          <a:solidFill>
            <a:schemeClr val="tx1"/>
          </a:solidFill>
          <a:latin typeface="+mn-lt"/>
        </a:defRPr>
      </a:lvl3pPr>
      <a:lvl4pPr marL="1600200" indent="-228600" algn="l" rtl="0" eaLnBrk="0" fontAlgn="base" hangingPunct="0">
        <a:spcBef>
          <a:spcPct val="20000"/>
        </a:spcBef>
        <a:spcAft>
          <a:spcPct val="0"/>
        </a:spcAft>
        <a:buClr>
          <a:srgbClr val="3399FF"/>
        </a:buClr>
        <a:buChar char="•"/>
        <a:defRPr sz="2000">
          <a:solidFill>
            <a:schemeClr val="tx1"/>
          </a:solidFill>
          <a:latin typeface="+mn-lt"/>
        </a:defRPr>
      </a:lvl4pPr>
      <a:lvl5pPr marL="2057400" indent="-228600" algn="l" rtl="0" eaLnBrk="0" fontAlgn="base" hangingPunct="0">
        <a:spcBef>
          <a:spcPct val="20000"/>
        </a:spcBef>
        <a:spcAft>
          <a:spcPct val="0"/>
        </a:spcAft>
        <a:buClr>
          <a:srgbClr val="3399FF"/>
        </a:buClr>
        <a:buChar char="•"/>
        <a:defRPr sz="2000">
          <a:solidFill>
            <a:schemeClr val="tx1"/>
          </a:solidFill>
          <a:latin typeface="+mn-lt"/>
        </a:defRPr>
      </a:lvl5pPr>
      <a:lvl6pPr marL="2514600" indent="-228600" algn="l" rtl="0" eaLnBrk="1" fontAlgn="base" hangingPunct="1">
        <a:spcBef>
          <a:spcPct val="20000"/>
        </a:spcBef>
        <a:spcAft>
          <a:spcPct val="0"/>
        </a:spcAft>
        <a:buClr>
          <a:srgbClr val="3399FF"/>
        </a:buClr>
        <a:buChar char="•"/>
        <a:defRPr sz="2000">
          <a:solidFill>
            <a:schemeClr val="tx1"/>
          </a:solidFill>
          <a:latin typeface="+mn-lt"/>
        </a:defRPr>
      </a:lvl6pPr>
      <a:lvl7pPr marL="2971800" indent="-228600" algn="l" rtl="0" eaLnBrk="1" fontAlgn="base" hangingPunct="1">
        <a:spcBef>
          <a:spcPct val="20000"/>
        </a:spcBef>
        <a:spcAft>
          <a:spcPct val="0"/>
        </a:spcAft>
        <a:buClr>
          <a:srgbClr val="3399FF"/>
        </a:buClr>
        <a:buChar char="•"/>
        <a:defRPr sz="2000">
          <a:solidFill>
            <a:schemeClr val="tx1"/>
          </a:solidFill>
          <a:latin typeface="+mn-lt"/>
        </a:defRPr>
      </a:lvl7pPr>
      <a:lvl8pPr marL="3429000" indent="-228600" algn="l" rtl="0" eaLnBrk="1" fontAlgn="base" hangingPunct="1">
        <a:spcBef>
          <a:spcPct val="20000"/>
        </a:spcBef>
        <a:spcAft>
          <a:spcPct val="0"/>
        </a:spcAft>
        <a:buClr>
          <a:srgbClr val="3399FF"/>
        </a:buClr>
        <a:buChar char="•"/>
        <a:defRPr sz="2000">
          <a:solidFill>
            <a:schemeClr val="tx1"/>
          </a:solidFill>
          <a:latin typeface="+mn-lt"/>
        </a:defRPr>
      </a:lvl8pPr>
      <a:lvl9pPr marL="3886200" indent="-228600" algn="l" rtl="0" eaLnBrk="1" fontAlgn="base" hangingPunct="1">
        <a:spcBef>
          <a:spcPct val="20000"/>
        </a:spcBef>
        <a:spcAft>
          <a:spcPct val="0"/>
        </a:spcAft>
        <a:buClr>
          <a:srgbClr val="3399FF"/>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6183A40-3829-4837-96A1-77CD86FCDBFC}"/>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cs-CZ"/>
              <a:t>Click to edit Master title style</a:t>
            </a:r>
          </a:p>
        </p:txBody>
      </p:sp>
      <p:sp>
        <p:nvSpPr>
          <p:cNvPr id="1027" name="Rectangle 3">
            <a:extLst>
              <a:ext uri="{FF2B5EF4-FFF2-40B4-BE49-F238E27FC236}">
                <a16:creationId xmlns:a16="http://schemas.microsoft.com/office/drawing/2014/main" id="{775847FD-CAA2-47EA-AC6B-46FE0158C280}"/>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cs-CZ"/>
              <a:t>Click to edit Master text styles</a:t>
            </a:r>
          </a:p>
          <a:p>
            <a:pPr lvl="1"/>
            <a:r>
              <a:rPr lang="en-US" altLang="cs-CZ"/>
              <a:t>Second level</a:t>
            </a:r>
          </a:p>
          <a:p>
            <a:pPr lvl="2"/>
            <a:r>
              <a:rPr lang="en-US" altLang="cs-CZ"/>
              <a:t>Third level</a:t>
            </a:r>
          </a:p>
          <a:p>
            <a:pPr lvl="3"/>
            <a:r>
              <a:rPr lang="en-US" altLang="cs-CZ"/>
              <a:t>Fourth level</a:t>
            </a:r>
          </a:p>
          <a:p>
            <a:pPr lvl="4"/>
            <a:r>
              <a:rPr lang="en-US" altLang="cs-CZ"/>
              <a:t>Fifth level</a:t>
            </a:r>
          </a:p>
        </p:txBody>
      </p:sp>
      <p:sp>
        <p:nvSpPr>
          <p:cNvPr id="1028" name="Rectangle 4">
            <a:extLst>
              <a:ext uri="{FF2B5EF4-FFF2-40B4-BE49-F238E27FC236}">
                <a16:creationId xmlns:a16="http://schemas.microsoft.com/office/drawing/2014/main" id="{2307C6C1-DE27-4232-A72D-AE5C1B1B6A7D}"/>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CF5A17D8-78E4-44E6-A954-395D5ACE3551}"/>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4334B3D3-694C-4A33-A39F-B29610BE0A67}"/>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DAEB2D4C-569D-4C59-B56A-93156A1A9DA6}" type="slidenum">
              <a:rPr lang="en-US" altLang="cs-CZ"/>
              <a:pPr>
                <a:defRPr/>
              </a:pPr>
              <a:t>‹#›</a:t>
            </a:fld>
            <a:endParaRPr lang="en-US" altLang="cs-CZ"/>
          </a:p>
        </p:txBody>
      </p:sp>
    </p:spTree>
    <p:extLst>
      <p:ext uri="{BB962C8B-B14F-4D97-AF65-F5344CB8AC3E}">
        <p14:creationId xmlns:p14="http://schemas.microsoft.com/office/powerpoint/2010/main" val="809711761"/>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nber.org/"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hyperlink" Target="http://www.minneapolisfed.gov/" TargetMode="External"/><Relationship Id="rId4" Type="http://schemas.openxmlformats.org/officeDocument/2006/relationships/hyperlink" Target="http://www.minneapolisfed.org/"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8" Type="http://schemas.openxmlformats.org/officeDocument/2006/relationships/hyperlink" Target="https://www.youtube.com/watch?v=QUaJMNtW6GA" TargetMode="External"/><Relationship Id="rId3" Type="http://schemas.openxmlformats.org/officeDocument/2006/relationships/hyperlink" Target="https://www.youtube.com/watch?v=yUiU_xRPwMc" TargetMode="External"/><Relationship Id="rId7" Type="http://schemas.openxmlformats.org/officeDocument/2006/relationships/hyperlink" Target="https://www.youtube.com/watch?v=rt4lSQgDS_M"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www.youtube.com/watch?v=R4OqRPwFqn8" TargetMode="External"/><Relationship Id="rId11" Type="http://schemas.openxmlformats.org/officeDocument/2006/relationships/hyperlink" Target="https://www.youtube.com/user/TARIQSHOAlBHD" TargetMode="External"/><Relationship Id="rId5" Type="http://schemas.openxmlformats.org/officeDocument/2006/relationships/hyperlink" Target="https://www.youtube.com/watch?v=SnPVA2MsaSU" TargetMode="External"/><Relationship Id="rId10" Type="http://schemas.openxmlformats.org/officeDocument/2006/relationships/image" Target="../media/image2.jpeg"/><Relationship Id="rId4" Type="http://schemas.openxmlformats.org/officeDocument/2006/relationships/hyperlink" Target="https://www.youtube.com/watch?v=29S7FzI7s7g" TargetMode="External"/><Relationship Id="rId9" Type="http://schemas.openxmlformats.org/officeDocument/2006/relationships/hyperlink" Target="https://www.youtube.com/user/UltimateTop10s"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5">
            <a:extLst>
              <a:ext uri="{FF2B5EF4-FFF2-40B4-BE49-F238E27FC236}">
                <a16:creationId xmlns:a16="http://schemas.microsoft.com/office/drawing/2014/main" id="{2AE38B93-9DEF-4192-AD66-B9BB9A8240DE}"/>
              </a:ext>
            </a:extLst>
          </p:cNvPr>
          <p:cNvSpPr>
            <a:spLocks noGrp="1"/>
          </p:cNvSpPr>
          <p:nvPr>
            <p:ph type="ctrTitle"/>
          </p:nvPr>
        </p:nvSpPr>
        <p:spPr>
          <a:xfrm>
            <a:off x="0" y="2590800"/>
            <a:ext cx="9144000" cy="685800"/>
          </a:xfrm>
        </p:spPr>
        <p:txBody>
          <a:bodyPr/>
          <a:lstStyle/>
          <a:p>
            <a:pPr algn="r" eaLnBrk="1" hangingPunct="1"/>
            <a:r>
              <a:rPr lang="en-US" altLang="cs-CZ" sz="3600"/>
              <a:t>An Introduction to Macroeconomics</a:t>
            </a:r>
          </a:p>
        </p:txBody>
      </p:sp>
      <p:sp>
        <p:nvSpPr>
          <p:cNvPr id="14342" name="Text Box 6">
            <a:extLst>
              <a:ext uri="{FF2B5EF4-FFF2-40B4-BE49-F238E27FC236}">
                <a16:creationId xmlns:a16="http://schemas.microsoft.com/office/drawing/2014/main" id="{E85056ED-234A-4046-A9E5-A6CAD3B7DC4D}"/>
              </a:ext>
            </a:extLst>
          </p:cNvPr>
          <p:cNvSpPr txBox="1">
            <a:spLocks noChangeArrowheads="1"/>
          </p:cNvSpPr>
          <p:nvPr/>
        </p:nvSpPr>
        <p:spPr bwMode="auto">
          <a:xfrm>
            <a:off x="3527425" y="6565900"/>
            <a:ext cx="5730875" cy="276225"/>
          </a:xfrm>
          <a:prstGeom prst="rect">
            <a:avLst/>
          </a:prstGeom>
          <a:noFill/>
          <a:ln w="9525">
            <a:noFill/>
            <a:miter lim="800000"/>
            <a:headEnd/>
            <a:tailEnd/>
          </a:ln>
          <a:effectLst/>
        </p:spPr>
        <p:txBody>
          <a:bodyPr>
            <a:spAutoFit/>
          </a:bodyPr>
          <a:lstStyle/>
          <a:p>
            <a:pPr algn="ctr" eaLnBrk="1" hangingPunct="1">
              <a:defRPr/>
            </a:pPr>
            <a:r>
              <a:rPr lang="en-US" sz="1200" b="1" i="1" dirty="0">
                <a:latin typeface="Book Antiqua" pitchFamily="23" charset="0"/>
                <a:ea typeface="ＭＳ Ｐゴシック" pitchFamily="23" charset="-128"/>
              </a:rPr>
              <a:t>.</a:t>
            </a:r>
            <a:endParaRPr lang="en-US" sz="2400" b="1" dirty="0">
              <a:effectLst>
                <a:outerShdw blurRad="38100" dist="38100" dir="2700000" algn="tl">
                  <a:srgbClr val="C0C0C0"/>
                </a:outerShdw>
              </a:effectLst>
              <a:latin typeface="Book Antiqua" pitchFamily="23" charset="0"/>
              <a:ea typeface="ＭＳ Ｐゴシック" pitchFamily="23" charset="-128"/>
            </a:endParaRPr>
          </a:p>
        </p:txBody>
      </p:sp>
      <p:sp>
        <p:nvSpPr>
          <p:cNvPr id="198673" name="Text Box 2065">
            <a:extLst>
              <a:ext uri="{FF2B5EF4-FFF2-40B4-BE49-F238E27FC236}">
                <a16:creationId xmlns:a16="http://schemas.microsoft.com/office/drawing/2014/main" id="{7AC794C9-B36A-478C-9D64-B681E0937394}"/>
              </a:ext>
            </a:extLst>
          </p:cNvPr>
          <p:cNvSpPr txBox="1">
            <a:spLocks noChangeArrowheads="1"/>
          </p:cNvSpPr>
          <p:nvPr/>
        </p:nvSpPr>
        <p:spPr bwMode="auto">
          <a:xfrm>
            <a:off x="15875" y="6156325"/>
            <a:ext cx="1812925" cy="244475"/>
          </a:xfrm>
          <a:prstGeom prst="rect">
            <a:avLst/>
          </a:prstGeom>
          <a:noFill/>
          <a:ln w="9525">
            <a:noFill/>
            <a:miter lim="800000"/>
            <a:headEnd/>
            <a:tailEnd/>
          </a:ln>
          <a:effectLst/>
        </p:spPr>
        <p:txBody>
          <a:bodyPr>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defRPr/>
            </a:pPr>
            <a:r>
              <a:rPr lang="en-US" altLang="cs-CZ" sz="1000" b="1" i="1">
                <a:solidFill>
                  <a:schemeClr val="bg1"/>
                </a:solidFill>
                <a:latin typeface="Times New Roman" panose="02020603050405020304" pitchFamily="18" charset="0"/>
              </a:rPr>
              <a:t>McGraw-Hill/Irwin</a:t>
            </a:r>
            <a:endParaRPr lang="en-US" altLang="cs-CZ" sz="1000" b="1" i="1">
              <a:solidFill>
                <a:schemeClr val="bg1"/>
              </a:solidFill>
              <a:effectLst>
                <a:outerShdw blurRad="38100" dist="38100" dir="2700000" algn="tl">
                  <a:srgbClr val="000000"/>
                </a:outerShdw>
              </a:effectLst>
              <a:latin typeface="Times New Roman" panose="02020603050405020304" pitchFamily="18" charset="0"/>
            </a:endParaRPr>
          </a:p>
        </p:txBody>
      </p:sp>
      <p:sp>
        <p:nvSpPr>
          <p:cNvPr id="198674" name="Text Box 2066">
            <a:extLst>
              <a:ext uri="{FF2B5EF4-FFF2-40B4-BE49-F238E27FC236}">
                <a16:creationId xmlns:a16="http://schemas.microsoft.com/office/drawing/2014/main" id="{1CB817A1-558D-48FE-98A6-0768E610A02D}"/>
              </a:ext>
            </a:extLst>
          </p:cNvPr>
          <p:cNvSpPr txBox="1">
            <a:spLocks noChangeArrowheads="1"/>
          </p:cNvSpPr>
          <p:nvPr/>
        </p:nvSpPr>
        <p:spPr bwMode="auto">
          <a:xfrm>
            <a:off x="3336925" y="6096000"/>
            <a:ext cx="5730875" cy="244475"/>
          </a:xfrm>
          <a:prstGeom prst="rect">
            <a:avLst/>
          </a:prstGeom>
          <a:noFill/>
          <a:ln w="9525">
            <a:noFill/>
            <a:miter lim="800000"/>
            <a:headEnd/>
            <a:tailEnd/>
          </a:ln>
          <a:effectLst/>
        </p:spPr>
        <p:txBody>
          <a:bodyPr>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r" eaLnBrk="1" hangingPunct="1">
              <a:defRPr/>
            </a:pPr>
            <a:r>
              <a:rPr lang="en-US" altLang="cs-CZ" sz="1000" b="1" i="1">
                <a:solidFill>
                  <a:schemeClr val="bg1"/>
                </a:solidFill>
                <a:latin typeface="Times New Roman" panose="02020603050405020304" pitchFamily="18" charset="0"/>
              </a:rPr>
              <a:t>        Copyright © 2012 by The McGraw-Hill Companies, Inc. All rights reserved.</a:t>
            </a:r>
            <a:endParaRPr lang="en-US" altLang="cs-CZ" sz="1000" b="1" i="1">
              <a:solidFill>
                <a:schemeClr val="bg1"/>
              </a:solidFill>
              <a:effectLst>
                <a:outerShdw blurRad="38100" dist="38100" dir="2700000" algn="tl">
                  <a:srgbClr val="000000"/>
                </a:outerShdw>
              </a:effectLst>
              <a:latin typeface="Times New Roman" panose="02020603050405020304" pitchFamily="18"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5860BA66-9171-4E2B-96D2-8859919BC67C}"/>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8195" name="Rectangle 2">
            <a:extLst>
              <a:ext uri="{FF2B5EF4-FFF2-40B4-BE49-F238E27FC236}">
                <a16:creationId xmlns:a16="http://schemas.microsoft.com/office/drawing/2014/main" id="{2CCE638C-0D0E-4176-8BDC-919AF8623ADD}"/>
              </a:ext>
            </a:extLst>
          </p:cNvPr>
          <p:cNvSpPr>
            <a:spLocks noGrp="1" noChangeArrowheads="1"/>
          </p:cNvSpPr>
          <p:nvPr>
            <p:ph type="title"/>
          </p:nvPr>
        </p:nvSpPr>
        <p:spPr>
          <a:xfrm>
            <a:off x="0" y="0"/>
            <a:ext cx="9144000" cy="838200"/>
          </a:xfrm>
        </p:spPr>
        <p:txBody>
          <a:bodyPr/>
          <a:lstStyle/>
          <a:p>
            <a:pPr eaLnBrk="1" hangingPunct="1"/>
            <a:r>
              <a:rPr lang="en-US" altLang="cs-CZ">
                <a:solidFill>
                  <a:schemeClr val="bg1"/>
                </a:solidFill>
              </a:rPr>
              <a:t>The Business Cycle</a:t>
            </a:r>
          </a:p>
        </p:txBody>
      </p:sp>
      <p:sp>
        <p:nvSpPr>
          <p:cNvPr id="8196" name="Rectangle 4">
            <a:extLst>
              <a:ext uri="{FF2B5EF4-FFF2-40B4-BE49-F238E27FC236}">
                <a16:creationId xmlns:a16="http://schemas.microsoft.com/office/drawing/2014/main" id="{B9F697C4-0E61-411A-BEEC-8ABD2A3AA556}"/>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3" name="Line 9">
            <a:extLst>
              <a:ext uri="{FF2B5EF4-FFF2-40B4-BE49-F238E27FC236}">
                <a16:creationId xmlns:a16="http://schemas.microsoft.com/office/drawing/2014/main" id="{A417BDF3-15C2-4E2A-B124-D71F076F829F}"/>
              </a:ext>
            </a:extLst>
          </p:cNvPr>
          <p:cNvSpPr>
            <a:spLocks noChangeShapeType="1"/>
          </p:cNvSpPr>
          <p:nvPr/>
        </p:nvSpPr>
        <p:spPr bwMode="auto">
          <a:xfrm flipV="1">
            <a:off x="1450975" y="2670175"/>
            <a:ext cx="6373813" cy="1703388"/>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4" name="AutoShape 5">
            <a:extLst>
              <a:ext uri="{FF2B5EF4-FFF2-40B4-BE49-F238E27FC236}">
                <a16:creationId xmlns:a16="http://schemas.microsoft.com/office/drawing/2014/main" id="{08739C95-9455-4D7B-90A0-EB23C63819D6}"/>
              </a:ext>
            </a:extLst>
          </p:cNvPr>
          <p:cNvSpPr>
            <a:spLocks noChangeArrowheads="1"/>
          </p:cNvSpPr>
          <p:nvPr/>
        </p:nvSpPr>
        <p:spPr bwMode="auto">
          <a:xfrm rot="-1888879">
            <a:off x="1228725" y="3414713"/>
            <a:ext cx="1797050" cy="1387475"/>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2147483646 w 21600"/>
              <a:gd name="T9" fmla="*/ 2147483646 h 21600"/>
              <a:gd name="T10" fmla="*/ 2147483646 w 21600"/>
              <a:gd name="T11" fmla="*/ 2147483646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9282" y="5399"/>
                  <a:pt x="7834" y="6038"/>
                  <a:pt x="6811" y="7160"/>
                </a:cubicBezTo>
                <a:lnTo>
                  <a:pt x="2822" y="3520"/>
                </a:lnTo>
                <a:cubicBezTo>
                  <a:pt x="4868" y="1277"/>
                  <a:pt x="7764"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gradFill rotWithShape="1">
            <a:gsLst>
              <a:gs pos="0">
                <a:schemeClr val="bg1"/>
              </a:gs>
              <a:gs pos="100000">
                <a:srgbClr val="FF5050"/>
              </a:gs>
            </a:gsLst>
            <a:lin ang="0" scaled="1"/>
          </a:gradFill>
          <a:ln w="9525">
            <a:solidFill>
              <a:schemeClr val="tx1"/>
            </a:solidFill>
            <a:miter lim="800000"/>
            <a:headEnd/>
            <a:tailEnd/>
          </a:ln>
        </p:spPr>
        <p:txBody>
          <a:bodyPr wrap="none" anchor="ctr"/>
          <a:lstStyle/>
          <a:p>
            <a:endParaRPr lang="cs-CZ"/>
          </a:p>
        </p:txBody>
      </p:sp>
      <p:sp>
        <p:nvSpPr>
          <p:cNvPr id="15" name="AutoShape 6">
            <a:extLst>
              <a:ext uri="{FF2B5EF4-FFF2-40B4-BE49-F238E27FC236}">
                <a16:creationId xmlns:a16="http://schemas.microsoft.com/office/drawing/2014/main" id="{5675CBEA-E373-4267-93E3-F7A5400E5A6A}"/>
              </a:ext>
            </a:extLst>
          </p:cNvPr>
          <p:cNvSpPr>
            <a:spLocks noChangeArrowheads="1"/>
          </p:cNvSpPr>
          <p:nvPr/>
        </p:nvSpPr>
        <p:spPr bwMode="auto">
          <a:xfrm rot="184050" flipV="1">
            <a:off x="2774950" y="3289300"/>
            <a:ext cx="1797050" cy="1387475"/>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2147483646 w 21600"/>
              <a:gd name="T9" fmla="*/ 2147483646 h 21600"/>
              <a:gd name="T10" fmla="*/ 2147483646 w 21600"/>
              <a:gd name="T11" fmla="*/ 2147483646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9736" y="5399"/>
                  <a:pt x="8696" y="5714"/>
                  <a:pt x="7810" y="6303"/>
                </a:cubicBezTo>
                <a:lnTo>
                  <a:pt x="4820" y="1806"/>
                </a:lnTo>
                <a:cubicBezTo>
                  <a:pt x="6592" y="628"/>
                  <a:pt x="867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gradFill rotWithShape="1">
            <a:gsLst>
              <a:gs pos="0">
                <a:schemeClr val="bg1"/>
              </a:gs>
              <a:gs pos="100000">
                <a:srgbClr val="0000FF"/>
              </a:gs>
            </a:gsLst>
            <a:lin ang="0" scaled="1"/>
          </a:gradFill>
          <a:ln w="9525">
            <a:solidFill>
              <a:schemeClr val="tx1"/>
            </a:solidFill>
            <a:miter lim="800000"/>
            <a:headEnd/>
            <a:tailEnd/>
          </a:ln>
        </p:spPr>
        <p:txBody>
          <a:bodyPr wrap="none" anchor="ctr"/>
          <a:lstStyle/>
          <a:p>
            <a:endParaRPr lang="cs-CZ"/>
          </a:p>
        </p:txBody>
      </p:sp>
      <p:sp>
        <p:nvSpPr>
          <p:cNvPr id="16" name="AutoShape 7">
            <a:extLst>
              <a:ext uri="{FF2B5EF4-FFF2-40B4-BE49-F238E27FC236}">
                <a16:creationId xmlns:a16="http://schemas.microsoft.com/office/drawing/2014/main" id="{C18AE684-1FEA-42B0-811D-0F849609DEB4}"/>
              </a:ext>
            </a:extLst>
          </p:cNvPr>
          <p:cNvSpPr>
            <a:spLocks noChangeArrowheads="1"/>
          </p:cNvSpPr>
          <p:nvPr/>
        </p:nvSpPr>
        <p:spPr bwMode="auto">
          <a:xfrm rot="-2211205">
            <a:off x="4070350" y="2673350"/>
            <a:ext cx="1797050" cy="1387475"/>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2147483646 w 21600"/>
              <a:gd name="T9" fmla="*/ 2147483646 h 21600"/>
              <a:gd name="T10" fmla="*/ 2147483646 w 21600"/>
              <a:gd name="T11" fmla="*/ 2147483646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9799" y="5399"/>
                  <a:pt x="8819" y="5677"/>
                  <a:pt x="7967" y="6202"/>
                </a:cubicBezTo>
                <a:lnTo>
                  <a:pt x="5135" y="1604"/>
                </a:lnTo>
                <a:cubicBezTo>
                  <a:pt x="6838" y="555"/>
                  <a:pt x="879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gradFill rotWithShape="1">
            <a:gsLst>
              <a:gs pos="0">
                <a:schemeClr val="bg1"/>
              </a:gs>
              <a:gs pos="100000">
                <a:srgbClr val="FF5050"/>
              </a:gs>
            </a:gsLst>
            <a:lin ang="0" scaled="1"/>
          </a:gradFill>
          <a:ln w="9525" algn="ctr">
            <a:solidFill>
              <a:schemeClr val="tx1"/>
            </a:solidFill>
            <a:miter lim="800000"/>
            <a:headEnd/>
            <a:tailEnd/>
          </a:ln>
        </p:spPr>
        <p:txBody>
          <a:bodyPr wrap="none" anchor="ctr"/>
          <a:lstStyle/>
          <a:p>
            <a:endParaRPr lang="cs-CZ"/>
          </a:p>
        </p:txBody>
      </p:sp>
      <p:sp>
        <p:nvSpPr>
          <p:cNvPr id="17" name="AutoShape 8">
            <a:extLst>
              <a:ext uri="{FF2B5EF4-FFF2-40B4-BE49-F238E27FC236}">
                <a16:creationId xmlns:a16="http://schemas.microsoft.com/office/drawing/2014/main" id="{F2385C63-3192-4411-95B7-A3DCD0C97A2E}"/>
              </a:ext>
            </a:extLst>
          </p:cNvPr>
          <p:cNvSpPr>
            <a:spLocks noChangeArrowheads="1"/>
          </p:cNvSpPr>
          <p:nvPr/>
        </p:nvSpPr>
        <p:spPr bwMode="auto">
          <a:xfrm rot="1115918" flipV="1">
            <a:off x="5305425" y="2420938"/>
            <a:ext cx="1797050" cy="1387475"/>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2147483646 w 21600"/>
              <a:gd name="T9" fmla="*/ 2147483646 h 21600"/>
              <a:gd name="T10" fmla="*/ 2147483646 w 21600"/>
              <a:gd name="T11" fmla="*/ 2147483646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266" y="5399"/>
                  <a:pt x="9736" y="5478"/>
                  <a:pt x="9226" y="5634"/>
                </a:cubicBezTo>
                <a:lnTo>
                  <a:pt x="7652" y="468"/>
                </a:lnTo>
                <a:cubicBezTo>
                  <a:pt x="8673" y="157"/>
                  <a:pt x="9733"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gradFill rotWithShape="1">
            <a:gsLst>
              <a:gs pos="0">
                <a:schemeClr val="bg1"/>
              </a:gs>
              <a:gs pos="100000">
                <a:srgbClr val="0000FF"/>
              </a:gs>
            </a:gsLst>
            <a:lin ang="0" scaled="1"/>
          </a:gradFill>
          <a:ln w="9525" algn="ctr">
            <a:solidFill>
              <a:schemeClr val="tx1"/>
            </a:solidFill>
            <a:miter lim="800000"/>
            <a:headEnd/>
            <a:tailEnd/>
          </a:ln>
        </p:spPr>
        <p:txBody>
          <a:bodyPr wrap="none" anchor="ctr"/>
          <a:lstStyle/>
          <a:p>
            <a:endParaRPr lang="cs-CZ"/>
          </a:p>
        </p:txBody>
      </p:sp>
      <p:sp>
        <p:nvSpPr>
          <p:cNvPr id="18" name="Text Box 10">
            <a:extLst>
              <a:ext uri="{FF2B5EF4-FFF2-40B4-BE49-F238E27FC236}">
                <a16:creationId xmlns:a16="http://schemas.microsoft.com/office/drawing/2014/main" id="{FFDAF5E7-A9A8-4958-AF35-DC98742B14FF}"/>
              </a:ext>
            </a:extLst>
          </p:cNvPr>
          <p:cNvSpPr txBox="1">
            <a:spLocks noChangeArrowheads="1"/>
          </p:cNvSpPr>
          <p:nvPr/>
        </p:nvSpPr>
        <p:spPr bwMode="auto">
          <a:xfrm rot="-5400000">
            <a:off x="-75406" y="3450432"/>
            <a:ext cx="20796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Level of real output</a:t>
            </a:r>
          </a:p>
        </p:txBody>
      </p:sp>
      <p:sp>
        <p:nvSpPr>
          <p:cNvPr id="19" name="Text Box 11">
            <a:extLst>
              <a:ext uri="{FF2B5EF4-FFF2-40B4-BE49-F238E27FC236}">
                <a16:creationId xmlns:a16="http://schemas.microsoft.com/office/drawing/2014/main" id="{F816B76D-E78E-430B-B678-0C9D9AE839A0}"/>
              </a:ext>
            </a:extLst>
          </p:cNvPr>
          <p:cNvSpPr txBox="1">
            <a:spLocks noChangeArrowheads="1"/>
          </p:cNvSpPr>
          <p:nvPr/>
        </p:nvSpPr>
        <p:spPr bwMode="auto">
          <a:xfrm>
            <a:off x="4087813" y="5607050"/>
            <a:ext cx="65881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Time</a:t>
            </a:r>
          </a:p>
        </p:txBody>
      </p:sp>
      <p:grpSp>
        <p:nvGrpSpPr>
          <p:cNvPr id="2" name="Group 14">
            <a:extLst>
              <a:ext uri="{FF2B5EF4-FFF2-40B4-BE49-F238E27FC236}">
                <a16:creationId xmlns:a16="http://schemas.microsoft.com/office/drawing/2014/main" id="{C9900ED1-3493-4CE1-AD81-91DD3BDCC214}"/>
              </a:ext>
            </a:extLst>
          </p:cNvPr>
          <p:cNvGrpSpPr>
            <a:grpSpLocks/>
          </p:cNvGrpSpPr>
          <p:nvPr/>
        </p:nvGrpSpPr>
        <p:grpSpPr bwMode="auto">
          <a:xfrm>
            <a:off x="1146175" y="2011363"/>
            <a:ext cx="6646863" cy="3595687"/>
            <a:chOff x="1282" y="1236"/>
            <a:chExt cx="4187" cy="2265"/>
          </a:xfrm>
        </p:grpSpPr>
        <p:sp>
          <p:nvSpPr>
            <p:cNvPr id="8219" name="Line 12">
              <a:extLst>
                <a:ext uri="{FF2B5EF4-FFF2-40B4-BE49-F238E27FC236}">
                  <a16:creationId xmlns:a16="http://schemas.microsoft.com/office/drawing/2014/main" id="{3A625EA8-8DE7-4352-ADCB-D33E9C4E232A}"/>
                </a:ext>
              </a:extLst>
            </p:cNvPr>
            <p:cNvSpPr>
              <a:spLocks noChangeShapeType="1"/>
            </p:cNvSpPr>
            <p:nvPr/>
          </p:nvSpPr>
          <p:spPr bwMode="auto">
            <a:xfrm>
              <a:off x="1286" y="1236"/>
              <a:ext cx="0" cy="226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8220" name="Line 13">
              <a:extLst>
                <a:ext uri="{FF2B5EF4-FFF2-40B4-BE49-F238E27FC236}">
                  <a16:creationId xmlns:a16="http://schemas.microsoft.com/office/drawing/2014/main" id="{3B70865A-E915-468B-AC16-466B8F9A8380}"/>
                </a:ext>
              </a:extLst>
            </p:cNvPr>
            <p:cNvSpPr>
              <a:spLocks noChangeShapeType="1"/>
            </p:cNvSpPr>
            <p:nvPr/>
          </p:nvSpPr>
          <p:spPr bwMode="auto">
            <a:xfrm>
              <a:off x="1282" y="3493"/>
              <a:ext cx="4187"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sp>
        <p:nvSpPr>
          <p:cNvPr id="23" name="Text Box 15">
            <a:extLst>
              <a:ext uri="{FF2B5EF4-FFF2-40B4-BE49-F238E27FC236}">
                <a16:creationId xmlns:a16="http://schemas.microsoft.com/office/drawing/2014/main" id="{1A4417D4-FF40-48AB-B6C7-F7066355963E}"/>
              </a:ext>
            </a:extLst>
          </p:cNvPr>
          <p:cNvSpPr txBox="1">
            <a:spLocks noChangeArrowheads="1"/>
          </p:cNvSpPr>
          <p:nvPr/>
        </p:nvSpPr>
        <p:spPr bwMode="auto">
          <a:xfrm>
            <a:off x="1704975" y="2971800"/>
            <a:ext cx="717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solidFill>
                  <a:srgbClr val="0066FF"/>
                </a:solidFill>
              </a:rPr>
              <a:t>Peak</a:t>
            </a:r>
          </a:p>
        </p:txBody>
      </p:sp>
      <p:sp>
        <p:nvSpPr>
          <p:cNvPr id="24" name="Text Box 16">
            <a:extLst>
              <a:ext uri="{FF2B5EF4-FFF2-40B4-BE49-F238E27FC236}">
                <a16:creationId xmlns:a16="http://schemas.microsoft.com/office/drawing/2014/main" id="{5F93E3A9-71F7-4AC7-BD59-9D4950AEBF53}"/>
              </a:ext>
            </a:extLst>
          </p:cNvPr>
          <p:cNvSpPr txBox="1">
            <a:spLocks noChangeArrowheads="1"/>
          </p:cNvSpPr>
          <p:nvPr/>
        </p:nvSpPr>
        <p:spPr bwMode="auto">
          <a:xfrm>
            <a:off x="4581525" y="2152650"/>
            <a:ext cx="717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solidFill>
                  <a:srgbClr val="0066FF"/>
                </a:solidFill>
              </a:rPr>
              <a:t>Peak</a:t>
            </a:r>
          </a:p>
        </p:txBody>
      </p:sp>
      <p:sp>
        <p:nvSpPr>
          <p:cNvPr id="25" name="AutoShape 17">
            <a:extLst>
              <a:ext uri="{FF2B5EF4-FFF2-40B4-BE49-F238E27FC236}">
                <a16:creationId xmlns:a16="http://schemas.microsoft.com/office/drawing/2014/main" id="{E28A280B-0378-4554-A258-F2D4D1326DE6}"/>
              </a:ext>
            </a:extLst>
          </p:cNvPr>
          <p:cNvSpPr>
            <a:spLocks noChangeArrowheads="1"/>
          </p:cNvSpPr>
          <p:nvPr/>
        </p:nvSpPr>
        <p:spPr bwMode="auto">
          <a:xfrm rot="-4475546">
            <a:off x="6499226" y="2206625"/>
            <a:ext cx="1797050" cy="1387475"/>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2147483646 w 21600"/>
              <a:gd name="T9" fmla="*/ 2147483646 h 21600"/>
              <a:gd name="T10" fmla="*/ 2147483646 w 21600"/>
              <a:gd name="T11" fmla="*/ 2147483646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10789" y="5399"/>
                  <a:pt x="10779" y="5400"/>
                  <a:pt x="10769" y="5400"/>
                </a:cubicBezTo>
                <a:lnTo>
                  <a:pt x="10739" y="0"/>
                </a:lnTo>
                <a:cubicBezTo>
                  <a:pt x="10759" y="0"/>
                  <a:pt x="10779"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gradFill rotWithShape="1">
            <a:gsLst>
              <a:gs pos="0">
                <a:schemeClr val="bg1"/>
              </a:gs>
              <a:gs pos="100000">
                <a:srgbClr val="FF5050"/>
              </a:gs>
            </a:gsLst>
            <a:lin ang="0" scaled="1"/>
          </a:gradFill>
          <a:ln w="9525" algn="ctr">
            <a:solidFill>
              <a:schemeClr val="tx1"/>
            </a:solidFill>
            <a:miter lim="800000"/>
            <a:headEnd/>
            <a:tailEnd/>
          </a:ln>
        </p:spPr>
        <p:txBody>
          <a:bodyPr wrap="none" anchor="ctr"/>
          <a:lstStyle/>
          <a:p>
            <a:endParaRPr lang="cs-CZ"/>
          </a:p>
        </p:txBody>
      </p:sp>
      <p:sp>
        <p:nvSpPr>
          <p:cNvPr id="26" name="Text Box 18">
            <a:extLst>
              <a:ext uri="{FF2B5EF4-FFF2-40B4-BE49-F238E27FC236}">
                <a16:creationId xmlns:a16="http://schemas.microsoft.com/office/drawing/2014/main" id="{F8EA3A20-64A4-4DB0-B93F-6D2E476656E5}"/>
              </a:ext>
            </a:extLst>
          </p:cNvPr>
          <p:cNvSpPr txBox="1">
            <a:spLocks noChangeArrowheads="1"/>
          </p:cNvSpPr>
          <p:nvPr/>
        </p:nvSpPr>
        <p:spPr bwMode="auto">
          <a:xfrm>
            <a:off x="6810375" y="1609725"/>
            <a:ext cx="717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solidFill>
                  <a:srgbClr val="0066FF"/>
                </a:solidFill>
              </a:rPr>
              <a:t>Peak</a:t>
            </a:r>
          </a:p>
        </p:txBody>
      </p:sp>
      <p:sp>
        <p:nvSpPr>
          <p:cNvPr id="27" name="Text Box 19">
            <a:extLst>
              <a:ext uri="{FF2B5EF4-FFF2-40B4-BE49-F238E27FC236}">
                <a16:creationId xmlns:a16="http://schemas.microsoft.com/office/drawing/2014/main" id="{ACD59D08-6496-4243-86A3-187AA67C0F25}"/>
              </a:ext>
            </a:extLst>
          </p:cNvPr>
          <p:cNvSpPr txBox="1">
            <a:spLocks noChangeArrowheads="1"/>
          </p:cNvSpPr>
          <p:nvPr/>
        </p:nvSpPr>
        <p:spPr bwMode="auto">
          <a:xfrm rot="1145174">
            <a:off x="2005013" y="4379913"/>
            <a:ext cx="1327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Recession</a:t>
            </a:r>
          </a:p>
        </p:txBody>
      </p:sp>
      <p:sp>
        <p:nvSpPr>
          <p:cNvPr id="28" name="Text Box 20">
            <a:extLst>
              <a:ext uri="{FF2B5EF4-FFF2-40B4-BE49-F238E27FC236}">
                <a16:creationId xmlns:a16="http://schemas.microsoft.com/office/drawing/2014/main" id="{FA4E8B93-63CE-490D-9070-4721F4F91BED}"/>
              </a:ext>
            </a:extLst>
          </p:cNvPr>
          <p:cNvSpPr txBox="1">
            <a:spLocks noChangeArrowheads="1"/>
          </p:cNvSpPr>
          <p:nvPr/>
        </p:nvSpPr>
        <p:spPr bwMode="auto">
          <a:xfrm rot="1532008">
            <a:off x="5000625" y="3582988"/>
            <a:ext cx="1327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Recession</a:t>
            </a:r>
          </a:p>
        </p:txBody>
      </p:sp>
      <p:sp>
        <p:nvSpPr>
          <p:cNvPr id="29" name="Text Box 21">
            <a:extLst>
              <a:ext uri="{FF2B5EF4-FFF2-40B4-BE49-F238E27FC236}">
                <a16:creationId xmlns:a16="http://schemas.microsoft.com/office/drawing/2014/main" id="{07F94D79-452C-41A0-8F0C-41F8C5A5CE0D}"/>
              </a:ext>
            </a:extLst>
          </p:cNvPr>
          <p:cNvSpPr txBox="1">
            <a:spLocks noChangeArrowheads="1"/>
          </p:cNvSpPr>
          <p:nvPr/>
        </p:nvSpPr>
        <p:spPr bwMode="auto">
          <a:xfrm rot="-3181900">
            <a:off x="4006057" y="4082256"/>
            <a:ext cx="1339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Expansion</a:t>
            </a:r>
          </a:p>
        </p:txBody>
      </p:sp>
      <p:sp>
        <p:nvSpPr>
          <p:cNvPr id="32" name="Text Box 22">
            <a:extLst>
              <a:ext uri="{FF2B5EF4-FFF2-40B4-BE49-F238E27FC236}">
                <a16:creationId xmlns:a16="http://schemas.microsoft.com/office/drawing/2014/main" id="{909B6D05-7BB6-4F41-93FC-A6A947DA5762}"/>
              </a:ext>
            </a:extLst>
          </p:cNvPr>
          <p:cNvSpPr txBox="1">
            <a:spLocks noChangeArrowheads="1"/>
          </p:cNvSpPr>
          <p:nvPr/>
        </p:nvSpPr>
        <p:spPr bwMode="auto">
          <a:xfrm rot="-3517008">
            <a:off x="6684169" y="3326607"/>
            <a:ext cx="13398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Expansion</a:t>
            </a:r>
          </a:p>
        </p:txBody>
      </p:sp>
      <p:sp>
        <p:nvSpPr>
          <p:cNvPr id="33" name="Text Box 23">
            <a:extLst>
              <a:ext uri="{FF2B5EF4-FFF2-40B4-BE49-F238E27FC236}">
                <a16:creationId xmlns:a16="http://schemas.microsoft.com/office/drawing/2014/main" id="{61C04E1D-1F02-4788-8025-08731EA4D16A}"/>
              </a:ext>
            </a:extLst>
          </p:cNvPr>
          <p:cNvSpPr txBox="1">
            <a:spLocks noChangeArrowheads="1"/>
          </p:cNvSpPr>
          <p:nvPr/>
        </p:nvSpPr>
        <p:spPr bwMode="auto">
          <a:xfrm>
            <a:off x="3333750" y="4676775"/>
            <a:ext cx="971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solidFill>
                  <a:srgbClr val="FF0000"/>
                </a:solidFill>
              </a:rPr>
              <a:t>Trough</a:t>
            </a:r>
          </a:p>
        </p:txBody>
      </p:sp>
      <p:sp>
        <p:nvSpPr>
          <p:cNvPr id="34" name="Text Box 24">
            <a:extLst>
              <a:ext uri="{FF2B5EF4-FFF2-40B4-BE49-F238E27FC236}">
                <a16:creationId xmlns:a16="http://schemas.microsoft.com/office/drawing/2014/main" id="{5C5C01BA-C47F-4823-8ADD-F40890898523}"/>
              </a:ext>
            </a:extLst>
          </p:cNvPr>
          <p:cNvSpPr txBox="1">
            <a:spLocks noChangeArrowheads="1"/>
          </p:cNvSpPr>
          <p:nvPr/>
        </p:nvSpPr>
        <p:spPr bwMode="auto">
          <a:xfrm>
            <a:off x="6156325" y="4089400"/>
            <a:ext cx="971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solidFill>
                  <a:srgbClr val="FF0000"/>
                </a:solidFill>
              </a:rPr>
              <a:t>Trough</a:t>
            </a:r>
          </a:p>
        </p:txBody>
      </p:sp>
      <p:sp>
        <p:nvSpPr>
          <p:cNvPr id="35" name="Text Box 25">
            <a:extLst>
              <a:ext uri="{FF2B5EF4-FFF2-40B4-BE49-F238E27FC236}">
                <a16:creationId xmlns:a16="http://schemas.microsoft.com/office/drawing/2014/main" id="{30E8FD58-E894-45F7-BB13-E1036AE56590}"/>
              </a:ext>
            </a:extLst>
          </p:cNvPr>
          <p:cNvSpPr txBox="1">
            <a:spLocks noChangeArrowheads="1"/>
          </p:cNvSpPr>
          <p:nvPr/>
        </p:nvSpPr>
        <p:spPr bwMode="auto">
          <a:xfrm rot="-920160">
            <a:off x="3017838" y="3382963"/>
            <a:ext cx="1249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400" b="1" i="1">
                <a:solidFill>
                  <a:schemeClr val="tx2"/>
                </a:solidFill>
              </a:rPr>
              <a:t>Growth</a:t>
            </a:r>
          </a:p>
        </p:txBody>
      </p:sp>
      <p:sp>
        <p:nvSpPr>
          <p:cNvPr id="36" name="Text Box 26">
            <a:extLst>
              <a:ext uri="{FF2B5EF4-FFF2-40B4-BE49-F238E27FC236}">
                <a16:creationId xmlns:a16="http://schemas.microsoft.com/office/drawing/2014/main" id="{4480D811-091D-4CEF-9DD3-3D76F234E331}"/>
              </a:ext>
            </a:extLst>
          </p:cNvPr>
          <p:cNvSpPr txBox="1">
            <a:spLocks noChangeArrowheads="1"/>
          </p:cNvSpPr>
          <p:nvPr/>
        </p:nvSpPr>
        <p:spPr bwMode="auto">
          <a:xfrm rot="-841373">
            <a:off x="5735638" y="2676525"/>
            <a:ext cx="10302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400" b="1" i="1">
                <a:solidFill>
                  <a:schemeClr val="tx2"/>
                </a:solidFill>
              </a:rPr>
              <a:t>Trend</a:t>
            </a:r>
          </a:p>
        </p:txBody>
      </p:sp>
      <p:sp>
        <p:nvSpPr>
          <p:cNvPr id="8217" name="Text Box 7">
            <a:extLst>
              <a:ext uri="{FF2B5EF4-FFF2-40B4-BE49-F238E27FC236}">
                <a16:creationId xmlns:a16="http://schemas.microsoft.com/office/drawing/2014/main" id="{14F1700B-CD51-45D6-8931-9F75651B6973}"/>
              </a:ext>
            </a:extLst>
          </p:cNvPr>
          <p:cNvSpPr txBox="1">
            <a:spLocks noChangeArrowheads="1"/>
          </p:cNvSpPr>
          <p:nvPr/>
        </p:nvSpPr>
        <p:spPr bwMode="auto">
          <a:xfrm>
            <a:off x="0" y="6583363"/>
            <a:ext cx="533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LO1</a:t>
            </a:r>
          </a:p>
        </p:txBody>
      </p:sp>
      <p:sp>
        <p:nvSpPr>
          <p:cNvPr id="8218" name="Text Box 11">
            <a:extLst>
              <a:ext uri="{FF2B5EF4-FFF2-40B4-BE49-F238E27FC236}">
                <a16:creationId xmlns:a16="http://schemas.microsoft.com/office/drawing/2014/main" id="{80F665AE-C8F5-41C4-AB5B-9F31134FA95A}"/>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26-</a:t>
            </a:r>
            <a:fld id="{48349308-4BEC-4CE7-BC28-6ADD888748C2}"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10</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left)">
                                      <p:cBhvr>
                                        <p:cTn id="12" dur="500"/>
                                        <p:tgtEl>
                                          <p:spTgt spid="19"/>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wipe(down)">
                                      <p:cBhvr>
                                        <p:cTn id="15" dur="500"/>
                                        <p:tgtEl>
                                          <p:spTgt spid="18"/>
                                        </p:tgtEl>
                                      </p:cBhvr>
                                    </p:animEffect>
                                  </p:childTnLst>
                                </p:cTn>
                              </p:par>
                            </p:childTnLst>
                          </p:cTn>
                        </p:par>
                        <p:par>
                          <p:cTn id="16" fill="hold" nodeType="afterGroup">
                            <p:stCondLst>
                              <p:cond delay="1000"/>
                            </p:stCondLst>
                            <p:childTnLst>
                              <p:par>
                                <p:cTn id="17" presetID="22" presetClass="entr" presetSubtype="8" fill="hold"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1000"/>
                                        <p:tgtEl>
                                          <p:spTgt spid="14"/>
                                        </p:tgtEl>
                                      </p:cBhvr>
                                    </p:animEffect>
                                  </p:childTnLst>
                                </p:cTn>
                              </p:par>
                            </p:childTnLst>
                          </p:cTn>
                        </p:par>
                        <p:par>
                          <p:cTn id="20" fill="hold" nodeType="afterGroup">
                            <p:stCondLst>
                              <p:cond delay="2000"/>
                            </p:stCondLst>
                            <p:childTnLst>
                              <p:par>
                                <p:cTn id="21" presetID="1" presetClass="entr" presetSubtype="0" fill="hold" grpId="0" nodeType="after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par>
                          <p:cTn id="23" fill="hold" nodeType="afterGroup">
                            <p:stCondLst>
                              <p:cond delay="2000"/>
                            </p:stCondLst>
                            <p:childTnLst>
                              <p:par>
                                <p:cTn id="24" presetID="1" presetClass="entr" presetSubtype="0" fill="hold" grpId="0" nodeType="afterEffect">
                                  <p:stCondLst>
                                    <p:cond delay="0"/>
                                  </p:stCondLst>
                                  <p:childTnLst>
                                    <p:set>
                                      <p:cBhvr>
                                        <p:cTn id="25" dur="1" fill="hold">
                                          <p:stCondLst>
                                            <p:cond delay="0"/>
                                          </p:stCondLst>
                                        </p:cTn>
                                        <p:tgtEl>
                                          <p:spTgt spid="27"/>
                                        </p:tgtEl>
                                        <p:attrNameLst>
                                          <p:attrName>style.visibility</p:attrName>
                                        </p:attrNameLst>
                                      </p:cBhvr>
                                      <p:to>
                                        <p:strVal val="visible"/>
                                      </p:to>
                                    </p:set>
                                  </p:childTnLst>
                                </p:cTn>
                              </p:par>
                            </p:childTnLst>
                          </p:cTn>
                        </p:par>
                        <p:par>
                          <p:cTn id="26" fill="hold" nodeType="afterGroup">
                            <p:stCondLst>
                              <p:cond delay="2000"/>
                            </p:stCondLst>
                            <p:childTnLst>
                              <p:par>
                                <p:cTn id="27" presetID="22" presetClass="entr" presetSubtype="8" fill="hold" nodeType="after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wipe(left)">
                                      <p:cBhvr>
                                        <p:cTn id="29" dur="1000"/>
                                        <p:tgtEl>
                                          <p:spTgt spid="15"/>
                                        </p:tgtEl>
                                      </p:cBhvr>
                                    </p:animEffect>
                                  </p:childTnLst>
                                </p:cTn>
                              </p:par>
                            </p:childTnLst>
                          </p:cTn>
                        </p:par>
                        <p:par>
                          <p:cTn id="30" fill="hold" nodeType="afterGroup">
                            <p:stCondLst>
                              <p:cond delay="3000"/>
                            </p:stCondLst>
                            <p:childTnLst>
                              <p:par>
                                <p:cTn id="31" presetID="1" presetClass="entr" presetSubtype="0" fill="hold" grpId="0" nodeType="afterEffect">
                                  <p:stCondLst>
                                    <p:cond delay="0"/>
                                  </p:stCondLst>
                                  <p:childTnLst>
                                    <p:set>
                                      <p:cBhvr>
                                        <p:cTn id="32" dur="1" fill="hold">
                                          <p:stCondLst>
                                            <p:cond delay="0"/>
                                          </p:stCondLst>
                                        </p:cTn>
                                        <p:tgtEl>
                                          <p:spTgt spid="33"/>
                                        </p:tgtEl>
                                        <p:attrNameLst>
                                          <p:attrName>style.visibility</p:attrName>
                                        </p:attrNameLst>
                                      </p:cBhvr>
                                      <p:to>
                                        <p:strVal val="visible"/>
                                      </p:to>
                                    </p:set>
                                  </p:childTnLst>
                                </p:cTn>
                              </p:par>
                            </p:childTnLst>
                          </p:cTn>
                        </p:par>
                        <p:par>
                          <p:cTn id="33" fill="hold" nodeType="afterGroup">
                            <p:stCondLst>
                              <p:cond delay="3000"/>
                            </p:stCondLst>
                            <p:childTnLst>
                              <p:par>
                                <p:cTn id="34" presetID="1" presetClass="entr" presetSubtype="0" fill="hold" grpId="0" nodeType="afterEffect">
                                  <p:stCondLst>
                                    <p:cond delay="0"/>
                                  </p:stCondLst>
                                  <p:childTnLst>
                                    <p:set>
                                      <p:cBhvr>
                                        <p:cTn id="35" dur="1" fill="hold">
                                          <p:stCondLst>
                                            <p:cond delay="0"/>
                                          </p:stCondLst>
                                        </p:cTn>
                                        <p:tgtEl>
                                          <p:spTgt spid="29"/>
                                        </p:tgtEl>
                                        <p:attrNameLst>
                                          <p:attrName>style.visibility</p:attrName>
                                        </p:attrNameLst>
                                      </p:cBhvr>
                                      <p:to>
                                        <p:strVal val="visible"/>
                                      </p:to>
                                    </p:set>
                                  </p:childTnLst>
                                </p:cTn>
                              </p:par>
                            </p:childTnLst>
                          </p:cTn>
                        </p:par>
                        <p:par>
                          <p:cTn id="36" fill="hold" nodeType="afterGroup">
                            <p:stCondLst>
                              <p:cond delay="3000"/>
                            </p:stCondLst>
                            <p:childTnLst>
                              <p:par>
                                <p:cTn id="37" presetID="22" presetClass="entr" presetSubtype="8" fill="hold" nodeType="after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wipe(left)">
                                      <p:cBhvr>
                                        <p:cTn id="39" dur="1000"/>
                                        <p:tgtEl>
                                          <p:spTgt spid="16"/>
                                        </p:tgtEl>
                                      </p:cBhvr>
                                    </p:animEffect>
                                  </p:childTnLst>
                                </p:cTn>
                              </p:par>
                            </p:childTnLst>
                          </p:cTn>
                        </p:par>
                        <p:par>
                          <p:cTn id="40" fill="hold" nodeType="afterGroup">
                            <p:stCondLst>
                              <p:cond delay="4000"/>
                            </p:stCondLst>
                            <p:childTnLst>
                              <p:par>
                                <p:cTn id="41" presetID="1" presetClass="entr" presetSubtype="0" fill="hold" grpId="0" nodeType="after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par>
                          <p:cTn id="43" fill="hold" nodeType="afterGroup">
                            <p:stCondLst>
                              <p:cond delay="4000"/>
                            </p:stCondLst>
                            <p:childTnLst>
                              <p:par>
                                <p:cTn id="44" presetID="1" presetClass="entr" presetSubtype="0" fill="hold" grpId="0" nodeType="afterEffect">
                                  <p:stCondLst>
                                    <p:cond delay="0"/>
                                  </p:stCondLst>
                                  <p:childTnLst>
                                    <p:set>
                                      <p:cBhvr>
                                        <p:cTn id="45" dur="1" fill="hold">
                                          <p:stCondLst>
                                            <p:cond delay="0"/>
                                          </p:stCondLst>
                                        </p:cTn>
                                        <p:tgtEl>
                                          <p:spTgt spid="28"/>
                                        </p:tgtEl>
                                        <p:attrNameLst>
                                          <p:attrName>style.visibility</p:attrName>
                                        </p:attrNameLst>
                                      </p:cBhvr>
                                      <p:to>
                                        <p:strVal val="visible"/>
                                      </p:to>
                                    </p:set>
                                  </p:childTnLst>
                                </p:cTn>
                              </p:par>
                            </p:childTnLst>
                          </p:cTn>
                        </p:par>
                        <p:par>
                          <p:cTn id="46" fill="hold" nodeType="afterGroup">
                            <p:stCondLst>
                              <p:cond delay="4000"/>
                            </p:stCondLst>
                            <p:childTnLst>
                              <p:par>
                                <p:cTn id="47" presetID="22" presetClass="entr" presetSubtype="8" fill="hold" nodeType="after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ipe(left)">
                                      <p:cBhvr>
                                        <p:cTn id="49" dur="1000"/>
                                        <p:tgtEl>
                                          <p:spTgt spid="17"/>
                                        </p:tgtEl>
                                      </p:cBhvr>
                                    </p:animEffect>
                                  </p:childTnLst>
                                </p:cTn>
                              </p:par>
                            </p:childTnLst>
                          </p:cTn>
                        </p:par>
                        <p:par>
                          <p:cTn id="50" fill="hold" nodeType="afterGroup">
                            <p:stCondLst>
                              <p:cond delay="5000"/>
                            </p:stCondLst>
                            <p:childTnLst>
                              <p:par>
                                <p:cTn id="51" presetID="1" presetClass="entr" presetSubtype="0" fill="hold" grpId="0" nodeType="afterEffect">
                                  <p:stCondLst>
                                    <p:cond delay="0"/>
                                  </p:stCondLst>
                                  <p:childTnLst>
                                    <p:set>
                                      <p:cBhvr>
                                        <p:cTn id="52" dur="1" fill="hold">
                                          <p:stCondLst>
                                            <p:cond delay="0"/>
                                          </p:stCondLst>
                                        </p:cTn>
                                        <p:tgtEl>
                                          <p:spTgt spid="34"/>
                                        </p:tgtEl>
                                        <p:attrNameLst>
                                          <p:attrName>style.visibility</p:attrName>
                                        </p:attrNameLst>
                                      </p:cBhvr>
                                      <p:to>
                                        <p:strVal val="visible"/>
                                      </p:to>
                                    </p:set>
                                  </p:childTnLst>
                                </p:cTn>
                              </p:par>
                            </p:childTnLst>
                          </p:cTn>
                        </p:par>
                        <p:par>
                          <p:cTn id="53" fill="hold" nodeType="afterGroup">
                            <p:stCondLst>
                              <p:cond delay="5000"/>
                            </p:stCondLst>
                            <p:childTnLst>
                              <p:par>
                                <p:cTn id="54" presetID="1" presetClass="entr" presetSubtype="0" fill="hold" grpId="0" nodeType="afterEffect">
                                  <p:stCondLst>
                                    <p:cond delay="0"/>
                                  </p:stCondLst>
                                  <p:childTnLst>
                                    <p:set>
                                      <p:cBhvr>
                                        <p:cTn id="55" dur="1" fill="hold">
                                          <p:stCondLst>
                                            <p:cond delay="0"/>
                                          </p:stCondLst>
                                        </p:cTn>
                                        <p:tgtEl>
                                          <p:spTgt spid="32"/>
                                        </p:tgtEl>
                                        <p:attrNameLst>
                                          <p:attrName>style.visibility</p:attrName>
                                        </p:attrNameLst>
                                      </p:cBhvr>
                                      <p:to>
                                        <p:strVal val="visible"/>
                                      </p:to>
                                    </p:set>
                                  </p:childTnLst>
                                </p:cTn>
                              </p:par>
                            </p:childTnLst>
                          </p:cTn>
                        </p:par>
                        <p:par>
                          <p:cTn id="56" fill="hold" nodeType="afterGroup">
                            <p:stCondLst>
                              <p:cond delay="5000"/>
                            </p:stCondLst>
                            <p:childTnLst>
                              <p:par>
                                <p:cTn id="57" presetID="22" presetClass="entr" presetSubtype="8" fill="hold" nodeType="afterEffect">
                                  <p:stCondLst>
                                    <p:cond delay="0"/>
                                  </p:stCondLst>
                                  <p:childTnLst>
                                    <p:set>
                                      <p:cBhvr>
                                        <p:cTn id="58" dur="1" fill="hold">
                                          <p:stCondLst>
                                            <p:cond delay="0"/>
                                          </p:stCondLst>
                                        </p:cTn>
                                        <p:tgtEl>
                                          <p:spTgt spid="25"/>
                                        </p:tgtEl>
                                        <p:attrNameLst>
                                          <p:attrName>style.visibility</p:attrName>
                                        </p:attrNameLst>
                                      </p:cBhvr>
                                      <p:to>
                                        <p:strVal val="visible"/>
                                      </p:to>
                                    </p:set>
                                    <p:animEffect transition="in" filter="wipe(left)">
                                      <p:cBhvr>
                                        <p:cTn id="59" dur="1000"/>
                                        <p:tgtEl>
                                          <p:spTgt spid="25"/>
                                        </p:tgtEl>
                                      </p:cBhvr>
                                    </p:animEffect>
                                  </p:childTnLst>
                                </p:cTn>
                              </p:par>
                            </p:childTnLst>
                          </p:cTn>
                        </p:par>
                        <p:par>
                          <p:cTn id="60" fill="hold" nodeType="afterGroup">
                            <p:stCondLst>
                              <p:cond delay="6000"/>
                            </p:stCondLst>
                            <p:childTnLst>
                              <p:par>
                                <p:cTn id="61" presetID="1" presetClass="entr" presetSubtype="0" fill="hold" grpId="0" nodeType="afterEffect">
                                  <p:stCondLst>
                                    <p:cond delay="0"/>
                                  </p:stCondLst>
                                  <p:childTnLst>
                                    <p:set>
                                      <p:cBhvr>
                                        <p:cTn id="62" dur="1" fill="hold">
                                          <p:stCondLst>
                                            <p:cond delay="0"/>
                                          </p:stCondLst>
                                        </p:cTn>
                                        <p:tgtEl>
                                          <p:spTgt spid="26"/>
                                        </p:tgtEl>
                                        <p:attrNameLst>
                                          <p:attrName>style.visibility</p:attrName>
                                        </p:attrNameLst>
                                      </p:cBhvr>
                                      <p:to>
                                        <p:strVal val="visible"/>
                                      </p:to>
                                    </p:set>
                                  </p:childTnLst>
                                </p:cTn>
                              </p:par>
                            </p:childTnLst>
                          </p:cTn>
                        </p:par>
                        <p:par>
                          <p:cTn id="63" fill="hold" nodeType="afterGroup">
                            <p:stCondLst>
                              <p:cond delay="6000"/>
                            </p:stCondLst>
                            <p:childTnLst>
                              <p:par>
                                <p:cTn id="64" presetID="22" presetClass="entr" presetSubtype="8" fill="hold" nodeType="afterEffect">
                                  <p:stCondLst>
                                    <p:cond delay="0"/>
                                  </p:stCondLst>
                                  <p:childTnLst>
                                    <p:set>
                                      <p:cBhvr>
                                        <p:cTn id="65" dur="1" fill="hold">
                                          <p:stCondLst>
                                            <p:cond delay="0"/>
                                          </p:stCondLst>
                                        </p:cTn>
                                        <p:tgtEl>
                                          <p:spTgt spid="13"/>
                                        </p:tgtEl>
                                        <p:attrNameLst>
                                          <p:attrName>style.visibility</p:attrName>
                                        </p:attrNameLst>
                                      </p:cBhvr>
                                      <p:to>
                                        <p:strVal val="visible"/>
                                      </p:to>
                                    </p:set>
                                    <p:animEffect transition="in" filter="wipe(left)">
                                      <p:cBhvr>
                                        <p:cTn id="66" dur="1000"/>
                                        <p:tgtEl>
                                          <p:spTgt spid="13"/>
                                        </p:tgtEl>
                                      </p:cBhvr>
                                    </p:animEffect>
                                  </p:childTnLst>
                                </p:cTn>
                              </p:par>
                            </p:childTnLst>
                          </p:cTn>
                        </p:par>
                        <p:par>
                          <p:cTn id="67" fill="hold" nodeType="afterGroup">
                            <p:stCondLst>
                              <p:cond delay="7000"/>
                            </p:stCondLst>
                            <p:childTnLst>
                              <p:par>
                                <p:cTn id="68" presetID="1" presetClass="entr" presetSubtype="0" fill="hold" grpId="0" nodeType="afterEffect">
                                  <p:stCondLst>
                                    <p:cond delay="0"/>
                                  </p:stCondLst>
                                  <p:childTnLst>
                                    <p:set>
                                      <p:cBhvr>
                                        <p:cTn id="69" dur="1" fill="hold">
                                          <p:stCondLst>
                                            <p:cond delay="0"/>
                                          </p:stCondLst>
                                        </p:cTn>
                                        <p:tgtEl>
                                          <p:spTgt spid="35"/>
                                        </p:tgtEl>
                                        <p:attrNameLst>
                                          <p:attrName>style.visibility</p:attrName>
                                        </p:attrNameLst>
                                      </p:cBhvr>
                                      <p:to>
                                        <p:strVal val="visible"/>
                                      </p:to>
                                    </p:set>
                                  </p:childTnLst>
                                </p:cTn>
                              </p:par>
                            </p:childTnLst>
                          </p:cTn>
                        </p:par>
                        <p:par>
                          <p:cTn id="70" fill="hold" nodeType="afterGroup">
                            <p:stCondLst>
                              <p:cond delay="7000"/>
                            </p:stCondLst>
                            <p:childTnLst>
                              <p:par>
                                <p:cTn id="71" presetID="1" presetClass="entr" presetSubtype="0" fill="hold" grpId="0" nodeType="afterEffect">
                                  <p:stCondLst>
                                    <p:cond delay="0"/>
                                  </p:stCondLst>
                                  <p:childTnLst>
                                    <p:set>
                                      <p:cBhvr>
                                        <p:cTn id="72"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3" grpId="0"/>
      <p:bldP spid="24" grpId="0"/>
      <p:bldP spid="26" grpId="0"/>
      <p:bldP spid="27" grpId="0"/>
      <p:bldP spid="28" grpId="0"/>
      <p:bldP spid="29" grpId="0"/>
      <p:bldP spid="32" grpId="0"/>
      <p:bldP spid="33" grpId="0"/>
      <p:bldP spid="34" grpId="0"/>
      <p:bldP spid="35" grpId="0"/>
      <p:bldP spid="3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a:extLst>
              <a:ext uri="{FF2B5EF4-FFF2-40B4-BE49-F238E27FC236}">
                <a16:creationId xmlns:a16="http://schemas.microsoft.com/office/drawing/2014/main" id="{3759D338-97B1-41AD-8546-7054B339AD46}"/>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cs-CZ" altLang="cs-CZ" sz="1800" b="1" i="0" u="none" strike="noStrike" kern="1200" cap="none" spc="0" normalizeH="0" baseline="0" noProof="0">
              <a:ln>
                <a:noFill/>
              </a:ln>
              <a:solidFill>
                <a:srgbClr val="000000"/>
              </a:solidFill>
              <a:effectLst/>
              <a:uLnTx/>
              <a:uFillTx/>
              <a:latin typeface="Dotum" panose="020B0600000101010101" pitchFamily="34" charset="-127"/>
              <a:ea typeface="+mn-ea"/>
              <a:cs typeface="+mn-cs"/>
            </a:endParaRPr>
          </a:p>
        </p:txBody>
      </p:sp>
      <p:sp>
        <p:nvSpPr>
          <p:cNvPr id="10243" name="Rectangle 2">
            <a:extLst>
              <a:ext uri="{FF2B5EF4-FFF2-40B4-BE49-F238E27FC236}">
                <a16:creationId xmlns:a16="http://schemas.microsoft.com/office/drawing/2014/main" id="{7EB08CAF-2FCF-406D-8675-B982F8DEDCA3}"/>
              </a:ext>
            </a:extLst>
          </p:cNvPr>
          <p:cNvSpPr>
            <a:spLocks noGrp="1" noChangeArrowheads="1"/>
          </p:cNvSpPr>
          <p:nvPr>
            <p:ph type="title"/>
          </p:nvPr>
        </p:nvSpPr>
        <p:spPr>
          <a:xfrm>
            <a:off x="0" y="0"/>
            <a:ext cx="9144000" cy="838200"/>
          </a:xfrm>
        </p:spPr>
        <p:txBody>
          <a:bodyPr/>
          <a:lstStyle/>
          <a:p>
            <a:pPr eaLnBrk="1" hangingPunct="1"/>
            <a:r>
              <a:rPr lang="en-US" altLang="cs-CZ">
                <a:solidFill>
                  <a:schemeClr val="bg1"/>
                </a:solidFill>
              </a:rPr>
              <a:t>The Business Cycle</a:t>
            </a:r>
          </a:p>
        </p:txBody>
      </p:sp>
      <p:sp>
        <p:nvSpPr>
          <p:cNvPr id="10244" name="Rectangle 4">
            <a:extLst>
              <a:ext uri="{FF2B5EF4-FFF2-40B4-BE49-F238E27FC236}">
                <a16:creationId xmlns:a16="http://schemas.microsoft.com/office/drawing/2014/main" id="{9818E691-FEFA-4995-B86C-245EBF405447}"/>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cs-CZ" altLang="cs-CZ"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graphicFrame>
        <p:nvGraphicFramePr>
          <p:cNvPr id="5181" name="Group 61">
            <a:extLst>
              <a:ext uri="{FF2B5EF4-FFF2-40B4-BE49-F238E27FC236}">
                <a16:creationId xmlns:a16="http://schemas.microsoft.com/office/drawing/2014/main" id="{A7BD0CD5-093C-43ED-993B-76CEB4ACD389}"/>
              </a:ext>
            </a:extLst>
          </p:cNvPr>
          <p:cNvGraphicFramePr>
            <a:graphicFrameLocks noGrp="1"/>
          </p:cNvGraphicFramePr>
          <p:nvPr/>
        </p:nvGraphicFramePr>
        <p:xfrm>
          <a:off x="1524000" y="990600"/>
          <a:ext cx="6096000" cy="5000626"/>
        </p:xfrm>
        <a:graphic>
          <a:graphicData uri="http://schemas.openxmlformats.org/drawingml/2006/table">
            <a:tbl>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1474">
                <a:tc gridSpan="3">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2"/>
                          </a:solidFill>
                          <a:effectLst/>
                          <a:latin typeface="Arial" panose="020B0604020202020204" pitchFamily="34" charset="0"/>
                        </a:rPr>
                        <a:t>U.S. Recessions since 1950</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91441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2"/>
                          </a:solidFill>
                          <a:effectLst/>
                          <a:latin typeface="Arial" panose="020B0604020202020204" pitchFamily="34" charset="0"/>
                        </a:rPr>
                        <a:t>Period</a:t>
                      </a:r>
                    </a:p>
                  </a:txBody>
                  <a:tcPr marT="45726" marB="45726"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2"/>
                          </a:solidFill>
                          <a:effectLst/>
                          <a:latin typeface="Arial" panose="020B0604020202020204" pitchFamily="34" charset="0"/>
                        </a:rPr>
                        <a:t>Duration,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2"/>
                          </a:solidFill>
                          <a:effectLst/>
                          <a:latin typeface="Arial" panose="020B0604020202020204" pitchFamily="34" charset="0"/>
                        </a:rPr>
                        <a:t>Months</a:t>
                      </a:r>
                    </a:p>
                  </a:txBody>
                  <a:tcPr marT="45726" marB="45726"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2"/>
                          </a:solidFill>
                          <a:effectLst/>
                          <a:latin typeface="Arial" panose="020B0604020202020204" pitchFamily="34" charset="0"/>
                        </a:rPr>
                        <a:t>Depth</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2"/>
                          </a:solidFill>
                          <a:effectLst/>
                          <a:latin typeface="Arial" panose="020B0604020202020204" pitchFamily="34" charset="0"/>
                        </a:rPr>
                        <a:t>(Decline in Real Output)</a:t>
                      </a:r>
                    </a:p>
                  </a:txBody>
                  <a:tcPr marT="45726" marB="45726"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371474">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1953-54</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   -2.6%</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371474">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1957-58</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-3.7</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371474">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1960-61</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-1.1</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r h="371474">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1969-70</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11</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-0.2</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5"/>
                  </a:ext>
                </a:extLst>
              </a:tr>
              <a:tr h="371474">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1973-75</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16</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-3.2</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6"/>
                  </a:ext>
                </a:extLst>
              </a:tr>
              <a:tr h="371474">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1980</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-2.2</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7"/>
                  </a:ext>
                </a:extLst>
              </a:tr>
              <a:tr h="371474">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1981-82</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16</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-2.9</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8"/>
                  </a:ext>
                </a:extLst>
              </a:tr>
              <a:tr h="371474">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1990-91</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-1.4</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9"/>
                  </a:ext>
                </a:extLst>
              </a:tr>
              <a:tr h="371474">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2001</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-0.4</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10"/>
                  </a:ext>
                </a:extLst>
              </a:tr>
              <a:tr h="371474">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2007-09</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18</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-3.7</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11"/>
                  </a:ext>
                </a:extLst>
              </a:tr>
            </a:tbl>
          </a:graphicData>
        </a:graphic>
      </p:graphicFrame>
      <p:sp>
        <p:nvSpPr>
          <p:cNvPr id="10297" name="TextBox 6">
            <a:extLst>
              <a:ext uri="{FF2B5EF4-FFF2-40B4-BE49-F238E27FC236}">
                <a16:creationId xmlns:a16="http://schemas.microsoft.com/office/drawing/2014/main" id="{DD49A60A-DA6E-41FC-8D26-39EF48313D62}"/>
              </a:ext>
            </a:extLst>
          </p:cNvPr>
          <p:cNvSpPr txBox="1">
            <a:spLocks noChangeArrowheads="1"/>
          </p:cNvSpPr>
          <p:nvPr/>
        </p:nvSpPr>
        <p:spPr bwMode="auto">
          <a:xfrm>
            <a:off x="0" y="6172200"/>
            <a:ext cx="731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cs-CZ" sz="1200" b="0" i="1" u="none" strike="noStrike" kern="1200" cap="none" spc="0" normalizeH="0" baseline="0" noProof="0">
                <a:ln>
                  <a:noFill/>
                </a:ln>
                <a:solidFill>
                  <a:srgbClr val="000000"/>
                </a:solidFill>
                <a:effectLst/>
                <a:uLnTx/>
                <a:uFillTx/>
                <a:latin typeface="Arial" panose="020B0604020202020204" pitchFamily="34" charset="0"/>
                <a:ea typeface="+mn-ea"/>
                <a:cs typeface="+mn-cs"/>
              </a:rPr>
              <a:t>Source</a:t>
            </a:r>
            <a:r>
              <a:rPr kumimoji="0" lang="en-US" altLang="cs-CZ"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 National Bureau of Economic Research, </a:t>
            </a:r>
            <a:r>
              <a:rPr kumimoji="0" lang="en-US" altLang="cs-CZ" sz="1200" b="0" i="0" u="none" strike="noStrike" kern="1200" cap="none" spc="0" normalizeH="0" baseline="0" noProof="0">
                <a:ln>
                  <a:noFill/>
                </a:ln>
                <a:solidFill>
                  <a:srgbClr val="000000"/>
                </a:solidFill>
                <a:effectLst/>
                <a:uLnTx/>
                <a:uFillTx/>
                <a:latin typeface="Arial" panose="020B0604020202020204" pitchFamily="34" charset="0"/>
                <a:ea typeface="+mn-ea"/>
                <a:cs typeface="+mn-cs"/>
                <a:hlinkClick r:id="rId3"/>
              </a:rPr>
              <a:t>http://www.nber.org</a:t>
            </a:r>
            <a:r>
              <a:rPr kumimoji="0" lang="en-US" altLang="cs-CZ"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 and Minneapolis Federal Reserve Bank, </a:t>
            </a:r>
            <a:r>
              <a:rPr kumimoji="0" lang="en-US" altLang="cs-CZ" sz="1200" b="0" i="0" u="none" strike="noStrike" kern="1200" cap="none" spc="0" normalizeH="0" baseline="0" noProof="0">
                <a:ln>
                  <a:noFill/>
                </a:ln>
                <a:solidFill>
                  <a:srgbClr val="000000"/>
                </a:solidFill>
                <a:effectLst/>
                <a:uLnTx/>
                <a:uFillTx/>
                <a:latin typeface="Arial" panose="020B0604020202020204" pitchFamily="34" charset="0"/>
                <a:ea typeface="+mn-ea"/>
                <a:cs typeface="+mn-cs"/>
                <a:hlinkClick r:id="rId4"/>
              </a:rPr>
              <a:t>http://www.minneapolisfed.org</a:t>
            </a:r>
            <a:r>
              <a:rPr kumimoji="0" lang="en-US" altLang="cs-CZ" sz="1200" b="0" i="0" u="none" strike="noStrike" kern="1200" cap="none" spc="0" normalizeH="0" baseline="0" noProof="0">
                <a:ln>
                  <a:noFill/>
                </a:ln>
                <a:solidFill>
                  <a:srgbClr val="000000"/>
                </a:solidFill>
                <a:effectLst/>
                <a:uLnTx/>
                <a:uFillTx/>
                <a:latin typeface="Arial" panose="020B0604020202020204" pitchFamily="34" charset="0"/>
                <a:ea typeface="+mn-ea"/>
                <a:cs typeface="+mn-cs"/>
                <a:hlinkClick r:id="rId5"/>
              </a:rPr>
              <a:t> </a:t>
            </a:r>
            <a:r>
              <a:rPr kumimoji="0" lang="en-US" altLang="cs-CZ"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Output data are in 2000 dollars</a:t>
            </a:r>
          </a:p>
        </p:txBody>
      </p:sp>
      <p:sp>
        <p:nvSpPr>
          <p:cNvPr id="10298" name="Text Box 7">
            <a:extLst>
              <a:ext uri="{FF2B5EF4-FFF2-40B4-BE49-F238E27FC236}">
                <a16:creationId xmlns:a16="http://schemas.microsoft.com/office/drawing/2014/main" id="{9BE6C174-16A2-4386-9FF3-8FA24405D1D6}"/>
              </a:ext>
            </a:extLst>
          </p:cNvPr>
          <p:cNvSpPr txBox="1">
            <a:spLocks noChangeArrowheads="1"/>
          </p:cNvSpPr>
          <p:nvPr/>
        </p:nvSpPr>
        <p:spPr bwMode="auto">
          <a:xfrm>
            <a:off x="0" y="6583363"/>
            <a:ext cx="533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cs-CZ" sz="1200" b="1" i="0" u="none" strike="noStrike" kern="1200" cap="none" spc="0" normalizeH="0" baseline="0" noProof="0">
                <a:ln>
                  <a:noFill/>
                </a:ln>
                <a:solidFill>
                  <a:srgbClr val="FFFFFF"/>
                </a:solidFill>
                <a:effectLst/>
                <a:uLnTx/>
                <a:uFillTx/>
                <a:latin typeface="Arial" panose="020B0604020202020204" pitchFamily="34" charset="0"/>
                <a:ea typeface="+mn-ea"/>
                <a:cs typeface="+mn-cs"/>
              </a:rPr>
              <a:t>LO1</a:t>
            </a:r>
          </a:p>
        </p:txBody>
      </p:sp>
      <p:sp>
        <p:nvSpPr>
          <p:cNvPr id="10299" name="Text Box 11">
            <a:extLst>
              <a:ext uri="{FF2B5EF4-FFF2-40B4-BE49-F238E27FC236}">
                <a16:creationId xmlns:a16="http://schemas.microsoft.com/office/drawing/2014/main" id="{D05F83B5-6072-477C-B414-17E296081539}"/>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cs-CZ" sz="1400" b="0" i="0" u="none" strike="noStrike" kern="1200" cap="none" spc="0" normalizeH="0" baseline="0" noProof="0">
                <a:ln>
                  <a:noFill/>
                </a:ln>
                <a:solidFill>
                  <a:srgbClr val="FFFFFF"/>
                </a:solidFill>
                <a:effectLst/>
                <a:uLnTx/>
                <a:uFillTx/>
                <a:latin typeface="Arial" panose="020B0604020202020204" pitchFamily="34" charset="0"/>
                <a:ea typeface="ＭＳ Ｐゴシック" panose="020B0600070205080204" pitchFamily="34" charset="-128"/>
                <a:cs typeface="Arial" panose="020B0604020202020204" pitchFamily="34" charset="0"/>
              </a:rPr>
              <a:t>26-</a:t>
            </a:r>
            <a:fld id="{F068ECCB-A27A-4654-91B6-6597E89AFA8A}" type="slidenum">
              <a:rPr kumimoji="0" lang="en-US" altLang="cs-CZ" sz="1400" b="0" i="0" u="none" strike="noStrike" kern="1200" cap="none" spc="0" normalizeH="0" baseline="0" noProof="0" smtClean="0">
                <a:ln>
                  <a:noFill/>
                </a:ln>
                <a:solidFill>
                  <a:srgbClr val="FFFFFF"/>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US" altLang="cs-CZ" sz="1400" b="0" i="0" u="none" strike="noStrike" kern="1200" cap="none" spc="0" normalizeH="0" baseline="0" noProof="0">
              <a:ln>
                <a:noFill/>
              </a:ln>
              <a:solidFill>
                <a:srgbClr val="FFFFFF"/>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a:extLst>
              <a:ext uri="{FF2B5EF4-FFF2-40B4-BE49-F238E27FC236}">
                <a16:creationId xmlns:a16="http://schemas.microsoft.com/office/drawing/2014/main" id="{A83DD175-8A8D-4DEB-AB0E-F0027528B491}"/>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12291" name="Rectangle 2">
            <a:extLst>
              <a:ext uri="{FF2B5EF4-FFF2-40B4-BE49-F238E27FC236}">
                <a16:creationId xmlns:a16="http://schemas.microsoft.com/office/drawing/2014/main" id="{D6E48183-46B1-4137-BC8E-AE059B8E41A5}"/>
              </a:ext>
            </a:extLst>
          </p:cNvPr>
          <p:cNvSpPr>
            <a:spLocks noGrp="1" noChangeArrowheads="1"/>
          </p:cNvSpPr>
          <p:nvPr>
            <p:ph type="title"/>
          </p:nvPr>
        </p:nvSpPr>
        <p:spPr>
          <a:xfrm>
            <a:off x="0" y="0"/>
            <a:ext cx="9144000" cy="838200"/>
          </a:xfrm>
        </p:spPr>
        <p:txBody>
          <a:bodyPr/>
          <a:lstStyle/>
          <a:p>
            <a:pPr eaLnBrk="1" hangingPunct="1"/>
            <a:r>
              <a:rPr lang="en-US" altLang="cs-CZ">
                <a:solidFill>
                  <a:schemeClr val="bg1"/>
                </a:solidFill>
              </a:rPr>
              <a:t>Causation: A First Glance</a:t>
            </a:r>
          </a:p>
        </p:txBody>
      </p:sp>
      <p:sp>
        <p:nvSpPr>
          <p:cNvPr id="12292" name="Rectangle 3">
            <a:extLst>
              <a:ext uri="{FF2B5EF4-FFF2-40B4-BE49-F238E27FC236}">
                <a16:creationId xmlns:a16="http://schemas.microsoft.com/office/drawing/2014/main" id="{93F7664C-4D40-4D24-98EF-4FF5A99937AF}"/>
              </a:ext>
            </a:extLst>
          </p:cNvPr>
          <p:cNvSpPr>
            <a:spLocks noGrp="1" noChangeArrowheads="1"/>
          </p:cNvSpPr>
          <p:nvPr>
            <p:ph type="body" idx="1"/>
          </p:nvPr>
        </p:nvSpPr>
        <p:spPr>
          <a:xfrm>
            <a:off x="457200" y="1295400"/>
            <a:ext cx="8229600" cy="4525963"/>
          </a:xfrm>
        </p:spPr>
        <p:txBody>
          <a:bodyPr/>
          <a:lstStyle/>
          <a:p>
            <a:pPr eaLnBrk="1" hangingPunct="1">
              <a:buClr>
                <a:srgbClr val="3399FF"/>
              </a:buClr>
              <a:buSzPct val="125000"/>
            </a:pPr>
            <a:r>
              <a:rPr lang="en-US" altLang="cs-CZ"/>
              <a:t>Business cycle fluctuations</a:t>
            </a:r>
          </a:p>
          <a:p>
            <a:pPr lvl="1" eaLnBrk="1" hangingPunct="1">
              <a:buClr>
                <a:srgbClr val="3399FF"/>
              </a:buClr>
              <a:buSzPct val="125000"/>
              <a:buFont typeface="Arial" panose="020B0604020202020204" pitchFamily="34" charset="0"/>
              <a:buChar char="•"/>
            </a:pPr>
            <a:r>
              <a:rPr lang="en-US" altLang="cs-CZ"/>
              <a:t>Economic shocks</a:t>
            </a:r>
          </a:p>
          <a:p>
            <a:pPr lvl="1" eaLnBrk="1" hangingPunct="1">
              <a:buClr>
                <a:srgbClr val="3399FF"/>
              </a:buClr>
              <a:buSzPct val="125000"/>
              <a:buFont typeface="Arial" panose="020B0604020202020204" pitchFamily="34" charset="0"/>
              <a:buChar char="•"/>
            </a:pPr>
            <a:r>
              <a:rPr lang="en-US" altLang="cs-CZ"/>
              <a:t>Prices are “sticky” downwards</a:t>
            </a:r>
          </a:p>
          <a:p>
            <a:pPr lvl="1" eaLnBrk="1" hangingPunct="1">
              <a:buClr>
                <a:srgbClr val="3399FF"/>
              </a:buClr>
              <a:buSzPct val="125000"/>
              <a:buFont typeface="Arial" panose="020B0604020202020204" pitchFamily="34" charset="0"/>
              <a:buChar char="•"/>
            </a:pPr>
            <a:r>
              <a:rPr lang="en-US" altLang="cs-CZ"/>
              <a:t>Economic response entails decreases in output and employment</a:t>
            </a:r>
          </a:p>
        </p:txBody>
      </p:sp>
      <p:sp>
        <p:nvSpPr>
          <p:cNvPr id="12293" name="Rectangle 4">
            <a:extLst>
              <a:ext uri="{FF2B5EF4-FFF2-40B4-BE49-F238E27FC236}">
                <a16:creationId xmlns:a16="http://schemas.microsoft.com/office/drawing/2014/main" id="{4B6D5F8B-2A1D-4FC7-BDFE-74A65E4A2098}"/>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2294" name="Text Box 7">
            <a:extLst>
              <a:ext uri="{FF2B5EF4-FFF2-40B4-BE49-F238E27FC236}">
                <a16:creationId xmlns:a16="http://schemas.microsoft.com/office/drawing/2014/main" id="{67E95FD2-E9E8-4F52-BE4B-4D12C0F1378F}"/>
              </a:ext>
            </a:extLst>
          </p:cNvPr>
          <p:cNvSpPr txBox="1">
            <a:spLocks noChangeArrowheads="1"/>
          </p:cNvSpPr>
          <p:nvPr/>
        </p:nvSpPr>
        <p:spPr bwMode="auto">
          <a:xfrm>
            <a:off x="0" y="6583363"/>
            <a:ext cx="533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LO1</a:t>
            </a:r>
          </a:p>
        </p:txBody>
      </p:sp>
      <p:sp>
        <p:nvSpPr>
          <p:cNvPr id="12295" name="Text Box 11">
            <a:extLst>
              <a:ext uri="{FF2B5EF4-FFF2-40B4-BE49-F238E27FC236}">
                <a16:creationId xmlns:a16="http://schemas.microsoft.com/office/drawing/2014/main" id="{3370C451-E933-416F-B3CB-323515F416EC}"/>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26-</a:t>
            </a:r>
            <a:fld id="{0B62A39A-B0AF-40CF-ACD4-EA93873BCA74}"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12</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a:extLst>
              <a:ext uri="{FF2B5EF4-FFF2-40B4-BE49-F238E27FC236}">
                <a16:creationId xmlns:a16="http://schemas.microsoft.com/office/drawing/2014/main" id="{FAB6C925-2148-42BE-B9DD-E272F89736A6}"/>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14339" name="Rectangle 2">
            <a:extLst>
              <a:ext uri="{FF2B5EF4-FFF2-40B4-BE49-F238E27FC236}">
                <a16:creationId xmlns:a16="http://schemas.microsoft.com/office/drawing/2014/main" id="{28B7C24B-1B83-4C36-AE64-BE8AE18A56F1}"/>
              </a:ext>
            </a:extLst>
          </p:cNvPr>
          <p:cNvSpPr>
            <a:spLocks noGrp="1" noChangeArrowheads="1"/>
          </p:cNvSpPr>
          <p:nvPr>
            <p:ph type="title"/>
          </p:nvPr>
        </p:nvSpPr>
        <p:spPr>
          <a:xfrm>
            <a:off x="0" y="0"/>
            <a:ext cx="9144000" cy="838200"/>
          </a:xfrm>
        </p:spPr>
        <p:txBody>
          <a:bodyPr/>
          <a:lstStyle/>
          <a:p>
            <a:pPr eaLnBrk="1" hangingPunct="1"/>
            <a:r>
              <a:rPr lang="en-US" altLang="cs-CZ">
                <a:solidFill>
                  <a:schemeClr val="bg1"/>
                </a:solidFill>
              </a:rPr>
              <a:t>Causation: A First Glance</a:t>
            </a:r>
          </a:p>
        </p:txBody>
      </p:sp>
      <p:sp>
        <p:nvSpPr>
          <p:cNvPr id="14340" name="Rectangle 3">
            <a:extLst>
              <a:ext uri="{FF2B5EF4-FFF2-40B4-BE49-F238E27FC236}">
                <a16:creationId xmlns:a16="http://schemas.microsoft.com/office/drawing/2014/main" id="{94BE9735-4A27-4CAA-95FE-854AFE03E0CA}"/>
              </a:ext>
            </a:extLst>
          </p:cNvPr>
          <p:cNvSpPr>
            <a:spLocks noGrp="1" noChangeArrowheads="1"/>
          </p:cNvSpPr>
          <p:nvPr>
            <p:ph type="body" idx="1"/>
          </p:nvPr>
        </p:nvSpPr>
        <p:spPr>
          <a:xfrm>
            <a:off x="533400" y="1143000"/>
            <a:ext cx="8229600" cy="5181600"/>
          </a:xfrm>
        </p:spPr>
        <p:txBody>
          <a:bodyPr/>
          <a:lstStyle/>
          <a:p>
            <a:pPr eaLnBrk="1" hangingPunct="1">
              <a:buClr>
                <a:srgbClr val="3399FF"/>
              </a:buClr>
              <a:buSzPct val="125000"/>
            </a:pPr>
            <a:r>
              <a:rPr lang="en-US" altLang="cs-CZ"/>
              <a:t>Causes of shocks</a:t>
            </a:r>
          </a:p>
          <a:p>
            <a:pPr lvl="1" eaLnBrk="1" hangingPunct="1">
              <a:buClr>
                <a:srgbClr val="3399FF"/>
              </a:buClr>
              <a:buSzPct val="125000"/>
              <a:buFont typeface="Arial" panose="020B0604020202020204" pitchFamily="34" charset="0"/>
              <a:buChar char="•"/>
            </a:pPr>
            <a:r>
              <a:rPr lang="en-US" altLang="cs-CZ"/>
              <a:t>Irregular innovation</a:t>
            </a:r>
          </a:p>
          <a:p>
            <a:pPr lvl="1" eaLnBrk="1" hangingPunct="1">
              <a:buClr>
                <a:srgbClr val="3399FF"/>
              </a:buClr>
              <a:buSzPct val="125000"/>
              <a:buFont typeface="Arial" panose="020B0604020202020204" pitchFamily="34" charset="0"/>
              <a:buChar char="•"/>
            </a:pPr>
            <a:r>
              <a:rPr lang="en-US" altLang="cs-CZ"/>
              <a:t>Productivity changes</a:t>
            </a:r>
          </a:p>
          <a:p>
            <a:pPr lvl="1" eaLnBrk="1" hangingPunct="1">
              <a:buClr>
                <a:srgbClr val="3399FF"/>
              </a:buClr>
              <a:buSzPct val="125000"/>
              <a:buFont typeface="Arial" panose="020B0604020202020204" pitchFamily="34" charset="0"/>
              <a:buChar char="•"/>
            </a:pPr>
            <a:r>
              <a:rPr lang="en-US" altLang="cs-CZ"/>
              <a:t>Monetary factors</a:t>
            </a:r>
          </a:p>
          <a:p>
            <a:pPr lvl="1" eaLnBrk="1" hangingPunct="1">
              <a:buClr>
                <a:srgbClr val="3399FF"/>
              </a:buClr>
              <a:buSzPct val="125000"/>
              <a:buFont typeface="Arial" panose="020B0604020202020204" pitchFamily="34" charset="0"/>
              <a:buChar char="•"/>
            </a:pPr>
            <a:r>
              <a:rPr lang="en-US" altLang="cs-CZ"/>
              <a:t>Political events</a:t>
            </a:r>
          </a:p>
          <a:p>
            <a:pPr lvl="1" eaLnBrk="1" hangingPunct="1">
              <a:buClr>
                <a:srgbClr val="3399FF"/>
              </a:buClr>
              <a:buSzPct val="125000"/>
              <a:buFont typeface="Arial" panose="020B0604020202020204" pitchFamily="34" charset="0"/>
              <a:buChar char="•"/>
            </a:pPr>
            <a:r>
              <a:rPr lang="en-US" altLang="cs-CZ"/>
              <a:t>Financial instability</a:t>
            </a:r>
          </a:p>
          <a:p>
            <a:pPr lvl="2" eaLnBrk="1" hangingPunct="1">
              <a:buClr>
                <a:srgbClr val="3399FF"/>
              </a:buClr>
              <a:buSzPct val="125000"/>
            </a:pPr>
            <a:r>
              <a:rPr lang="en-US" altLang="cs-CZ" sz="3600"/>
              <a:t>Recession of 2007</a:t>
            </a:r>
          </a:p>
        </p:txBody>
      </p:sp>
      <p:sp>
        <p:nvSpPr>
          <p:cNvPr id="14341" name="Rectangle 4">
            <a:extLst>
              <a:ext uri="{FF2B5EF4-FFF2-40B4-BE49-F238E27FC236}">
                <a16:creationId xmlns:a16="http://schemas.microsoft.com/office/drawing/2014/main" id="{DC09AAFB-8433-4BD2-A500-7B422FDC800D}"/>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4342" name="Text Box 7">
            <a:extLst>
              <a:ext uri="{FF2B5EF4-FFF2-40B4-BE49-F238E27FC236}">
                <a16:creationId xmlns:a16="http://schemas.microsoft.com/office/drawing/2014/main" id="{BB84268D-9F8E-45C5-A017-8C64B6C1601B}"/>
              </a:ext>
            </a:extLst>
          </p:cNvPr>
          <p:cNvSpPr txBox="1">
            <a:spLocks noChangeArrowheads="1"/>
          </p:cNvSpPr>
          <p:nvPr/>
        </p:nvSpPr>
        <p:spPr bwMode="auto">
          <a:xfrm>
            <a:off x="0" y="6583363"/>
            <a:ext cx="533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LO1</a:t>
            </a:r>
          </a:p>
        </p:txBody>
      </p:sp>
      <p:sp>
        <p:nvSpPr>
          <p:cNvPr id="14343" name="Text Box 11">
            <a:extLst>
              <a:ext uri="{FF2B5EF4-FFF2-40B4-BE49-F238E27FC236}">
                <a16:creationId xmlns:a16="http://schemas.microsoft.com/office/drawing/2014/main" id="{F34C61BE-0286-4B9C-AF51-A4D947BF3A3A}"/>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26-</a:t>
            </a:r>
            <a:fld id="{6BB78F98-2D80-43D6-9A4B-F57BC2B1ABED}"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13</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a:extLst>
              <a:ext uri="{FF2B5EF4-FFF2-40B4-BE49-F238E27FC236}">
                <a16:creationId xmlns:a16="http://schemas.microsoft.com/office/drawing/2014/main" id="{FC7EC7B6-B784-4023-8A29-715928E17EF1}"/>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16387" name="Rectangle 2">
            <a:extLst>
              <a:ext uri="{FF2B5EF4-FFF2-40B4-BE49-F238E27FC236}">
                <a16:creationId xmlns:a16="http://schemas.microsoft.com/office/drawing/2014/main" id="{ED5416E7-A94E-41E8-9C51-55C305210B84}"/>
              </a:ext>
            </a:extLst>
          </p:cNvPr>
          <p:cNvSpPr>
            <a:spLocks noGrp="1" noChangeArrowheads="1"/>
          </p:cNvSpPr>
          <p:nvPr>
            <p:ph type="title"/>
          </p:nvPr>
        </p:nvSpPr>
        <p:spPr>
          <a:xfrm>
            <a:off x="0" y="0"/>
            <a:ext cx="9144000" cy="838200"/>
          </a:xfrm>
        </p:spPr>
        <p:txBody>
          <a:bodyPr/>
          <a:lstStyle/>
          <a:p>
            <a:pPr eaLnBrk="1" hangingPunct="1"/>
            <a:r>
              <a:rPr lang="en-US" altLang="cs-CZ">
                <a:solidFill>
                  <a:schemeClr val="bg1"/>
                </a:solidFill>
              </a:rPr>
              <a:t>Cyclical Impact</a:t>
            </a:r>
          </a:p>
        </p:txBody>
      </p:sp>
      <p:sp>
        <p:nvSpPr>
          <p:cNvPr id="16388" name="Rectangle 3">
            <a:extLst>
              <a:ext uri="{FF2B5EF4-FFF2-40B4-BE49-F238E27FC236}">
                <a16:creationId xmlns:a16="http://schemas.microsoft.com/office/drawing/2014/main" id="{8F4A83D1-A6FA-42E0-ACCE-D3102D13EA21}"/>
              </a:ext>
            </a:extLst>
          </p:cNvPr>
          <p:cNvSpPr>
            <a:spLocks noGrp="1" noChangeArrowheads="1"/>
          </p:cNvSpPr>
          <p:nvPr>
            <p:ph type="body" idx="1"/>
          </p:nvPr>
        </p:nvSpPr>
        <p:spPr>
          <a:xfrm>
            <a:off x="533400" y="1143000"/>
            <a:ext cx="8229600" cy="4525963"/>
          </a:xfrm>
        </p:spPr>
        <p:txBody>
          <a:bodyPr/>
          <a:lstStyle/>
          <a:p>
            <a:pPr eaLnBrk="1" hangingPunct="1">
              <a:buClr>
                <a:srgbClr val="3399FF"/>
              </a:buClr>
              <a:buSzPct val="125000"/>
            </a:pPr>
            <a:r>
              <a:rPr lang="en-US" altLang="cs-CZ"/>
              <a:t>Durable goods affected most</a:t>
            </a:r>
          </a:p>
          <a:p>
            <a:pPr lvl="1" eaLnBrk="1" hangingPunct="1">
              <a:buClr>
                <a:srgbClr val="3399FF"/>
              </a:buClr>
              <a:buSzPct val="125000"/>
              <a:buFont typeface="Arial" panose="020B0604020202020204" pitchFamily="34" charset="0"/>
              <a:buChar char="•"/>
            </a:pPr>
            <a:r>
              <a:rPr lang="en-US" altLang="cs-CZ"/>
              <a:t>Capital goods</a:t>
            </a:r>
          </a:p>
          <a:p>
            <a:pPr lvl="1" eaLnBrk="1" hangingPunct="1">
              <a:buClr>
                <a:srgbClr val="3399FF"/>
              </a:buClr>
              <a:buSzPct val="125000"/>
              <a:buFont typeface="Arial" panose="020B0604020202020204" pitchFamily="34" charset="0"/>
              <a:buChar char="•"/>
            </a:pPr>
            <a:r>
              <a:rPr lang="en-US" altLang="cs-CZ"/>
              <a:t>Consumer durables</a:t>
            </a:r>
          </a:p>
          <a:p>
            <a:pPr eaLnBrk="1" hangingPunct="1">
              <a:buClr>
                <a:srgbClr val="3399FF"/>
              </a:buClr>
              <a:buSzPct val="125000"/>
            </a:pPr>
            <a:r>
              <a:rPr lang="en-US" altLang="cs-CZ"/>
              <a:t>Nondurable consumer goods affected less</a:t>
            </a:r>
          </a:p>
          <a:p>
            <a:pPr lvl="1" eaLnBrk="1" hangingPunct="1">
              <a:buClr>
                <a:srgbClr val="3399FF"/>
              </a:buClr>
              <a:buSzPct val="125000"/>
              <a:buFont typeface="Arial" panose="020B0604020202020204" pitchFamily="34" charset="0"/>
              <a:buChar char="•"/>
            </a:pPr>
            <a:r>
              <a:rPr lang="en-US" altLang="cs-CZ"/>
              <a:t>Services</a:t>
            </a:r>
          </a:p>
          <a:p>
            <a:pPr lvl="1" eaLnBrk="1" hangingPunct="1">
              <a:buClr>
                <a:srgbClr val="3399FF"/>
              </a:buClr>
              <a:buSzPct val="125000"/>
              <a:buFont typeface="Arial" panose="020B0604020202020204" pitchFamily="34" charset="0"/>
              <a:buChar char="•"/>
            </a:pPr>
            <a:r>
              <a:rPr lang="en-US" altLang="cs-CZ"/>
              <a:t>Food and clothing</a:t>
            </a:r>
          </a:p>
        </p:txBody>
      </p:sp>
      <p:sp>
        <p:nvSpPr>
          <p:cNvPr id="16389" name="Rectangle 4">
            <a:extLst>
              <a:ext uri="{FF2B5EF4-FFF2-40B4-BE49-F238E27FC236}">
                <a16:creationId xmlns:a16="http://schemas.microsoft.com/office/drawing/2014/main" id="{E5615DE2-FDFE-4530-A26E-C4AC68BC057A}"/>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6390" name="Text Box 7">
            <a:extLst>
              <a:ext uri="{FF2B5EF4-FFF2-40B4-BE49-F238E27FC236}">
                <a16:creationId xmlns:a16="http://schemas.microsoft.com/office/drawing/2014/main" id="{5ABBC064-9C12-4828-BFA8-745C120326BB}"/>
              </a:ext>
            </a:extLst>
          </p:cNvPr>
          <p:cNvSpPr txBox="1">
            <a:spLocks noChangeArrowheads="1"/>
          </p:cNvSpPr>
          <p:nvPr/>
        </p:nvSpPr>
        <p:spPr bwMode="auto">
          <a:xfrm>
            <a:off x="0" y="6583363"/>
            <a:ext cx="533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LO1</a:t>
            </a:r>
          </a:p>
        </p:txBody>
      </p:sp>
      <p:sp>
        <p:nvSpPr>
          <p:cNvPr id="16391" name="Text Box 11">
            <a:extLst>
              <a:ext uri="{FF2B5EF4-FFF2-40B4-BE49-F238E27FC236}">
                <a16:creationId xmlns:a16="http://schemas.microsoft.com/office/drawing/2014/main" id="{3A47D734-9063-40EE-B4DD-D554B1A4CE9A}"/>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26-</a:t>
            </a:r>
            <a:fld id="{2B945F40-1202-46FD-9D18-00A93CB859F2}"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14</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76E515D1-3097-4047-9964-01B23B66953D}"/>
              </a:ext>
            </a:extLst>
          </p:cNvPr>
          <p:cNvSpPr>
            <a:spLocks noGrp="1"/>
          </p:cNvSpPr>
          <p:nvPr>
            <p:ph type="title"/>
          </p:nvPr>
        </p:nvSpPr>
        <p:spPr/>
        <p:txBody>
          <a:bodyPr/>
          <a:lstStyle/>
          <a:p>
            <a:pPr eaLnBrk="1" hangingPunct="1"/>
            <a:r>
              <a:rPr lang="en-US" altLang="cs-CZ" sz="3600" b="1"/>
              <a:t>Performance and Policy</a:t>
            </a:r>
          </a:p>
        </p:txBody>
      </p:sp>
      <p:sp>
        <p:nvSpPr>
          <p:cNvPr id="7171" name="Content Placeholder 2">
            <a:extLst>
              <a:ext uri="{FF2B5EF4-FFF2-40B4-BE49-F238E27FC236}">
                <a16:creationId xmlns:a16="http://schemas.microsoft.com/office/drawing/2014/main" id="{76A8DCA3-ED9C-4265-BA9D-3CFCFF023341}"/>
              </a:ext>
            </a:extLst>
          </p:cNvPr>
          <p:cNvSpPr>
            <a:spLocks noGrp="1"/>
          </p:cNvSpPr>
          <p:nvPr>
            <p:ph idx="1"/>
          </p:nvPr>
        </p:nvSpPr>
        <p:spPr/>
        <p:txBody>
          <a:bodyPr/>
          <a:lstStyle/>
          <a:p>
            <a:pPr eaLnBrk="1" hangingPunct="1">
              <a:buSzPct val="125000"/>
            </a:pPr>
            <a:r>
              <a:rPr lang="en-US" altLang="cs-CZ" sz="2400"/>
              <a:t>Real GDP</a:t>
            </a:r>
          </a:p>
          <a:p>
            <a:pPr lvl="1" eaLnBrk="1" hangingPunct="1">
              <a:buSzPct val="125000"/>
            </a:pPr>
            <a:r>
              <a:rPr lang="en-US" altLang="cs-CZ">
                <a:ea typeface="ＭＳ Ｐゴシック" panose="020B0600070205080204" pitchFamily="34" charset="-128"/>
              </a:rPr>
              <a:t>Corrects for price changes</a:t>
            </a:r>
          </a:p>
          <a:p>
            <a:pPr eaLnBrk="1" hangingPunct="1">
              <a:buSzPct val="125000"/>
            </a:pPr>
            <a:r>
              <a:rPr lang="en-US" altLang="cs-CZ" sz="2400"/>
              <a:t>Nominal GDP</a:t>
            </a:r>
          </a:p>
          <a:p>
            <a:pPr lvl="1" eaLnBrk="1" hangingPunct="1">
              <a:buSzPct val="125000"/>
            </a:pPr>
            <a:r>
              <a:rPr lang="en-US" altLang="cs-CZ">
                <a:ea typeface="ＭＳ Ｐゴシック" panose="020B0600070205080204" pitchFamily="34" charset="-128"/>
              </a:rPr>
              <a:t>Uses current prices </a:t>
            </a:r>
          </a:p>
          <a:p>
            <a:pPr eaLnBrk="1" hangingPunct="1">
              <a:buSzPct val="125000"/>
            </a:pPr>
            <a:r>
              <a:rPr lang="en-US" altLang="cs-CZ" sz="2400"/>
              <a:t>Unemployment</a:t>
            </a:r>
          </a:p>
          <a:p>
            <a:pPr eaLnBrk="1" hangingPunct="1">
              <a:buSzPct val="125000"/>
            </a:pPr>
            <a:r>
              <a:rPr lang="en-US" altLang="cs-CZ" sz="2400"/>
              <a:t>Inflation </a:t>
            </a:r>
          </a:p>
          <a:p>
            <a:pPr lvl="1" eaLnBrk="1" hangingPunct="1">
              <a:buSzPct val="125000"/>
            </a:pPr>
            <a:r>
              <a:rPr lang="en-US" altLang="cs-CZ">
                <a:ea typeface="ＭＳ Ｐゴシック" panose="020B0600070205080204" pitchFamily="34" charset="-128"/>
              </a:rPr>
              <a:t>Increase in overall level of prices</a:t>
            </a:r>
            <a:endParaRPr lang="cs-CZ" altLang="cs-CZ">
              <a:ea typeface="ＭＳ Ｐゴシック" panose="020B0600070205080204" pitchFamily="34" charset="-128"/>
            </a:endParaRPr>
          </a:p>
          <a:p>
            <a:pPr eaLnBrk="1" hangingPunct="1">
              <a:buSzPct val="125000"/>
            </a:pPr>
            <a:r>
              <a:rPr lang="en-US" altLang="cs-CZ" sz="1100"/>
              <a:t>(Macro) Episode 20: GDP </a:t>
            </a:r>
            <a:r>
              <a:rPr lang="en-US" altLang="cs-CZ" sz="1100">
                <a:hlinkClick r:id="rId3"/>
              </a:rPr>
              <a:t>https://www.youtube.com/watch?v=yUiU_xRPwMc</a:t>
            </a:r>
            <a:endParaRPr lang="cs-CZ" altLang="cs-CZ" sz="1100"/>
          </a:p>
          <a:p>
            <a:pPr eaLnBrk="1" hangingPunct="1">
              <a:buSzPct val="125000"/>
            </a:pPr>
            <a:r>
              <a:rPr lang="cs-CZ" altLang="cs-CZ" sz="1100"/>
              <a:t>(Macro) Episode 21: Real GDP </a:t>
            </a:r>
            <a:r>
              <a:rPr lang="cs-CZ" altLang="cs-CZ" sz="1100">
                <a:hlinkClick r:id="rId4"/>
              </a:rPr>
              <a:t>https://www.youtube.com/watch?v=29S7FzI7s7g</a:t>
            </a:r>
            <a:endParaRPr lang="cs-CZ" altLang="cs-CZ" sz="1100"/>
          </a:p>
          <a:p>
            <a:pPr eaLnBrk="1" hangingPunct="1">
              <a:buSzPct val="125000"/>
            </a:pPr>
            <a:r>
              <a:rPr lang="en-US" altLang="cs-CZ" sz="1100" b="1"/>
              <a:t>Trends of the World's Ten Largest Economies https://www.youtube.com/watch?v=p3UzJtA4yRw</a:t>
            </a:r>
          </a:p>
          <a:p>
            <a:r>
              <a:rPr lang="en-US" altLang="cs-CZ" sz="1100"/>
              <a:t>Top 10 Richest Countries in the World by 2014 GDP </a:t>
            </a:r>
            <a:r>
              <a:rPr lang="en-US" altLang="cs-CZ" sz="1100">
                <a:hlinkClick r:id="rId5"/>
              </a:rPr>
              <a:t>https://www.youtube.com/watch?v=SnPVA2MsaSU</a:t>
            </a:r>
            <a:endParaRPr lang="cs-CZ" altLang="cs-CZ" sz="1100"/>
          </a:p>
          <a:p>
            <a:r>
              <a:rPr lang="en-US" altLang="cs-CZ" sz="1100"/>
              <a:t>Top 10: Countries with the highest GDP per Capita </a:t>
            </a:r>
            <a:r>
              <a:rPr lang="en-US" altLang="cs-CZ" sz="1100">
                <a:hlinkClick r:id="rId6"/>
              </a:rPr>
              <a:t>https://www.youtube.com/watch?v=R4OqRPwFqn8</a:t>
            </a:r>
            <a:endParaRPr lang="cs-CZ" altLang="cs-CZ" sz="1100"/>
          </a:p>
          <a:p>
            <a:r>
              <a:rPr lang="en-US" altLang="cs-CZ" sz="1100" b="1"/>
              <a:t>Top 10: Countries with the lowest GDP per Capita </a:t>
            </a:r>
            <a:r>
              <a:rPr lang="en-US" altLang="cs-CZ" sz="1100">
                <a:hlinkClick r:id="rId7"/>
              </a:rPr>
              <a:t>https://www.youtube.com/watch?v=rt4lSQgDS_M</a:t>
            </a:r>
            <a:endParaRPr lang="cs-CZ" altLang="cs-CZ" sz="1100"/>
          </a:p>
          <a:p>
            <a:r>
              <a:rPr lang="en-US" altLang="cs-CZ" sz="1100" b="1"/>
              <a:t>Looking to 2060: A Global Vision of Long-term Growth https://www.youtube.com/watch?v=fnIl212tBPk</a:t>
            </a:r>
          </a:p>
          <a:p>
            <a:r>
              <a:rPr lang="en-US" altLang="cs-CZ" sz="1100" b="1"/>
              <a:t>Economy of the Czech Republic https://www.youtube.com/watch?v=Cr9_79aLbmI</a:t>
            </a:r>
          </a:p>
          <a:p>
            <a:r>
              <a:rPr lang="en-US" altLang="cs-CZ" sz="1100" b="1"/>
              <a:t>Joseph Stiglitz - Problems with GDP as an Economic Barometer </a:t>
            </a:r>
            <a:r>
              <a:rPr lang="cs-CZ" altLang="cs-CZ" sz="1100" b="1"/>
              <a:t> </a:t>
            </a:r>
            <a:r>
              <a:rPr lang="en-US" altLang="cs-CZ" sz="1100">
                <a:hlinkClick r:id="rId8"/>
              </a:rPr>
              <a:t>https://www.youtube.com/watch?v=QUaJMNtW6GA</a:t>
            </a:r>
            <a:endParaRPr lang="cs-CZ" altLang="cs-CZ" sz="1100"/>
          </a:p>
          <a:p>
            <a:r>
              <a:rPr lang="en-US" altLang="cs-CZ" sz="1100"/>
              <a:t>Income and Wealth Inequality: Crash Course Economics https://www.youtube.com/watch?v=0xMCWr0O3Hs</a:t>
            </a:r>
          </a:p>
          <a:p>
            <a:endParaRPr lang="en-US" altLang="cs-CZ" sz="1200" b="1"/>
          </a:p>
          <a:p>
            <a:endParaRPr lang="en-US" altLang="cs-CZ" sz="1200" b="1"/>
          </a:p>
        </p:txBody>
      </p:sp>
      <p:sp>
        <p:nvSpPr>
          <p:cNvPr id="7172" name="TextBox 4">
            <a:extLst>
              <a:ext uri="{FF2B5EF4-FFF2-40B4-BE49-F238E27FC236}">
                <a16:creationId xmlns:a16="http://schemas.microsoft.com/office/drawing/2014/main" id="{CDB6211D-095C-4E34-BC0F-5377A18E81CA}"/>
              </a:ext>
            </a:extLst>
          </p:cNvPr>
          <p:cNvSpPr txBox="1">
            <a:spLocks noChangeArrowheads="1"/>
          </p:cNvSpPr>
          <p:nvPr/>
        </p:nvSpPr>
        <p:spPr bwMode="auto">
          <a:xfrm>
            <a:off x="0" y="6581775"/>
            <a:ext cx="685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200" b="1">
                <a:solidFill>
                  <a:schemeClr val="bg1"/>
                </a:solidFill>
              </a:rPr>
              <a:t>LO1</a:t>
            </a:r>
          </a:p>
        </p:txBody>
      </p:sp>
      <p:sp>
        <p:nvSpPr>
          <p:cNvPr id="7173" name="Text Box 11">
            <a:extLst>
              <a:ext uri="{FF2B5EF4-FFF2-40B4-BE49-F238E27FC236}">
                <a16:creationId xmlns:a16="http://schemas.microsoft.com/office/drawing/2014/main" id="{DD252983-C621-49D3-8FFC-63350FCD0BA7}"/>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400">
                <a:solidFill>
                  <a:schemeClr val="bg1"/>
                </a:solidFill>
                <a:cs typeface="Arial" panose="020B0604020202020204" pitchFamily="34" charset="0"/>
              </a:rPr>
              <a:t>23-</a:t>
            </a:r>
            <a:fld id="{E8E822DB-84DF-4528-A07F-DF2FC423DEBD}" type="slidenum">
              <a:rPr lang="en-US" altLang="cs-CZ" sz="1400">
                <a:solidFill>
                  <a:schemeClr val="bg1"/>
                </a:solidFill>
                <a:cs typeface="Arial" panose="020B0604020202020204" pitchFamily="34" charset="0"/>
              </a:rPr>
              <a:pPr eaLnBrk="1" hangingPunct="1">
                <a:spcBef>
                  <a:spcPct val="0"/>
                </a:spcBef>
                <a:buClrTx/>
                <a:buFontTx/>
                <a:buNone/>
              </a:pPr>
              <a:t>15</a:t>
            </a:fld>
            <a:endParaRPr lang="en-US" altLang="cs-CZ" sz="1400">
              <a:solidFill>
                <a:schemeClr val="bg1"/>
              </a:solidFill>
              <a:cs typeface="Arial" panose="020B0604020202020204" pitchFamily="34" charset="0"/>
            </a:endParaRPr>
          </a:p>
        </p:txBody>
      </p:sp>
      <p:pic>
        <p:nvPicPr>
          <p:cNvPr id="7174" name="Picture 8" descr="Ultimate Top 10s">
            <a:hlinkClick r:id="rId9"/>
            <a:extLst>
              <a:ext uri="{FF2B5EF4-FFF2-40B4-BE49-F238E27FC236}">
                <a16:creationId xmlns:a16="http://schemas.microsoft.com/office/drawing/2014/main" id="{3AC57A2B-90A4-4765-B00D-A47CD6F4BC8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2713" y="-7451725"/>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AutoShape 18" descr="TARIQSHOAlBHD">
            <a:hlinkClick r:id="rId11"/>
            <a:extLst>
              <a:ext uri="{FF2B5EF4-FFF2-40B4-BE49-F238E27FC236}">
                <a16:creationId xmlns:a16="http://schemas.microsoft.com/office/drawing/2014/main" id="{AC07B7F5-2666-4C17-96A2-2ABECFB68A4C}"/>
              </a:ext>
            </a:extLst>
          </p:cNvPr>
          <p:cNvSpPr>
            <a:spLocks noChangeAspect="1" noChangeArrowheads="1"/>
          </p:cNvSpPr>
          <p:nvPr/>
        </p:nvSpPr>
        <p:spPr bwMode="auto">
          <a:xfrm>
            <a:off x="155575" y="4919663"/>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endParaRPr lang="cs-CZ" altLang="cs-CZ" sz="1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76E10F29-F5FD-4AD4-8A11-B37CDFBE1A11}"/>
              </a:ext>
            </a:extLst>
          </p:cNvPr>
          <p:cNvSpPr>
            <a:spLocks noGrp="1"/>
          </p:cNvSpPr>
          <p:nvPr>
            <p:ph type="title"/>
          </p:nvPr>
        </p:nvSpPr>
        <p:spPr/>
        <p:txBody>
          <a:bodyPr/>
          <a:lstStyle/>
          <a:p>
            <a:pPr eaLnBrk="1" hangingPunct="1"/>
            <a:r>
              <a:rPr lang="en-US" altLang="cs-CZ" sz="3600" b="1"/>
              <a:t>Performance and Policy</a:t>
            </a:r>
          </a:p>
        </p:txBody>
      </p:sp>
      <p:sp>
        <p:nvSpPr>
          <p:cNvPr id="11267" name="Content Placeholder 2">
            <a:extLst>
              <a:ext uri="{FF2B5EF4-FFF2-40B4-BE49-F238E27FC236}">
                <a16:creationId xmlns:a16="http://schemas.microsoft.com/office/drawing/2014/main" id="{9ECDA997-162D-4BD3-B9C7-18F19B542A79}"/>
              </a:ext>
            </a:extLst>
          </p:cNvPr>
          <p:cNvSpPr>
            <a:spLocks noGrp="1"/>
          </p:cNvSpPr>
          <p:nvPr>
            <p:ph idx="1"/>
          </p:nvPr>
        </p:nvSpPr>
        <p:spPr>
          <a:xfrm>
            <a:off x="457200" y="838200"/>
            <a:ext cx="8229600" cy="5486400"/>
          </a:xfrm>
        </p:spPr>
        <p:txBody>
          <a:bodyPr/>
          <a:lstStyle/>
          <a:p>
            <a:pPr eaLnBrk="1" hangingPunct="1">
              <a:buSzPct val="125000"/>
            </a:pPr>
            <a:r>
              <a:rPr lang="en-US" altLang="cs-CZ" sz="3600"/>
              <a:t>Can governments:</a:t>
            </a:r>
          </a:p>
          <a:p>
            <a:pPr lvl="1" eaLnBrk="1" hangingPunct="1">
              <a:buSzPct val="125000"/>
            </a:pPr>
            <a:r>
              <a:rPr lang="en-US" altLang="cs-CZ" sz="3600">
                <a:ea typeface="ＭＳ Ｐゴシック" panose="020B0600070205080204" pitchFamily="34" charset="-128"/>
              </a:rPr>
              <a:t>Promote economic growth?</a:t>
            </a:r>
          </a:p>
          <a:p>
            <a:pPr lvl="1" eaLnBrk="1" hangingPunct="1">
              <a:buSzPct val="125000"/>
            </a:pPr>
            <a:r>
              <a:rPr lang="en-US" altLang="cs-CZ" sz="3600">
                <a:ea typeface="ＭＳ Ｐゴシック" panose="020B0600070205080204" pitchFamily="34" charset="-128"/>
              </a:rPr>
              <a:t>Reduce severity of recession?</a:t>
            </a:r>
          </a:p>
          <a:p>
            <a:pPr eaLnBrk="1" hangingPunct="1">
              <a:buSzPct val="125000"/>
            </a:pPr>
            <a:r>
              <a:rPr lang="en-US" altLang="cs-CZ" sz="3600"/>
              <a:t>Is monetary or fiscal policy more effective at mitigating recession?</a:t>
            </a:r>
          </a:p>
          <a:p>
            <a:pPr eaLnBrk="1" hangingPunct="1">
              <a:buSzPct val="125000"/>
            </a:pPr>
            <a:r>
              <a:rPr lang="en-US" altLang="cs-CZ" sz="3600"/>
              <a:t>Is there a tradeoff between inflation and unemployment?</a:t>
            </a:r>
          </a:p>
          <a:p>
            <a:pPr eaLnBrk="1" hangingPunct="1">
              <a:buSzPct val="125000"/>
            </a:pPr>
            <a:r>
              <a:rPr lang="en-US" altLang="cs-CZ" sz="3600"/>
              <a:t>Is anticipated or unanticipated government policy more effective?</a:t>
            </a:r>
            <a:endParaRPr lang="cs-CZ" altLang="cs-CZ" sz="3600"/>
          </a:p>
          <a:p>
            <a:pPr eaLnBrk="1" hangingPunct="1">
              <a:buSzPct val="125000"/>
            </a:pPr>
            <a:endParaRPr lang="en-US" altLang="cs-CZ" sz="3600"/>
          </a:p>
        </p:txBody>
      </p:sp>
      <p:sp>
        <p:nvSpPr>
          <p:cNvPr id="11268" name="TextBox 4">
            <a:extLst>
              <a:ext uri="{FF2B5EF4-FFF2-40B4-BE49-F238E27FC236}">
                <a16:creationId xmlns:a16="http://schemas.microsoft.com/office/drawing/2014/main" id="{43E5693F-02AF-45D4-880A-60F5153A5056}"/>
              </a:ext>
            </a:extLst>
          </p:cNvPr>
          <p:cNvSpPr txBox="1">
            <a:spLocks noChangeArrowheads="1"/>
          </p:cNvSpPr>
          <p:nvPr/>
        </p:nvSpPr>
        <p:spPr bwMode="auto">
          <a:xfrm>
            <a:off x="0" y="6581775"/>
            <a:ext cx="685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200" b="1">
                <a:solidFill>
                  <a:schemeClr val="bg1"/>
                </a:solidFill>
              </a:rPr>
              <a:t>LO2</a:t>
            </a:r>
          </a:p>
        </p:txBody>
      </p:sp>
      <p:sp>
        <p:nvSpPr>
          <p:cNvPr id="11269" name="Text Box 11">
            <a:extLst>
              <a:ext uri="{FF2B5EF4-FFF2-40B4-BE49-F238E27FC236}">
                <a16:creationId xmlns:a16="http://schemas.microsoft.com/office/drawing/2014/main" id="{B6272784-930B-4771-A465-74C531DB0632}"/>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400">
                <a:solidFill>
                  <a:schemeClr val="bg1"/>
                </a:solidFill>
                <a:cs typeface="Arial" panose="020B0604020202020204" pitchFamily="34" charset="0"/>
              </a:rPr>
              <a:t>23-</a:t>
            </a:r>
            <a:fld id="{77709A19-72C8-45DA-B9A3-EFA20AE20A16}" type="slidenum">
              <a:rPr lang="en-US" altLang="cs-CZ" sz="1400">
                <a:solidFill>
                  <a:schemeClr val="bg1"/>
                </a:solidFill>
                <a:cs typeface="Arial" panose="020B0604020202020204" pitchFamily="34" charset="0"/>
              </a:rPr>
              <a:pPr eaLnBrk="1" hangingPunct="1">
                <a:spcBef>
                  <a:spcPct val="0"/>
                </a:spcBef>
                <a:buClrTx/>
                <a:buFontTx/>
                <a:buNone/>
              </a:pPr>
              <a:t>16</a:t>
            </a:fld>
            <a:endParaRPr lang="en-US" altLang="cs-CZ" sz="1400">
              <a:solidFill>
                <a:schemeClr val="bg1"/>
              </a:solidFill>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97618575-3604-4E0F-80CB-ACB1D9AEBF40}"/>
              </a:ext>
            </a:extLst>
          </p:cNvPr>
          <p:cNvSpPr>
            <a:spLocks noGrp="1"/>
          </p:cNvSpPr>
          <p:nvPr>
            <p:ph type="title"/>
          </p:nvPr>
        </p:nvSpPr>
        <p:spPr/>
        <p:txBody>
          <a:bodyPr/>
          <a:lstStyle/>
          <a:p>
            <a:pPr eaLnBrk="1" hangingPunct="1"/>
            <a:r>
              <a:rPr lang="en-US" altLang="cs-CZ" sz="3600" b="1"/>
              <a:t>Savings and Investment</a:t>
            </a:r>
          </a:p>
        </p:txBody>
      </p:sp>
      <p:sp>
        <p:nvSpPr>
          <p:cNvPr id="19459" name="Content Placeholder 2">
            <a:extLst>
              <a:ext uri="{FF2B5EF4-FFF2-40B4-BE49-F238E27FC236}">
                <a16:creationId xmlns:a16="http://schemas.microsoft.com/office/drawing/2014/main" id="{E499EE54-8728-4D93-AC4E-89468D37957B}"/>
              </a:ext>
            </a:extLst>
          </p:cNvPr>
          <p:cNvSpPr>
            <a:spLocks noGrp="1"/>
          </p:cNvSpPr>
          <p:nvPr>
            <p:ph idx="1"/>
          </p:nvPr>
        </p:nvSpPr>
        <p:spPr/>
        <p:txBody>
          <a:bodyPr/>
          <a:lstStyle/>
          <a:p>
            <a:pPr eaLnBrk="1" hangingPunct="1">
              <a:buSzPct val="125000"/>
            </a:pPr>
            <a:r>
              <a:rPr lang="en-US" altLang="cs-CZ" sz="3600"/>
              <a:t>Saving</a:t>
            </a:r>
          </a:p>
          <a:p>
            <a:pPr lvl="1" eaLnBrk="1" hangingPunct="1">
              <a:buSzPct val="125000"/>
            </a:pPr>
            <a:r>
              <a:rPr lang="en-US" altLang="cs-CZ" sz="3600">
                <a:ea typeface="ＭＳ Ｐゴシック" panose="020B0600070205080204" pitchFamily="34" charset="-128"/>
              </a:rPr>
              <a:t>Trade-off current for future consumption </a:t>
            </a:r>
          </a:p>
          <a:p>
            <a:pPr eaLnBrk="1" hangingPunct="1">
              <a:buSzPct val="125000"/>
            </a:pPr>
            <a:r>
              <a:rPr lang="en-US" altLang="cs-CZ" sz="3600"/>
              <a:t>Investment</a:t>
            </a:r>
          </a:p>
          <a:p>
            <a:pPr lvl="1" eaLnBrk="1" hangingPunct="1">
              <a:buSzPct val="125000"/>
            </a:pPr>
            <a:r>
              <a:rPr lang="en-US" altLang="cs-CZ" sz="3600">
                <a:ea typeface="ＭＳ Ｐゴシック" panose="020B0600070205080204" pitchFamily="34" charset="-128"/>
              </a:rPr>
              <a:t>Financial investment</a:t>
            </a:r>
          </a:p>
          <a:p>
            <a:pPr lvl="1" eaLnBrk="1" hangingPunct="1">
              <a:buSzPct val="125000"/>
            </a:pPr>
            <a:r>
              <a:rPr lang="en-US" altLang="cs-CZ" sz="3600">
                <a:ea typeface="ＭＳ Ｐゴシック" panose="020B0600070205080204" pitchFamily="34" charset="-128"/>
              </a:rPr>
              <a:t>Economic investment </a:t>
            </a:r>
          </a:p>
          <a:p>
            <a:pPr eaLnBrk="1" hangingPunct="1">
              <a:buSzPct val="125000"/>
            </a:pPr>
            <a:r>
              <a:rPr lang="en-US" altLang="cs-CZ" sz="3600"/>
              <a:t>Banks and financial institutions</a:t>
            </a:r>
          </a:p>
          <a:p>
            <a:pPr eaLnBrk="1" hangingPunct="1"/>
            <a:endParaRPr lang="en-US" altLang="cs-CZ" sz="3600"/>
          </a:p>
        </p:txBody>
      </p:sp>
      <p:sp>
        <p:nvSpPr>
          <p:cNvPr id="19460" name="Text Box 5">
            <a:extLst>
              <a:ext uri="{FF2B5EF4-FFF2-40B4-BE49-F238E27FC236}">
                <a16:creationId xmlns:a16="http://schemas.microsoft.com/office/drawing/2014/main" id="{425D6087-A32C-4FC7-80D0-32CDD43DE00A}"/>
              </a:ext>
            </a:extLst>
          </p:cNvPr>
          <p:cNvSpPr txBox="1">
            <a:spLocks noChangeArrowheads="1"/>
          </p:cNvSpPr>
          <p:nvPr/>
        </p:nvSpPr>
        <p:spPr bwMode="auto">
          <a:xfrm>
            <a:off x="0" y="6581775"/>
            <a:ext cx="914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50000"/>
              </a:spcBef>
              <a:buClrTx/>
              <a:buFontTx/>
              <a:buNone/>
            </a:pPr>
            <a:r>
              <a:rPr lang="en-US" altLang="cs-CZ" sz="1200" b="1">
                <a:solidFill>
                  <a:schemeClr val="bg1"/>
                </a:solidFill>
              </a:rPr>
              <a:t>LO4</a:t>
            </a:r>
          </a:p>
        </p:txBody>
      </p:sp>
      <p:sp>
        <p:nvSpPr>
          <p:cNvPr id="19461" name="Text Box 11">
            <a:extLst>
              <a:ext uri="{FF2B5EF4-FFF2-40B4-BE49-F238E27FC236}">
                <a16:creationId xmlns:a16="http://schemas.microsoft.com/office/drawing/2014/main" id="{2ED2A69E-2AE9-4F1C-803B-E951823F15CB}"/>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400">
                <a:solidFill>
                  <a:schemeClr val="bg1"/>
                </a:solidFill>
                <a:cs typeface="Arial" panose="020B0604020202020204" pitchFamily="34" charset="0"/>
              </a:rPr>
              <a:t>23-</a:t>
            </a:r>
            <a:fld id="{C54299F1-2145-4248-89A2-97104DF457C9}" type="slidenum">
              <a:rPr lang="en-US" altLang="cs-CZ" sz="1400">
                <a:solidFill>
                  <a:schemeClr val="bg1"/>
                </a:solidFill>
                <a:cs typeface="Arial" panose="020B0604020202020204" pitchFamily="34" charset="0"/>
              </a:rPr>
              <a:pPr eaLnBrk="1" hangingPunct="1">
                <a:spcBef>
                  <a:spcPct val="0"/>
                </a:spcBef>
                <a:buClrTx/>
                <a:buFontTx/>
                <a:buNone/>
              </a:pPr>
              <a:t>17</a:t>
            </a:fld>
            <a:endParaRPr lang="en-US" altLang="cs-CZ" sz="1400">
              <a:solidFill>
                <a:schemeClr val="bg1"/>
              </a:solidFill>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93E6AD7B-2DD6-4020-8153-DBDF5504A548}"/>
              </a:ext>
            </a:extLst>
          </p:cNvPr>
          <p:cNvSpPr>
            <a:spLocks noGrp="1"/>
          </p:cNvSpPr>
          <p:nvPr>
            <p:ph type="title"/>
          </p:nvPr>
        </p:nvSpPr>
        <p:spPr/>
        <p:txBody>
          <a:bodyPr/>
          <a:lstStyle/>
          <a:p>
            <a:pPr eaLnBrk="1" hangingPunct="1"/>
            <a:r>
              <a:rPr lang="en-US" altLang="cs-CZ" sz="3600" b="1"/>
              <a:t>Uncertainty, Expectations, and Shocks</a:t>
            </a:r>
          </a:p>
        </p:txBody>
      </p:sp>
      <p:sp>
        <p:nvSpPr>
          <p:cNvPr id="21507" name="Content Placeholder 2">
            <a:extLst>
              <a:ext uri="{FF2B5EF4-FFF2-40B4-BE49-F238E27FC236}">
                <a16:creationId xmlns:a16="http://schemas.microsoft.com/office/drawing/2014/main" id="{B2552598-5EAC-476E-8534-F8BEDA43D5B4}"/>
              </a:ext>
            </a:extLst>
          </p:cNvPr>
          <p:cNvSpPr>
            <a:spLocks noGrp="1"/>
          </p:cNvSpPr>
          <p:nvPr>
            <p:ph idx="1"/>
          </p:nvPr>
        </p:nvSpPr>
        <p:spPr/>
        <p:txBody>
          <a:bodyPr/>
          <a:lstStyle/>
          <a:p>
            <a:pPr eaLnBrk="1" hangingPunct="1">
              <a:buSzPct val="125000"/>
            </a:pPr>
            <a:r>
              <a:rPr lang="en-US" altLang="cs-CZ" sz="3600"/>
              <a:t>The future is uncertain</a:t>
            </a:r>
          </a:p>
          <a:p>
            <a:pPr eaLnBrk="1" hangingPunct="1">
              <a:buSzPct val="125000"/>
            </a:pPr>
            <a:r>
              <a:rPr lang="en-US" altLang="cs-CZ" sz="3600"/>
              <a:t>Expectations affect investment</a:t>
            </a:r>
          </a:p>
          <a:p>
            <a:pPr eaLnBrk="1" hangingPunct="1">
              <a:buSzPct val="125000"/>
            </a:pPr>
            <a:r>
              <a:rPr lang="en-US" altLang="cs-CZ" sz="3600"/>
              <a:t>Shocks </a:t>
            </a:r>
          </a:p>
          <a:p>
            <a:pPr lvl="1" eaLnBrk="1" hangingPunct="1">
              <a:buSzPct val="125000"/>
            </a:pPr>
            <a:r>
              <a:rPr lang="en-US" altLang="cs-CZ" sz="3600">
                <a:ea typeface="ＭＳ Ｐゴシック" panose="020B0600070205080204" pitchFamily="34" charset="-128"/>
              </a:rPr>
              <a:t>What happens is not what you expected</a:t>
            </a:r>
          </a:p>
          <a:p>
            <a:pPr eaLnBrk="1" hangingPunct="1">
              <a:buSzPct val="125000"/>
            </a:pPr>
            <a:r>
              <a:rPr lang="en-US" altLang="cs-CZ" sz="3600"/>
              <a:t>Demand shocks</a:t>
            </a:r>
          </a:p>
          <a:p>
            <a:pPr eaLnBrk="1" hangingPunct="1">
              <a:buSzPct val="125000"/>
            </a:pPr>
            <a:r>
              <a:rPr lang="en-US" altLang="cs-CZ" sz="3600"/>
              <a:t>Supply shocks</a:t>
            </a:r>
          </a:p>
        </p:txBody>
      </p:sp>
      <p:sp>
        <p:nvSpPr>
          <p:cNvPr id="21508" name="Text Box 5">
            <a:extLst>
              <a:ext uri="{FF2B5EF4-FFF2-40B4-BE49-F238E27FC236}">
                <a16:creationId xmlns:a16="http://schemas.microsoft.com/office/drawing/2014/main" id="{7BF9F5AD-8140-4314-BFEF-F6C47131667C}"/>
              </a:ext>
            </a:extLst>
          </p:cNvPr>
          <p:cNvSpPr txBox="1">
            <a:spLocks noChangeArrowheads="1"/>
          </p:cNvSpPr>
          <p:nvPr/>
        </p:nvSpPr>
        <p:spPr bwMode="auto">
          <a:xfrm>
            <a:off x="0" y="6581775"/>
            <a:ext cx="914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50000"/>
              </a:spcBef>
              <a:buClrTx/>
              <a:buFontTx/>
              <a:buNone/>
            </a:pPr>
            <a:r>
              <a:rPr lang="en-US" altLang="cs-CZ" sz="1200" b="1">
                <a:solidFill>
                  <a:schemeClr val="bg1"/>
                </a:solidFill>
              </a:rPr>
              <a:t>LO5</a:t>
            </a:r>
          </a:p>
        </p:txBody>
      </p:sp>
      <p:sp>
        <p:nvSpPr>
          <p:cNvPr id="21509" name="Text Box 11">
            <a:extLst>
              <a:ext uri="{FF2B5EF4-FFF2-40B4-BE49-F238E27FC236}">
                <a16:creationId xmlns:a16="http://schemas.microsoft.com/office/drawing/2014/main" id="{9420CD56-57C8-4C06-95EC-9521584D646A}"/>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400">
                <a:solidFill>
                  <a:schemeClr val="bg1"/>
                </a:solidFill>
                <a:cs typeface="Arial" panose="020B0604020202020204" pitchFamily="34" charset="0"/>
              </a:rPr>
              <a:t>23-</a:t>
            </a:r>
            <a:fld id="{0896F8AC-8F73-4E8D-A828-63113B137258}" type="slidenum">
              <a:rPr lang="en-US" altLang="cs-CZ" sz="1400">
                <a:solidFill>
                  <a:schemeClr val="bg1"/>
                </a:solidFill>
                <a:cs typeface="Arial" panose="020B0604020202020204" pitchFamily="34" charset="0"/>
              </a:rPr>
              <a:pPr eaLnBrk="1" hangingPunct="1">
                <a:spcBef>
                  <a:spcPct val="0"/>
                </a:spcBef>
                <a:buClrTx/>
                <a:buFontTx/>
                <a:buNone/>
              </a:pPr>
              <a:t>18</a:t>
            </a:fld>
            <a:endParaRPr lang="en-US" altLang="cs-CZ" sz="1400">
              <a:solidFill>
                <a:schemeClr val="bg1"/>
              </a:solidFill>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78FA338A-F022-46B5-A45C-F748628E2C39}"/>
              </a:ext>
            </a:extLst>
          </p:cNvPr>
          <p:cNvSpPr>
            <a:spLocks noGrp="1"/>
          </p:cNvSpPr>
          <p:nvPr>
            <p:ph type="title"/>
          </p:nvPr>
        </p:nvSpPr>
        <p:spPr/>
        <p:txBody>
          <a:bodyPr/>
          <a:lstStyle/>
          <a:p>
            <a:pPr eaLnBrk="1" hangingPunct="1"/>
            <a:r>
              <a:rPr lang="en-US" altLang="cs-CZ" sz="3600" b="1"/>
              <a:t>Uncertainty, Expectations and Shocks</a:t>
            </a:r>
          </a:p>
        </p:txBody>
      </p:sp>
      <p:sp>
        <p:nvSpPr>
          <p:cNvPr id="23555" name="Content Placeholder 2">
            <a:extLst>
              <a:ext uri="{FF2B5EF4-FFF2-40B4-BE49-F238E27FC236}">
                <a16:creationId xmlns:a16="http://schemas.microsoft.com/office/drawing/2014/main" id="{F9968BEA-22EA-419A-93E1-A4EA62A53EC0}"/>
              </a:ext>
            </a:extLst>
          </p:cNvPr>
          <p:cNvSpPr>
            <a:spLocks noGrp="1"/>
          </p:cNvSpPr>
          <p:nvPr>
            <p:ph idx="1"/>
          </p:nvPr>
        </p:nvSpPr>
        <p:spPr>
          <a:xfrm>
            <a:off x="457200" y="1066800"/>
            <a:ext cx="8153400" cy="5410200"/>
          </a:xfrm>
        </p:spPr>
        <p:txBody>
          <a:bodyPr/>
          <a:lstStyle/>
          <a:p>
            <a:pPr eaLnBrk="1" hangingPunct="1">
              <a:buSzPct val="125000"/>
            </a:pPr>
            <a:r>
              <a:rPr lang="en-US" altLang="cs-CZ" sz="3600"/>
              <a:t>Demand shocks and flexible prices</a:t>
            </a:r>
          </a:p>
          <a:p>
            <a:pPr lvl="1" eaLnBrk="1" hangingPunct="1">
              <a:buSzPct val="125000"/>
            </a:pPr>
            <a:r>
              <a:rPr lang="en-US" altLang="cs-CZ" sz="3600">
                <a:ea typeface="ＭＳ Ｐゴシック" panose="020B0600070205080204" pitchFamily="34" charset="-128"/>
              </a:rPr>
              <a:t>Price falls if demand is low</a:t>
            </a:r>
          </a:p>
          <a:p>
            <a:pPr lvl="1" eaLnBrk="1" hangingPunct="1">
              <a:buSzPct val="125000"/>
            </a:pPr>
            <a:r>
              <a:rPr lang="en-US" altLang="cs-CZ" sz="3600">
                <a:ea typeface="ＭＳ Ｐゴシック" panose="020B0600070205080204" pitchFamily="34" charset="-128"/>
              </a:rPr>
              <a:t>Sales unchanged</a:t>
            </a:r>
          </a:p>
          <a:p>
            <a:pPr eaLnBrk="1" hangingPunct="1">
              <a:buSzPct val="125000"/>
            </a:pPr>
            <a:r>
              <a:rPr lang="en-US" altLang="cs-CZ" sz="3600"/>
              <a:t>Demand shocks and sticky prices</a:t>
            </a:r>
          </a:p>
          <a:p>
            <a:pPr lvl="1" eaLnBrk="1" hangingPunct="1">
              <a:buSzPct val="125000"/>
            </a:pPr>
            <a:r>
              <a:rPr lang="en-US" altLang="cs-CZ" sz="3600">
                <a:ea typeface="ＭＳ Ｐゴシック" panose="020B0600070205080204" pitchFamily="34" charset="-128"/>
              </a:rPr>
              <a:t>Maintain inventory</a:t>
            </a:r>
          </a:p>
          <a:p>
            <a:pPr lvl="1" eaLnBrk="1" hangingPunct="1">
              <a:buSzPct val="125000"/>
            </a:pPr>
            <a:r>
              <a:rPr lang="en-US" altLang="cs-CZ" sz="3600">
                <a:ea typeface="ＭＳ Ｐゴシック" panose="020B0600070205080204" pitchFamily="34" charset="-128"/>
              </a:rPr>
              <a:t>Sales change</a:t>
            </a:r>
          </a:p>
          <a:p>
            <a:pPr lvl="1" eaLnBrk="1" hangingPunct="1">
              <a:buSzPct val="125000"/>
            </a:pPr>
            <a:r>
              <a:rPr lang="en-US" altLang="cs-CZ" sz="3600">
                <a:ea typeface="ＭＳ Ｐゴシック" panose="020B0600070205080204" pitchFamily="34" charset="-128"/>
              </a:rPr>
              <a:t>Business cycles</a:t>
            </a:r>
          </a:p>
          <a:p>
            <a:pPr eaLnBrk="1" hangingPunct="1"/>
            <a:endParaRPr lang="en-US" altLang="cs-CZ" sz="3600"/>
          </a:p>
        </p:txBody>
      </p:sp>
      <p:sp>
        <p:nvSpPr>
          <p:cNvPr id="23556" name="Text Box 5">
            <a:extLst>
              <a:ext uri="{FF2B5EF4-FFF2-40B4-BE49-F238E27FC236}">
                <a16:creationId xmlns:a16="http://schemas.microsoft.com/office/drawing/2014/main" id="{3AA2D282-4E78-4276-9499-5CF911A3503D}"/>
              </a:ext>
            </a:extLst>
          </p:cNvPr>
          <p:cNvSpPr txBox="1">
            <a:spLocks noChangeArrowheads="1"/>
          </p:cNvSpPr>
          <p:nvPr/>
        </p:nvSpPr>
        <p:spPr bwMode="auto">
          <a:xfrm>
            <a:off x="0" y="6581775"/>
            <a:ext cx="76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50000"/>
              </a:spcBef>
              <a:buClrTx/>
              <a:buFontTx/>
              <a:buNone/>
            </a:pPr>
            <a:r>
              <a:rPr lang="en-US" altLang="cs-CZ" sz="1200" b="1">
                <a:solidFill>
                  <a:schemeClr val="bg1"/>
                </a:solidFill>
              </a:rPr>
              <a:t>LO5</a:t>
            </a:r>
          </a:p>
        </p:txBody>
      </p:sp>
      <p:sp>
        <p:nvSpPr>
          <p:cNvPr id="23557" name="Text Box 11">
            <a:extLst>
              <a:ext uri="{FF2B5EF4-FFF2-40B4-BE49-F238E27FC236}">
                <a16:creationId xmlns:a16="http://schemas.microsoft.com/office/drawing/2014/main" id="{0ABBF05E-9929-4D89-841C-4B7412C58E26}"/>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400">
                <a:solidFill>
                  <a:schemeClr val="bg1"/>
                </a:solidFill>
                <a:cs typeface="Arial" panose="020B0604020202020204" pitchFamily="34" charset="0"/>
              </a:rPr>
              <a:t>23-</a:t>
            </a:r>
            <a:fld id="{8CB60A04-78C1-4456-9690-AB31F86DF9B4}" type="slidenum">
              <a:rPr lang="en-US" altLang="cs-CZ" sz="1400">
                <a:solidFill>
                  <a:schemeClr val="bg1"/>
                </a:solidFill>
                <a:cs typeface="Arial" panose="020B0604020202020204" pitchFamily="34" charset="0"/>
              </a:rPr>
              <a:pPr eaLnBrk="1" hangingPunct="1">
                <a:spcBef>
                  <a:spcPct val="0"/>
                </a:spcBef>
                <a:buClrTx/>
                <a:buFontTx/>
                <a:buNone/>
              </a:pPr>
              <a:t>19</a:t>
            </a:fld>
            <a:endParaRPr lang="en-US" altLang="cs-CZ" sz="1400">
              <a:solidFill>
                <a:schemeClr val="bg1"/>
              </a:solidFill>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4563C01-7FA6-455D-8CBF-FCC6A6A16B3A}"/>
              </a:ext>
            </a:extLst>
          </p:cNvPr>
          <p:cNvSpPr>
            <a:spLocks noGrp="1" noChangeArrowheads="1"/>
          </p:cNvSpPr>
          <p:nvPr>
            <p:ph type="title" idx="4294967295"/>
          </p:nvPr>
        </p:nvSpPr>
        <p:spPr/>
        <p:txBody>
          <a:bodyPr/>
          <a:lstStyle/>
          <a:p>
            <a:pPr eaLnBrk="1" hangingPunct="1"/>
            <a:r>
              <a:rPr lang="en-US" altLang="cs-CZ" sz="3600" b="1"/>
              <a:t>Gross Domestic Product</a:t>
            </a:r>
          </a:p>
        </p:txBody>
      </p:sp>
      <p:sp>
        <p:nvSpPr>
          <p:cNvPr id="6147" name="Rectangle 3">
            <a:extLst>
              <a:ext uri="{FF2B5EF4-FFF2-40B4-BE49-F238E27FC236}">
                <a16:creationId xmlns:a16="http://schemas.microsoft.com/office/drawing/2014/main" id="{CE78F3D3-B9A1-4536-85C3-38CFC4DF39DB}"/>
              </a:ext>
            </a:extLst>
          </p:cNvPr>
          <p:cNvSpPr>
            <a:spLocks noGrp="1" noChangeArrowheads="1"/>
          </p:cNvSpPr>
          <p:nvPr>
            <p:ph idx="4294967295"/>
          </p:nvPr>
        </p:nvSpPr>
        <p:spPr>
          <a:xfrm>
            <a:off x="774700" y="1085850"/>
            <a:ext cx="8001000" cy="5073650"/>
          </a:xfrm>
        </p:spPr>
        <p:txBody>
          <a:bodyPr/>
          <a:lstStyle/>
          <a:p>
            <a:pPr eaLnBrk="1" hangingPunct="1">
              <a:spcBef>
                <a:spcPct val="10000"/>
              </a:spcBef>
              <a:spcAft>
                <a:spcPts val="600"/>
              </a:spcAft>
              <a:buSzPct val="125000"/>
            </a:pPr>
            <a:r>
              <a:rPr lang="en-US" altLang="cs-CZ" sz="3600"/>
              <a:t>Measure of aggregate output</a:t>
            </a:r>
          </a:p>
          <a:p>
            <a:pPr eaLnBrk="1" hangingPunct="1">
              <a:spcBef>
                <a:spcPct val="10000"/>
              </a:spcBef>
              <a:spcAft>
                <a:spcPts val="600"/>
              </a:spcAft>
              <a:buSzPct val="125000"/>
            </a:pPr>
            <a:r>
              <a:rPr lang="en-US" altLang="cs-CZ" sz="3600"/>
              <a:t>Monetary measure</a:t>
            </a:r>
          </a:p>
          <a:p>
            <a:pPr eaLnBrk="1" hangingPunct="1">
              <a:spcBef>
                <a:spcPct val="10000"/>
              </a:spcBef>
              <a:spcAft>
                <a:spcPts val="600"/>
              </a:spcAft>
              <a:buSzPct val="125000"/>
            </a:pPr>
            <a:r>
              <a:rPr lang="en-US" altLang="cs-CZ" sz="3600"/>
              <a:t>Avoid multiple counting</a:t>
            </a:r>
          </a:p>
          <a:p>
            <a:pPr lvl="1" eaLnBrk="1" hangingPunct="1">
              <a:spcBef>
                <a:spcPct val="10000"/>
              </a:spcBef>
              <a:spcAft>
                <a:spcPts val="600"/>
              </a:spcAft>
              <a:buSzPct val="125000"/>
            </a:pPr>
            <a:r>
              <a:rPr lang="en-US" altLang="cs-CZ" sz="3600"/>
              <a:t>Market value final goods</a:t>
            </a:r>
          </a:p>
          <a:p>
            <a:pPr lvl="1" eaLnBrk="1" hangingPunct="1">
              <a:spcBef>
                <a:spcPct val="10000"/>
              </a:spcBef>
              <a:spcAft>
                <a:spcPts val="600"/>
              </a:spcAft>
              <a:buSzPct val="125000"/>
            </a:pPr>
            <a:r>
              <a:rPr lang="en-US" altLang="cs-CZ" sz="3600"/>
              <a:t>Ignore intermediate goods</a:t>
            </a:r>
          </a:p>
          <a:p>
            <a:pPr lvl="1" eaLnBrk="1" hangingPunct="1">
              <a:spcBef>
                <a:spcPct val="10000"/>
              </a:spcBef>
              <a:spcAft>
                <a:spcPts val="600"/>
              </a:spcAft>
              <a:buSzPct val="125000"/>
            </a:pPr>
            <a:r>
              <a:rPr lang="en-US" altLang="cs-CZ" sz="3600"/>
              <a:t>Count value added</a:t>
            </a:r>
          </a:p>
        </p:txBody>
      </p:sp>
      <p:sp>
        <p:nvSpPr>
          <p:cNvPr id="6150" name="Text Box 167">
            <a:extLst>
              <a:ext uri="{FF2B5EF4-FFF2-40B4-BE49-F238E27FC236}">
                <a16:creationId xmlns:a16="http://schemas.microsoft.com/office/drawing/2014/main" id="{0A46A430-E386-4285-9D03-B9FFA89BB2EE}"/>
              </a:ext>
            </a:extLst>
          </p:cNvPr>
          <p:cNvSpPr txBox="1">
            <a:spLocks noChangeArrowheads="1"/>
          </p:cNvSpPr>
          <p:nvPr/>
        </p:nvSpPr>
        <p:spPr bwMode="auto">
          <a:xfrm>
            <a:off x="0" y="6600825"/>
            <a:ext cx="895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cs-CZ" sz="1200">
                <a:solidFill>
                  <a:schemeClr val="bg1"/>
                </a:solidFill>
              </a:rPr>
              <a:t>LO1</a:t>
            </a:r>
          </a:p>
        </p:txBody>
      </p:sp>
      <p:sp>
        <p:nvSpPr>
          <p:cNvPr id="1035" name="Text Box 11">
            <a:extLst>
              <a:ext uri="{FF2B5EF4-FFF2-40B4-BE49-F238E27FC236}">
                <a16:creationId xmlns:a16="http://schemas.microsoft.com/office/drawing/2014/main" id="{5CD69C73-103D-4087-B292-39048103A412}"/>
              </a:ext>
            </a:extLst>
          </p:cNvPr>
          <p:cNvSpPr txBox="1">
            <a:spLocks noChangeArrowheads="1"/>
          </p:cNvSpPr>
          <p:nvPr/>
        </p:nvSpPr>
        <p:spPr bwMode="auto">
          <a:xfrm>
            <a:off x="8382000" y="6572250"/>
            <a:ext cx="538163" cy="304800"/>
          </a:xfrm>
          <a:prstGeom prst="rect">
            <a:avLst/>
          </a:prstGeom>
          <a:noFill/>
          <a:ln w="9525">
            <a:noFill/>
            <a:miter lim="800000"/>
            <a:headEnd/>
            <a:tailEnd/>
          </a:ln>
          <a:effec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1400" b="0">
                <a:solidFill>
                  <a:schemeClr val="bg1"/>
                </a:solidFill>
                <a:cs typeface="Arial" panose="020B0604020202020204" pitchFamily="34" charset="0"/>
              </a:rPr>
              <a:t>24-</a:t>
            </a:r>
            <a:fld id="{1F510370-7D08-48C6-8802-9BC0F219F5A1}" type="slidenum">
              <a:rPr lang="en-US" altLang="cs-CZ" sz="1400" b="0">
                <a:solidFill>
                  <a:schemeClr val="bg1"/>
                </a:solidFill>
                <a:cs typeface="Arial" panose="020B0604020202020204" pitchFamily="34" charset="0"/>
              </a:rPr>
              <a:pPr eaLnBrk="1" hangingPunct="1"/>
              <a:t>2</a:t>
            </a:fld>
            <a:endParaRPr lang="en-US" altLang="cs-CZ" sz="1400" b="0">
              <a:solidFill>
                <a:schemeClr val="bg1"/>
              </a:solidFill>
              <a:cs typeface="Arial" panose="020B0604020202020204" pitchFamily="34"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85871066-216B-4BDD-B826-00D6BA7DB836}"/>
              </a:ext>
            </a:extLst>
          </p:cNvPr>
          <p:cNvSpPr>
            <a:spLocks noGrp="1" noChangeArrowheads="1"/>
          </p:cNvSpPr>
          <p:nvPr>
            <p:ph type="title"/>
          </p:nvPr>
        </p:nvSpPr>
        <p:spPr/>
        <p:txBody>
          <a:bodyPr/>
          <a:lstStyle/>
          <a:p>
            <a:pPr eaLnBrk="1" hangingPunct="1"/>
            <a:r>
              <a:rPr lang="en-US" altLang="cs-CZ" sz="3600" b="1"/>
              <a:t>Demand Shocks</a:t>
            </a:r>
          </a:p>
        </p:txBody>
      </p:sp>
      <p:grpSp>
        <p:nvGrpSpPr>
          <p:cNvPr id="4" name="Group 26">
            <a:extLst>
              <a:ext uri="{FF2B5EF4-FFF2-40B4-BE49-F238E27FC236}">
                <a16:creationId xmlns:a16="http://schemas.microsoft.com/office/drawing/2014/main" id="{4608388C-0F43-4103-87AC-F6BA5FF91A8E}"/>
              </a:ext>
            </a:extLst>
          </p:cNvPr>
          <p:cNvGrpSpPr>
            <a:grpSpLocks/>
          </p:cNvGrpSpPr>
          <p:nvPr/>
        </p:nvGrpSpPr>
        <p:grpSpPr bwMode="auto">
          <a:xfrm>
            <a:off x="2362200" y="1219200"/>
            <a:ext cx="5097463" cy="4646613"/>
            <a:chOff x="2354263" y="1219200"/>
            <a:chExt cx="5097462" cy="4646613"/>
          </a:xfrm>
        </p:grpSpPr>
        <p:pic>
          <p:nvPicPr>
            <p:cNvPr id="25625" name="Picture 4">
              <a:extLst>
                <a:ext uri="{FF2B5EF4-FFF2-40B4-BE49-F238E27FC236}">
                  <a16:creationId xmlns:a16="http://schemas.microsoft.com/office/drawing/2014/main" id="{78DE5A8D-A906-4EE2-98BA-24713E32141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4263" y="1219200"/>
              <a:ext cx="5097462" cy="464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26" name="Rectangle 3">
              <a:extLst>
                <a:ext uri="{FF2B5EF4-FFF2-40B4-BE49-F238E27FC236}">
                  <a16:creationId xmlns:a16="http://schemas.microsoft.com/office/drawing/2014/main" id="{0CE5D36A-6460-42DD-B13A-958EFAEC1C65}"/>
                </a:ext>
              </a:extLst>
            </p:cNvPr>
            <p:cNvSpPr>
              <a:spLocks noChangeArrowheads="1"/>
            </p:cNvSpPr>
            <p:nvPr/>
          </p:nvSpPr>
          <p:spPr bwMode="auto">
            <a:xfrm>
              <a:off x="2362200" y="1219200"/>
              <a:ext cx="5089525" cy="4495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endParaRPr lang="cs-CZ" altLang="cs-CZ" sz="1800"/>
            </a:p>
          </p:txBody>
        </p:sp>
      </p:grpSp>
      <p:sp>
        <p:nvSpPr>
          <p:cNvPr id="19460" name="Text Box 4">
            <a:extLst>
              <a:ext uri="{FF2B5EF4-FFF2-40B4-BE49-F238E27FC236}">
                <a16:creationId xmlns:a16="http://schemas.microsoft.com/office/drawing/2014/main" id="{2DDBFB0E-A82C-446B-8411-8F5307CB15E0}"/>
              </a:ext>
            </a:extLst>
          </p:cNvPr>
          <p:cNvSpPr txBox="1">
            <a:spLocks noChangeArrowheads="1"/>
          </p:cNvSpPr>
          <p:nvPr/>
        </p:nvSpPr>
        <p:spPr bwMode="auto">
          <a:xfrm>
            <a:off x="3962400" y="6096000"/>
            <a:ext cx="1733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800" b="1"/>
              <a:t>Cars per week</a:t>
            </a:r>
          </a:p>
        </p:txBody>
      </p:sp>
      <p:sp>
        <p:nvSpPr>
          <p:cNvPr id="19461" name="Text Box 5">
            <a:extLst>
              <a:ext uri="{FF2B5EF4-FFF2-40B4-BE49-F238E27FC236}">
                <a16:creationId xmlns:a16="http://schemas.microsoft.com/office/drawing/2014/main" id="{BF8ADCC5-82E1-48E8-97A1-8D64533AD5ED}"/>
              </a:ext>
            </a:extLst>
          </p:cNvPr>
          <p:cNvSpPr txBox="1">
            <a:spLocks noChangeArrowheads="1"/>
          </p:cNvSpPr>
          <p:nvPr/>
        </p:nvSpPr>
        <p:spPr bwMode="auto">
          <a:xfrm rot="-5400000">
            <a:off x="421482" y="3312318"/>
            <a:ext cx="742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800" b="1"/>
              <a:t>Price</a:t>
            </a:r>
          </a:p>
        </p:txBody>
      </p:sp>
      <p:sp>
        <p:nvSpPr>
          <p:cNvPr id="19463" name="Text Box 7">
            <a:extLst>
              <a:ext uri="{FF2B5EF4-FFF2-40B4-BE49-F238E27FC236}">
                <a16:creationId xmlns:a16="http://schemas.microsoft.com/office/drawing/2014/main" id="{B06AD178-CCFC-4016-9B6F-EBE568896FE8}"/>
              </a:ext>
            </a:extLst>
          </p:cNvPr>
          <p:cNvSpPr txBox="1">
            <a:spLocks noChangeArrowheads="1"/>
          </p:cNvSpPr>
          <p:nvPr/>
        </p:nvSpPr>
        <p:spPr bwMode="auto">
          <a:xfrm>
            <a:off x="6013450" y="5053013"/>
            <a:ext cx="5064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2000" b="1" i="1"/>
              <a:t>D</a:t>
            </a:r>
            <a:r>
              <a:rPr lang="en-US" altLang="cs-CZ" sz="2000" b="1" i="1" baseline="-25000"/>
              <a:t>M</a:t>
            </a:r>
          </a:p>
        </p:txBody>
      </p:sp>
      <p:sp>
        <p:nvSpPr>
          <p:cNvPr id="19471" name="Text Box 15">
            <a:extLst>
              <a:ext uri="{FF2B5EF4-FFF2-40B4-BE49-F238E27FC236}">
                <a16:creationId xmlns:a16="http://schemas.microsoft.com/office/drawing/2014/main" id="{CF012CAF-A2C0-46BC-9AC0-9BD3D8072162}"/>
              </a:ext>
            </a:extLst>
          </p:cNvPr>
          <p:cNvSpPr txBox="1">
            <a:spLocks noChangeArrowheads="1"/>
          </p:cNvSpPr>
          <p:nvPr/>
        </p:nvSpPr>
        <p:spPr bwMode="auto">
          <a:xfrm>
            <a:off x="5118100" y="5338763"/>
            <a:ext cx="4699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2000" b="1" i="1"/>
              <a:t>D</a:t>
            </a:r>
            <a:r>
              <a:rPr lang="en-US" altLang="cs-CZ" sz="2000" b="1" i="1" baseline="-25000"/>
              <a:t>L</a:t>
            </a:r>
          </a:p>
        </p:txBody>
      </p:sp>
      <p:cxnSp>
        <p:nvCxnSpPr>
          <p:cNvPr id="12308" name="Straight Connector 20">
            <a:extLst>
              <a:ext uri="{FF2B5EF4-FFF2-40B4-BE49-F238E27FC236}">
                <a16:creationId xmlns:a16="http://schemas.microsoft.com/office/drawing/2014/main" id="{2DB8C2E9-6C4A-4063-B4BC-F47636D0272C}"/>
              </a:ext>
            </a:extLst>
          </p:cNvPr>
          <p:cNvCxnSpPr>
            <a:cxnSpLocks noChangeShapeType="1"/>
          </p:cNvCxnSpPr>
          <p:nvPr/>
        </p:nvCxnSpPr>
        <p:spPr bwMode="auto">
          <a:xfrm rot="16200000" flipV="1">
            <a:off x="2628900" y="3619500"/>
            <a:ext cx="4191000" cy="0"/>
          </a:xfrm>
          <a:prstGeom prst="line">
            <a:avLst/>
          </a:prstGeom>
          <a:noFill/>
          <a:ln w="57150">
            <a:solidFill>
              <a:srgbClr val="800000"/>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19472" name="Text Box 16">
            <a:extLst>
              <a:ext uri="{FF2B5EF4-FFF2-40B4-BE49-F238E27FC236}">
                <a16:creationId xmlns:a16="http://schemas.microsoft.com/office/drawing/2014/main" id="{D278402E-A0A2-4830-95B6-308A7225E97D}"/>
              </a:ext>
            </a:extLst>
          </p:cNvPr>
          <p:cNvSpPr txBox="1">
            <a:spLocks noChangeArrowheads="1"/>
          </p:cNvSpPr>
          <p:nvPr/>
        </p:nvSpPr>
        <p:spPr bwMode="auto">
          <a:xfrm>
            <a:off x="6870700" y="4937125"/>
            <a:ext cx="4873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2000" b="1" i="1"/>
              <a:t>D</a:t>
            </a:r>
            <a:r>
              <a:rPr lang="en-US" altLang="cs-CZ" sz="2000" b="1" i="1" baseline="-25000"/>
              <a:t>H</a:t>
            </a:r>
          </a:p>
        </p:txBody>
      </p:sp>
      <p:sp>
        <p:nvSpPr>
          <p:cNvPr id="19462" name="Arc 6">
            <a:extLst>
              <a:ext uri="{FF2B5EF4-FFF2-40B4-BE49-F238E27FC236}">
                <a16:creationId xmlns:a16="http://schemas.microsoft.com/office/drawing/2014/main" id="{2576D663-D2C2-4105-B989-469F8436B9F0}"/>
              </a:ext>
            </a:extLst>
          </p:cNvPr>
          <p:cNvSpPr>
            <a:spLocks/>
          </p:cNvSpPr>
          <p:nvPr/>
        </p:nvSpPr>
        <p:spPr bwMode="auto">
          <a:xfrm rot="-1216564" flipH="1" flipV="1">
            <a:off x="4419600" y="1309688"/>
            <a:ext cx="3262313" cy="3743325"/>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25611" name="TextBox 28">
            <a:extLst>
              <a:ext uri="{FF2B5EF4-FFF2-40B4-BE49-F238E27FC236}">
                <a16:creationId xmlns:a16="http://schemas.microsoft.com/office/drawing/2014/main" id="{3B4FDB24-E2FB-4344-AEE8-52687D7CF822}"/>
              </a:ext>
            </a:extLst>
          </p:cNvPr>
          <p:cNvSpPr txBox="1">
            <a:spLocks noChangeArrowheads="1"/>
          </p:cNvSpPr>
          <p:nvPr/>
        </p:nvSpPr>
        <p:spPr bwMode="auto">
          <a:xfrm>
            <a:off x="4419600" y="5791200"/>
            <a:ext cx="60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800" b="1"/>
              <a:t>900</a:t>
            </a:r>
          </a:p>
        </p:txBody>
      </p:sp>
      <p:sp>
        <p:nvSpPr>
          <p:cNvPr id="6" name="TextBox 29">
            <a:extLst>
              <a:ext uri="{FF2B5EF4-FFF2-40B4-BE49-F238E27FC236}">
                <a16:creationId xmlns:a16="http://schemas.microsoft.com/office/drawing/2014/main" id="{F7B75FB1-6882-4887-9EE3-5E5163BDDCBA}"/>
              </a:ext>
            </a:extLst>
          </p:cNvPr>
          <p:cNvSpPr txBox="1">
            <a:spLocks noChangeArrowheads="1"/>
          </p:cNvSpPr>
          <p:nvPr/>
        </p:nvSpPr>
        <p:spPr bwMode="auto">
          <a:xfrm>
            <a:off x="1371600" y="2057400"/>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800" b="1"/>
              <a:t>$40,000</a:t>
            </a:r>
          </a:p>
        </p:txBody>
      </p:sp>
      <p:sp>
        <p:nvSpPr>
          <p:cNvPr id="12309" name="TextBox 30">
            <a:extLst>
              <a:ext uri="{FF2B5EF4-FFF2-40B4-BE49-F238E27FC236}">
                <a16:creationId xmlns:a16="http://schemas.microsoft.com/office/drawing/2014/main" id="{0927413D-3858-4483-B11A-92A598789AEC}"/>
              </a:ext>
            </a:extLst>
          </p:cNvPr>
          <p:cNvSpPr txBox="1">
            <a:spLocks noChangeArrowheads="1"/>
          </p:cNvSpPr>
          <p:nvPr/>
        </p:nvSpPr>
        <p:spPr bwMode="auto">
          <a:xfrm>
            <a:off x="1371600" y="3429000"/>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800" b="1"/>
              <a:t>$37,000</a:t>
            </a:r>
          </a:p>
        </p:txBody>
      </p:sp>
      <p:sp>
        <p:nvSpPr>
          <p:cNvPr id="12310" name="TextBox 31">
            <a:extLst>
              <a:ext uri="{FF2B5EF4-FFF2-40B4-BE49-F238E27FC236}">
                <a16:creationId xmlns:a16="http://schemas.microsoft.com/office/drawing/2014/main" id="{D13FB69C-A550-45F8-93A4-5D58A248CE51}"/>
              </a:ext>
            </a:extLst>
          </p:cNvPr>
          <p:cNvSpPr txBox="1">
            <a:spLocks noChangeArrowheads="1"/>
          </p:cNvSpPr>
          <p:nvPr/>
        </p:nvSpPr>
        <p:spPr bwMode="auto">
          <a:xfrm flipH="1">
            <a:off x="1387475" y="4572000"/>
            <a:ext cx="10191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800" b="1"/>
              <a:t>$35,000</a:t>
            </a:r>
          </a:p>
        </p:txBody>
      </p:sp>
      <p:sp>
        <p:nvSpPr>
          <p:cNvPr id="25615" name="TextBox 45">
            <a:extLst>
              <a:ext uri="{FF2B5EF4-FFF2-40B4-BE49-F238E27FC236}">
                <a16:creationId xmlns:a16="http://schemas.microsoft.com/office/drawing/2014/main" id="{56CDBB3D-2876-43BC-B89D-F0EBCCA46ABE}"/>
              </a:ext>
            </a:extLst>
          </p:cNvPr>
          <p:cNvSpPr txBox="1">
            <a:spLocks noChangeArrowheads="1"/>
          </p:cNvSpPr>
          <p:nvPr/>
        </p:nvSpPr>
        <p:spPr bwMode="auto">
          <a:xfrm>
            <a:off x="5410200" y="1524000"/>
            <a:ext cx="1828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2000" b="1"/>
              <a:t>Flexible Prices</a:t>
            </a:r>
          </a:p>
        </p:txBody>
      </p:sp>
      <p:sp>
        <p:nvSpPr>
          <p:cNvPr id="12313" name="Up Arrow 47">
            <a:extLst>
              <a:ext uri="{FF2B5EF4-FFF2-40B4-BE49-F238E27FC236}">
                <a16:creationId xmlns:a16="http://schemas.microsoft.com/office/drawing/2014/main" id="{A425FF79-417A-4452-A4B7-CAF9CA6BCDC9}"/>
              </a:ext>
            </a:extLst>
          </p:cNvPr>
          <p:cNvSpPr>
            <a:spLocks noChangeArrowheads="1"/>
          </p:cNvSpPr>
          <p:nvPr/>
        </p:nvSpPr>
        <p:spPr bwMode="auto">
          <a:xfrm>
            <a:off x="1752600" y="2667000"/>
            <a:ext cx="304800" cy="609600"/>
          </a:xfrm>
          <a:prstGeom prst="upArrow">
            <a:avLst>
              <a:gd name="adj1" fmla="val 50000"/>
              <a:gd name="adj2" fmla="val 50000"/>
            </a:avLst>
          </a:prstGeom>
          <a:solidFill>
            <a:srgbClr val="2D2D8A"/>
          </a:solidFill>
          <a:ln>
            <a:noFill/>
          </a:ln>
          <a:effectLst>
            <a:outerShdw dist="23000" dir="5400000" rotWithShape="0">
              <a:srgbClr val="808080">
                <a:alpha val="34998"/>
              </a:srgbClr>
            </a:outerShdw>
          </a:effectLst>
          <a:extLst>
            <a:ext uri="{91240B29-F687-4F45-9708-019B960494DF}">
              <a14:hiddenLine xmlns:a14="http://schemas.microsoft.com/office/drawing/2010/main" w="9525">
                <a:solidFill>
                  <a:srgbClr val="B6DCDF"/>
                </a:solidFill>
                <a:miter lim="800000"/>
                <a:headEnd/>
                <a:tailEnd/>
              </a14:hiddenLine>
            </a:ext>
          </a:extLst>
        </p:spPr>
        <p:txBody>
          <a:bodyPr anchor="ct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algn="ctr" eaLnBrk="1" hangingPunct="1">
              <a:spcBef>
                <a:spcPct val="0"/>
              </a:spcBef>
              <a:buClrTx/>
              <a:buFontTx/>
              <a:buNone/>
            </a:pPr>
            <a:endParaRPr lang="cs-CZ" altLang="cs-CZ" sz="1800">
              <a:solidFill>
                <a:srgbClr val="FFFFFF"/>
              </a:solidFill>
            </a:endParaRPr>
          </a:p>
        </p:txBody>
      </p:sp>
      <p:sp>
        <p:nvSpPr>
          <p:cNvPr id="12314" name="Down Arrow 48">
            <a:extLst>
              <a:ext uri="{FF2B5EF4-FFF2-40B4-BE49-F238E27FC236}">
                <a16:creationId xmlns:a16="http://schemas.microsoft.com/office/drawing/2014/main" id="{09F25920-BFD1-413C-93B4-71079CBA9233}"/>
              </a:ext>
            </a:extLst>
          </p:cNvPr>
          <p:cNvSpPr>
            <a:spLocks noChangeArrowheads="1"/>
          </p:cNvSpPr>
          <p:nvPr/>
        </p:nvSpPr>
        <p:spPr bwMode="auto">
          <a:xfrm>
            <a:off x="1752600" y="3886200"/>
            <a:ext cx="304800" cy="609600"/>
          </a:xfrm>
          <a:prstGeom prst="downArrow">
            <a:avLst>
              <a:gd name="adj1" fmla="val 50000"/>
              <a:gd name="adj2" fmla="val 50000"/>
            </a:avLst>
          </a:prstGeom>
          <a:solidFill>
            <a:srgbClr val="2D2D8A"/>
          </a:solidFill>
          <a:ln>
            <a:noFill/>
          </a:ln>
          <a:effectLst>
            <a:outerShdw dist="23000" dir="5400000" rotWithShape="0">
              <a:srgbClr val="808080">
                <a:alpha val="34998"/>
              </a:srgbClr>
            </a:outerShdw>
          </a:effectLst>
          <a:extLst>
            <a:ext uri="{91240B29-F687-4F45-9708-019B960494DF}">
              <a14:hiddenLine xmlns:a14="http://schemas.microsoft.com/office/drawing/2010/main" w="9525">
                <a:solidFill>
                  <a:srgbClr val="B6DCDF"/>
                </a:solidFill>
                <a:miter lim="800000"/>
                <a:headEnd/>
                <a:tailEnd/>
              </a14:hiddenLine>
            </a:ext>
          </a:extLst>
        </p:spPr>
        <p:txBody>
          <a:bodyPr anchor="ct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algn="ctr" eaLnBrk="1" hangingPunct="1">
              <a:spcBef>
                <a:spcPct val="0"/>
              </a:spcBef>
              <a:buClrTx/>
              <a:buFontTx/>
              <a:buNone/>
            </a:pPr>
            <a:endParaRPr lang="cs-CZ" altLang="cs-CZ" sz="1800">
              <a:solidFill>
                <a:srgbClr val="FFFFFF"/>
              </a:solidFill>
            </a:endParaRPr>
          </a:p>
        </p:txBody>
      </p:sp>
      <p:sp>
        <p:nvSpPr>
          <p:cNvPr id="44041" name="Oval 9">
            <a:extLst>
              <a:ext uri="{FF2B5EF4-FFF2-40B4-BE49-F238E27FC236}">
                <a16:creationId xmlns:a16="http://schemas.microsoft.com/office/drawing/2014/main" id="{AA2A5714-2B40-49CF-9C8F-A7514C0733DF}"/>
              </a:ext>
            </a:extLst>
          </p:cNvPr>
          <p:cNvSpPr>
            <a:spLocks noChangeArrowheads="1"/>
          </p:cNvSpPr>
          <p:nvPr/>
        </p:nvSpPr>
        <p:spPr bwMode="auto">
          <a:xfrm>
            <a:off x="4654550" y="3581400"/>
            <a:ext cx="152400" cy="152400"/>
          </a:xfrm>
          <a:prstGeom prst="ellipse">
            <a:avLst/>
          </a:prstGeom>
          <a:solidFill>
            <a:schemeClr val="bg1"/>
          </a:solidFill>
          <a:ln w="19050">
            <a:solidFill>
              <a:schemeClr val="tx1"/>
            </a:solidFill>
            <a:round/>
            <a:headEnd/>
            <a:tailEnd/>
          </a:ln>
        </p:spPr>
        <p:txBody>
          <a:bodyPr wrap="none" anchor="ct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endParaRPr lang="cs-CZ" altLang="cs-CZ" sz="1600"/>
          </a:p>
        </p:txBody>
      </p:sp>
      <p:sp>
        <p:nvSpPr>
          <p:cNvPr id="19468" name="Arc 12">
            <a:extLst>
              <a:ext uri="{FF2B5EF4-FFF2-40B4-BE49-F238E27FC236}">
                <a16:creationId xmlns:a16="http://schemas.microsoft.com/office/drawing/2014/main" id="{770BAED7-C440-481A-AD86-BD1A1E69205C}"/>
              </a:ext>
            </a:extLst>
          </p:cNvPr>
          <p:cNvSpPr>
            <a:spLocks/>
          </p:cNvSpPr>
          <p:nvPr/>
        </p:nvSpPr>
        <p:spPr bwMode="auto">
          <a:xfrm rot="-1216564" flipH="1" flipV="1">
            <a:off x="5086350" y="1157288"/>
            <a:ext cx="3375025" cy="4100512"/>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3" name="Oval 9">
            <a:extLst>
              <a:ext uri="{FF2B5EF4-FFF2-40B4-BE49-F238E27FC236}">
                <a16:creationId xmlns:a16="http://schemas.microsoft.com/office/drawing/2014/main" id="{E2777D1E-9FDD-44AC-9E8F-0DEF0C82474F}"/>
              </a:ext>
            </a:extLst>
          </p:cNvPr>
          <p:cNvSpPr>
            <a:spLocks noChangeArrowheads="1"/>
          </p:cNvSpPr>
          <p:nvPr/>
        </p:nvSpPr>
        <p:spPr bwMode="auto">
          <a:xfrm>
            <a:off x="4648200" y="2243138"/>
            <a:ext cx="152400" cy="152400"/>
          </a:xfrm>
          <a:prstGeom prst="ellipse">
            <a:avLst/>
          </a:prstGeom>
          <a:solidFill>
            <a:schemeClr val="bg1"/>
          </a:solidFill>
          <a:ln w="19050">
            <a:solidFill>
              <a:schemeClr val="tx1"/>
            </a:solidFill>
            <a:round/>
            <a:headEnd/>
            <a:tailEnd/>
          </a:ln>
        </p:spPr>
        <p:txBody>
          <a:bodyPr wrap="none" anchor="ct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endParaRPr lang="cs-CZ" altLang="cs-CZ" sz="1600"/>
          </a:p>
        </p:txBody>
      </p:sp>
      <p:sp>
        <p:nvSpPr>
          <p:cNvPr id="25621" name="Text Box 26">
            <a:extLst>
              <a:ext uri="{FF2B5EF4-FFF2-40B4-BE49-F238E27FC236}">
                <a16:creationId xmlns:a16="http://schemas.microsoft.com/office/drawing/2014/main" id="{5A6C4D1B-5ED6-4BFF-8B65-EFCDCAF039AA}"/>
              </a:ext>
            </a:extLst>
          </p:cNvPr>
          <p:cNvSpPr txBox="1">
            <a:spLocks noChangeArrowheads="1"/>
          </p:cNvSpPr>
          <p:nvPr/>
        </p:nvSpPr>
        <p:spPr bwMode="auto">
          <a:xfrm>
            <a:off x="0" y="6581775"/>
            <a:ext cx="685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50000"/>
              </a:spcBef>
              <a:buClrTx/>
              <a:buFontTx/>
              <a:buNone/>
            </a:pPr>
            <a:r>
              <a:rPr lang="en-US" altLang="cs-CZ" sz="1200" b="1">
                <a:solidFill>
                  <a:schemeClr val="bg1"/>
                </a:solidFill>
              </a:rPr>
              <a:t>LO5</a:t>
            </a:r>
          </a:p>
        </p:txBody>
      </p:sp>
      <p:sp>
        <p:nvSpPr>
          <p:cNvPr id="19470" name="Arc 14">
            <a:extLst>
              <a:ext uri="{FF2B5EF4-FFF2-40B4-BE49-F238E27FC236}">
                <a16:creationId xmlns:a16="http://schemas.microsoft.com/office/drawing/2014/main" id="{B76BA9DA-A0CE-460A-9E1F-9CFEFE874151}"/>
              </a:ext>
            </a:extLst>
          </p:cNvPr>
          <p:cNvSpPr>
            <a:spLocks/>
          </p:cNvSpPr>
          <p:nvPr/>
        </p:nvSpPr>
        <p:spPr bwMode="auto">
          <a:xfrm rot="-1216564" flipH="1" flipV="1">
            <a:off x="3740150" y="1593850"/>
            <a:ext cx="3262313" cy="3697288"/>
          </a:xfrm>
          <a:custGeom>
            <a:avLst/>
            <a:gdLst>
              <a:gd name="T0" fmla="*/ 2147483646 w 21600"/>
              <a:gd name="T1" fmla="*/ 0 h 15595"/>
              <a:gd name="T2" fmla="*/ 2147483646 w 21600"/>
              <a:gd name="T3" fmla="*/ 2147483646 h 15595"/>
              <a:gd name="T4" fmla="*/ 0 w 21600"/>
              <a:gd name="T5" fmla="*/ 2147483646 h 15595"/>
              <a:gd name="T6" fmla="*/ 0 60000 65536"/>
              <a:gd name="T7" fmla="*/ 0 60000 65536"/>
              <a:gd name="T8" fmla="*/ 0 60000 65536"/>
              <a:gd name="T9" fmla="*/ 0 w 21600"/>
              <a:gd name="T10" fmla="*/ 0 h 15595"/>
              <a:gd name="T11" fmla="*/ 21600 w 21600"/>
              <a:gd name="T12" fmla="*/ 15595 h 15595"/>
            </a:gdLst>
            <a:ahLst/>
            <a:cxnLst>
              <a:cxn ang="T6">
                <a:pos x="T0" y="T1"/>
              </a:cxn>
              <a:cxn ang="T7">
                <a:pos x="T2" y="T3"/>
              </a:cxn>
              <a:cxn ang="T8">
                <a:pos x="T4" y="T5"/>
              </a:cxn>
            </a:cxnLst>
            <a:rect l="T9" t="T10" r="T11" b="T12"/>
            <a:pathLst>
              <a:path w="21600" h="15595" fill="none" extrusionOk="0">
                <a:moveTo>
                  <a:pt x="14945" y="-1"/>
                </a:moveTo>
                <a:cubicBezTo>
                  <a:pt x="19196" y="4073"/>
                  <a:pt x="21600" y="9706"/>
                  <a:pt x="21600" y="15595"/>
                </a:cubicBezTo>
              </a:path>
              <a:path w="21600" h="15595" stroke="0" extrusionOk="0">
                <a:moveTo>
                  <a:pt x="14945" y="-1"/>
                </a:moveTo>
                <a:cubicBezTo>
                  <a:pt x="19196" y="4073"/>
                  <a:pt x="21600" y="9706"/>
                  <a:pt x="21600" y="15595"/>
                </a:cubicBezTo>
                <a:lnTo>
                  <a:pt x="0" y="15595"/>
                </a:lnTo>
                <a:lnTo>
                  <a:pt x="14945" y="-1"/>
                </a:lnTo>
                <a:close/>
              </a:path>
            </a:pathLst>
          </a:custGeom>
          <a:noFill/>
          <a:ln w="57150">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2" name="Oval 9">
            <a:extLst>
              <a:ext uri="{FF2B5EF4-FFF2-40B4-BE49-F238E27FC236}">
                <a16:creationId xmlns:a16="http://schemas.microsoft.com/office/drawing/2014/main" id="{F9B77B66-0058-4DBF-97DF-019A7C71C5F6}"/>
              </a:ext>
            </a:extLst>
          </p:cNvPr>
          <p:cNvSpPr>
            <a:spLocks noChangeArrowheads="1"/>
          </p:cNvSpPr>
          <p:nvPr/>
        </p:nvSpPr>
        <p:spPr bwMode="auto">
          <a:xfrm>
            <a:off x="4630738" y="4722813"/>
            <a:ext cx="152400" cy="152400"/>
          </a:xfrm>
          <a:prstGeom prst="ellipse">
            <a:avLst/>
          </a:prstGeom>
          <a:solidFill>
            <a:schemeClr val="bg1"/>
          </a:solidFill>
          <a:ln w="19050">
            <a:solidFill>
              <a:schemeClr val="tx1"/>
            </a:solidFill>
            <a:round/>
            <a:headEnd/>
            <a:tailEnd/>
          </a:ln>
        </p:spPr>
        <p:txBody>
          <a:bodyPr wrap="none" anchor="ct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endParaRPr lang="cs-CZ" altLang="cs-CZ" sz="1600"/>
          </a:p>
        </p:txBody>
      </p:sp>
      <p:sp>
        <p:nvSpPr>
          <p:cNvPr id="25624" name="Text Box 11">
            <a:extLst>
              <a:ext uri="{FF2B5EF4-FFF2-40B4-BE49-F238E27FC236}">
                <a16:creationId xmlns:a16="http://schemas.microsoft.com/office/drawing/2014/main" id="{B4696789-24D9-4A7B-9BD8-0F70015A142E}"/>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400">
                <a:solidFill>
                  <a:schemeClr val="bg1"/>
                </a:solidFill>
                <a:cs typeface="Arial" panose="020B0604020202020204" pitchFamily="34" charset="0"/>
              </a:rPr>
              <a:t>23-</a:t>
            </a:r>
            <a:fld id="{ACF27E57-F68C-4418-82F6-74430E798DA9}" type="slidenum">
              <a:rPr lang="en-US" altLang="cs-CZ" sz="1400">
                <a:solidFill>
                  <a:schemeClr val="bg1"/>
                </a:solidFill>
                <a:cs typeface="Arial" panose="020B0604020202020204" pitchFamily="34" charset="0"/>
              </a:rPr>
              <a:pPr eaLnBrk="1" hangingPunct="1">
                <a:spcBef>
                  <a:spcPct val="0"/>
                </a:spcBef>
                <a:buClrTx/>
                <a:buFontTx/>
                <a:buNone/>
              </a:pPr>
              <a:t>20</a:t>
            </a:fld>
            <a:endParaRPr lang="en-US" altLang="cs-CZ" sz="1400">
              <a:solidFill>
                <a:schemeClr val="bg1"/>
              </a:solidFill>
              <a:cs typeface="Arial" panose="020B0604020202020204" pitchFamily="34" charset="0"/>
            </a:endParaRPr>
          </a:p>
        </p:txBody>
      </p:sp>
    </p:spTree>
    <p:extLst>
      <p:ext uri="{BB962C8B-B14F-4D97-AF65-F5344CB8AC3E}">
        <p14:creationId xmlns:p14="http://schemas.microsoft.com/office/powerpoint/2010/main" val="235098112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9461"/>
                                        </p:tgtEl>
                                        <p:attrNameLst>
                                          <p:attrName>style.visibility</p:attrName>
                                        </p:attrNameLst>
                                      </p:cBhvr>
                                      <p:to>
                                        <p:strVal val="visible"/>
                                      </p:to>
                                    </p:set>
                                    <p:anim calcmode="lin" valueType="num">
                                      <p:cBhvr>
                                        <p:cTn id="11" dur="500" fill="hold"/>
                                        <p:tgtEl>
                                          <p:spTgt spid="19461"/>
                                        </p:tgtEl>
                                        <p:attrNameLst>
                                          <p:attrName>ppt_w</p:attrName>
                                        </p:attrNameLst>
                                      </p:cBhvr>
                                      <p:tavLst>
                                        <p:tav tm="0">
                                          <p:val>
                                            <p:fltVal val="0"/>
                                          </p:val>
                                        </p:tav>
                                        <p:tav tm="100000">
                                          <p:val>
                                            <p:strVal val="#ppt_w"/>
                                          </p:val>
                                        </p:tav>
                                      </p:tavLst>
                                    </p:anim>
                                    <p:anim calcmode="lin" valueType="num">
                                      <p:cBhvr>
                                        <p:cTn id="12" dur="500" fill="hold"/>
                                        <p:tgtEl>
                                          <p:spTgt spid="19461"/>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19460"/>
                                        </p:tgtEl>
                                        <p:attrNameLst>
                                          <p:attrName>style.visibility</p:attrName>
                                        </p:attrNameLst>
                                      </p:cBhvr>
                                      <p:to>
                                        <p:strVal val="visible"/>
                                      </p:to>
                                    </p:set>
                                    <p:anim calcmode="lin" valueType="num">
                                      <p:cBhvr>
                                        <p:cTn id="15" dur="500" fill="hold"/>
                                        <p:tgtEl>
                                          <p:spTgt spid="19460"/>
                                        </p:tgtEl>
                                        <p:attrNameLst>
                                          <p:attrName>ppt_w</p:attrName>
                                        </p:attrNameLst>
                                      </p:cBhvr>
                                      <p:tavLst>
                                        <p:tav tm="0">
                                          <p:val>
                                            <p:fltVal val="0"/>
                                          </p:val>
                                        </p:tav>
                                        <p:tav tm="100000">
                                          <p:val>
                                            <p:strVal val="#ppt_w"/>
                                          </p:val>
                                        </p:tav>
                                      </p:tavLst>
                                    </p:anim>
                                    <p:anim calcmode="lin" valueType="num">
                                      <p:cBhvr>
                                        <p:cTn id="16" dur="500" fill="hold"/>
                                        <p:tgtEl>
                                          <p:spTgt spid="19460"/>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12308"/>
                                        </p:tgtEl>
                                        <p:attrNameLst>
                                          <p:attrName>style.visibility</p:attrName>
                                        </p:attrNameLst>
                                      </p:cBhvr>
                                      <p:to>
                                        <p:strVal val="visible"/>
                                      </p:to>
                                    </p:set>
                                    <p:anim calcmode="lin" valueType="num">
                                      <p:cBhvr>
                                        <p:cTn id="19" dur="500" fill="hold"/>
                                        <p:tgtEl>
                                          <p:spTgt spid="12308"/>
                                        </p:tgtEl>
                                        <p:attrNameLst>
                                          <p:attrName>ppt_w</p:attrName>
                                        </p:attrNameLst>
                                      </p:cBhvr>
                                      <p:tavLst>
                                        <p:tav tm="0">
                                          <p:val>
                                            <p:fltVal val="0"/>
                                          </p:val>
                                        </p:tav>
                                        <p:tav tm="100000">
                                          <p:val>
                                            <p:strVal val="#ppt_w"/>
                                          </p:val>
                                        </p:tav>
                                      </p:tavLst>
                                    </p:anim>
                                    <p:anim calcmode="lin" valueType="num">
                                      <p:cBhvr>
                                        <p:cTn id="20" dur="500" fill="hold"/>
                                        <p:tgtEl>
                                          <p:spTgt spid="12308"/>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ppt_w</p:attrName>
                                        </p:attrNameLst>
                                      </p:cBhvr>
                                      <p:tavLst>
                                        <p:tav tm="0">
                                          <p:val>
                                            <p:fltVal val="0"/>
                                          </p:val>
                                        </p:tav>
                                        <p:tav tm="100000">
                                          <p:val>
                                            <p:strVal val="#ppt_w"/>
                                          </p:val>
                                        </p:tav>
                                      </p:tavLst>
                                    </p:anim>
                                    <p:anim calcmode="lin" valueType="num">
                                      <p:cBhvr>
                                        <p:cTn id="24" dur="500" fill="hold"/>
                                        <p:tgtEl>
                                          <p:spTgt spid="6"/>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12313"/>
                                        </p:tgtEl>
                                        <p:attrNameLst>
                                          <p:attrName>style.visibility</p:attrName>
                                        </p:attrNameLst>
                                      </p:cBhvr>
                                      <p:to>
                                        <p:strVal val="visible"/>
                                      </p:to>
                                    </p:set>
                                    <p:anim calcmode="lin" valueType="num">
                                      <p:cBhvr>
                                        <p:cTn id="27" dur="500" fill="hold"/>
                                        <p:tgtEl>
                                          <p:spTgt spid="12313"/>
                                        </p:tgtEl>
                                        <p:attrNameLst>
                                          <p:attrName>ppt_w</p:attrName>
                                        </p:attrNameLst>
                                      </p:cBhvr>
                                      <p:tavLst>
                                        <p:tav tm="0">
                                          <p:val>
                                            <p:fltVal val="0"/>
                                          </p:val>
                                        </p:tav>
                                        <p:tav tm="100000">
                                          <p:val>
                                            <p:strVal val="#ppt_w"/>
                                          </p:val>
                                        </p:tav>
                                      </p:tavLst>
                                    </p:anim>
                                    <p:anim calcmode="lin" valueType="num">
                                      <p:cBhvr>
                                        <p:cTn id="28" dur="500" fill="hold"/>
                                        <p:tgtEl>
                                          <p:spTgt spid="12313"/>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12309"/>
                                        </p:tgtEl>
                                        <p:attrNameLst>
                                          <p:attrName>style.visibility</p:attrName>
                                        </p:attrNameLst>
                                      </p:cBhvr>
                                      <p:to>
                                        <p:strVal val="visible"/>
                                      </p:to>
                                    </p:set>
                                    <p:anim calcmode="lin" valueType="num">
                                      <p:cBhvr>
                                        <p:cTn id="31" dur="500" fill="hold"/>
                                        <p:tgtEl>
                                          <p:spTgt spid="12309"/>
                                        </p:tgtEl>
                                        <p:attrNameLst>
                                          <p:attrName>ppt_w</p:attrName>
                                        </p:attrNameLst>
                                      </p:cBhvr>
                                      <p:tavLst>
                                        <p:tav tm="0">
                                          <p:val>
                                            <p:fltVal val="0"/>
                                          </p:val>
                                        </p:tav>
                                        <p:tav tm="100000">
                                          <p:val>
                                            <p:strVal val="#ppt_w"/>
                                          </p:val>
                                        </p:tav>
                                      </p:tavLst>
                                    </p:anim>
                                    <p:anim calcmode="lin" valueType="num">
                                      <p:cBhvr>
                                        <p:cTn id="32" dur="500" fill="hold"/>
                                        <p:tgtEl>
                                          <p:spTgt spid="12309"/>
                                        </p:tgtEl>
                                        <p:attrNameLst>
                                          <p:attrName>ppt_h</p:attrName>
                                        </p:attrNameLst>
                                      </p:cBhvr>
                                      <p:tavLst>
                                        <p:tav tm="0">
                                          <p:val>
                                            <p:fltVal val="0"/>
                                          </p:val>
                                        </p:tav>
                                        <p:tav tm="100000">
                                          <p:val>
                                            <p:strVal val="#ppt_h"/>
                                          </p:val>
                                        </p:tav>
                                      </p:tavLst>
                                    </p:anim>
                                  </p:childTnLst>
                                </p:cTn>
                              </p:par>
                              <p:par>
                                <p:cTn id="33" presetID="23" presetClass="entr" presetSubtype="16" fill="hold" grpId="0" nodeType="withEffect">
                                  <p:stCondLst>
                                    <p:cond delay="0"/>
                                  </p:stCondLst>
                                  <p:childTnLst>
                                    <p:set>
                                      <p:cBhvr>
                                        <p:cTn id="34" dur="1" fill="hold">
                                          <p:stCondLst>
                                            <p:cond delay="0"/>
                                          </p:stCondLst>
                                        </p:cTn>
                                        <p:tgtEl>
                                          <p:spTgt spid="12314"/>
                                        </p:tgtEl>
                                        <p:attrNameLst>
                                          <p:attrName>style.visibility</p:attrName>
                                        </p:attrNameLst>
                                      </p:cBhvr>
                                      <p:to>
                                        <p:strVal val="visible"/>
                                      </p:to>
                                    </p:set>
                                    <p:anim calcmode="lin" valueType="num">
                                      <p:cBhvr>
                                        <p:cTn id="35" dur="500" fill="hold"/>
                                        <p:tgtEl>
                                          <p:spTgt spid="12314"/>
                                        </p:tgtEl>
                                        <p:attrNameLst>
                                          <p:attrName>ppt_w</p:attrName>
                                        </p:attrNameLst>
                                      </p:cBhvr>
                                      <p:tavLst>
                                        <p:tav tm="0">
                                          <p:val>
                                            <p:fltVal val="0"/>
                                          </p:val>
                                        </p:tav>
                                        <p:tav tm="100000">
                                          <p:val>
                                            <p:strVal val="#ppt_w"/>
                                          </p:val>
                                        </p:tav>
                                      </p:tavLst>
                                    </p:anim>
                                    <p:anim calcmode="lin" valueType="num">
                                      <p:cBhvr>
                                        <p:cTn id="36" dur="500" fill="hold"/>
                                        <p:tgtEl>
                                          <p:spTgt spid="12314"/>
                                        </p:tgtEl>
                                        <p:attrNameLst>
                                          <p:attrName>ppt_h</p:attrName>
                                        </p:attrNameLst>
                                      </p:cBhvr>
                                      <p:tavLst>
                                        <p:tav tm="0">
                                          <p:val>
                                            <p:fltVal val="0"/>
                                          </p:val>
                                        </p:tav>
                                        <p:tav tm="100000">
                                          <p:val>
                                            <p:strVal val="#ppt_h"/>
                                          </p:val>
                                        </p:tav>
                                      </p:tavLst>
                                    </p:anim>
                                  </p:childTnLst>
                                </p:cTn>
                              </p:par>
                              <p:par>
                                <p:cTn id="37" presetID="23" presetClass="entr" presetSubtype="16" fill="hold" grpId="0" nodeType="withEffect">
                                  <p:stCondLst>
                                    <p:cond delay="0"/>
                                  </p:stCondLst>
                                  <p:childTnLst>
                                    <p:set>
                                      <p:cBhvr>
                                        <p:cTn id="38" dur="1" fill="hold">
                                          <p:stCondLst>
                                            <p:cond delay="0"/>
                                          </p:stCondLst>
                                        </p:cTn>
                                        <p:tgtEl>
                                          <p:spTgt spid="12310"/>
                                        </p:tgtEl>
                                        <p:attrNameLst>
                                          <p:attrName>style.visibility</p:attrName>
                                        </p:attrNameLst>
                                      </p:cBhvr>
                                      <p:to>
                                        <p:strVal val="visible"/>
                                      </p:to>
                                    </p:set>
                                    <p:anim calcmode="lin" valueType="num">
                                      <p:cBhvr>
                                        <p:cTn id="39" dur="500" fill="hold"/>
                                        <p:tgtEl>
                                          <p:spTgt spid="12310"/>
                                        </p:tgtEl>
                                        <p:attrNameLst>
                                          <p:attrName>ppt_w</p:attrName>
                                        </p:attrNameLst>
                                      </p:cBhvr>
                                      <p:tavLst>
                                        <p:tav tm="0">
                                          <p:val>
                                            <p:fltVal val="0"/>
                                          </p:val>
                                        </p:tav>
                                        <p:tav tm="100000">
                                          <p:val>
                                            <p:strVal val="#ppt_w"/>
                                          </p:val>
                                        </p:tav>
                                      </p:tavLst>
                                    </p:anim>
                                    <p:anim calcmode="lin" valueType="num">
                                      <p:cBhvr>
                                        <p:cTn id="40" dur="500" fill="hold"/>
                                        <p:tgtEl>
                                          <p:spTgt spid="12310"/>
                                        </p:tgtEl>
                                        <p:attrNameLst>
                                          <p:attrName>ppt_h</p:attrName>
                                        </p:attrNameLst>
                                      </p:cBhvr>
                                      <p:tavLst>
                                        <p:tav tm="0">
                                          <p:val>
                                            <p:fltVal val="0"/>
                                          </p:val>
                                        </p:tav>
                                        <p:tav tm="100000">
                                          <p:val>
                                            <p:strVal val="#ppt_h"/>
                                          </p:val>
                                        </p:tav>
                                      </p:tavLst>
                                    </p:anim>
                                  </p:childTnLst>
                                </p:cTn>
                              </p:par>
                            </p:childTnLst>
                          </p:cTn>
                        </p:par>
                        <p:par>
                          <p:cTn id="41" fill="hold" nodeType="afterGroup">
                            <p:stCondLst>
                              <p:cond delay="500"/>
                            </p:stCondLst>
                            <p:childTnLst>
                              <p:par>
                                <p:cTn id="42" presetID="22" presetClass="entr" presetSubtype="1" fill="hold" nodeType="afterEffect">
                                  <p:stCondLst>
                                    <p:cond delay="0"/>
                                  </p:stCondLst>
                                  <p:childTnLst>
                                    <p:set>
                                      <p:cBhvr>
                                        <p:cTn id="43" dur="1" fill="hold">
                                          <p:stCondLst>
                                            <p:cond delay="0"/>
                                          </p:stCondLst>
                                        </p:cTn>
                                        <p:tgtEl>
                                          <p:spTgt spid="19462"/>
                                        </p:tgtEl>
                                        <p:attrNameLst>
                                          <p:attrName>style.visibility</p:attrName>
                                        </p:attrNameLst>
                                      </p:cBhvr>
                                      <p:to>
                                        <p:strVal val="visible"/>
                                      </p:to>
                                    </p:set>
                                    <p:animEffect transition="in" filter="wipe(up)">
                                      <p:cBhvr>
                                        <p:cTn id="44" dur="500"/>
                                        <p:tgtEl>
                                          <p:spTgt spid="19462"/>
                                        </p:tgtEl>
                                      </p:cBhvr>
                                    </p:animEffect>
                                  </p:childTnLst>
                                </p:cTn>
                              </p:par>
                            </p:childTnLst>
                          </p:cTn>
                        </p:par>
                        <p:par>
                          <p:cTn id="45" fill="hold" nodeType="afterGroup">
                            <p:stCondLst>
                              <p:cond delay="1000"/>
                            </p:stCondLst>
                            <p:childTnLst>
                              <p:par>
                                <p:cTn id="46" presetID="1" presetClass="entr" presetSubtype="0" fill="hold" grpId="0" nodeType="afterEffect">
                                  <p:stCondLst>
                                    <p:cond delay="0"/>
                                  </p:stCondLst>
                                  <p:childTnLst>
                                    <p:set>
                                      <p:cBhvr>
                                        <p:cTn id="47" dur="1" fill="hold">
                                          <p:stCondLst>
                                            <p:cond delay="0"/>
                                          </p:stCondLst>
                                        </p:cTn>
                                        <p:tgtEl>
                                          <p:spTgt spid="19463"/>
                                        </p:tgtEl>
                                        <p:attrNameLst>
                                          <p:attrName>style.visibility</p:attrName>
                                        </p:attrNameLst>
                                      </p:cBhvr>
                                      <p:to>
                                        <p:strVal val="visible"/>
                                      </p:to>
                                    </p:set>
                                  </p:childTnLst>
                                </p:cTn>
                              </p:par>
                            </p:childTnLst>
                          </p:cTn>
                        </p:par>
                        <p:par>
                          <p:cTn id="48" fill="hold" nodeType="afterGroup">
                            <p:stCondLst>
                              <p:cond delay="1000"/>
                            </p:stCondLst>
                            <p:childTnLst>
                              <p:par>
                                <p:cTn id="49" presetID="23" presetClass="entr" presetSubtype="16" fill="hold" grpId="0" nodeType="afterEffect">
                                  <p:stCondLst>
                                    <p:cond delay="0"/>
                                  </p:stCondLst>
                                  <p:childTnLst>
                                    <p:set>
                                      <p:cBhvr>
                                        <p:cTn id="50" dur="1" fill="hold">
                                          <p:stCondLst>
                                            <p:cond delay="0"/>
                                          </p:stCondLst>
                                        </p:cTn>
                                        <p:tgtEl>
                                          <p:spTgt spid="44041"/>
                                        </p:tgtEl>
                                        <p:attrNameLst>
                                          <p:attrName>style.visibility</p:attrName>
                                        </p:attrNameLst>
                                      </p:cBhvr>
                                      <p:to>
                                        <p:strVal val="visible"/>
                                      </p:to>
                                    </p:set>
                                    <p:anim calcmode="lin" valueType="num">
                                      <p:cBhvr>
                                        <p:cTn id="51" dur="1000" fill="hold"/>
                                        <p:tgtEl>
                                          <p:spTgt spid="44041"/>
                                        </p:tgtEl>
                                        <p:attrNameLst>
                                          <p:attrName>ppt_w</p:attrName>
                                        </p:attrNameLst>
                                      </p:cBhvr>
                                      <p:tavLst>
                                        <p:tav tm="0">
                                          <p:val>
                                            <p:fltVal val="0"/>
                                          </p:val>
                                        </p:tav>
                                        <p:tav tm="100000">
                                          <p:val>
                                            <p:strVal val="#ppt_w"/>
                                          </p:val>
                                        </p:tav>
                                      </p:tavLst>
                                    </p:anim>
                                    <p:anim calcmode="lin" valueType="num">
                                      <p:cBhvr>
                                        <p:cTn id="52" dur="1000" fill="hold"/>
                                        <p:tgtEl>
                                          <p:spTgt spid="44041"/>
                                        </p:tgtEl>
                                        <p:attrNameLst>
                                          <p:attrName>ppt_h</p:attrName>
                                        </p:attrNameLst>
                                      </p:cBhvr>
                                      <p:tavLst>
                                        <p:tav tm="0">
                                          <p:val>
                                            <p:fltVal val="0"/>
                                          </p:val>
                                        </p:tav>
                                        <p:tav tm="100000">
                                          <p:val>
                                            <p:strVal val="#ppt_h"/>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19468"/>
                                        </p:tgtEl>
                                        <p:attrNameLst>
                                          <p:attrName>style.visibility</p:attrName>
                                        </p:attrNameLst>
                                      </p:cBhvr>
                                      <p:to>
                                        <p:strVal val="visible"/>
                                      </p:to>
                                    </p:set>
                                  </p:childTnLst>
                                </p:cTn>
                              </p:par>
                            </p:childTnLst>
                          </p:cTn>
                        </p:par>
                        <p:par>
                          <p:cTn id="57" fill="hold" nodeType="afterGroup">
                            <p:stCondLst>
                              <p:cond delay="0"/>
                            </p:stCondLst>
                            <p:childTnLst>
                              <p:par>
                                <p:cTn id="58" presetID="63" presetClass="path" presetSubtype="0" accel="50000" decel="50000" fill="hold" nodeType="afterEffect">
                                  <p:stCondLst>
                                    <p:cond delay="0"/>
                                  </p:stCondLst>
                                  <p:childTnLst>
                                    <p:animMotion origin="layout" path="M -0.06319 0.04279 L 0.00799 0.00092 " pathEditMode="relative" rAng="0" ptsTypes="AA">
                                      <p:cBhvr>
                                        <p:cTn id="59" dur="2000" fill="hold"/>
                                        <p:tgtEl>
                                          <p:spTgt spid="19468"/>
                                        </p:tgtEl>
                                        <p:attrNameLst>
                                          <p:attrName>ppt_x</p:attrName>
                                          <p:attrName>ppt_y</p:attrName>
                                        </p:attrNameLst>
                                      </p:cBhvr>
                                      <p:rCtr x="3559" y="-2105"/>
                                    </p:animMotion>
                                  </p:childTnLst>
                                </p:cTn>
                              </p:par>
                            </p:childTnLst>
                          </p:cTn>
                        </p:par>
                        <p:par>
                          <p:cTn id="60" fill="hold" nodeType="afterGroup">
                            <p:stCondLst>
                              <p:cond delay="2000"/>
                            </p:stCondLst>
                            <p:childTnLst>
                              <p:par>
                                <p:cTn id="61" presetID="1" presetClass="entr" presetSubtype="0" fill="hold" grpId="0" nodeType="afterEffect">
                                  <p:stCondLst>
                                    <p:cond delay="0"/>
                                  </p:stCondLst>
                                  <p:childTnLst>
                                    <p:set>
                                      <p:cBhvr>
                                        <p:cTn id="62" dur="1" fill="hold">
                                          <p:stCondLst>
                                            <p:cond delay="0"/>
                                          </p:stCondLst>
                                        </p:cTn>
                                        <p:tgtEl>
                                          <p:spTgt spid="19472"/>
                                        </p:tgtEl>
                                        <p:attrNameLst>
                                          <p:attrName>style.visibility</p:attrName>
                                        </p:attrNameLst>
                                      </p:cBhvr>
                                      <p:to>
                                        <p:strVal val="visible"/>
                                      </p:to>
                                    </p:set>
                                  </p:childTnLst>
                                </p:cTn>
                              </p:par>
                            </p:childTnLst>
                          </p:cTn>
                        </p:par>
                        <p:par>
                          <p:cTn id="63" fill="hold" nodeType="afterGroup">
                            <p:stCondLst>
                              <p:cond delay="2000"/>
                            </p:stCondLst>
                            <p:childTnLst>
                              <p:par>
                                <p:cTn id="64" presetID="23" presetClass="entr" presetSubtype="16" fill="hold" grpId="0" nodeType="afterEffect">
                                  <p:stCondLst>
                                    <p:cond delay="0"/>
                                  </p:stCondLst>
                                  <p:childTnLst>
                                    <p:set>
                                      <p:cBhvr>
                                        <p:cTn id="65" dur="1" fill="hold">
                                          <p:stCondLst>
                                            <p:cond delay="0"/>
                                          </p:stCondLst>
                                        </p:cTn>
                                        <p:tgtEl>
                                          <p:spTgt spid="3"/>
                                        </p:tgtEl>
                                        <p:attrNameLst>
                                          <p:attrName>style.visibility</p:attrName>
                                        </p:attrNameLst>
                                      </p:cBhvr>
                                      <p:to>
                                        <p:strVal val="visible"/>
                                      </p:to>
                                    </p:set>
                                    <p:anim calcmode="lin" valueType="num">
                                      <p:cBhvr>
                                        <p:cTn id="66" dur="1000" fill="hold"/>
                                        <p:tgtEl>
                                          <p:spTgt spid="3"/>
                                        </p:tgtEl>
                                        <p:attrNameLst>
                                          <p:attrName>ppt_w</p:attrName>
                                        </p:attrNameLst>
                                      </p:cBhvr>
                                      <p:tavLst>
                                        <p:tav tm="0">
                                          <p:val>
                                            <p:fltVal val="0"/>
                                          </p:val>
                                        </p:tav>
                                        <p:tav tm="100000">
                                          <p:val>
                                            <p:strVal val="#ppt_w"/>
                                          </p:val>
                                        </p:tav>
                                      </p:tavLst>
                                    </p:anim>
                                    <p:anim calcmode="lin" valueType="num">
                                      <p:cBhvr>
                                        <p:cTn id="67" dur="1000" fill="hold"/>
                                        <p:tgtEl>
                                          <p:spTgt spid="3"/>
                                        </p:tgtEl>
                                        <p:attrNameLst>
                                          <p:attrName>ppt_h</p:attrName>
                                        </p:attrNameLst>
                                      </p:cBhvr>
                                      <p:tavLst>
                                        <p:tav tm="0">
                                          <p:val>
                                            <p:fltVal val="0"/>
                                          </p:val>
                                        </p:tav>
                                        <p:tav tm="100000">
                                          <p:val>
                                            <p:strVal val="#ppt_h"/>
                                          </p:val>
                                        </p:tav>
                                      </p:tavLst>
                                    </p:anim>
                                  </p:childTnLst>
                                </p:cTn>
                              </p:par>
                            </p:childTnLst>
                          </p:cTn>
                        </p:par>
                      </p:childTnLst>
                    </p:cTn>
                  </p:par>
                  <p:par>
                    <p:cTn id="68" fill="hold" nodeType="clickPar">
                      <p:stCondLst>
                        <p:cond delay="indefinite"/>
                      </p:stCondLst>
                      <p:childTnLst>
                        <p:par>
                          <p:cTn id="69" fill="hold" nodeType="withGroup">
                            <p:stCondLst>
                              <p:cond delay="0"/>
                            </p:stCondLst>
                            <p:childTnLst>
                              <p:par>
                                <p:cTn id="70" presetID="1" presetClass="entr" presetSubtype="0" fill="hold" nodeType="clickEffect">
                                  <p:stCondLst>
                                    <p:cond delay="0"/>
                                  </p:stCondLst>
                                  <p:childTnLst>
                                    <p:set>
                                      <p:cBhvr>
                                        <p:cTn id="71" dur="1" fill="hold">
                                          <p:stCondLst>
                                            <p:cond delay="0"/>
                                          </p:stCondLst>
                                        </p:cTn>
                                        <p:tgtEl>
                                          <p:spTgt spid="19470"/>
                                        </p:tgtEl>
                                        <p:attrNameLst>
                                          <p:attrName>style.visibility</p:attrName>
                                        </p:attrNameLst>
                                      </p:cBhvr>
                                      <p:to>
                                        <p:strVal val="visible"/>
                                      </p:to>
                                    </p:set>
                                  </p:childTnLst>
                                </p:cTn>
                              </p:par>
                            </p:childTnLst>
                          </p:cTn>
                        </p:par>
                        <p:par>
                          <p:cTn id="72" fill="hold" nodeType="afterGroup">
                            <p:stCondLst>
                              <p:cond delay="0"/>
                            </p:stCondLst>
                            <p:childTnLst>
                              <p:par>
                                <p:cTn id="73" presetID="35" presetClass="path" presetSubtype="0" accel="50000" decel="50000" fill="hold" nodeType="afterEffect">
                                  <p:stCondLst>
                                    <p:cond delay="0"/>
                                  </p:stCondLst>
                                  <p:childTnLst>
                                    <p:animMotion origin="layout" path="M 0.07865 -0.03748 L 0.00174 0.01203 " pathEditMode="relative" rAng="0" ptsTypes="AA">
                                      <p:cBhvr>
                                        <p:cTn id="74" dur="2000" fill="hold"/>
                                        <p:tgtEl>
                                          <p:spTgt spid="19470"/>
                                        </p:tgtEl>
                                        <p:attrNameLst>
                                          <p:attrName>ppt_x</p:attrName>
                                          <p:attrName>ppt_y</p:attrName>
                                        </p:attrNameLst>
                                      </p:cBhvr>
                                      <p:rCtr x="-3854" y="2475"/>
                                    </p:animMotion>
                                  </p:childTnLst>
                                </p:cTn>
                              </p:par>
                            </p:childTnLst>
                          </p:cTn>
                        </p:par>
                        <p:par>
                          <p:cTn id="75" fill="hold" nodeType="afterGroup">
                            <p:stCondLst>
                              <p:cond delay="2000"/>
                            </p:stCondLst>
                            <p:childTnLst>
                              <p:par>
                                <p:cTn id="76" presetID="1" presetClass="entr" presetSubtype="0" fill="hold" grpId="0" nodeType="afterEffect">
                                  <p:stCondLst>
                                    <p:cond delay="0"/>
                                  </p:stCondLst>
                                  <p:childTnLst>
                                    <p:set>
                                      <p:cBhvr>
                                        <p:cTn id="77" dur="1" fill="hold">
                                          <p:stCondLst>
                                            <p:cond delay="0"/>
                                          </p:stCondLst>
                                        </p:cTn>
                                        <p:tgtEl>
                                          <p:spTgt spid="19471"/>
                                        </p:tgtEl>
                                        <p:attrNameLst>
                                          <p:attrName>style.visibility</p:attrName>
                                        </p:attrNameLst>
                                      </p:cBhvr>
                                      <p:to>
                                        <p:strVal val="visible"/>
                                      </p:to>
                                    </p:set>
                                  </p:childTnLst>
                                </p:cTn>
                              </p:par>
                            </p:childTnLst>
                          </p:cTn>
                        </p:par>
                        <p:par>
                          <p:cTn id="78" fill="hold" nodeType="afterGroup">
                            <p:stCondLst>
                              <p:cond delay="2000"/>
                            </p:stCondLst>
                            <p:childTnLst>
                              <p:par>
                                <p:cTn id="79" presetID="23" presetClass="entr" presetSubtype="16" fill="hold" grpId="0" nodeType="afterEffect">
                                  <p:stCondLst>
                                    <p:cond delay="0"/>
                                  </p:stCondLst>
                                  <p:childTnLst>
                                    <p:set>
                                      <p:cBhvr>
                                        <p:cTn id="80" dur="1" fill="hold">
                                          <p:stCondLst>
                                            <p:cond delay="0"/>
                                          </p:stCondLst>
                                        </p:cTn>
                                        <p:tgtEl>
                                          <p:spTgt spid="2"/>
                                        </p:tgtEl>
                                        <p:attrNameLst>
                                          <p:attrName>style.visibility</p:attrName>
                                        </p:attrNameLst>
                                      </p:cBhvr>
                                      <p:to>
                                        <p:strVal val="visible"/>
                                      </p:to>
                                    </p:set>
                                    <p:anim calcmode="lin" valueType="num">
                                      <p:cBhvr>
                                        <p:cTn id="81" dur="1000" fill="hold"/>
                                        <p:tgtEl>
                                          <p:spTgt spid="2"/>
                                        </p:tgtEl>
                                        <p:attrNameLst>
                                          <p:attrName>ppt_w</p:attrName>
                                        </p:attrNameLst>
                                      </p:cBhvr>
                                      <p:tavLst>
                                        <p:tav tm="0">
                                          <p:val>
                                            <p:fltVal val="0"/>
                                          </p:val>
                                        </p:tav>
                                        <p:tav tm="100000">
                                          <p:val>
                                            <p:strVal val="#ppt_w"/>
                                          </p:val>
                                        </p:tav>
                                      </p:tavLst>
                                    </p:anim>
                                    <p:anim calcmode="lin" valueType="num">
                                      <p:cBhvr>
                                        <p:cTn id="82" dur="10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P spid="19461" grpId="0"/>
      <p:bldP spid="19463" grpId="0"/>
      <p:bldP spid="19471" grpId="0"/>
      <p:bldP spid="19472" grpId="0"/>
      <p:bldP spid="6" grpId="0"/>
      <p:bldP spid="12309" grpId="0"/>
      <p:bldP spid="12310" grpId="0"/>
      <p:bldP spid="12313" grpId="0" animBg="1"/>
      <p:bldP spid="12314" grpId="0" animBg="1"/>
      <p:bldP spid="44041" grpId="0" animBg="1"/>
      <p:bldP spid="3" grpId="0" animBg="1"/>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6014B77-3F26-4C9E-AE61-A6CFFB85B97D}"/>
              </a:ext>
            </a:extLst>
          </p:cNvPr>
          <p:cNvSpPr>
            <a:spLocks noGrp="1" noChangeArrowheads="1"/>
          </p:cNvSpPr>
          <p:nvPr>
            <p:ph type="title"/>
          </p:nvPr>
        </p:nvSpPr>
        <p:spPr/>
        <p:txBody>
          <a:bodyPr/>
          <a:lstStyle/>
          <a:p>
            <a:pPr eaLnBrk="1" hangingPunct="1"/>
            <a:r>
              <a:rPr lang="en-US" altLang="cs-CZ" sz="3600" b="1"/>
              <a:t>Demand Shocks</a:t>
            </a:r>
          </a:p>
        </p:txBody>
      </p:sp>
      <p:grpSp>
        <p:nvGrpSpPr>
          <p:cNvPr id="4" name="Group 21">
            <a:extLst>
              <a:ext uri="{FF2B5EF4-FFF2-40B4-BE49-F238E27FC236}">
                <a16:creationId xmlns:a16="http://schemas.microsoft.com/office/drawing/2014/main" id="{B0640C3A-5218-458E-9F43-E936E5C6B683}"/>
              </a:ext>
            </a:extLst>
          </p:cNvPr>
          <p:cNvGrpSpPr>
            <a:grpSpLocks/>
          </p:cNvGrpSpPr>
          <p:nvPr/>
        </p:nvGrpSpPr>
        <p:grpSpPr bwMode="auto">
          <a:xfrm>
            <a:off x="2438400" y="1219200"/>
            <a:ext cx="5089525" cy="4646613"/>
            <a:chOff x="2438400" y="1219200"/>
            <a:chExt cx="5089525" cy="4646613"/>
          </a:xfrm>
        </p:grpSpPr>
        <p:pic>
          <p:nvPicPr>
            <p:cNvPr id="27670" name="Picture 4">
              <a:extLst>
                <a:ext uri="{FF2B5EF4-FFF2-40B4-BE49-F238E27FC236}">
                  <a16:creationId xmlns:a16="http://schemas.microsoft.com/office/drawing/2014/main" id="{9C34DD62-E520-4C5B-8156-F7172557ACD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219200"/>
              <a:ext cx="5089525" cy="464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71" name="Rectangle 3">
              <a:extLst>
                <a:ext uri="{FF2B5EF4-FFF2-40B4-BE49-F238E27FC236}">
                  <a16:creationId xmlns:a16="http://schemas.microsoft.com/office/drawing/2014/main" id="{B9D73463-1973-4A37-98C6-DD3AD4A59122}"/>
                </a:ext>
              </a:extLst>
            </p:cNvPr>
            <p:cNvSpPr>
              <a:spLocks noChangeArrowheads="1"/>
            </p:cNvSpPr>
            <p:nvPr/>
          </p:nvSpPr>
          <p:spPr bwMode="auto">
            <a:xfrm>
              <a:off x="2438400" y="1219200"/>
              <a:ext cx="5089525" cy="4495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endParaRPr lang="cs-CZ" altLang="cs-CZ" sz="1800"/>
            </a:p>
          </p:txBody>
        </p:sp>
      </p:grpSp>
      <p:sp>
        <p:nvSpPr>
          <p:cNvPr id="19460" name="Text Box 4">
            <a:extLst>
              <a:ext uri="{FF2B5EF4-FFF2-40B4-BE49-F238E27FC236}">
                <a16:creationId xmlns:a16="http://schemas.microsoft.com/office/drawing/2014/main" id="{E19BBC25-D589-4C23-B7A6-14DC80526C1C}"/>
              </a:ext>
            </a:extLst>
          </p:cNvPr>
          <p:cNvSpPr txBox="1">
            <a:spLocks noChangeArrowheads="1"/>
          </p:cNvSpPr>
          <p:nvPr/>
        </p:nvSpPr>
        <p:spPr bwMode="auto">
          <a:xfrm>
            <a:off x="4191000" y="6172200"/>
            <a:ext cx="1733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800" b="1"/>
              <a:t>Cars per week</a:t>
            </a:r>
          </a:p>
        </p:txBody>
      </p:sp>
      <p:sp>
        <p:nvSpPr>
          <p:cNvPr id="19463" name="Text Box 7">
            <a:extLst>
              <a:ext uri="{FF2B5EF4-FFF2-40B4-BE49-F238E27FC236}">
                <a16:creationId xmlns:a16="http://schemas.microsoft.com/office/drawing/2014/main" id="{74087C8A-7DB2-47CA-8E21-668ABEC67939}"/>
              </a:ext>
            </a:extLst>
          </p:cNvPr>
          <p:cNvSpPr txBox="1">
            <a:spLocks noChangeArrowheads="1"/>
          </p:cNvSpPr>
          <p:nvPr/>
        </p:nvSpPr>
        <p:spPr bwMode="auto">
          <a:xfrm>
            <a:off x="6172200" y="5105400"/>
            <a:ext cx="5064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2000" b="1" i="1"/>
              <a:t>D</a:t>
            </a:r>
            <a:r>
              <a:rPr lang="en-US" altLang="cs-CZ" sz="2000" b="1" i="1" baseline="-25000"/>
              <a:t>M</a:t>
            </a:r>
          </a:p>
        </p:txBody>
      </p:sp>
      <p:sp>
        <p:nvSpPr>
          <p:cNvPr id="19468" name="Arc 12">
            <a:extLst>
              <a:ext uri="{FF2B5EF4-FFF2-40B4-BE49-F238E27FC236}">
                <a16:creationId xmlns:a16="http://schemas.microsoft.com/office/drawing/2014/main" id="{F880A456-D608-4093-8AC9-F760780CFCDE}"/>
              </a:ext>
            </a:extLst>
          </p:cNvPr>
          <p:cNvSpPr>
            <a:spLocks/>
          </p:cNvSpPr>
          <p:nvPr/>
        </p:nvSpPr>
        <p:spPr bwMode="auto">
          <a:xfrm rot="-1216564" flipH="1" flipV="1">
            <a:off x="4949825" y="812800"/>
            <a:ext cx="3375025" cy="4100513"/>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9470" name="Arc 14">
            <a:extLst>
              <a:ext uri="{FF2B5EF4-FFF2-40B4-BE49-F238E27FC236}">
                <a16:creationId xmlns:a16="http://schemas.microsoft.com/office/drawing/2014/main" id="{9F5DAD98-9420-4260-A5BF-390CB30F9710}"/>
              </a:ext>
            </a:extLst>
          </p:cNvPr>
          <p:cNvSpPr>
            <a:spLocks/>
          </p:cNvSpPr>
          <p:nvPr/>
        </p:nvSpPr>
        <p:spPr bwMode="auto">
          <a:xfrm rot="-1216564" flipH="1" flipV="1">
            <a:off x="3816350" y="1670050"/>
            <a:ext cx="3262313" cy="3697288"/>
          </a:xfrm>
          <a:custGeom>
            <a:avLst/>
            <a:gdLst>
              <a:gd name="T0" fmla="*/ 2147483646 w 21600"/>
              <a:gd name="T1" fmla="*/ 0 h 15595"/>
              <a:gd name="T2" fmla="*/ 2147483646 w 21600"/>
              <a:gd name="T3" fmla="*/ 2147483646 h 15595"/>
              <a:gd name="T4" fmla="*/ 0 w 21600"/>
              <a:gd name="T5" fmla="*/ 2147483646 h 15595"/>
              <a:gd name="T6" fmla="*/ 0 60000 65536"/>
              <a:gd name="T7" fmla="*/ 0 60000 65536"/>
              <a:gd name="T8" fmla="*/ 0 60000 65536"/>
              <a:gd name="T9" fmla="*/ 0 w 21600"/>
              <a:gd name="T10" fmla="*/ 0 h 15595"/>
              <a:gd name="T11" fmla="*/ 21600 w 21600"/>
              <a:gd name="T12" fmla="*/ 15595 h 15595"/>
            </a:gdLst>
            <a:ahLst/>
            <a:cxnLst>
              <a:cxn ang="T6">
                <a:pos x="T0" y="T1"/>
              </a:cxn>
              <a:cxn ang="T7">
                <a:pos x="T2" y="T3"/>
              </a:cxn>
              <a:cxn ang="T8">
                <a:pos x="T4" y="T5"/>
              </a:cxn>
            </a:cxnLst>
            <a:rect l="T9" t="T10" r="T11" b="T12"/>
            <a:pathLst>
              <a:path w="21600" h="15595" fill="none" extrusionOk="0">
                <a:moveTo>
                  <a:pt x="14945" y="-1"/>
                </a:moveTo>
                <a:cubicBezTo>
                  <a:pt x="19196" y="4073"/>
                  <a:pt x="21600" y="9706"/>
                  <a:pt x="21600" y="15595"/>
                </a:cubicBezTo>
              </a:path>
              <a:path w="21600" h="15595" stroke="0" extrusionOk="0">
                <a:moveTo>
                  <a:pt x="14945" y="-1"/>
                </a:moveTo>
                <a:cubicBezTo>
                  <a:pt x="19196" y="4073"/>
                  <a:pt x="21600" y="9706"/>
                  <a:pt x="21600" y="15595"/>
                </a:cubicBezTo>
                <a:lnTo>
                  <a:pt x="0" y="15595"/>
                </a:lnTo>
                <a:lnTo>
                  <a:pt x="14945" y="-1"/>
                </a:lnTo>
                <a:close/>
              </a:path>
            </a:pathLst>
          </a:custGeom>
          <a:noFill/>
          <a:ln w="57150">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9471" name="Text Box 15">
            <a:extLst>
              <a:ext uri="{FF2B5EF4-FFF2-40B4-BE49-F238E27FC236}">
                <a16:creationId xmlns:a16="http://schemas.microsoft.com/office/drawing/2014/main" id="{7FF3C02C-1ACC-4C74-92C6-D3D40549BB61}"/>
              </a:ext>
            </a:extLst>
          </p:cNvPr>
          <p:cNvSpPr txBox="1">
            <a:spLocks noChangeArrowheads="1"/>
          </p:cNvSpPr>
          <p:nvPr/>
        </p:nvSpPr>
        <p:spPr bwMode="auto">
          <a:xfrm>
            <a:off x="5562600" y="5257800"/>
            <a:ext cx="4699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2000" b="1" i="1"/>
              <a:t>D</a:t>
            </a:r>
            <a:r>
              <a:rPr lang="en-US" altLang="cs-CZ" sz="2000" b="1" i="1" baseline="-25000"/>
              <a:t>L</a:t>
            </a:r>
          </a:p>
        </p:txBody>
      </p:sp>
      <p:sp>
        <p:nvSpPr>
          <p:cNvPr id="19472" name="Text Box 16">
            <a:extLst>
              <a:ext uri="{FF2B5EF4-FFF2-40B4-BE49-F238E27FC236}">
                <a16:creationId xmlns:a16="http://schemas.microsoft.com/office/drawing/2014/main" id="{0EFA346C-A69F-49D0-B371-8C4B398936AF}"/>
              </a:ext>
            </a:extLst>
          </p:cNvPr>
          <p:cNvSpPr txBox="1">
            <a:spLocks noChangeArrowheads="1"/>
          </p:cNvSpPr>
          <p:nvPr/>
        </p:nvSpPr>
        <p:spPr bwMode="auto">
          <a:xfrm>
            <a:off x="6858000" y="4724400"/>
            <a:ext cx="4873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2000" b="1" i="1"/>
              <a:t>D</a:t>
            </a:r>
            <a:r>
              <a:rPr lang="en-US" altLang="cs-CZ" sz="2000" b="1" i="1" baseline="-25000"/>
              <a:t>H</a:t>
            </a:r>
          </a:p>
        </p:txBody>
      </p:sp>
      <p:sp>
        <p:nvSpPr>
          <p:cNvPr id="19462" name="Arc 6">
            <a:extLst>
              <a:ext uri="{FF2B5EF4-FFF2-40B4-BE49-F238E27FC236}">
                <a16:creationId xmlns:a16="http://schemas.microsoft.com/office/drawing/2014/main" id="{ED7A750D-8EF9-497B-8E43-85822BB9A0CF}"/>
              </a:ext>
            </a:extLst>
          </p:cNvPr>
          <p:cNvSpPr>
            <a:spLocks/>
          </p:cNvSpPr>
          <p:nvPr/>
        </p:nvSpPr>
        <p:spPr bwMode="auto">
          <a:xfrm rot="-1216564" flipH="1" flipV="1">
            <a:off x="4495800" y="1385888"/>
            <a:ext cx="3262313" cy="3743325"/>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008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grpSp>
        <p:nvGrpSpPr>
          <p:cNvPr id="5" name="Group 25">
            <a:extLst>
              <a:ext uri="{FF2B5EF4-FFF2-40B4-BE49-F238E27FC236}">
                <a16:creationId xmlns:a16="http://schemas.microsoft.com/office/drawing/2014/main" id="{443BB0E2-A979-4B38-8619-2A7C64D64A64}"/>
              </a:ext>
            </a:extLst>
          </p:cNvPr>
          <p:cNvGrpSpPr>
            <a:grpSpLocks/>
          </p:cNvGrpSpPr>
          <p:nvPr/>
        </p:nvGrpSpPr>
        <p:grpSpPr bwMode="auto">
          <a:xfrm>
            <a:off x="1447800" y="1600200"/>
            <a:ext cx="5867400" cy="4557713"/>
            <a:chOff x="1200" y="1152"/>
            <a:chExt cx="3696" cy="2871"/>
          </a:xfrm>
        </p:grpSpPr>
        <p:cxnSp>
          <p:nvCxnSpPr>
            <p:cNvPr id="27666" name="Straight Connector 20">
              <a:extLst>
                <a:ext uri="{FF2B5EF4-FFF2-40B4-BE49-F238E27FC236}">
                  <a16:creationId xmlns:a16="http://schemas.microsoft.com/office/drawing/2014/main" id="{AE000F78-29F8-4D14-934B-AEEB4DE793D8}"/>
                </a:ext>
              </a:extLst>
            </p:cNvPr>
            <p:cNvCxnSpPr>
              <a:cxnSpLocks noChangeShapeType="1"/>
            </p:cNvCxnSpPr>
            <p:nvPr/>
          </p:nvCxnSpPr>
          <p:spPr bwMode="auto">
            <a:xfrm>
              <a:off x="1824" y="2448"/>
              <a:ext cx="2880" cy="1"/>
            </a:xfrm>
            <a:prstGeom prst="line">
              <a:avLst/>
            </a:prstGeom>
            <a:noFill/>
            <a:ln w="38100">
              <a:solidFill>
                <a:srgbClr val="800000"/>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27667" name="TextBox 28">
              <a:extLst>
                <a:ext uri="{FF2B5EF4-FFF2-40B4-BE49-F238E27FC236}">
                  <a16:creationId xmlns:a16="http://schemas.microsoft.com/office/drawing/2014/main" id="{891220D7-9148-4328-8FAA-15C935954EEC}"/>
                </a:ext>
              </a:extLst>
            </p:cNvPr>
            <p:cNvSpPr txBox="1">
              <a:spLocks noChangeArrowheads="1"/>
            </p:cNvSpPr>
            <p:nvPr/>
          </p:nvSpPr>
          <p:spPr bwMode="auto">
            <a:xfrm>
              <a:off x="2256" y="3792"/>
              <a:ext cx="24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800" b="1"/>
                <a:t>        700          900      1150</a:t>
              </a:r>
            </a:p>
          </p:txBody>
        </p:sp>
        <p:sp>
          <p:nvSpPr>
            <p:cNvPr id="27668" name="TextBox 30">
              <a:extLst>
                <a:ext uri="{FF2B5EF4-FFF2-40B4-BE49-F238E27FC236}">
                  <a16:creationId xmlns:a16="http://schemas.microsoft.com/office/drawing/2014/main" id="{71151E91-C30E-4C10-882B-0ED9DA2ED847}"/>
                </a:ext>
              </a:extLst>
            </p:cNvPr>
            <p:cNvSpPr txBox="1">
              <a:spLocks noChangeArrowheads="1"/>
            </p:cNvSpPr>
            <p:nvPr/>
          </p:nvSpPr>
          <p:spPr bwMode="auto">
            <a:xfrm>
              <a:off x="1200" y="2352"/>
              <a:ext cx="72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800" b="1"/>
                <a:t>$37,000</a:t>
              </a:r>
            </a:p>
          </p:txBody>
        </p:sp>
        <p:sp>
          <p:nvSpPr>
            <p:cNvPr id="27669" name="TextBox 45">
              <a:extLst>
                <a:ext uri="{FF2B5EF4-FFF2-40B4-BE49-F238E27FC236}">
                  <a16:creationId xmlns:a16="http://schemas.microsoft.com/office/drawing/2014/main" id="{54DC995B-EFE3-4B08-832F-25B0E5530CB0}"/>
                </a:ext>
              </a:extLst>
            </p:cNvPr>
            <p:cNvSpPr txBox="1">
              <a:spLocks noChangeArrowheads="1"/>
            </p:cNvSpPr>
            <p:nvPr/>
          </p:nvSpPr>
          <p:spPr bwMode="auto">
            <a:xfrm>
              <a:off x="3744" y="1152"/>
              <a:ext cx="115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2000" b="1"/>
                <a:t>Fixed Prices</a:t>
              </a:r>
            </a:p>
          </p:txBody>
        </p:sp>
      </p:grpSp>
      <p:sp>
        <p:nvSpPr>
          <p:cNvPr id="44041" name="Oval 9">
            <a:extLst>
              <a:ext uri="{FF2B5EF4-FFF2-40B4-BE49-F238E27FC236}">
                <a16:creationId xmlns:a16="http://schemas.microsoft.com/office/drawing/2014/main" id="{3730CE74-DC43-475C-9E23-6541A779D091}"/>
              </a:ext>
            </a:extLst>
          </p:cNvPr>
          <p:cNvSpPr>
            <a:spLocks noChangeArrowheads="1"/>
          </p:cNvSpPr>
          <p:nvPr/>
        </p:nvSpPr>
        <p:spPr bwMode="auto">
          <a:xfrm>
            <a:off x="4687888" y="3600450"/>
            <a:ext cx="152400" cy="152400"/>
          </a:xfrm>
          <a:prstGeom prst="ellipse">
            <a:avLst/>
          </a:prstGeom>
          <a:solidFill>
            <a:schemeClr val="bg1"/>
          </a:solidFill>
          <a:ln w="19050">
            <a:solidFill>
              <a:schemeClr val="tx1"/>
            </a:solidFill>
            <a:round/>
            <a:headEnd/>
            <a:tailEnd/>
          </a:ln>
        </p:spPr>
        <p:txBody>
          <a:bodyPr wrap="none" anchor="ct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endParaRPr lang="cs-CZ" altLang="cs-CZ" sz="1600"/>
          </a:p>
        </p:txBody>
      </p:sp>
      <p:sp>
        <p:nvSpPr>
          <p:cNvPr id="2" name="Oval 9">
            <a:extLst>
              <a:ext uri="{FF2B5EF4-FFF2-40B4-BE49-F238E27FC236}">
                <a16:creationId xmlns:a16="http://schemas.microsoft.com/office/drawing/2014/main" id="{BEFEBD3D-0513-4406-8258-585728765DF2}"/>
              </a:ext>
            </a:extLst>
          </p:cNvPr>
          <p:cNvSpPr>
            <a:spLocks noChangeArrowheads="1"/>
          </p:cNvSpPr>
          <p:nvPr/>
        </p:nvSpPr>
        <p:spPr bwMode="auto">
          <a:xfrm>
            <a:off x="3810000" y="3581400"/>
            <a:ext cx="152400" cy="152400"/>
          </a:xfrm>
          <a:prstGeom prst="ellipse">
            <a:avLst/>
          </a:prstGeom>
          <a:solidFill>
            <a:schemeClr val="bg1"/>
          </a:solidFill>
          <a:ln w="19050">
            <a:solidFill>
              <a:schemeClr val="tx1"/>
            </a:solidFill>
            <a:round/>
            <a:headEnd/>
            <a:tailEnd/>
          </a:ln>
        </p:spPr>
        <p:txBody>
          <a:bodyPr wrap="none" anchor="ct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endParaRPr lang="cs-CZ" altLang="cs-CZ" sz="1600"/>
          </a:p>
        </p:txBody>
      </p:sp>
      <p:sp>
        <p:nvSpPr>
          <p:cNvPr id="3" name="Oval 9">
            <a:extLst>
              <a:ext uri="{FF2B5EF4-FFF2-40B4-BE49-F238E27FC236}">
                <a16:creationId xmlns:a16="http://schemas.microsoft.com/office/drawing/2014/main" id="{52F0847F-7757-45E3-91C0-3E82BC8FFC69}"/>
              </a:ext>
            </a:extLst>
          </p:cNvPr>
          <p:cNvSpPr>
            <a:spLocks noChangeArrowheads="1"/>
          </p:cNvSpPr>
          <p:nvPr/>
        </p:nvSpPr>
        <p:spPr bwMode="auto">
          <a:xfrm>
            <a:off x="5486400" y="3581400"/>
            <a:ext cx="152400" cy="152400"/>
          </a:xfrm>
          <a:prstGeom prst="ellipse">
            <a:avLst/>
          </a:prstGeom>
          <a:solidFill>
            <a:schemeClr val="bg1"/>
          </a:solidFill>
          <a:ln w="19050">
            <a:solidFill>
              <a:schemeClr val="tx1"/>
            </a:solidFill>
            <a:round/>
            <a:headEnd/>
            <a:tailEnd/>
          </a:ln>
        </p:spPr>
        <p:txBody>
          <a:bodyPr wrap="none" anchor="ct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endParaRPr lang="cs-CZ" altLang="cs-CZ" sz="1600"/>
          </a:p>
        </p:txBody>
      </p:sp>
      <p:sp>
        <p:nvSpPr>
          <p:cNvPr id="19461" name="Text Box 5">
            <a:extLst>
              <a:ext uri="{FF2B5EF4-FFF2-40B4-BE49-F238E27FC236}">
                <a16:creationId xmlns:a16="http://schemas.microsoft.com/office/drawing/2014/main" id="{F26CF1A6-F962-4F8A-8457-CC103193B6F9}"/>
              </a:ext>
            </a:extLst>
          </p:cNvPr>
          <p:cNvSpPr txBox="1">
            <a:spLocks noChangeArrowheads="1"/>
          </p:cNvSpPr>
          <p:nvPr/>
        </p:nvSpPr>
        <p:spPr bwMode="auto">
          <a:xfrm rot="-5400000">
            <a:off x="497682" y="3388518"/>
            <a:ext cx="742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800" b="1"/>
              <a:t>Price</a:t>
            </a:r>
          </a:p>
        </p:txBody>
      </p:sp>
      <p:sp>
        <p:nvSpPr>
          <p:cNvPr id="27664" name="Text Box 21">
            <a:extLst>
              <a:ext uri="{FF2B5EF4-FFF2-40B4-BE49-F238E27FC236}">
                <a16:creationId xmlns:a16="http://schemas.microsoft.com/office/drawing/2014/main" id="{C7BD1E49-8D46-46FE-8F33-44CD79567E00}"/>
              </a:ext>
            </a:extLst>
          </p:cNvPr>
          <p:cNvSpPr txBox="1">
            <a:spLocks noChangeArrowheads="1"/>
          </p:cNvSpPr>
          <p:nvPr/>
        </p:nvSpPr>
        <p:spPr bwMode="auto">
          <a:xfrm>
            <a:off x="0" y="6581775"/>
            <a:ext cx="76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50000"/>
              </a:spcBef>
              <a:buClrTx/>
              <a:buFontTx/>
              <a:buNone/>
            </a:pPr>
            <a:r>
              <a:rPr lang="en-US" altLang="cs-CZ" sz="1200" b="1">
                <a:solidFill>
                  <a:schemeClr val="bg1"/>
                </a:solidFill>
              </a:rPr>
              <a:t>LO5</a:t>
            </a:r>
          </a:p>
        </p:txBody>
      </p:sp>
      <p:sp>
        <p:nvSpPr>
          <p:cNvPr id="27665" name="Text Box 11">
            <a:extLst>
              <a:ext uri="{FF2B5EF4-FFF2-40B4-BE49-F238E27FC236}">
                <a16:creationId xmlns:a16="http://schemas.microsoft.com/office/drawing/2014/main" id="{DCF96170-FB73-42A4-938C-2E3332FA2004}"/>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400">
                <a:solidFill>
                  <a:schemeClr val="bg1"/>
                </a:solidFill>
                <a:cs typeface="Arial" panose="020B0604020202020204" pitchFamily="34" charset="0"/>
              </a:rPr>
              <a:t>23-</a:t>
            </a:r>
            <a:fld id="{8B64FA62-46F2-460A-8007-44FDF3799BD2}" type="slidenum">
              <a:rPr lang="en-US" altLang="cs-CZ" sz="1400">
                <a:solidFill>
                  <a:schemeClr val="bg1"/>
                </a:solidFill>
                <a:cs typeface="Arial" panose="020B0604020202020204" pitchFamily="34" charset="0"/>
              </a:rPr>
              <a:pPr eaLnBrk="1" hangingPunct="1">
                <a:spcBef>
                  <a:spcPct val="0"/>
                </a:spcBef>
                <a:buClrTx/>
                <a:buFontTx/>
                <a:buNone/>
              </a:pPr>
              <a:t>21</a:t>
            </a:fld>
            <a:endParaRPr lang="en-US" altLang="cs-CZ" sz="1400">
              <a:solidFill>
                <a:schemeClr val="bg1"/>
              </a:solidFill>
              <a:cs typeface="Arial" panose="020B0604020202020204" pitchFamily="34" charset="0"/>
            </a:endParaRPr>
          </a:p>
        </p:txBody>
      </p:sp>
    </p:spTree>
    <p:extLst>
      <p:ext uri="{BB962C8B-B14F-4D97-AF65-F5344CB8AC3E}">
        <p14:creationId xmlns:p14="http://schemas.microsoft.com/office/powerpoint/2010/main" val="382441916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1" presetClass="entr" presetSubtype="0" fill="hold" nodeType="afterEffect">
                                  <p:stCondLst>
                                    <p:cond delay="0"/>
                                  </p:stCondLst>
                                  <p:childTnLst>
                                    <p:set>
                                      <p:cBhvr>
                                        <p:cTn id="11" dur="1" fill="hold">
                                          <p:stCondLst>
                                            <p:cond delay="0"/>
                                          </p:stCondLst>
                                        </p:cTn>
                                        <p:tgtEl>
                                          <p:spTgt spid="5"/>
                                        </p:tgtEl>
                                        <p:attrNameLst>
                                          <p:attrName>style.visibility</p:attrName>
                                        </p:attrNameLst>
                                      </p:cBhvr>
                                      <p:to>
                                        <p:strVal val="visible"/>
                                      </p:to>
                                    </p:set>
                                  </p:childTnLst>
                                </p:cTn>
                              </p:par>
                              <p:par>
                                <p:cTn id="12" presetID="23" presetClass="entr" presetSubtype="16" fill="hold" nodeType="withEffect">
                                  <p:stCondLst>
                                    <p:cond delay="0"/>
                                  </p:stCondLst>
                                  <p:childTnLst>
                                    <p:set>
                                      <p:cBhvr>
                                        <p:cTn id="13" dur="1" fill="hold">
                                          <p:stCondLst>
                                            <p:cond delay="0"/>
                                          </p:stCondLst>
                                        </p:cTn>
                                        <p:tgtEl>
                                          <p:spTgt spid="19460"/>
                                        </p:tgtEl>
                                        <p:attrNameLst>
                                          <p:attrName>style.visibility</p:attrName>
                                        </p:attrNameLst>
                                      </p:cBhvr>
                                      <p:to>
                                        <p:strVal val="visible"/>
                                      </p:to>
                                    </p:set>
                                    <p:anim calcmode="lin" valueType="num">
                                      <p:cBhvr>
                                        <p:cTn id="14" dur="500" fill="hold"/>
                                        <p:tgtEl>
                                          <p:spTgt spid="19460"/>
                                        </p:tgtEl>
                                        <p:attrNameLst>
                                          <p:attrName>ppt_w</p:attrName>
                                        </p:attrNameLst>
                                      </p:cBhvr>
                                      <p:tavLst>
                                        <p:tav tm="0">
                                          <p:val>
                                            <p:fltVal val="0"/>
                                          </p:val>
                                        </p:tav>
                                        <p:tav tm="100000">
                                          <p:val>
                                            <p:strVal val="#ppt_w"/>
                                          </p:val>
                                        </p:tav>
                                      </p:tavLst>
                                    </p:anim>
                                    <p:anim calcmode="lin" valueType="num">
                                      <p:cBhvr>
                                        <p:cTn id="15" dur="500" fill="hold"/>
                                        <p:tgtEl>
                                          <p:spTgt spid="19460"/>
                                        </p:tgtEl>
                                        <p:attrNameLst>
                                          <p:attrName>ppt_h</p:attrName>
                                        </p:attrNameLst>
                                      </p:cBhvr>
                                      <p:tavLst>
                                        <p:tav tm="0">
                                          <p:val>
                                            <p:fltVal val="0"/>
                                          </p:val>
                                        </p:tav>
                                        <p:tav tm="100000">
                                          <p:val>
                                            <p:strVal val="#ppt_h"/>
                                          </p:val>
                                        </p:tav>
                                      </p:tavLst>
                                    </p:anim>
                                  </p:childTnLst>
                                </p:cTn>
                              </p:par>
                            </p:childTnLst>
                          </p:cTn>
                        </p:par>
                        <p:par>
                          <p:cTn id="16" fill="hold" nodeType="afterGroup">
                            <p:stCondLst>
                              <p:cond delay="1000"/>
                            </p:stCondLst>
                            <p:childTnLst>
                              <p:par>
                                <p:cTn id="17" presetID="22" presetClass="entr" presetSubtype="1" fill="hold" nodeType="afterEffect">
                                  <p:stCondLst>
                                    <p:cond delay="0"/>
                                  </p:stCondLst>
                                  <p:childTnLst>
                                    <p:set>
                                      <p:cBhvr>
                                        <p:cTn id="18" dur="1" fill="hold">
                                          <p:stCondLst>
                                            <p:cond delay="0"/>
                                          </p:stCondLst>
                                        </p:cTn>
                                        <p:tgtEl>
                                          <p:spTgt spid="19462"/>
                                        </p:tgtEl>
                                        <p:attrNameLst>
                                          <p:attrName>style.visibility</p:attrName>
                                        </p:attrNameLst>
                                      </p:cBhvr>
                                      <p:to>
                                        <p:strVal val="visible"/>
                                      </p:to>
                                    </p:set>
                                    <p:animEffect transition="in" filter="wipe(up)">
                                      <p:cBhvr>
                                        <p:cTn id="19" dur="500"/>
                                        <p:tgtEl>
                                          <p:spTgt spid="19462"/>
                                        </p:tgtEl>
                                      </p:cBhvr>
                                    </p:animEffect>
                                  </p:childTnLst>
                                </p:cTn>
                              </p:par>
                            </p:childTnLst>
                          </p:cTn>
                        </p:par>
                        <p:par>
                          <p:cTn id="20" fill="hold" nodeType="afterGroup">
                            <p:stCondLst>
                              <p:cond delay="1500"/>
                            </p:stCondLst>
                            <p:childTnLst>
                              <p:par>
                                <p:cTn id="21" presetID="1" presetClass="entr" presetSubtype="0" fill="hold" grpId="0" nodeType="afterEffect">
                                  <p:stCondLst>
                                    <p:cond delay="0"/>
                                  </p:stCondLst>
                                  <p:childTnLst>
                                    <p:set>
                                      <p:cBhvr>
                                        <p:cTn id="22" dur="1" fill="hold">
                                          <p:stCondLst>
                                            <p:cond delay="0"/>
                                          </p:stCondLst>
                                        </p:cTn>
                                        <p:tgtEl>
                                          <p:spTgt spid="19463"/>
                                        </p:tgtEl>
                                        <p:attrNameLst>
                                          <p:attrName>style.visibility</p:attrName>
                                        </p:attrNameLst>
                                      </p:cBhvr>
                                      <p:to>
                                        <p:strVal val="visible"/>
                                      </p:to>
                                    </p:set>
                                  </p:childTnLst>
                                </p:cTn>
                              </p:par>
                            </p:childTnLst>
                          </p:cTn>
                        </p:par>
                        <p:par>
                          <p:cTn id="23" fill="hold" nodeType="afterGroup">
                            <p:stCondLst>
                              <p:cond delay="1500"/>
                            </p:stCondLst>
                            <p:childTnLst>
                              <p:par>
                                <p:cTn id="24" presetID="23" presetClass="entr" presetSubtype="16" fill="hold" grpId="0" nodeType="afterEffect">
                                  <p:stCondLst>
                                    <p:cond delay="0"/>
                                  </p:stCondLst>
                                  <p:childTnLst>
                                    <p:set>
                                      <p:cBhvr>
                                        <p:cTn id="25" dur="1" fill="hold">
                                          <p:stCondLst>
                                            <p:cond delay="0"/>
                                          </p:stCondLst>
                                        </p:cTn>
                                        <p:tgtEl>
                                          <p:spTgt spid="44041"/>
                                        </p:tgtEl>
                                        <p:attrNameLst>
                                          <p:attrName>style.visibility</p:attrName>
                                        </p:attrNameLst>
                                      </p:cBhvr>
                                      <p:to>
                                        <p:strVal val="visible"/>
                                      </p:to>
                                    </p:set>
                                    <p:anim calcmode="lin" valueType="num">
                                      <p:cBhvr>
                                        <p:cTn id="26" dur="1000" fill="hold"/>
                                        <p:tgtEl>
                                          <p:spTgt spid="44041"/>
                                        </p:tgtEl>
                                        <p:attrNameLst>
                                          <p:attrName>ppt_w</p:attrName>
                                        </p:attrNameLst>
                                      </p:cBhvr>
                                      <p:tavLst>
                                        <p:tav tm="0">
                                          <p:val>
                                            <p:fltVal val="0"/>
                                          </p:val>
                                        </p:tav>
                                        <p:tav tm="100000">
                                          <p:val>
                                            <p:strVal val="#ppt_w"/>
                                          </p:val>
                                        </p:tav>
                                      </p:tavLst>
                                    </p:anim>
                                    <p:anim calcmode="lin" valueType="num">
                                      <p:cBhvr>
                                        <p:cTn id="27" dur="1000" fill="hold"/>
                                        <p:tgtEl>
                                          <p:spTgt spid="44041"/>
                                        </p:tgtEl>
                                        <p:attrNameLst>
                                          <p:attrName>ppt_h</p:attrName>
                                        </p:attrNameLst>
                                      </p:cBhvr>
                                      <p:tavLst>
                                        <p:tav tm="0">
                                          <p:val>
                                            <p:fltVal val="0"/>
                                          </p:val>
                                        </p:tav>
                                        <p:tav tm="100000">
                                          <p:val>
                                            <p:strVal val="#ppt_h"/>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nodeType="clickEffect">
                                  <p:stCondLst>
                                    <p:cond delay="0"/>
                                  </p:stCondLst>
                                  <p:childTnLst>
                                    <p:set>
                                      <p:cBhvr>
                                        <p:cTn id="31" dur="1" fill="hold">
                                          <p:stCondLst>
                                            <p:cond delay="0"/>
                                          </p:stCondLst>
                                        </p:cTn>
                                        <p:tgtEl>
                                          <p:spTgt spid="19468"/>
                                        </p:tgtEl>
                                        <p:attrNameLst>
                                          <p:attrName>style.visibility</p:attrName>
                                        </p:attrNameLst>
                                      </p:cBhvr>
                                      <p:to>
                                        <p:strVal val="visible"/>
                                      </p:to>
                                    </p:set>
                                  </p:childTnLst>
                                </p:cTn>
                              </p:par>
                            </p:childTnLst>
                          </p:cTn>
                        </p:par>
                        <p:par>
                          <p:cTn id="32" fill="hold" nodeType="afterGroup">
                            <p:stCondLst>
                              <p:cond delay="0"/>
                            </p:stCondLst>
                            <p:childTnLst>
                              <p:par>
                                <p:cTn id="33" presetID="63" presetClass="path" presetSubtype="0" accel="50000" decel="50000" fill="hold" nodeType="afterEffect">
                                  <p:stCondLst>
                                    <p:cond delay="0"/>
                                  </p:stCondLst>
                                  <p:childTnLst>
                                    <p:animMotion origin="layout" path="M -0.06319 0.04279 L 0.00799 0.00092 " pathEditMode="relative" rAng="0" ptsTypes="AA">
                                      <p:cBhvr>
                                        <p:cTn id="34" dur="2000" fill="hold"/>
                                        <p:tgtEl>
                                          <p:spTgt spid="19468"/>
                                        </p:tgtEl>
                                        <p:attrNameLst>
                                          <p:attrName>ppt_x</p:attrName>
                                          <p:attrName>ppt_y</p:attrName>
                                        </p:attrNameLst>
                                      </p:cBhvr>
                                      <p:rCtr x="3559" y="-2105"/>
                                    </p:animMotion>
                                  </p:childTnLst>
                                </p:cTn>
                              </p:par>
                            </p:childTnLst>
                          </p:cTn>
                        </p:par>
                        <p:par>
                          <p:cTn id="35" fill="hold" nodeType="afterGroup">
                            <p:stCondLst>
                              <p:cond delay="2000"/>
                            </p:stCondLst>
                            <p:childTnLst>
                              <p:par>
                                <p:cTn id="36" presetID="1" presetClass="entr" presetSubtype="0" fill="hold" grpId="0" nodeType="afterEffect">
                                  <p:stCondLst>
                                    <p:cond delay="0"/>
                                  </p:stCondLst>
                                  <p:childTnLst>
                                    <p:set>
                                      <p:cBhvr>
                                        <p:cTn id="37" dur="1" fill="hold">
                                          <p:stCondLst>
                                            <p:cond delay="0"/>
                                          </p:stCondLst>
                                        </p:cTn>
                                        <p:tgtEl>
                                          <p:spTgt spid="19472"/>
                                        </p:tgtEl>
                                        <p:attrNameLst>
                                          <p:attrName>style.visibility</p:attrName>
                                        </p:attrNameLst>
                                      </p:cBhvr>
                                      <p:to>
                                        <p:strVal val="visible"/>
                                      </p:to>
                                    </p:set>
                                  </p:childTnLst>
                                </p:cTn>
                              </p:par>
                            </p:childTnLst>
                          </p:cTn>
                        </p:par>
                        <p:par>
                          <p:cTn id="38" fill="hold" nodeType="afterGroup">
                            <p:stCondLst>
                              <p:cond delay="2000"/>
                            </p:stCondLst>
                            <p:childTnLst>
                              <p:par>
                                <p:cTn id="39" presetID="23" presetClass="entr" presetSubtype="16" fill="hold" grpId="0" nodeType="afterEffect">
                                  <p:stCondLst>
                                    <p:cond delay="0"/>
                                  </p:stCondLst>
                                  <p:childTnLst>
                                    <p:set>
                                      <p:cBhvr>
                                        <p:cTn id="40" dur="1" fill="hold">
                                          <p:stCondLst>
                                            <p:cond delay="0"/>
                                          </p:stCondLst>
                                        </p:cTn>
                                        <p:tgtEl>
                                          <p:spTgt spid="3"/>
                                        </p:tgtEl>
                                        <p:attrNameLst>
                                          <p:attrName>style.visibility</p:attrName>
                                        </p:attrNameLst>
                                      </p:cBhvr>
                                      <p:to>
                                        <p:strVal val="visible"/>
                                      </p:to>
                                    </p:set>
                                    <p:anim calcmode="lin" valueType="num">
                                      <p:cBhvr>
                                        <p:cTn id="41" dur="1000" fill="hold"/>
                                        <p:tgtEl>
                                          <p:spTgt spid="3"/>
                                        </p:tgtEl>
                                        <p:attrNameLst>
                                          <p:attrName>ppt_w</p:attrName>
                                        </p:attrNameLst>
                                      </p:cBhvr>
                                      <p:tavLst>
                                        <p:tav tm="0">
                                          <p:val>
                                            <p:fltVal val="0"/>
                                          </p:val>
                                        </p:tav>
                                        <p:tav tm="100000">
                                          <p:val>
                                            <p:strVal val="#ppt_w"/>
                                          </p:val>
                                        </p:tav>
                                      </p:tavLst>
                                    </p:anim>
                                    <p:anim calcmode="lin" valueType="num">
                                      <p:cBhvr>
                                        <p:cTn id="42" dur="1000" fill="hold"/>
                                        <p:tgtEl>
                                          <p:spTgt spid="3"/>
                                        </p:tgtEl>
                                        <p:attrNameLst>
                                          <p:attrName>ppt_h</p:attrName>
                                        </p:attrNameLst>
                                      </p:cBhvr>
                                      <p:tavLst>
                                        <p:tav tm="0">
                                          <p:val>
                                            <p:fltVal val="0"/>
                                          </p:val>
                                        </p:tav>
                                        <p:tav tm="100000">
                                          <p:val>
                                            <p:strVal val="#ppt_h"/>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9470"/>
                                        </p:tgtEl>
                                        <p:attrNameLst>
                                          <p:attrName>style.visibility</p:attrName>
                                        </p:attrNameLst>
                                      </p:cBhvr>
                                      <p:to>
                                        <p:strVal val="visible"/>
                                      </p:to>
                                    </p:set>
                                  </p:childTnLst>
                                </p:cTn>
                              </p:par>
                            </p:childTnLst>
                          </p:cTn>
                        </p:par>
                        <p:par>
                          <p:cTn id="47" fill="hold" nodeType="afterGroup">
                            <p:stCondLst>
                              <p:cond delay="0"/>
                            </p:stCondLst>
                            <p:childTnLst>
                              <p:par>
                                <p:cTn id="48" presetID="35" presetClass="path" presetSubtype="0" accel="50000" decel="50000" fill="hold" nodeType="afterEffect">
                                  <p:stCondLst>
                                    <p:cond delay="0"/>
                                  </p:stCondLst>
                                  <p:childTnLst>
                                    <p:animMotion origin="layout" path="M 0.07865 -0.03748 L 0.00174 0.01203 " pathEditMode="relative" rAng="0" ptsTypes="AA">
                                      <p:cBhvr>
                                        <p:cTn id="49" dur="2000" fill="hold"/>
                                        <p:tgtEl>
                                          <p:spTgt spid="19470"/>
                                        </p:tgtEl>
                                        <p:attrNameLst>
                                          <p:attrName>ppt_x</p:attrName>
                                          <p:attrName>ppt_y</p:attrName>
                                        </p:attrNameLst>
                                      </p:cBhvr>
                                      <p:rCtr x="-3854" y="2475"/>
                                    </p:animMotion>
                                  </p:childTnLst>
                                </p:cTn>
                              </p:par>
                            </p:childTnLst>
                          </p:cTn>
                        </p:par>
                        <p:par>
                          <p:cTn id="50" fill="hold" nodeType="afterGroup">
                            <p:stCondLst>
                              <p:cond delay="2000"/>
                            </p:stCondLst>
                            <p:childTnLst>
                              <p:par>
                                <p:cTn id="51" presetID="1" presetClass="entr" presetSubtype="0" fill="hold" grpId="0" nodeType="afterEffect">
                                  <p:stCondLst>
                                    <p:cond delay="0"/>
                                  </p:stCondLst>
                                  <p:childTnLst>
                                    <p:set>
                                      <p:cBhvr>
                                        <p:cTn id="52" dur="1" fill="hold">
                                          <p:stCondLst>
                                            <p:cond delay="0"/>
                                          </p:stCondLst>
                                        </p:cTn>
                                        <p:tgtEl>
                                          <p:spTgt spid="19471"/>
                                        </p:tgtEl>
                                        <p:attrNameLst>
                                          <p:attrName>style.visibility</p:attrName>
                                        </p:attrNameLst>
                                      </p:cBhvr>
                                      <p:to>
                                        <p:strVal val="visible"/>
                                      </p:to>
                                    </p:set>
                                  </p:childTnLst>
                                </p:cTn>
                              </p:par>
                            </p:childTnLst>
                          </p:cTn>
                        </p:par>
                        <p:par>
                          <p:cTn id="53" fill="hold" nodeType="afterGroup">
                            <p:stCondLst>
                              <p:cond delay="2000"/>
                            </p:stCondLst>
                            <p:childTnLst>
                              <p:par>
                                <p:cTn id="54" presetID="23" presetClass="entr" presetSubtype="16" fill="hold" grpId="0" nodeType="afterEffect">
                                  <p:stCondLst>
                                    <p:cond delay="0"/>
                                  </p:stCondLst>
                                  <p:childTnLst>
                                    <p:set>
                                      <p:cBhvr>
                                        <p:cTn id="55" dur="1" fill="hold">
                                          <p:stCondLst>
                                            <p:cond delay="0"/>
                                          </p:stCondLst>
                                        </p:cTn>
                                        <p:tgtEl>
                                          <p:spTgt spid="2"/>
                                        </p:tgtEl>
                                        <p:attrNameLst>
                                          <p:attrName>style.visibility</p:attrName>
                                        </p:attrNameLst>
                                      </p:cBhvr>
                                      <p:to>
                                        <p:strVal val="visible"/>
                                      </p:to>
                                    </p:set>
                                    <p:anim calcmode="lin" valueType="num">
                                      <p:cBhvr>
                                        <p:cTn id="56" dur="1000" fill="hold"/>
                                        <p:tgtEl>
                                          <p:spTgt spid="2"/>
                                        </p:tgtEl>
                                        <p:attrNameLst>
                                          <p:attrName>ppt_w</p:attrName>
                                        </p:attrNameLst>
                                      </p:cBhvr>
                                      <p:tavLst>
                                        <p:tav tm="0">
                                          <p:val>
                                            <p:fltVal val="0"/>
                                          </p:val>
                                        </p:tav>
                                        <p:tav tm="100000">
                                          <p:val>
                                            <p:strVal val="#ppt_w"/>
                                          </p:val>
                                        </p:tav>
                                      </p:tavLst>
                                    </p:anim>
                                    <p:anim calcmode="lin" valueType="num">
                                      <p:cBhvr>
                                        <p:cTn id="57" dur="1000" fill="hold"/>
                                        <p:tgtEl>
                                          <p:spTgt spid="2"/>
                                        </p:tgtEl>
                                        <p:attrNameLst>
                                          <p:attrName>ppt_h</p:attrName>
                                        </p:attrNameLst>
                                      </p:cBhvr>
                                      <p:tavLst>
                                        <p:tav tm="0">
                                          <p:val>
                                            <p:fltVal val="0"/>
                                          </p:val>
                                        </p:tav>
                                        <p:tav tm="100000">
                                          <p:val>
                                            <p:strVal val="#ppt_h"/>
                                          </p:val>
                                        </p:tav>
                                      </p:tavLst>
                                    </p:anim>
                                  </p:childTnLst>
                                </p:cTn>
                              </p:par>
                              <p:par>
                                <p:cTn id="58" presetID="23" presetClass="entr" presetSubtype="16" fill="hold" grpId="0" nodeType="withEffect">
                                  <p:stCondLst>
                                    <p:cond delay="0"/>
                                  </p:stCondLst>
                                  <p:childTnLst>
                                    <p:set>
                                      <p:cBhvr>
                                        <p:cTn id="59" dur="1" fill="hold">
                                          <p:stCondLst>
                                            <p:cond delay="0"/>
                                          </p:stCondLst>
                                        </p:cTn>
                                        <p:tgtEl>
                                          <p:spTgt spid="19461"/>
                                        </p:tgtEl>
                                        <p:attrNameLst>
                                          <p:attrName>style.visibility</p:attrName>
                                        </p:attrNameLst>
                                      </p:cBhvr>
                                      <p:to>
                                        <p:strVal val="visible"/>
                                      </p:to>
                                    </p:set>
                                    <p:anim calcmode="lin" valueType="num">
                                      <p:cBhvr>
                                        <p:cTn id="60" dur="500" fill="hold"/>
                                        <p:tgtEl>
                                          <p:spTgt spid="19461"/>
                                        </p:tgtEl>
                                        <p:attrNameLst>
                                          <p:attrName>ppt_w</p:attrName>
                                        </p:attrNameLst>
                                      </p:cBhvr>
                                      <p:tavLst>
                                        <p:tav tm="0">
                                          <p:val>
                                            <p:fltVal val="0"/>
                                          </p:val>
                                        </p:tav>
                                        <p:tav tm="100000">
                                          <p:val>
                                            <p:strVal val="#ppt_w"/>
                                          </p:val>
                                        </p:tav>
                                      </p:tavLst>
                                    </p:anim>
                                    <p:anim calcmode="lin" valueType="num">
                                      <p:cBhvr>
                                        <p:cTn id="61" dur="500" fill="hold"/>
                                        <p:tgtEl>
                                          <p:spTgt spid="1946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3" grpId="0"/>
      <p:bldP spid="19471" grpId="0"/>
      <p:bldP spid="19472" grpId="0"/>
      <p:bldP spid="44041" grpId="0" animBg="1"/>
      <p:bldP spid="2" grpId="0" animBg="1"/>
      <p:bldP spid="3" grpId="0" animBg="1"/>
      <p:bldP spid="1946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6625E85A-6642-4A31-8C1D-44ADBB46F596}"/>
              </a:ext>
            </a:extLst>
          </p:cNvPr>
          <p:cNvSpPr>
            <a:spLocks noGrp="1"/>
          </p:cNvSpPr>
          <p:nvPr>
            <p:ph type="title"/>
          </p:nvPr>
        </p:nvSpPr>
        <p:spPr/>
        <p:txBody>
          <a:bodyPr/>
          <a:lstStyle/>
          <a:p>
            <a:pPr eaLnBrk="1" hangingPunct="1"/>
            <a:r>
              <a:rPr lang="en-US" altLang="cs-CZ" sz="3600" b="1"/>
              <a:t>Sticky Prices</a:t>
            </a:r>
          </a:p>
        </p:txBody>
      </p:sp>
      <p:sp>
        <p:nvSpPr>
          <p:cNvPr id="29699" name="Text Box 5">
            <a:extLst>
              <a:ext uri="{FF2B5EF4-FFF2-40B4-BE49-F238E27FC236}">
                <a16:creationId xmlns:a16="http://schemas.microsoft.com/office/drawing/2014/main" id="{16BA50EB-B4B8-4DA2-A898-BC18C88C9F0C}"/>
              </a:ext>
            </a:extLst>
          </p:cNvPr>
          <p:cNvSpPr txBox="1">
            <a:spLocks noChangeArrowheads="1"/>
          </p:cNvSpPr>
          <p:nvPr/>
        </p:nvSpPr>
        <p:spPr bwMode="auto">
          <a:xfrm>
            <a:off x="0" y="6581775"/>
            <a:ext cx="838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50000"/>
              </a:spcBef>
              <a:buClrTx/>
              <a:buFontTx/>
              <a:buNone/>
            </a:pPr>
            <a:r>
              <a:rPr lang="en-US" altLang="cs-CZ" sz="1200" b="1">
                <a:solidFill>
                  <a:schemeClr val="bg1"/>
                </a:solidFill>
              </a:rPr>
              <a:t>LO5</a:t>
            </a:r>
          </a:p>
        </p:txBody>
      </p:sp>
      <p:graphicFrame>
        <p:nvGraphicFramePr>
          <p:cNvPr id="14392" name="Group 56">
            <a:extLst>
              <a:ext uri="{FF2B5EF4-FFF2-40B4-BE49-F238E27FC236}">
                <a16:creationId xmlns:a16="http://schemas.microsoft.com/office/drawing/2014/main" id="{268D50B1-2319-43AD-ADE4-0BBB65516B13}"/>
              </a:ext>
            </a:extLst>
          </p:cNvPr>
          <p:cNvGraphicFramePr>
            <a:graphicFrameLocks noGrp="1"/>
          </p:cNvGraphicFramePr>
          <p:nvPr/>
        </p:nvGraphicFramePr>
        <p:xfrm>
          <a:off x="1371600" y="914400"/>
          <a:ext cx="6096000" cy="5211884"/>
        </p:xfrm>
        <a:graphic>
          <a:graphicData uri="http://schemas.openxmlformats.org/drawingml/2006/table">
            <a:tbl>
              <a:tblPr/>
              <a:tblGrid>
                <a:gridCol w="39624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tblGrid>
              <a:tr h="457174">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24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Item</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24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Months</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Coin-operated laundry machines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46.4</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01"/>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Newspapers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29.9</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02"/>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Haircuts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25.5</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03"/>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Taxi fare</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19.7</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04"/>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Veterinary services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14.9</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05"/>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Magazines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11.2</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06"/>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Computer software</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5.5</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07"/>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Beer</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4.3</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08"/>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Microwaves ovens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3.0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09"/>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Milk</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2.4</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10"/>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Electricity</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1.8</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11"/>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Airline tickets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1.0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12"/>
                  </a:ext>
                </a:extLst>
              </a:tr>
              <a:tr h="365738">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Gasoline</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EF7F8"/>
                    </a:solidFill>
                  </a:tcPr>
                </a:tc>
                <a:tc>
                  <a:txBody>
                    <a:bodyPr/>
                    <a:lstStyle>
                      <a:lvl1pPr eaLnBrk="0" hangingPunct="0">
                        <a:spcBef>
                          <a:spcPct val="20000"/>
                        </a:spcBef>
                        <a:buClr>
                          <a:srgbClr val="3399FF"/>
                        </a:buClr>
                        <a:defRPr sz="2400">
                          <a:solidFill>
                            <a:schemeClr val="tx1"/>
                          </a:solidFill>
                          <a:latin typeface="Arial" panose="020B0604020202020204" pitchFamily="34" charset="0"/>
                        </a:defRPr>
                      </a:lvl1pPr>
                      <a:lvl2pPr marL="742950" indent="-285750" eaLnBrk="0" hangingPunct="0">
                        <a:spcBef>
                          <a:spcPct val="20000"/>
                        </a:spcBef>
                        <a:buClr>
                          <a:srgbClr val="3399FF"/>
                        </a:buClr>
                        <a:defRPr sz="2000">
                          <a:solidFill>
                            <a:schemeClr val="tx1"/>
                          </a:solidFill>
                          <a:latin typeface="Arial" panose="020B0604020202020204" pitchFamily="34" charset="0"/>
                        </a:defRPr>
                      </a:lvl2pPr>
                      <a:lvl3pPr marL="1143000" indent="-228600" eaLnBrk="0" hangingPunct="0">
                        <a:spcBef>
                          <a:spcPct val="20000"/>
                        </a:spcBef>
                        <a:buClr>
                          <a:srgbClr val="3399FF"/>
                        </a:buClr>
                        <a:defRPr sz="2000">
                          <a:solidFill>
                            <a:schemeClr val="tx1"/>
                          </a:solidFill>
                          <a:latin typeface="Arial" panose="020B0604020202020204" pitchFamily="34" charset="0"/>
                        </a:defRPr>
                      </a:lvl3pPr>
                      <a:lvl4pPr marL="1600200" indent="-228600" eaLnBrk="0" hangingPunct="0">
                        <a:spcBef>
                          <a:spcPct val="20000"/>
                        </a:spcBef>
                        <a:buClr>
                          <a:srgbClr val="3399FF"/>
                        </a:buClr>
                        <a:defRPr>
                          <a:solidFill>
                            <a:schemeClr val="tx1"/>
                          </a:solidFill>
                          <a:latin typeface="Arial" panose="020B0604020202020204" pitchFamily="34" charset="0"/>
                        </a:defRPr>
                      </a:lvl4pPr>
                      <a:lvl5pPr marL="2057400" indent="-228600" eaLnBrk="0" hangingPunct="0">
                        <a:spcBef>
                          <a:spcPct val="20000"/>
                        </a:spcBef>
                        <a:buClr>
                          <a:srgbClr val="3399FF"/>
                        </a:buClr>
                        <a:defRPr>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defRPr>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defRPr>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defRPr>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3399FF"/>
                        </a:buClr>
                        <a:buSzTx/>
                        <a:buFontTx/>
                        <a:buNone/>
                        <a:tabLst/>
                      </a:pPr>
                      <a:r>
                        <a:rPr kumimoji="0" lang="en-US" altLang="cs-CZ" sz="1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0.6</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EF7F8"/>
                    </a:solidFill>
                  </a:tcPr>
                </a:tc>
                <a:extLst>
                  <a:ext uri="{0D108BD9-81ED-4DB2-BD59-A6C34878D82A}">
                    <a16:rowId xmlns:a16="http://schemas.microsoft.com/office/drawing/2014/main" val="10013"/>
                  </a:ext>
                </a:extLst>
              </a:tr>
            </a:tbl>
          </a:graphicData>
        </a:graphic>
      </p:graphicFrame>
      <p:sp>
        <p:nvSpPr>
          <p:cNvPr id="29747" name="Text Box 58">
            <a:extLst>
              <a:ext uri="{FF2B5EF4-FFF2-40B4-BE49-F238E27FC236}">
                <a16:creationId xmlns:a16="http://schemas.microsoft.com/office/drawing/2014/main" id="{7355B309-DA6B-49F0-92CE-9E65CDE4F26C}"/>
              </a:ext>
            </a:extLst>
          </p:cNvPr>
          <p:cNvSpPr txBox="1">
            <a:spLocks noChangeArrowheads="1"/>
          </p:cNvSpPr>
          <p:nvPr/>
        </p:nvSpPr>
        <p:spPr bwMode="auto">
          <a:xfrm>
            <a:off x="609600" y="6172200"/>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50000"/>
              </a:spcBef>
              <a:buClrTx/>
              <a:buFontTx/>
              <a:buNone/>
            </a:pPr>
            <a:r>
              <a:rPr lang="en-US" altLang="cs-CZ" sz="1200" i="1"/>
              <a:t>Source: </a:t>
            </a:r>
            <a:r>
              <a:rPr lang="en-US" altLang="cs-CZ" sz="1200"/>
              <a:t>Mark Bils and Peter J. Klenow, “Some Evidence on the Importance of Sticky Prices”,</a:t>
            </a:r>
            <a:r>
              <a:rPr lang="en-US" altLang="cs-CZ" sz="1200" i="1"/>
              <a:t> Journal of Political Economy, </a:t>
            </a:r>
            <a:r>
              <a:rPr lang="en-US" altLang="cs-CZ" sz="1200"/>
              <a:t>October 2004, pp 947-985, Used with permission of The University of Chicago Press.</a:t>
            </a:r>
          </a:p>
        </p:txBody>
      </p:sp>
      <p:sp>
        <p:nvSpPr>
          <p:cNvPr id="29748" name="Text Box 11">
            <a:extLst>
              <a:ext uri="{FF2B5EF4-FFF2-40B4-BE49-F238E27FC236}">
                <a16:creationId xmlns:a16="http://schemas.microsoft.com/office/drawing/2014/main" id="{35341BC0-3DF8-499F-BA31-746A61FE34DD}"/>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400">
                <a:solidFill>
                  <a:schemeClr val="bg1"/>
                </a:solidFill>
                <a:cs typeface="Arial" panose="020B0604020202020204" pitchFamily="34" charset="0"/>
              </a:rPr>
              <a:t>23-</a:t>
            </a:r>
            <a:fld id="{72755AC4-6374-4494-B939-A6B48E3F1A8B}" type="slidenum">
              <a:rPr lang="en-US" altLang="cs-CZ" sz="1400">
                <a:solidFill>
                  <a:schemeClr val="bg1"/>
                </a:solidFill>
                <a:cs typeface="Arial" panose="020B0604020202020204" pitchFamily="34" charset="0"/>
              </a:rPr>
              <a:pPr eaLnBrk="1" hangingPunct="1">
                <a:spcBef>
                  <a:spcPct val="0"/>
                </a:spcBef>
                <a:buClrTx/>
                <a:buFontTx/>
                <a:buNone/>
              </a:pPr>
              <a:t>22</a:t>
            </a:fld>
            <a:endParaRPr lang="en-US" altLang="cs-CZ" sz="1400">
              <a:solidFill>
                <a:schemeClr val="bg1"/>
              </a:solidFill>
              <a:cs typeface="Arial" panose="020B0604020202020204" pitchFamily="34" charset="0"/>
            </a:endParaRPr>
          </a:p>
        </p:txBody>
      </p:sp>
    </p:spTree>
    <p:extLst>
      <p:ext uri="{BB962C8B-B14F-4D97-AF65-F5344CB8AC3E}">
        <p14:creationId xmlns:p14="http://schemas.microsoft.com/office/powerpoint/2010/main" val="32140137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402D4D8A-82AE-4B60-96ED-9DB357FF808D}"/>
              </a:ext>
            </a:extLst>
          </p:cNvPr>
          <p:cNvSpPr>
            <a:spLocks noGrp="1"/>
          </p:cNvSpPr>
          <p:nvPr>
            <p:ph type="title"/>
          </p:nvPr>
        </p:nvSpPr>
        <p:spPr/>
        <p:txBody>
          <a:bodyPr/>
          <a:lstStyle/>
          <a:p>
            <a:pPr eaLnBrk="1" hangingPunct="1"/>
            <a:r>
              <a:rPr lang="en-US" altLang="cs-CZ" sz="3600" b="1"/>
              <a:t>Sticky Prices</a:t>
            </a:r>
          </a:p>
        </p:txBody>
      </p:sp>
      <p:sp>
        <p:nvSpPr>
          <p:cNvPr id="31747" name="Content Placeholder 2">
            <a:extLst>
              <a:ext uri="{FF2B5EF4-FFF2-40B4-BE49-F238E27FC236}">
                <a16:creationId xmlns:a16="http://schemas.microsoft.com/office/drawing/2014/main" id="{6D98396E-01EE-4F32-BA12-F5128476C273}"/>
              </a:ext>
            </a:extLst>
          </p:cNvPr>
          <p:cNvSpPr>
            <a:spLocks noGrp="1"/>
          </p:cNvSpPr>
          <p:nvPr>
            <p:ph idx="1"/>
          </p:nvPr>
        </p:nvSpPr>
        <p:spPr/>
        <p:txBody>
          <a:bodyPr/>
          <a:lstStyle/>
          <a:p>
            <a:pPr eaLnBrk="1" hangingPunct="1">
              <a:buSzPct val="125000"/>
            </a:pPr>
            <a:r>
              <a:rPr lang="en-US" altLang="cs-CZ" sz="3600"/>
              <a:t>Many prices are sticky in the short run</a:t>
            </a:r>
          </a:p>
          <a:p>
            <a:pPr lvl="1" eaLnBrk="1" hangingPunct="1">
              <a:buSzPct val="125000"/>
            </a:pPr>
            <a:r>
              <a:rPr lang="en-US" altLang="cs-CZ" sz="3600">
                <a:ea typeface="ＭＳ Ｐゴシック" panose="020B0600070205080204" pitchFamily="34" charset="-128"/>
              </a:rPr>
              <a:t>Consumers prefer stable prices</a:t>
            </a:r>
          </a:p>
          <a:p>
            <a:pPr lvl="1" eaLnBrk="1" hangingPunct="1">
              <a:buSzPct val="125000"/>
            </a:pPr>
            <a:r>
              <a:rPr lang="en-US" altLang="cs-CZ" sz="3600">
                <a:ea typeface="ＭＳ Ｐゴシック" panose="020B0600070205080204" pitchFamily="34" charset="-128"/>
              </a:rPr>
              <a:t>Firms want to avoid price wars</a:t>
            </a:r>
          </a:p>
          <a:p>
            <a:pPr eaLnBrk="1" hangingPunct="1">
              <a:buSzPct val="125000"/>
            </a:pPr>
            <a:r>
              <a:rPr lang="en-US" altLang="cs-CZ" sz="3600"/>
              <a:t>All prices are flexible in the long run</a:t>
            </a:r>
          </a:p>
          <a:p>
            <a:pPr lvl="1" eaLnBrk="1" hangingPunct="1">
              <a:buSzPct val="125000"/>
            </a:pPr>
            <a:r>
              <a:rPr lang="en-US" altLang="cs-CZ" sz="3600">
                <a:ea typeface="ＭＳ Ｐゴシック" panose="020B0600070205080204" pitchFamily="34" charset="-128"/>
              </a:rPr>
              <a:t>Firms adjust to unexpected, but permanent changes in demand</a:t>
            </a:r>
          </a:p>
        </p:txBody>
      </p:sp>
      <p:sp>
        <p:nvSpPr>
          <p:cNvPr id="15364" name="Text Box 5">
            <a:extLst>
              <a:ext uri="{FF2B5EF4-FFF2-40B4-BE49-F238E27FC236}">
                <a16:creationId xmlns:a16="http://schemas.microsoft.com/office/drawing/2014/main" id="{BF498B56-BB29-475C-938F-4E48903E570E}"/>
              </a:ext>
            </a:extLst>
          </p:cNvPr>
          <p:cNvSpPr txBox="1">
            <a:spLocks noChangeArrowheads="1"/>
          </p:cNvSpPr>
          <p:nvPr/>
        </p:nvSpPr>
        <p:spPr bwMode="auto">
          <a:xfrm>
            <a:off x="0" y="6581775"/>
            <a:ext cx="762000" cy="276225"/>
          </a:xfrm>
          <a:prstGeom prst="rect">
            <a:avLst/>
          </a:prstGeom>
          <a:noFill/>
          <a:ln w="9525">
            <a:noFill/>
            <a:miter lim="800000"/>
            <a:headEnd/>
            <a:tailEnd/>
          </a:ln>
          <a:effectLst/>
        </p:spPr>
        <p:txBody>
          <a:bodyPr>
            <a:spAutoFit/>
          </a:bodyPr>
          <a:lstStyle/>
          <a:p>
            <a:pPr eaLnBrk="1" hangingPunct="1">
              <a:spcBef>
                <a:spcPct val="50000"/>
              </a:spcBef>
              <a:defRPr/>
            </a:pPr>
            <a:r>
              <a:rPr lang="en-US" sz="1200" b="1" dirty="0">
                <a:solidFill>
                  <a:schemeClr val="bg1"/>
                </a:solidFill>
                <a:latin typeface="+mn-lt"/>
                <a:ea typeface="ＭＳ Ｐゴシック" pitchFamily="23" charset="-128"/>
              </a:rPr>
              <a:t>LO5</a:t>
            </a:r>
          </a:p>
        </p:txBody>
      </p:sp>
      <p:sp>
        <p:nvSpPr>
          <p:cNvPr id="31749" name="Text Box 11">
            <a:extLst>
              <a:ext uri="{FF2B5EF4-FFF2-40B4-BE49-F238E27FC236}">
                <a16:creationId xmlns:a16="http://schemas.microsoft.com/office/drawing/2014/main" id="{E118EC69-FB0C-4F68-8D2A-4BED8F07ECDF}"/>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400">
                <a:solidFill>
                  <a:schemeClr val="bg1"/>
                </a:solidFill>
                <a:cs typeface="Arial" panose="020B0604020202020204" pitchFamily="34" charset="0"/>
              </a:rPr>
              <a:t>23-</a:t>
            </a:r>
            <a:fld id="{AAC5BB1B-60D8-4365-8C9E-4DF1AD3DF148}" type="slidenum">
              <a:rPr lang="en-US" altLang="cs-CZ" sz="1400">
                <a:solidFill>
                  <a:schemeClr val="bg1"/>
                </a:solidFill>
                <a:cs typeface="Arial" panose="020B0604020202020204" pitchFamily="34" charset="0"/>
              </a:rPr>
              <a:pPr eaLnBrk="1" hangingPunct="1">
                <a:spcBef>
                  <a:spcPct val="0"/>
                </a:spcBef>
                <a:buClrTx/>
                <a:buFontTx/>
                <a:buNone/>
              </a:pPr>
              <a:t>23</a:t>
            </a:fld>
            <a:endParaRPr lang="en-US" altLang="cs-CZ" sz="1400">
              <a:solidFill>
                <a:schemeClr val="bg1"/>
              </a:solidFill>
              <a:cs typeface="Arial" panose="020B0604020202020204" pitchFamily="34" charset="0"/>
            </a:endParaRPr>
          </a:p>
        </p:txBody>
      </p:sp>
    </p:spTree>
    <p:extLst>
      <p:ext uri="{BB962C8B-B14F-4D97-AF65-F5344CB8AC3E}">
        <p14:creationId xmlns:p14="http://schemas.microsoft.com/office/powerpoint/2010/main" val="2670945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C0E4BE29-4572-4D3A-95F6-762C5CB13FC5}"/>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5123" name="Rectangle 2">
            <a:extLst>
              <a:ext uri="{FF2B5EF4-FFF2-40B4-BE49-F238E27FC236}">
                <a16:creationId xmlns:a16="http://schemas.microsoft.com/office/drawing/2014/main" id="{8ED24041-76DF-440E-9C45-F31276324916}"/>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Aggregate Demand</a:t>
            </a:r>
          </a:p>
        </p:txBody>
      </p:sp>
      <p:sp>
        <p:nvSpPr>
          <p:cNvPr id="5124" name="Rectangle 3">
            <a:extLst>
              <a:ext uri="{FF2B5EF4-FFF2-40B4-BE49-F238E27FC236}">
                <a16:creationId xmlns:a16="http://schemas.microsoft.com/office/drawing/2014/main" id="{A592AD41-CF01-4255-BF59-6BB485CBA801}"/>
              </a:ext>
            </a:extLst>
          </p:cNvPr>
          <p:cNvSpPr>
            <a:spLocks noGrp="1" noChangeArrowheads="1"/>
          </p:cNvSpPr>
          <p:nvPr>
            <p:ph type="body" idx="1"/>
          </p:nvPr>
        </p:nvSpPr>
        <p:spPr>
          <a:xfrm>
            <a:off x="457200" y="1066800"/>
            <a:ext cx="8229600" cy="4525963"/>
          </a:xfrm>
        </p:spPr>
        <p:txBody>
          <a:bodyPr/>
          <a:lstStyle/>
          <a:p>
            <a:pPr eaLnBrk="1" hangingPunct="1">
              <a:buClr>
                <a:srgbClr val="3399FF"/>
              </a:buClr>
              <a:buSzPct val="125000"/>
            </a:pPr>
            <a:r>
              <a:rPr lang="en-US" altLang="cs-CZ" sz="3600" dirty="0"/>
              <a:t>Real GDP desired at each price level</a:t>
            </a:r>
          </a:p>
        </p:txBody>
      </p:sp>
      <p:sp>
        <p:nvSpPr>
          <p:cNvPr id="5125" name="Rectangle 4">
            <a:extLst>
              <a:ext uri="{FF2B5EF4-FFF2-40B4-BE49-F238E27FC236}">
                <a16:creationId xmlns:a16="http://schemas.microsoft.com/office/drawing/2014/main" id="{0DAF43B6-08E9-4204-A0DF-E6F8D9711A3B}"/>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5126" name="Text Box 7">
            <a:extLst>
              <a:ext uri="{FF2B5EF4-FFF2-40B4-BE49-F238E27FC236}">
                <a16:creationId xmlns:a16="http://schemas.microsoft.com/office/drawing/2014/main" id="{69E42AF6-C1F9-4EE9-85CB-304F216EAD1A}"/>
              </a:ext>
            </a:extLst>
          </p:cNvPr>
          <p:cNvSpPr txBox="1">
            <a:spLocks noChangeArrowheads="1"/>
          </p:cNvSpPr>
          <p:nvPr/>
        </p:nvSpPr>
        <p:spPr bwMode="auto">
          <a:xfrm>
            <a:off x="0" y="6583363"/>
            <a:ext cx="533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LO1</a:t>
            </a:r>
          </a:p>
        </p:txBody>
      </p:sp>
      <p:sp>
        <p:nvSpPr>
          <p:cNvPr id="5127" name="Text Box 11">
            <a:extLst>
              <a:ext uri="{FF2B5EF4-FFF2-40B4-BE49-F238E27FC236}">
                <a16:creationId xmlns:a16="http://schemas.microsoft.com/office/drawing/2014/main" id="{B3668953-CAFE-4CF3-8DFE-D1BD83820F39}"/>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F2EDC72F-EA1A-439B-9FE3-846B738DA73E}"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24</a:t>
            </a:fld>
            <a:endParaRPr lang="en-US" altLang="cs-CZ" sz="1400">
              <a:solidFill>
                <a:schemeClr val="bg1"/>
              </a:solidFill>
              <a:ea typeface="ＭＳ Ｐゴシック" panose="020B0600070205080204" pitchFamily="34" charset="-128"/>
              <a:cs typeface="Arial" panose="020B0604020202020204" pitchFamily="34" charset="0"/>
            </a:endParaRPr>
          </a:p>
        </p:txBody>
      </p:sp>
      <p:pic>
        <p:nvPicPr>
          <p:cNvPr id="9" name="Picture 1">
            <a:extLst>
              <a:ext uri="{FF2B5EF4-FFF2-40B4-BE49-F238E27FC236}">
                <a16:creationId xmlns:a16="http://schemas.microsoft.com/office/drawing/2014/main" id="{8CC078F0-14C6-4E64-A78F-64F900325D2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4538" y="1552575"/>
            <a:ext cx="5132387" cy="465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a:extLst>
              <a:ext uri="{FF2B5EF4-FFF2-40B4-BE49-F238E27FC236}">
                <a16:creationId xmlns:a16="http://schemas.microsoft.com/office/drawing/2014/main" id="{F006B13C-9307-4553-BF82-D2CF8616DF16}"/>
              </a:ext>
            </a:extLst>
          </p:cNvPr>
          <p:cNvSpPr>
            <a:spLocks noChangeArrowheads="1"/>
          </p:cNvSpPr>
          <p:nvPr/>
        </p:nvSpPr>
        <p:spPr bwMode="auto">
          <a:xfrm>
            <a:off x="2057400" y="1552575"/>
            <a:ext cx="5089525" cy="4495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1" name="Text Box 17">
            <a:extLst>
              <a:ext uri="{FF2B5EF4-FFF2-40B4-BE49-F238E27FC236}">
                <a16:creationId xmlns:a16="http://schemas.microsoft.com/office/drawing/2014/main" id="{070C11B5-5A6B-4D04-AD18-0238DFC0CDF9}"/>
              </a:ext>
            </a:extLst>
          </p:cNvPr>
          <p:cNvSpPr txBox="1">
            <a:spLocks noChangeArrowheads="1"/>
          </p:cNvSpPr>
          <p:nvPr/>
        </p:nvSpPr>
        <p:spPr bwMode="auto">
          <a:xfrm>
            <a:off x="2936875" y="6096000"/>
            <a:ext cx="31591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Real domestic output, GDP</a:t>
            </a:r>
          </a:p>
        </p:txBody>
      </p:sp>
      <p:sp>
        <p:nvSpPr>
          <p:cNvPr id="12" name="Text Box 18">
            <a:extLst>
              <a:ext uri="{FF2B5EF4-FFF2-40B4-BE49-F238E27FC236}">
                <a16:creationId xmlns:a16="http://schemas.microsoft.com/office/drawing/2014/main" id="{DFF88BD5-52FE-492A-BA74-893DDEC47612}"/>
              </a:ext>
            </a:extLst>
          </p:cNvPr>
          <p:cNvSpPr txBox="1">
            <a:spLocks noChangeArrowheads="1"/>
          </p:cNvSpPr>
          <p:nvPr/>
        </p:nvSpPr>
        <p:spPr bwMode="auto">
          <a:xfrm rot="16200000">
            <a:off x="1056482" y="3545681"/>
            <a:ext cx="13271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Price level</a:t>
            </a:r>
          </a:p>
        </p:txBody>
      </p:sp>
      <p:sp>
        <p:nvSpPr>
          <p:cNvPr id="13" name="Arc 28">
            <a:extLst>
              <a:ext uri="{FF2B5EF4-FFF2-40B4-BE49-F238E27FC236}">
                <a16:creationId xmlns:a16="http://schemas.microsoft.com/office/drawing/2014/main" id="{3CEA6C91-4763-451C-95BE-EBC59AA2AB43}"/>
              </a:ext>
            </a:extLst>
          </p:cNvPr>
          <p:cNvSpPr>
            <a:spLocks/>
          </p:cNvSpPr>
          <p:nvPr/>
        </p:nvSpPr>
        <p:spPr bwMode="auto">
          <a:xfrm rot="20383436" flipH="1" flipV="1">
            <a:off x="4033838" y="1636713"/>
            <a:ext cx="3262312" cy="3743325"/>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66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4" name="Text Box 30">
            <a:extLst>
              <a:ext uri="{FF2B5EF4-FFF2-40B4-BE49-F238E27FC236}">
                <a16:creationId xmlns:a16="http://schemas.microsoft.com/office/drawing/2014/main" id="{184BFB3E-8B6A-49FE-9101-DC24C4AA1FEC}"/>
              </a:ext>
            </a:extLst>
          </p:cNvPr>
          <p:cNvSpPr txBox="1">
            <a:spLocks noChangeArrowheads="1"/>
          </p:cNvSpPr>
          <p:nvPr/>
        </p:nvSpPr>
        <p:spPr bwMode="auto">
          <a:xfrm>
            <a:off x="5780088" y="5122863"/>
            <a:ext cx="5524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1" i="1"/>
              <a:t>AD</a:t>
            </a:r>
          </a:p>
        </p:txBody>
      </p:sp>
      <p:sp>
        <p:nvSpPr>
          <p:cNvPr id="15" name="Text Box 15">
            <a:extLst>
              <a:ext uri="{FF2B5EF4-FFF2-40B4-BE49-F238E27FC236}">
                <a16:creationId xmlns:a16="http://schemas.microsoft.com/office/drawing/2014/main" id="{A6092AF8-6AF3-43B8-BEF6-952C7A8E87A7}"/>
              </a:ext>
            </a:extLst>
          </p:cNvPr>
          <p:cNvSpPr txBox="1">
            <a:spLocks noChangeArrowheads="1"/>
          </p:cNvSpPr>
          <p:nvPr/>
        </p:nvSpPr>
        <p:spPr bwMode="auto">
          <a:xfrm>
            <a:off x="1752600" y="6019800"/>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1"/>
              <a:t>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childTnLst>
                                </p:cTn>
                              </p:par>
                              <p:par>
                                <p:cTn id="9" presetID="53" presetClass="entr" presetSubtype="16"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500" fill="hold"/>
                                        <p:tgtEl>
                                          <p:spTgt spid="9"/>
                                        </p:tgtEl>
                                        <p:attrNameLst>
                                          <p:attrName>ppt_w</p:attrName>
                                        </p:attrNameLst>
                                      </p:cBhvr>
                                      <p:tavLst>
                                        <p:tav tm="0">
                                          <p:val>
                                            <p:fltVal val="0"/>
                                          </p:val>
                                        </p:tav>
                                        <p:tav tm="100000">
                                          <p:val>
                                            <p:strVal val="#ppt_w"/>
                                          </p:val>
                                        </p:tav>
                                      </p:tavLst>
                                    </p:anim>
                                    <p:anim calcmode="lin" valueType="num">
                                      <p:cBhvr>
                                        <p:cTn id="12" dur="500" fill="hold"/>
                                        <p:tgtEl>
                                          <p:spTgt spid="9"/>
                                        </p:tgtEl>
                                        <p:attrNameLst>
                                          <p:attrName>ppt_h</p:attrName>
                                        </p:attrNameLst>
                                      </p:cBhvr>
                                      <p:tavLst>
                                        <p:tav tm="0">
                                          <p:val>
                                            <p:fltVal val="0"/>
                                          </p:val>
                                        </p:tav>
                                        <p:tav tm="100000">
                                          <p:val>
                                            <p:strVal val="#ppt_h"/>
                                          </p:val>
                                        </p:tav>
                                      </p:tavLst>
                                    </p:anim>
                                    <p:animEffect transition="in" filter="fade">
                                      <p:cBhvr>
                                        <p:cTn id="13" dur="500"/>
                                        <p:tgtEl>
                                          <p:spTgt spid="9"/>
                                        </p:tgtEl>
                                      </p:cBhvr>
                                    </p:animEffect>
                                  </p:childTnLst>
                                </p:cTn>
                              </p:par>
                              <p:par>
                                <p:cTn id="14" presetID="23" presetClass="entr" presetSubtype="16"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 calcmode="lin" valueType="num">
                                      <p:cBhvr>
                                        <p:cTn id="16" dur="500" fill="hold"/>
                                        <p:tgtEl>
                                          <p:spTgt spid="12"/>
                                        </p:tgtEl>
                                        <p:attrNameLst>
                                          <p:attrName>ppt_w</p:attrName>
                                        </p:attrNameLst>
                                      </p:cBhvr>
                                      <p:tavLst>
                                        <p:tav tm="0">
                                          <p:val>
                                            <p:fltVal val="0"/>
                                          </p:val>
                                        </p:tav>
                                        <p:tav tm="100000">
                                          <p:val>
                                            <p:strVal val="#ppt_w"/>
                                          </p:val>
                                        </p:tav>
                                      </p:tavLst>
                                    </p:anim>
                                    <p:anim calcmode="lin" valueType="num">
                                      <p:cBhvr>
                                        <p:cTn id="17" dur="500" fill="hold"/>
                                        <p:tgtEl>
                                          <p:spTgt spid="12"/>
                                        </p:tgtEl>
                                        <p:attrNameLst>
                                          <p:attrName>ppt_h</p:attrName>
                                        </p:attrNameLst>
                                      </p:cBhvr>
                                      <p:tavLst>
                                        <p:tav tm="0">
                                          <p:val>
                                            <p:fltVal val="0"/>
                                          </p:val>
                                        </p:tav>
                                        <p:tav tm="100000">
                                          <p:val>
                                            <p:strVal val="#ppt_h"/>
                                          </p:val>
                                        </p:tav>
                                      </p:tavLst>
                                    </p:anim>
                                  </p:childTnLst>
                                </p:cTn>
                              </p:par>
                              <p:par>
                                <p:cTn id="18" presetID="23" presetClass="entr" presetSubtype="16"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 calcmode="lin" valueType="num">
                                      <p:cBhvr>
                                        <p:cTn id="20" dur="500" fill="hold"/>
                                        <p:tgtEl>
                                          <p:spTgt spid="11"/>
                                        </p:tgtEl>
                                        <p:attrNameLst>
                                          <p:attrName>ppt_w</p:attrName>
                                        </p:attrNameLst>
                                      </p:cBhvr>
                                      <p:tavLst>
                                        <p:tav tm="0">
                                          <p:val>
                                            <p:fltVal val="0"/>
                                          </p:val>
                                        </p:tav>
                                        <p:tav tm="100000">
                                          <p:val>
                                            <p:strVal val="#ppt_w"/>
                                          </p:val>
                                        </p:tav>
                                      </p:tavLst>
                                    </p:anim>
                                    <p:anim calcmode="lin" valueType="num">
                                      <p:cBhvr>
                                        <p:cTn id="21" dur="500" fill="hold"/>
                                        <p:tgtEl>
                                          <p:spTgt spid="11"/>
                                        </p:tgtEl>
                                        <p:attrNameLst>
                                          <p:attrName>ppt_h</p:attrName>
                                        </p:attrNameLst>
                                      </p:cBhvr>
                                      <p:tavLst>
                                        <p:tav tm="0">
                                          <p:val>
                                            <p:fltVal val="0"/>
                                          </p:val>
                                        </p:tav>
                                        <p:tav tm="100000">
                                          <p:val>
                                            <p:strVal val="#ppt_h"/>
                                          </p:val>
                                        </p:tav>
                                      </p:tavLst>
                                    </p:anim>
                                  </p:childTnLst>
                                </p:cTn>
                              </p:par>
                              <p:par>
                                <p:cTn id="22" presetID="23" presetClass="entr" presetSubtype="16"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 calcmode="lin" valueType="num">
                                      <p:cBhvr>
                                        <p:cTn id="24" dur="500" fill="hold"/>
                                        <p:tgtEl>
                                          <p:spTgt spid="15"/>
                                        </p:tgtEl>
                                        <p:attrNameLst>
                                          <p:attrName>ppt_w</p:attrName>
                                        </p:attrNameLst>
                                      </p:cBhvr>
                                      <p:tavLst>
                                        <p:tav tm="0">
                                          <p:val>
                                            <p:fltVal val="0"/>
                                          </p:val>
                                        </p:tav>
                                        <p:tav tm="100000">
                                          <p:val>
                                            <p:strVal val="#ppt_w"/>
                                          </p:val>
                                        </p:tav>
                                      </p:tavLst>
                                    </p:anim>
                                    <p:anim calcmode="lin" valueType="num">
                                      <p:cBhvr>
                                        <p:cTn id="25" dur="500" fill="hold"/>
                                        <p:tgtEl>
                                          <p:spTgt spid="15"/>
                                        </p:tgtEl>
                                        <p:attrNameLst>
                                          <p:attrName>ppt_h</p:attrName>
                                        </p:attrNameLst>
                                      </p:cBhvr>
                                      <p:tavLst>
                                        <p:tav tm="0">
                                          <p:val>
                                            <p:fltVal val="0"/>
                                          </p:val>
                                        </p:tav>
                                        <p:tav tm="100000">
                                          <p:val>
                                            <p:strVal val="#ppt_h"/>
                                          </p:val>
                                        </p:tav>
                                      </p:tavLst>
                                    </p:anim>
                                  </p:childTnLst>
                                </p:cTn>
                              </p:par>
                            </p:childTnLst>
                          </p:cTn>
                        </p:par>
                        <p:par>
                          <p:cTn id="26" fill="hold">
                            <p:stCondLst>
                              <p:cond delay="500"/>
                            </p:stCondLst>
                            <p:childTnLst>
                              <p:par>
                                <p:cTn id="27" presetID="22" presetClass="entr" presetSubtype="1" fill="hold" nodeType="after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wipe(up)">
                                      <p:cBhvr>
                                        <p:cTn id="29" dur="500"/>
                                        <p:tgtEl>
                                          <p:spTgt spid="13"/>
                                        </p:tgtEl>
                                      </p:cBhvr>
                                    </p:animEffect>
                                  </p:childTnLst>
                                </p:cTn>
                              </p:par>
                            </p:childTnLst>
                          </p:cTn>
                        </p:par>
                        <p:par>
                          <p:cTn id="30" fill="hold">
                            <p:stCondLst>
                              <p:cond delay="1000"/>
                            </p:stCondLst>
                            <p:childTnLst>
                              <p:par>
                                <p:cTn id="31" presetID="1" presetClass="entr" presetSubtype="0"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p:bldP spid="14" grpId="0"/>
      <p:bldP spid="1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1031F7E-3403-4D3E-B833-EBDBD44BDE6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36763" y="1479550"/>
            <a:ext cx="5126037" cy="469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5">
            <a:extLst>
              <a:ext uri="{FF2B5EF4-FFF2-40B4-BE49-F238E27FC236}">
                <a16:creationId xmlns:a16="http://schemas.microsoft.com/office/drawing/2014/main" id="{BAFBE32D-499F-45B9-8854-CFCAFE54EF77}"/>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14340" name="Rectangle 2">
            <a:extLst>
              <a:ext uri="{FF2B5EF4-FFF2-40B4-BE49-F238E27FC236}">
                <a16:creationId xmlns:a16="http://schemas.microsoft.com/office/drawing/2014/main" id="{D951F5BE-AADD-41EE-9724-F9A1556FFFEC}"/>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Changes in Aggregate Demand</a:t>
            </a:r>
          </a:p>
        </p:txBody>
      </p:sp>
      <p:sp>
        <p:nvSpPr>
          <p:cNvPr id="14341" name="Rectangle 4">
            <a:extLst>
              <a:ext uri="{FF2B5EF4-FFF2-40B4-BE49-F238E27FC236}">
                <a16:creationId xmlns:a16="http://schemas.microsoft.com/office/drawing/2014/main" id="{4CDD013F-B6AF-4715-AA42-39DCD2DBECE9}"/>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5" name="Rectangle 3">
            <a:extLst>
              <a:ext uri="{FF2B5EF4-FFF2-40B4-BE49-F238E27FC236}">
                <a16:creationId xmlns:a16="http://schemas.microsoft.com/office/drawing/2014/main" id="{6084D120-007D-496B-8FBB-6DD5125CC61A}"/>
              </a:ext>
            </a:extLst>
          </p:cNvPr>
          <p:cNvSpPr>
            <a:spLocks noChangeArrowheads="1"/>
          </p:cNvSpPr>
          <p:nvPr/>
        </p:nvSpPr>
        <p:spPr bwMode="auto">
          <a:xfrm>
            <a:off x="2062163" y="1479550"/>
            <a:ext cx="5089525" cy="4495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6" name="Text Box 4">
            <a:extLst>
              <a:ext uri="{FF2B5EF4-FFF2-40B4-BE49-F238E27FC236}">
                <a16:creationId xmlns:a16="http://schemas.microsoft.com/office/drawing/2014/main" id="{B9B37B3D-9889-494C-814F-6695E060FB7F}"/>
              </a:ext>
            </a:extLst>
          </p:cNvPr>
          <p:cNvSpPr txBox="1">
            <a:spLocks noChangeArrowheads="1"/>
          </p:cNvSpPr>
          <p:nvPr/>
        </p:nvSpPr>
        <p:spPr bwMode="auto">
          <a:xfrm>
            <a:off x="2901950" y="6199188"/>
            <a:ext cx="31607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Real domestic output, GDP</a:t>
            </a:r>
          </a:p>
        </p:txBody>
      </p:sp>
      <p:sp>
        <p:nvSpPr>
          <p:cNvPr id="7" name="Text Box 5">
            <a:extLst>
              <a:ext uri="{FF2B5EF4-FFF2-40B4-BE49-F238E27FC236}">
                <a16:creationId xmlns:a16="http://schemas.microsoft.com/office/drawing/2014/main" id="{51226BC4-11C3-4DF1-B263-675822554C85}"/>
              </a:ext>
            </a:extLst>
          </p:cNvPr>
          <p:cNvSpPr txBox="1">
            <a:spLocks noChangeArrowheads="1"/>
          </p:cNvSpPr>
          <p:nvPr/>
        </p:nvSpPr>
        <p:spPr bwMode="auto">
          <a:xfrm rot="-5400000">
            <a:off x="981076" y="3495675"/>
            <a:ext cx="13255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Price level</a:t>
            </a:r>
          </a:p>
        </p:txBody>
      </p:sp>
      <p:sp>
        <p:nvSpPr>
          <p:cNvPr id="8" name="Text Box 7">
            <a:extLst>
              <a:ext uri="{FF2B5EF4-FFF2-40B4-BE49-F238E27FC236}">
                <a16:creationId xmlns:a16="http://schemas.microsoft.com/office/drawing/2014/main" id="{F6A3340C-951D-43B6-B0C5-558C28831920}"/>
              </a:ext>
            </a:extLst>
          </p:cNvPr>
          <p:cNvSpPr txBox="1">
            <a:spLocks noChangeArrowheads="1"/>
          </p:cNvSpPr>
          <p:nvPr/>
        </p:nvSpPr>
        <p:spPr bwMode="auto">
          <a:xfrm>
            <a:off x="5680075" y="5394325"/>
            <a:ext cx="6445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1" i="1"/>
              <a:t>AD</a:t>
            </a:r>
            <a:r>
              <a:rPr lang="en-US" altLang="cs-CZ" sz="2000" b="1" i="1" baseline="-25000"/>
              <a:t>1</a:t>
            </a:r>
          </a:p>
        </p:txBody>
      </p:sp>
      <p:sp>
        <p:nvSpPr>
          <p:cNvPr id="9" name="Arc 11">
            <a:extLst>
              <a:ext uri="{FF2B5EF4-FFF2-40B4-BE49-F238E27FC236}">
                <a16:creationId xmlns:a16="http://schemas.microsoft.com/office/drawing/2014/main" id="{DF088CC0-C388-4142-B3FC-DD73A4ACBDFA}"/>
              </a:ext>
            </a:extLst>
          </p:cNvPr>
          <p:cNvSpPr>
            <a:spLocks/>
          </p:cNvSpPr>
          <p:nvPr/>
        </p:nvSpPr>
        <p:spPr bwMode="auto">
          <a:xfrm rot="-1216564" flipH="1" flipV="1">
            <a:off x="4219575" y="1468438"/>
            <a:ext cx="3262313" cy="3743325"/>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6699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0" name="Arc 12">
            <a:extLst>
              <a:ext uri="{FF2B5EF4-FFF2-40B4-BE49-F238E27FC236}">
                <a16:creationId xmlns:a16="http://schemas.microsoft.com/office/drawing/2014/main" id="{7107B8B3-CFCC-4A2E-990B-443545F68B91}"/>
              </a:ext>
            </a:extLst>
          </p:cNvPr>
          <p:cNvSpPr>
            <a:spLocks/>
          </p:cNvSpPr>
          <p:nvPr/>
        </p:nvSpPr>
        <p:spPr bwMode="auto">
          <a:xfrm rot="-1216564" flipH="1" flipV="1">
            <a:off x="4876800" y="1135063"/>
            <a:ext cx="3262313" cy="3743325"/>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66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1" name="Arc 13">
            <a:extLst>
              <a:ext uri="{FF2B5EF4-FFF2-40B4-BE49-F238E27FC236}">
                <a16:creationId xmlns:a16="http://schemas.microsoft.com/office/drawing/2014/main" id="{771C18A6-7B82-42C5-97E1-F2481D41701C}"/>
              </a:ext>
            </a:extLst>
          </p:cNvPr>
          <p:cNvSpPr>
            <a:spLocks/>
          </p:cNvSpPr>
          <p:nvPr/>
        </p:nvSpPr>
        <p:spPr bwMode="auto">
          <a:xfrm rot="-1216564" flipH="1" flipV="1">
            <a:off x="3876675" y="1677988"/>
            <a:ext cx="3262313" cy="3743325"/>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6699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2" name="Arc 14">
            <a:extLst>
              <a:ext uri="{FF2B5EF4-FFF2-40B4-BE49-F238E27FC236}">
                <a16:creationId xmlns:a16="http://schemas.microsoft.com/office/drawing/2014/main" id="{EBD45629-1BDA-4908-9C16-AC1D1F696569}"/>
              </a:ext>
            </a:extLst>
          </p:cNvPr>
          <p:cNvSpPr>
            <a:spLocks/>
          </p:cNvSpPr>
          <p:nvPr/>
        </p:nvSpPr>
        <p:spPr bwMode="auto">
          <a:xfrm rot="-1216564" flipH="1" flipV="1">
            <a:off x="3132138" y="1822450"/>
            <a:ext cx="3262312" cy="3697288"/>
          </a:xfrm>
          <a:custGeom>
            <a:avLst/>
            <a:gdLst>
              <a:gd name="T0" fmla="*/ 2147483646 w 21600"/>
              <a:gd name="T1" fmla="*/ 0 h 15595"/>
              <a:gd name="T2" fmla="*/ 2147483646 w 21600"/>
              <a:gd name="T3" fmla="*/ 2147483646 h 15595"/>
              <a:gd name="T4" fmla="*/ 0 w 21600"/>
              <a:gd name="T5" fmla="*/ 2147483646 h 15595"/>
              <a:gd name="T6" fmla="*/ 0 60000 65536"/>
              <a:gd name="T7" fmla="*/ 0 60000 65536"/>
              <a:gd name="T8" fmla="*/ 0 60000 65536"/>
              <a:gd name="T9" fmla="*/ 0 w 21600"/>
              <a:gd name="T10" fmla="*/ 0 h 15595"/>
              <a:gd name="T11" fmla="*/ 21600 w 21600"/>
              <a:gd name="T12" fmla="*/ 15595 h 15595"/>
            </a:gdLst>
            <a:ahLst/>
            <a:cxnLst>
              <a:cxn ang="T6">
                <a:pos x="T0" y="T1"/>
              </a:cxn>
              <a:cxn ang="T7">
                <a:pos x="T2" y="T3"/>
              </a:cxn>
              <a:cxn ang="T8">
                <a:pos x="T4" y="T5"/>
              </a:cxn>
            </a:cxnLst>
            <a:rect l="T9" t="T10" r="T11" b="T12"/>
            <a:pathLst>
              <a:path w="21600" h="15595" fill="none" extrusionOk="0">
                <a:moveTo>
                  <a:pt x="14945" y="-1"/>
                </a:moveTo>
                <a:cubicBezTo>
                  <a:pt x="19196" y="4073"/>
                  <a:pt x="21600" y="9706"/>
                  <a:pt x="21600" y="15595"/>
                </a:cubicBezTo>
              </a:path>
              <a:path w="21600" h="15595" stroke="0" extrusionOk="0">
                <a:moveTo>
                  <a:pt x="14945" y="-1"/>
                </a:moveTo>
                <a:cubicBezTo>
                  <a:pt x="19196" y="4073"/>
                  <a:pt x="21600" y="9706"/>
                  <a:pt x="21600" y="15595"/>
                </a:cubicBezTo>
                <a:lnTo>
                  <a:pt x="0" y="15595"/>
                </a:lnTo>
                <a:lnTo>
                  <a:pt x="14945" y="-1"/>
                </a:lnTo>
                <a:close/>
              </a:path>
            </a:pathLst>
          </a:custGeom>
          <a:noFill/>
          <a:ln w="57150">
            <a:solidFill>
              <a:srgbClr val="66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3" name="Text Box 15">
            <a:extLst>
              <a:ext uri="{FF2B5EF4-FFF2-40B4-BE49-F238E27FC236}">
                <a16:creationId xmlns:a16="http://schemas.microsoft.com/office/drawing/2014/main" id="{4D0B9039-3E1A-485B-B3DF-6EBF20FEE941}"/>
              </a:ext>
            </a:extLst>
          </p:cNvPr>
          <p:cNvSpPr txBox="1">
            <a:spLocks noChangeArrowheads="1"/>
          </p:cNvSpPr>
          <p:nvPr/>
        </p:nvSpPr>
        <p:spPr bwMode="auto">
          <a:xfrm>
            <a:off x="4724400" y="5622925"/>
            <a:ext cx="6445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1" i="1"/>
              <a:t>AD</a:t>
            </a:r>
            <a:r>
              <a:rPr lang="en-US" altLang="cs-CZ" sz="2000" b="1" i="1" baseline="-25000"/>
              <a:t>3</a:t>
            </a:r>
          </a:p>
        </p:txBody>
      </p:sp>
      <p:sp>
        <p:nvSpPr>
          <p:cNvPr id="14" name="Text Box 16">
            <a:extLst>
              <a:ext uri="{FF2B5EF4-FFF2-40B4-BE49-F238E27FC236}">
                <a16:creationId xmlns:a16="http://schemas.microsoft.com/office/drawing/2014/main" id="{0899F2E2-C70B-4682-9FF2-D8CEAD2A3938}"/>
              </a:ext>
            </a:extLst>
          </p:cNvPr>
          <p:cNvSpPr txBox="1">
            <a:spLocks noChangeArrowheads="1"/>
          </p:cNvSpPr>
          <p:nvPr/>
        </p:nvSpPr>
        <p:spPr bwMode="auto">
          <a:xfrm>
            <a:off x="6553200" y="4937125"/>
            <a:ext cx="6445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1" i="1"/>
              <a:t>AD</a:t>
            </a:r>
            <a:r>
              <a:rPr lang="en-US" altLang="cs-CZ" sz="2000" b="1" i="1" baseline="-25000"/>
              <a:t>2</a:t>
            </a:r>
          </a:p>
        </p:txBody>
      </p:sp>
      <p:sp>
        <p:nvSpPr>
          <p:cNvPr id="15" name="Arc 6">
            <a:extLst>
              <a:ext uri="{FF2B5EF4-FFF2-40B4-BE49-F238E27FC236}">
                <a16:creationId xmlns:a16="http://schemas.microsoft.com/office/drawing/2014/main" id="{DC56E59A-958C-422C-B58A-803C9BF7C132}"/>
              </a:ext>
            </a:extLst>
          </p:cNvPr>
          <p:cNvSpPr>
            <a:spLocks/>
          </p:cNvSpPr>
          <p:nvPr/>
        </p:nvSpPr>
        <p:spPr bwMode="auto">
          <a:xfrm rot="-1216564" flipH="1" flipV="1">
            <a:off x="4038600" y="1563688"/>
            <a:ext cx="3262313" cy="3743325"/>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cap="flat" cmpd="sng">
            <a:solidFill>
              <a:srgbClr val="73C147">
                <a:alpha val="9294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18" name="AutoShape 19">
            <a:extLst>
              <a:ext uri="{FF2B5EF4-FFF2-40B4-BE49-F238E27FC236}">
                <a16:creationId xmlns:a16="http://schemas.microsoft.com/office/drawing/2014/main" id="{2A6FDF52-E82A-4D4E-BB9D-D1BFD64959BF}"/>
              </a:ext>
            </a:extLst>
          </p:cNvPr>
          <p:cNvSpPr>
            <a:spLocks noChangeArrowheads="1"/>
          </p:cNvSpPr>
          <p:nvPr/>
        </p:nvSpPr>
        <p:spPr bwMode="auto">
          <a:xfrm>
            <a:off x="5343525" y="4267200"/>
            <a:ext cx="523875" cy="512763"/>
          </a:xfrm>
          <a:prstGeom prst="rightArrow">
            <a:avLst>
              <a:gd name="adj1" fmla="val 50000"/>
              <a:gd name="adj2" fmla="val 25542"/>
            </a:avLst>
          </a:prstGeom>
          <a:solidFill>
            <a:srgbClr val="669900">
              <a:alpha val="59999"/>
            </a:srgbClr>
          </a:solidFill>
          <a:ln w="9525">
            <a:solidFill>
              <a:schemeClr val="tx2"/>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9" name="AutoShape 20">
            <a:extLst>
              <a:ext uri="{FF2B5EF4-FFF2-40B4-BE49-F238E27FC236}">
                <a16:creationId xmlns:a16="http://schemas.microsoft.com/office/drawing/2014/main" id="{A48D428D-BBFF-4F58-ACED-54F8FC14DBDE}"/>
              </a:ext>
            </a:extLst>
          </p:cNvPr>
          <p:cNvSpPr>
            <a:spLocks noChangeArrowheads="1"/>
          </p:cNvSpPr>
          <p:nvPr/>
        </p:nvSpPr>
        <p:spPr bwMode="auto">
          <a:xfrm flipH="1">
            <a:off x="3124200" y="3200400"/>
            <a:ext cx="523875" cy="512763"/>
          </a:xfrm>
          <a:prstGeom prst="rightArrow">
            <a:avLst>
              <a:gd name="adj1" fmla="val 50000"/>
              <a:gd name="adj2" fmla="val 25542"/>
            </a:avLst>
          </a:prstGeom>
          <a:solidFill>
            <a:srgbClr val="669900">
              <a:alpha val="59999"/>
            </a:srgbClr>
          </a:solidFill>
          <a:ln w="9525">
            <a:solidFill>
              <a:schemeClr val="tx2"/>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4355" name="Text Box 7">
            <a:extLst>
              <a:ext uri="{FF2B5EF4-FFF2-40B4-BE49-F238E27FC236}">
                <a16:creationId xmlns:a16="http://schemas.microsoft.com/office/drawing/2014/main" id="{95AB6B00-2478-404E-BE44-6079845C320A}"/>
              </a:ext>
            </a:extLst>
          </p:cNvPr>
          <p:cNvSpPr txBox="1">
            <a:spLocks noChangeArrowheads="1"/>
          </p:cNvSpPr>
          <p:nvPr/>
        </p:nvSpPr>
        <p:spPr bwMode="auto">
          <a:xfrm>
            <a:off x="0" y="6583363"/>
            <a:ext cx="533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LO1</a:t>
            </a:r>
          </a:p>
        </p:txBody>
      </p:sp>
      <p:sp>
        <p:nvSpPr>
          <p:cNvPr id="21" name="Text Box 15">
            <a:extLst>
              <a:ext uri="{FF2B5EF4-FFF2-40B4-BE49-F238E27FC236}">
                <a16:creationId xmlns:a16="http://schemas.microsoft.com/office/drawing/2014/main" id="{9E7151E8-FDB9-488A-A8E7-EF30802CE4CA}"/>
              </a:ext>
            </a:extLst>
          </p:cNvPr>
          <p:cNvSpPr txBox="1">
            <a:spLocks noChangeArrowheads="1"/>
          </p:cNvSpPr>
          <p:nvPr/>
        </p:nvSpPr>
        <p:spPr bwMode="auto">
          <a:xfrm>
            <a:off x="1774825" y="5943600"/>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1"/>
              <a:t>0</a:t>
            </a:r>
          </a:p>
        </p:txBody>
      </p:sp>
      <p:sp>
        <p:nvSpPr>
          <p:cNvPr id="14357" name="Text Box 11">
            <a:extLst>
              <a:ext uri="{FF2B5EF4-FFF2-40B4-BE49-F238E27FC236}">
                <a16:creationId xmlns:a16="http://schemas.microsoft.com/office/drawing/2014/main" id="{0306C5D6-30DD-4CDC-9FB5-36D1A38887A6}"/>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687917E4-4870-4269-B2F5-7C5EFECD1167}"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25</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par>
                                <p:cTn id="9" presetID="53" presetClass="entr" presetSubtype="16"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cTn>
                              </p:par>
                              <p:par>
                                <p:cTn id="14" presetID="23"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childTnLst>
                                </p:cTn>
                              </p:par>
                              <p:par>
                                <p:cTn id="18" presetID="23" presetClass="entr" presetSubtype="16"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500" fill="hold"/>
                                        <p:tgtEl>
                                          <p:spTgt spid="6"/>
                                        </p:tgtEl>
                                        <p:attrNameLst>
                                          <p:attrName>ppt_w</p:attrName>
                                        </p:attrNameLst>
                                      </p:cBhvr>
                                      <p:tavLst>
                                        <p:tav tm="0">
                                          <p:val>
                                            <p:fltVal val="0"/>
                                          </p:val>
                                        </p:tav>
                                        <p:tav tm="100000">
                                          <p:val>
                                            <p:strVal val="#ppt_w"/>
                                          </p:val>
                                        </p:tav>
                                      </p:tavLst>
                                    </p:anim>
                                    <p:anim calcmode="lin" valueType="num">
                                      <p:cBhvr>
                                        <p:cTn id="21" dur="500" fill="hold"/>
                                        <p:tgtEl>
                                          <p:spTgt spid="6"/>
                                        </p:tgtEl>
                                        <p:attrNameLst>
                                          <p:attrName>ppt_h</p:attrName>
                                        </p:attrNameLst>
                                      </p:cBhvr>
                                      <p:tavLst>
                                        <p:tav tm="0">
                                          <p:val>
                                            <p:fltVal val="0"/>
                                          </p:val>
                                        </p:tav>
                                        <p:tav tm="100000">
                                          <p:val>
                                            <p:strVal val="#ppt_h"/>
                                          </p:val>
                                        </p:tav>
                                      </p:tavLst>
                                    </p:anim>
                                  </p:childTnLst>
                                </p:cTn>
                              </p:par>
                              <p:par>
                                <p:cTn id="22" presetID="23" presetClass="entr" presetSubtype="16" fill="hold" grpId="0" nodeType="withEffect">
                                  <p:stCondLst>
                                    <p:cond delay="0"/>
                                  </p:stCondLst>
                                  <p:childTnLst>
                                    <p:set>
                                      <p:cBhvr>
                                        <p:cTn id="23" dur="1" fill="hold">
                                          <p:stCondLst>
                                            <p:cond delay="0"/>
                                          </p:stCondLst>
                                        </p:cTn>
                                        <p:tgtEl>
                                          <p:spTgt spid="21"/>
                                        </p:tgtEl>
                                        <p:attrNameLst>
                                          <p:attrName>style.visibility</p:attrName>
                                        </p:attrNameLst>
                                      </p:cBhvr>
                                      <p:to>
                                        <p:strVal val="visible"/>
                                      </p:to>
                                    </p:set>
                                    <p:anim calcmode="lin" valueType="num">
                                      <p:cBhvr>
                                        <p:cTn id="24" dur="500" fill="hold"/>
                                        <p:tgtEl>
                                          <p:spTgt spid="21"/>
                                        </p:tgtEl>
                                        <p:attrNameLst>
                                          <p:attrName>ppt_w</p:attrName>
                                        </p:attrNameLst>
                                      </p:cBhvr>
                                      <p:tavLst>
                                        <p:tav tm="0">
                                          <p:val>
                                            <p:fltVal val="0"/>
                                          </p:val>
                                        </p:tav>
                                        <p:tav tm="100000">
                                          <p:val>
                                            <p:strVal val="#ppt_w"/>
                                          </p:val>
                                        </p:tav>
                                      </p:tavLst>
                                    </p:anim>
                                    <p:anim calcmode="lin" valueType="num">
                                      <p:cBhvr>
                                        <p:cTn id="25" dur="500" fill="hold"/>
                                        <p:tgtEl>
                                          <p:spTgt spid="21"/>
                                        </p:tgtEl>
                                        <p:attrNameLst>
                                          <p:attrName>ppt_h</p:attrName>
                                        </p:attrNameLst>
                                      </p:cBhvr>
                                      <p:tavLst>
                                        <p:tav tm="0">
                                          <p:val>
                                            <p:fltVal val="0"/>
                                          </p:val>
                                        </p:tav>
                                        <p:tav tm="100000">
                                          <p:val>
                                            <p:strVal val="#ppt_h"/>
                                          </p:val>
                                        </p:tav>
                                      </p:tavLst>
                                    </p:anim>
                                  </p:childTnLst>
                                </p:cTn>
                              </p:par>
                            </p:childTnLst>
                          </p:cTn>
                        </p:par>
                        <p:par>
                          <p:cTn id="26" fill="hold" nodeType="afterGroup">
                            <p:stCondLst>
                              <p:cond delay="500"/>
                            </p:stCondLst>
                            <p:childTnLst>
                              <p:par>
                                <p:cTn id="27" presetID="22" presetClass="entr" presetSubtype="1" fill="hold" nodeType="after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wipe(up)">
                                      <p:cBhvr>
                                        <p:cTn id="29" dur="500"/>
                                        <p:tgtEl>
                                          <p:spTgt spid="15"/>
                                        </p:tgtEl>
                                      </p:cBhvr>
                                    </p:animEffect>
                                  </p:childTnLst>
                                </p:cTn>
                              </p:par>
                            </p:childTnLst>
                          </p:cTn>
                        </p:par>
                        <p:par>
                          <p:cTn id="30" fill="hold" nodeType="afterGroup">
                            <p:stCondLst>
                              <p:cond delay="1000"/>
                            </p:stCondLst>
                            <p:childTnLst>
                              <p:par>
                                <p:cTn id="31" presetID="1"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par>
                          <p:cTn id="33" fill="hold" nodeType="afterGroup">
                            <p:stCondLst>
                              <p:cond delay="1000"/>
                            </p:stCondLst>
                            <p:childTnLst>
                              <p:par>
                                <p:cTn id="34" presetID="1" presetClass="entr" presetSubtype="0" fill="hold" nodeType="afterEffect">
                                  <p:stCondLst>
                                    <p:cond delay="0"/>
                                  </p:stCondLst>
                                  <p:childTnLst>
                                    <p:set>
                                      <p:cBhvr>
                                        <p:cTn id="35" dur="1" fill="hold">
                                          <p:stCondLst>
                                            <p:cond delay="0"/>
                                          </p:stCondLst>
                                        </p:cTn>
                                        <p:tgtEl>
                                          <p:spTgt spid="9"/>
                                        </p:tgtEl>
                                        <p:attrNameLst>
                                          <p:attrName>style.visibility</p:attrName>
                                        </p:attrNameLst>
                                      </p:cBhvr>
                                      <p:to>
                                        <p:strVal val="visible"/>
                                      </p:to>
                                    </p:set>
                                  </p:childTnLst>
                                </p:cTn>
                              </p:par>
                            </p:childTnLst>
                          </p:cTn>
                        </p:par>
                        <p:par>
                          <p:cTn id="36" fill="hold" nodeType="afterGroup">
                            <p:stCondLst>
                              <p:cond delay="1000"/>
                            </p:stCondLst>
                            <p:childTnLst>
                              <p:par>
                                <p:cTn id="37" presetID="63" presetClass="path" presetSubtype="0" accel="50000" decel="50000" fill="hold" nodeType="afterEffect">
                                  <p:stCondLst>
                                    <p:cond delay="0"/>
                                  </p:stCondLst>
                                  <p:childTnLst>
                                    <p:animMotion origin="layout" path="M -0.01841 0.01619 L 0.00868 0.00532 " pathEditMode="relative" rAng="0" ptsTypes="AA">
                                      <p:cBhvr>
                                        <p:cTn id="38" dur="2000" fill="hold"/>
                                        <p:tgtEl>
                                          <p:spTgt spid="9"/>
                                        </p:tgtEl>
                                        <p:attrNameLst>
                                          <p:attrName>ppt_x</p:attrName>
                                          <p:attrName>ppt_y</p:attrName>
                                        </p:attrNameLst>
                                      </p:cBhvr>
                                      <p:rCtr x="140000" y="-60000"/>
                                    </p:animMotion>
                                  </p:childTnLst>
                                </p:cTn>
                              </p:par>
                            </p:childTnLst>
                          </p:cTn>
                        </p:par>
                        <p:par>
                          <p:cTn id="39" fill="hold" nodeType="afterGroup">
                            <p:stCondLst>
                              <p:cond delay="3000"/>
                            </p:stCondLst>
                            <p:childTnLst>
                              <p:par>
                                <p:cTn id="40" presetID="22" presetClass="entr" presetSubtype="8" fill="hold" grpId="0" nodeType="after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ipe(left)">
                                      <p:cBhvr>
                                        <p:cTn id="42" dur="500"/>
                                        <p:tgtEl>
                                          <p:spTgt spid="18"/>
                                        </p:tgtEl>
                                      </p:cBhvr>
                                    </p:animEffect>
                                  </p:childTnLst>
                                </p:cTn>
                              </p:par>
                            </p:childTnLst>
                          </p:cTn>
                        </p:par>
                        <p:par>
                          <p:cTn id="43" fill="hold" nodeType="afterGroup">
                            <p:stCondLst>
                              <p:cond delay="3500"/>
                            </p:stCondLst>
                            <p:childTnLst>
                              <p:par>
                                <p:cTn id="44" presetID="1" presetClass="entr" presetSubtype="0" fill="hold" nodeType="afterEffect">
                                  <p:stCondLst>
                                    <p:cond delay="0"/>
                                  </p:stCondLst>
                                  <p:childTnLst>
                                    <p:set>
                                      <p:cBhvr>
                                        <p:cTn id="45" dur="1" fill="hold">
                                          <p:stCondLst>
                                            <p:cond delay="0"/>
                                          </p:stCondLst>
                                        </p:cTn>
                                        <p:tgtEl>
                                          <p:spTgt spid="10"/>
                                        </p:tgtEl>
                                        <p:attrNameLst>
                                          <p:attrName>style.visibility</p:attrName>
                                        </p:attrNameLst>
                                      </p:cBhvr>
                                      <p:to>
                                        <p:strVal val="visible"/>
                                      </p:to>
                                    </p:set>
                                  </p:childTnLst>
                                </p:cTn>
                              </p:par>
                            </p:childTnLst>
                          </p:cTn>
                        </p:par>
                        <p:par>
                          <p:cTn id="46" fill="hold" nodeType="afterGroup">
                            <p:stCondLst>
                              <p:cond delay="3500"/>
                            </p:stCondLst>
                            <p:childTnLst>
                              <p:par>
                                <p:cTn id="47" presetID="63" presetClass="path" presetSubtype="0" accel="50000" decel="50000" fill="hold" nodeType="afterEffect">
                                  <p:stCondLst>
                                    <p:cond delay="0"/>
                                  </p:stCondLst>
                                  <p:childTnLst>
                                    <p:animMotion origin="layout" path="M -0.06319 0.04279 L 0.00799 0.00092 " pathEditMode="relative" rAng="0" ptsTypes="AA">
                                      <p:cBhvr>
                                        <p:cTn id="48" dur="2000" fill="hold"/>
                                        <p:tgtEl>
                                          <p:spTgt spid="10"/>
                                        </p:tgtEl>
                                        <p:attrNameLst>
                                          <p:attrName>ppt_x</p:attrName>
                                          <p:attrName>ppt_y</p:attrName>
                                        </p:attrNameLst>
                                      </p:cBhvr>
                                      <p:rCtr x="360000" y="-210000"/>
                                    </p:animMotion>
                                  </p:childTnLst>
                                </p:cTn>
                              </p:par>
                            </p:childTnLst>
                          </p:cTn>
                        </p:par>
                        <p:par>
                          <p:cTn id="49" fill="hold" nodeType="afterGroup">
                            <p:stCondLst>
                              <p:cond delay="5500"/>
                            </p:stCondLst>
                            <p:childTnLst>
                              <p:par>
                                <p:cTn id="50" presetID="1" presetClass="entr" presetSubtype="0" fill="hold" grpId="0" nodeType="afterEffect">
                                  <p:stCondLst>
                                    <p:cond delay="0"/>
                                  </p:stCondLst>
                                  <p:childTnLst>
                                    <p:set>
                                      <p:cBhvr>
                                        <p:cTn id="51" dur="1" fill="hold">
                                          <p:stCondLst>
                                            <p:cond delay="0"/>
                                          </p:stCondLst>
                                        </p:cTn>
                                        <p:tgtEl>
                                          <p:spTgt spid="14"/>
                                        </p:tgtEl>
                                        <p:attrNameLst>
                                          <p:attrName>style.visibility</p:attrName>
                                        </p:attrNameLst>
                                      </p:cBhvr>
                                      <p:to>
                                        <p:strVal val="visible"/>
                                      </p:to>
                                    </p:set>
                                  </p:childTnLst>
                                </p:cTn>
                              </p:par>
                            </p:childTnLst>
                          </p:cTn>
                        </p:par>
                        <p:par>
                          <p:cTn id="52" fill="hold" nodeType="afterGroup">
                            <p:stCondLst>
                              <p:cond delay="5500"/>
                            </p:stCondLst>
                            <p:childTnLst>
                              <p:par>
                                <p:cTn id="53" presetID="1" presetClass="entr" presetSubtype="0" fill="hold" nodeType="after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par>
                          <p:cTn id="55" fill="hold" nodeType="afterGroup">
                            <p:stCondLst>
                              <p:cond delay="5500"/>
                            </p:stCondLst>
                            <p:childTnLst>
                              <p:par>
                                <p:cTn id="56" presetID="35" presetClass="path" presetSubtype="0" accel="50000" decel="50000" fill="hold" nodeType="afterEffect">
                                  <p:stCondLst>
                                    <p:cond delay="0"/>
                                  </p:stCondLst>
                                  <p:childTnLst>
                                    <p:animMotion origin="layout" path="M 0.01875 -0.01458 L -0.00764 0.00485 " pathEditMode="relative" rAng="0" ptsTypes="AA">
                                      <p:cBhvr>
                                        <p:cTn id="57" dur="2000" fill="hold"/>
                                        <p:tgtEl>
                                          <p:spTgt spid="11"/>
                                        </p:tgtEl>
                                        <p:attrNameLst>
                                          <p:attrName>ppt_x</p:attrName>
                                          <p:attrName>ppt_y</p:attrName>
                                        </p:attrNameLst>
                                      </p:cBhvr>
                                      <p:rCtr x="-130000" y="100000"/>
                                    </p:animMotion>
                                  </p:childTnLst>
                                </p:cTn>
                              </p:par>
                            </p:childTnLst>
                          </p:cTn>
                        </p:par>
                        <p:par>
                          <p:cTn id="58" fill="hold" nodeType="afterGroup">
                            <p:stCondLst>
                              <p:cond delay="7500"/>
                            </p:stCondLst>
                            <p:childTnLst>
                              <p:par>
                                <p:cTn id="59" presetID="22" presetClass="entr" presetSubtype="2" fill="hold" grpId="0" nodeType="after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wipe(right)">
                                      <p:cBhvr>
                                        <p:cTn id="61" dur="500"/>
                                        <p:tgtEl>
                                          <p:spTgt spid="19"/>
                                        </p:tgtEl>
                                      </p:cBhvr>
                                    </p:animEffect>
                                  </p:childTnLst>
                                </p:cTn>
                              </p:par>
                            </p:childTnLst>
                          </p:cTn>
                        </p:par>
                        <p:par>
                          <p:cTn id="62" fill="hold" nodeType="afterGroup">
                            <p:stCondLst>
                              <p:cond delay="8000"/>
                            </p:stCondLst>
                            <p:childTnLst>
                              <p:par>
                                <p:cTn id="63" presetID="1" presetClass="entr" presetSubtype="0" fill="hold" nodeType="afterEffect">
                                  <p:stCondLst>
                                    <p:cond delay="0"/>
                                  </p:stCondLst>
                                  <p:childTnLst>
                                    <p:set>
                                      <p:cBhvr>
                                        <p:cTn id="64" dur="1" fill="hold">
                                          <p:stCondLst>
                                            <p:cond delay="0"/>
                                          </p:stCondLst>
                                        </p:cTn>
                                        <p:tgtEl>
                                          <p:spTgt spid="12"/>
                                        </p:tgtEl>
                                        <p:attrNameLst>
                                          <p:attrName>style.visibility</p:attrName>
                                        </p:attrNameLst>
                                      </p:cBhvr>
                                      <p:to>
                                        <p:strVal val="visible"/>
                                      </p:to>
                                    </p:set>
                                  </p:childTnLst>
                                </p:cTn>
                              </p:par>
                            </p:childTnLst>
                          </p:cTn>
                        </p:par>
                        <p:par>
                          <p:cTn id="65" fill="hold" nodeType="afterGroup">
                            <p:stCondLst>
                              <p:cond delay="8000"/>
                            </p:stCondLst>
                            <p:childTnLst>
                              <p:par>
                                <p:cTn id="66" presetID="35" presetClass="path" presetSubtype="0" accel="50000" decel="50000" fill="hold" nodeType="afterEffect">
                                  <p:stCondLst>
                                    <p:cond delay="0"/>
                                  </p:stCondLst>
                                  <p:childTnLst>
                                    <p:animMotion origin="layout" path="M 0.07865 -0.03748 L 0.00174 0.01203 " pathEditMode="relative" rAng="0" ptsTypes="AA">
                                      <p:cBhvr>
                                        <p:cTn id="67" dur="2000" fill="hold"/>
                                        <p:tgtEl>
                                          <p:spTgt spid="12"/>
                                        </p:tgtEl>
                                        <p:attrNameLst>
                                          <p:attrName>ppt_x</p:attrName>
                                          <p:attrName>ppt_y</p:attrName>
                                        </p:attrNameLst>
                                      </p:cBhvr>
                                      <p:rCtr x="-390000" y="250000"/>
                                    </p:animMotion>
                                  </p:childTnLst>
                                </p:cTn>
                              </p:par>
                            </p:childTnLst>
                          </p:cTn>
                        </p:par>
                        <p:par>
                          <p:cTn id="68" fill="hold" nodeType="afterGroup">
                            <p:stCondLst>
                              <p:cond delay="10000"/>
                            </p:stCondLst>
                            <p:childTnLst>
                              <p:par>
                                <p:cTn id="69" presetID="1" presetClass="entr" presetSubtype="0" fill="hold" grpId="0" nodeType="afterEffect">
                                  <p:stCondLst>
                                    <p:cond delay="0"/>
                                  </p:stCondLst>
                                  <p:childTnLst>
                                    <p:set>
                                      <p:cBhvr>
                                        <p:cTn id="7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13" grpId="0"/>
      <p:bldP spid="14" grpId="0"/>
      <p:bldP spid="18" grpId="0" animBg="1"/>
      <p:bldP spid="19" grpId="0" animBg="1"/>
      <p:bldP spid="2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a:extLst>
              <a:ext uri="{FF2B5EF4-FFF2-40B4-BE49-F238E27FC236}">
                <a16:creationId xmlns:a16="http://schemas.microsoft.com/office/drawing/2014/main" id="{B81CE3D1-FFA5-4CDA-9F3F-FDDBCE8C51AE}"/>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24579" name="Rectangle 2">
            <a:extLst>
              <a:ext uri="{FF2B5EF4-FFF2-40B4-BE49-F238E27FC236}">
                <a16:creationId xmlns:a16="http://schemas.microsoft.com/office/drawing/2014/main" id="{CB3B3883-4CDE-485C-932D-591498ED727A}"/>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Aggregate Supply</a:t>
            </a:r>
          </a:p>
        </p:txBody>
      </p:sp>
      <p:sp>
        <p:nvSpPr>
          <p:cNvPr id="24580" name="Rectangle 3">
            <a:extLst>
              <a:ext uri="{FF2B5EF4-FFF2-40B4-BE49-F238E27FC236}">
                <a16:creationId xmlns:a16="http://schemas.microsoft.com/office/drawing/2014/main" id="{32323C58-9BEC-4DBF-A1FB-FC17296F9213}"/>
              </a:ext>
            </a:extLst>
          </p:cNvPr>
          <p:cNvSpPr>
            <a:spLocks noGrp="1" noChangeArrowheads="1"/>
          </p:cNvSpPr>
          <p:nvPr>
            <p:ph type="body" idx="1"/>
          </p:nvPr>
        </p:nvSpPr>
        <p:spPr>
          <a:xfrm>
            <a:off x="457200" y="1066800"/>
            <a:ext cx="8229600" cy="4525963"/>
          </a:xfrm>
        </p:spPr>
        <p:txBody>
          <a:bodyPr/>
          <a:lstStyle/>
          <a:p>
            <a:pPr eaLnBrk="1" hangingPunct="1">
              <a:buClr>
                <a:srgbClr val="3399FF"/>
              </a:buClr>
              <a:buSzPct val="125000"/>
            </a:pPr>
            <a:r>
              <a:rPr lang="en-US" altLang="cs-CZ" sz="3600"/>
              <a:t>Total real output produced at each price level</a:t>
            </a:r>
          </a:p>
          <a:p>
            <a:pPr eaLnBrk="1" hangingPunct="1">
              <a:buClr>
                <a:srgbClr val="3399FF"/>
              </a:buClr>
              <a:buSzPct val="125000"/>
            </a:pPr>
            <a:r>
              <a:rPr lang="en-US" altLang="cs-CZ" sz="3600"/>
              <a:t>Relationship depends on time horizon</a:t>
            </a:r>
          </a:p>
          <a:p>
            <a:pPr lvl="1" eaLnBrk="1" hangingPunct="1">
              <a:buClr>
                <a:srgbClr val="3399FF"/>
              </a:buClr>
              <a:buSzPct val="125000"/>
              <a:buFont typeface="Arial" panose="020B0604020202020204" pitchFamily="34" charset="0"/>
              <a:buChar char="•"/>
            </a:pPr>
            <a:r>
              <a:rPr lang="en-US" altLang="cs-CZ" sz="3600"/>
              <a:t>Immediate short run</a:t>
            </a:r>
          </a:p>
          <a:p>
            <a:pPr lvl="1" eaLnBrk="1" hangingPunct="1">
              <a:buClr>
                <a:srgbClr val="3399FF"/>
              </a:buClr>
              <a:buSzPct val="125000"/>
              <a:buFont typeface="Arial" panose="020B0604020202020204" pitchFamily="34" charset="0"/>
              <a:buChar char="•"/>
            </a:pPr>
            <a:r>
              <a:rPr lang="en-US" altLang="cs-CZ" sz="3600"/>
              <a:t>Short run</a:t>
            </a:r>
          </a:p>
          <a:p>
            <a:pPr lvl="1" eaLnBrk="1" hangingPunct="1">
              <a:buClr>
                <a:srgbClr val="3399FF"/>
              </a:buClr>
              <a:buSzPct val="125000"/>
              <a:buFont typeface="Arial" panose="020B0604020202020204" pitchFamily="34" charset="0"/>
              <a:buChar char="•"/>
            </a:pPr>
            <a:r>
              <a:rPr lang="en-US" altLang="cs-CZ" sz="3600"/>
              <a:t>Long run</a:t>
            </a:r>
          </a:p>
        </p:txBody>
      </p:sp>
      <p:sp>
        <p:nvSpPr>
          <p:cNvPr id="24581" name="Rectangle 4">
            <a:extLst>
              <a:ext uri="{FF2B5EF4-FFF2-40B4-BE49-F238E27FC236}">
                <a16:creationId xmlns:a16="http://schemas.microsoft.com/office/drawing/2014/main" id="{CF3608EE-D62B-4D51-9E1A-721FFE802035}"/>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4582" name="Text Box 7">
            <a:extLst>
              <a:ext uri="{FF2B5EF4-FFF2-40B4-BE49-F238E27FC236}">
                <a16:creationId xmlns:a16="http://schemas.microsoft.com/office/drawing/2014/main" id="{35362A17-9E60-4B74-A8F0-E1740DB20B2A}"/>
              </a:ext>
            </a:extLst>
          </p:cNvPr>
          <p:cNvSpPr txBox="1">
            <a:spLocks noChangeArrowheads="1"/>
          </p:cNvSpPr>
          <p:nvPr/>
        </p:nvSpPr>
        <p:spPr bwMode="auto">
          <a:xfrm>
            <a:off x="0" y="65833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LO2</a:t>
            </a:r>
          </a:p>
        </p:txBody>
      </p:sp>
      <p:sp>
        <p:nvSpPr>
          <p:cNvPr id="24583" name="Text Box 11">
            <a:extLst>
              <a:ext uri="{FF2B5EF4-FFF2-40B4-BE49-F238E27FC236}">
                <a16:creationId xmlns:a16="http://schemas.microsoft.com/office/drawing/2014/main" id="{A70BF991-E191-40C4-AB0D-F23C8388C4AF}"/>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EA036763-D282-40CB-953B-CF8E73624A10}"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26</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D4B3310-6EF9-4B94-8E23-66288285F65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371600"/>
            <a:ext cx="51816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5">
            <a:extLst>
              <a:ext uri="{FF2B5EF4-FFF2-40B4-BE49-F238E27FC236}">
                <a16:creationId xmlns:a16="http://schemas.microsoft.com/office/drawing/2014/main" id="{CA04AB53-0524-4441-8995-5EE8F9586AC5}"/>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26628" name="Rectangle 2">
            <a:extLst>
              <a:ext uri="{FF2B5EF4-FFF2-40B4-BE49-F238E27FC236}">
                <a16:creationId xmlns:a16="http://schemas.microsoft.com/office/drawing/2014/main" id="{C0C0F47B-0319-41CE-998D-E579650969E9}"/>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AS: Immediate Short Run</a:t>
            </a:r>
          </a:p>
        </p:txBody>
      </p:sp>
      <p:sp>
        <p:nvSpPr>
          <p:cNvPr id="26629" name="Rectangle 4">
            <a:extLst>
              <a:ext uri="{FF2B5EF4-FFF2-40B4-BE49-F238E27FC236}">
                <a16:creationId xmlns:a16="http://schemas.microsoft.com/office/drawing/2014/main" id="{C7B594A7-E2AF-4735-BEB1-DE8B769A960F}"/>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6" name="Rectangle 4">
            <a:extLst>
              <a:ext uri="{FF2B5EF4-FFF2-40B4-BE49-F238E27FC236}">
                <a16:creationId xmlns:a16="http://schemas.microsoft.com/office/drawing/2014/main" id="{93F517CC-249D-4FE0-936D-D7E3201F5726}"/>
              </a:ext>
            </a:extLst>
          </p:cNvPr>
          <p:cNvSpPr>
            <a:spLocks noChangeArrowheads="1"/>
          </p:cNvSpPr>
          <p:nvPr/>
        </p:nvSpPr>
        <p:spPr bwMode="auto">
          <a:xfrm>
            <a:off x="1997075" y="1371600"/>
            <a:ext cx="5089525" cy="4495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7" name="Text Box 5">
            <a:extLst>
              <a:ext uri="{FF2B5EF4-FFF2-40B4-BE49-F238E27FC236}">
                <a16:creationId xmlns:a16="http://schemas.microsoft.com/office/drawing/2014/main" id="{A3D43D98-577B-4686-A1D7-E7C741919542}"/>
              </a:ext>
            </a:extLst>
          </p:cNvPr>
          <p:cNvSpPr txBox="1">
            <a:spLocks noChangeArrowheads="1"/>
          </p:cNvSpPr>
          <p:nvPr/>
        </p:nvSpPr>
        <p:spPr bwMode="auto">
          <a:xfrm>
            <a:off x="2836863" y="6091238"/>
            <a:ext cx="31591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Real domestic output, GDP</a:t>
            </a:r>
          </a:p>
        </p:txBody>
      </p:sp>
      <p:sp>
        <p:nvSpPr>
          <p:cNvPr id="8" name="Text Box 6">
            <a:extLst>
              <a:ext uri="{FF2B5EF4-FFF2-40B4-BE49-F238E27FC236}">
                <a16:creationId xmlns:a16="http://schemas.microsoft.com/office/drawing/2014/main" id="{0FA91BB0-E342-4B00-89C9-985EC1CD25BE}"/>
              </a:ext>
            </a:extLst>
          </p:cNvPr>
          <p:cNvSpPr txBox="1">
            <a:spLocks noChangeArrowheads="1"/>
          </p:cNvSpPr>
          <p:nvPr/>
        </p:nvSpPr>
        <p:spPr bwMode="auto">
          <a:xfrm rot="-5400000">
            <a:off x="751682" y="3364706"/>
            <a:ext cx="13271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Price level</a:t>
            </a:r>
          </a:p>
        </p:txBody>
      </p:sp>
      <p:sp>
        <p:nvSpPr>
          <p:cNvPr id="9" name="Text Box 8">
            <a:extLst>
              <a:ext uri="{FF2B5EF4-FFF2-40B4-BE49-F238E27FC236}">
                <a16:creationId xmlns:a16="http://schemas.microsoft.com/office/drawing/2014/main" id="{8058249F-EF48-4AC4-8BBC-A3C2453A5A37}"/>
              </a:ext>
            </a:extLst>
          </p:cNvPr>
          <p:cNvSpPr txBox="1">
            <a:spLocks noChangeArrowheads="1"/>
          </p:cNvSpPr>
          <p:nvPr/>
        </p:nvSpPr>
        <p:spPr bwMode="auto">
          <a:xfrm>
            <a:off x="6324600" y="31353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AS</a:t>
            </a:r>
            <a:r>
              <a:rPr lang="en-US" altLang="cs-CZ" sz="1800" b="1" baseline="-25000"/>
              <a:t>ISR</a:t>
            </a:r>
          </a:p>
        </p:txBody>
      </p:sp>
      <p:cxnSp>
        <p:nvCxnSpPr>
          <p:cNvPr id="10" name="Straight Connector 9">
            <a:extLst>
              <a:ext uri="{FF2B5EF4-FFF2-40B4-BE49-F238E27FC236}">
                <a16:creationId xmlns:a16="http://schemas.microsoft.com/office/drawing/2014/main" id="{1338B57B-8BC6-411A-9781-5A5B1F2B119D}"/>
              </a:ext>
            </a:extLst>
          </p:cNvPr>
          <p:cNvCxnSpPr>
            <a:cxnSpLocks noChangeShapeType="1"/>
          </p:cNvCxnSpPr>
          <p:nvPr/>
        </p:nvCxnSpPr>
        <p:spPr bwMode="auto">
          <a:xfrm>
            <a:off x="1979613" y="3346450"/>
            <a:ext cx="4368800" cy="1588"/>
          </a:xfrm>
          <a:prstGeom prst="line">
            <a:avLst/>
          </a:prstGeom>
          <a:noFill/>
          <a:ln w="57150">
            <a:solidFill>
              <a:srgbClr val="990033"/>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11" name="Text Box 16">
            <a:extLst>
              <a:ext uri="{FF2B5EF4-FFF2-40B4-BE49-F238E27FC236}">
                <a16:creationId xmlns:a16="http://schemas.microsoft.com/office/drawing/2014/main" id="{A471F999-2004-4F3A-BEA6-DFA219A4B4AD}"/>
              </a:ext>
            </a:extLst>
          </p:cNvPr>
          <p:cNvSpPr txBox="1">
            <a:spLocks noChangeArrowheads="1"/>
          </p:cNvSpPr>
          <p:nvPr/>
        </p:nvSpPr>
        <p:spPr bwMode="auto">
          <a:xfrm>
            <a:off x="4298950" y="5810250"/>
            <a:ext cx="3889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Q</a:t>
            </a:r>
            <a:r>
              <a:rPr lang="en-US" altLang="cs-CZ" sz="1600" b="1" baseline="-25000"/>
              <a:t>f</a:t>
            </a:r>
          </a:p>
        </p:txBody>
      </p:sp>
      <p:sp>
        <p:nvSpPr>
          <p:cNvPr id="12" name="Line 18">
            <a:extLst>
              <a:ext uri="{FF2B5EF4-FFF2-40B4-BE49-F238E27FC236}">
                <a16:creationId xmlns:a16="http://schemas.microsoft.com/office/drawing/2014/main" id="{CA959B3E-B4DB-4240-950F-D857E2AC0567}"/>
              </a:ext>
            </a:extLst>
          </p:cNvPr>
          <p:cNvSpPr>
            <a:spLocks noChangeShapeType="1"/>
          </p:cNvSpPr>
          <p:nvPr/>
        </p:nvSpPr>
        <p:spPr bwMode="auto">
          <a:xfrm>
            <a:off x="4484688" y="3381375"/>
            <a:ext cx="0" cy="246856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3" name="TextBox 12">
            <a:extLst>
              <a:ext uri="{FF2B5EF4-FFF2-40B4-BE49-F238E27FC236}">
                <a16:creationId xmlns:a16="http://schemas.microsoft.com/office/drawing/2014/main" id="{59AB4A5F-C78D-434E-8008-50AB78163C87}"/>
              </a:ext>
            </a:extLst>
          </p:cNvPr>
          <p:cNvSpPr txBox="1">
            <a:spLocks noChangeArrowheads="1"/>
          </p:cNvSpPr>
          <p:nvPr/>
        </p:nvSpPr>
        <p:spPr bwMode="auto">
          <a:xfrm>
            <a:off x="4191000" y="1981200"/>
            <a:ext cx="2895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1"/>
              <a:t>Immediate-short-run</a:t>
            </a:r>
          </a:p>
          <a:p>
            <a:pPr eaLnBrk="1" hangingPunct="1">
              <a:spcBef>
                <a:spcPct val="0"/>
              </a:spcBef>
              <a:buFontTx/>
              <a:buNone/>
            </a:pPr>
            <a:r>
              <a:rPr lang="en-US" altLang="cs-CZ" sz="2000" b="1"/>
              <a:t>aggregate supply</a:t>
            </a:r>
          </a:p>
        </p:txBody>
      </p:sp>
      <p:cxnSp>
        <p:nvCxnSpPr>
          <p:cNvPr id="15" name="Straight Connector 14">
            <a:extLst>
              <a:ext uri="{FF2B5EF4-FFF2-40B4-BE49-F238E27FC236}">
                <a16:creationId xmlns:a16="http://schemas.microsoft.com/office/drawing/2014/main" id="{81E9A816-61D4-4346-8F22-393507F80F72}"/>
              </a:ext>
            </a:extLst>
          </p:cNvPr>
          <p:cNvCxnSpPr>
            <a:cxnSpLocks noChangeAspect="1"/>
          </p:cNvCxnSpPr>
          <p:nvPr/>
        </p:nvCxnSpPr>
        <p:spPr>
          <a:xfrm rot="5400000">
            <a:off x="4815681" y="2728119"/>
            <a:ext cx="731838" cy="45720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Text Box 16">
            <a:extLst>
              <a:ext uri="{FF2B5EF4-FFF2-40B4-BE49-F238E27FC236}">
                <a16:creationId xmlns:a16="http://schemas.microsoft.com/office/drawing/2014/main" id="{8865C65E-C994-4939-8EE2-CE0B8555146D}"/>
              </a:ext>
            </a:extLst>
          </p:cNvPr>
          <p:cNvSpPr txBox="1">
            <a:spLocks noChangeArrowheads="1"/>
          </p:cNvSpPr>
          <p:nvPr/>
        </p:nvSpPr>
        <p:spPr bwMode="auto">
          <a:xfrm>
            <a:off x="1600200" y="3124200"/>
            <a:ext cx="3968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P</a:t>
            </a:r>
            <a:r>
              <a:rPr lang="en-US" altLang="cs-CZ" sz="1600" b="1" baseline="-25000"/>
              <a:t>1</a:t>
            </a:r>
          </a:p>
        </p:txBody>
      </p:sp>
      <p:sp>
        <p:nvSpPr>
          <p:cNvPr id="17" name="Text Box 15">
            <a:extLst>
              <a:ext uri="{FF2B5EF4-FFF2-40B4-BE49-F238E27FC236}">
                <a16:creationId xmlns:a16="http://schemas.microsoft.com/office/drawing/2014/main" id="{4D7B6E80-8D72-4C5D-9FF7-7CED07AFF499}"/>
              </a:ext>
            </a:extLst>
          </p:cNvPr>
          <p:cNvSpPr txBox="1">
            <a:spLocks noChangeArrowheads="1"/>
          </p:cNvSpPr>
          <p:nvPr/>
        </p:nvSpPr>
        <p:spPr bwMode="auto">
          <a:xfrm>
            <a:off x="1752600" y="5791200"/>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1"/>
              <a:t>0</a:t>
            </a:r>
          </a:p>
        </p:txBody>
      </p:sp>
      <p:sp>
        <p:nvSpPr>
          <p:cNvPr id="26641" name="Text Box 7">
            <a:extLst>
              <a:ext uri="{FF2B5EF4-FFF2-40B4-BE49-F238E27FC236}">
                <a16:creationId xmlns:a16="http://schemas.microsoft.com/office/drawing/2014/main" id="{822A1B03-7966-40CB-B5A8-89CFE24A5709}"/>
              </a:ext>
            </a:extLst>
          </p:cNvPr>
          <p:cNvSpPr txBox="1">
            <a:spLocks noChangeArrowheads="1"/>
          </p:cNvSpPr>
          <p:nvPr/>
        </p:nvSpPr>
        <p:spPr bwMode="auto">
          <a:xfrm>
            <a:off x="0" y="65833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LO2</a:t>
            </a:r>
          </a:p>
        </p:txBody>
      </p:sp>
      <p:sp>
        <p:nvSpPr>
          <p:cNvPr id="26642" name="Text Box 11">
            <a:extLst>
              <a:ext uri="{FF2B5EF4-FFF2-40B4-BE49-F238E27FC236}">
                <a16:creationId xmlns:a16="http://schemas.microsoft.com/office/drawing/2014/main" id="{BB5CCD4E-9DD9-4D89-BFE4-F57ACBCF1825}"/>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5261A266-CD80-4F2C-89F9-E0A8509C4FB5}"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27</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par>
                                <p:cTn id="9" presetID="53" presetClass="entr" presetSubtype="16"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cTn>
                              </p:par>
                              <p:par>
                                <p:cTn id="14" presetID="23" presetClass="entr" presetSubtype="16"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500" fill="hold"/>
                                        <p:tgtEl>
                                          <p:spTgt spid="8"/>
                                        </p:tgtEl>
                                        <p:attrNameLst>
                                          <p:attrName>ppt_w</p:attrName>
                                        </p:attrNameLst>
                                      </p:cBhvr>
                                      <p:tavLst>
                                        <p:tav tm="0">
                                          <p:val>
                                            <p:fltVal val="0"/>
                                          </p:val>
                                        </p:tav>
                                        <p:tav tm="100000">
                                          <p:val>
                                            <p:strVal val="#ppt_w"/>
                                          </p:val>
                                        </p:tav>
                                      </p:tavLst>
                                    </p:anim>
                                    <p:anim calcmode="lin" valueType="num">
                                      <p:cBhvr>
                                        <p:cTn id="17" dur="500" fill="hold"/>
                                        <p:tgtEl>
                                          <p:spTgt spid="8"/>
                                        </p:tgtEl>
                                        <p:attrNameLst>
                                          <p:attrName>ppt_h</p:attrName>
                                        </p:attrNameLst>
                                      </p:cBhvr>
                                      <p:tavLst>
                                        <p:tav tm="0">
                                          <p:val>
                                            <p:fltVal val="0"/>
                                          </p:val>
                                        </p:tav>
                                        <p:tav tm="100000">
                                          <p:val>
                                            <p:strVal val="#ppt_h"/>
                                          </p:val>
                                        </p:tav>
                                      </p:tavLst>
                                    </p:anim>
                                  </p:childTnLst>
                                </p:cTn>
                              </p:par>
                              <p:par>
                                <p:cTn id="18" presetID="23" presetClass="entr" presetSubtype="16"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500" fill="hold"/>
                                        <p:tgtEl>
                                          <p:spTgt spid="7"/>
                                        </p:tgtEl>
                                        <p:attrNameLst>
                                          <p:attrName>ppt_w</p:attrName>
                                        </p:attrNameLst>
                                      </p:cBhvr>
                                      <p:tavLst>
                                        <p:tav tm="0">
                                          <p:val>
                                            <p:fltVal val="0"/>
                                          </p:val>
                                        </p:tav>
                                        <p:tav tm="100000">
                                          <p:val>
                                            <p:strVal val="#ppt_w"/>
                                          </p:val>
                                        </p:tav>
                                      </p:tavLst>
                                    </p:anim>
                                    <p:anim calcmode="lin" valueType="num">
                                      <p:cBhvr>
                                        <p:cTn id="21" dur="500" fill="hold"/>
                                        <p:tgtEl>
                                          <p:spTgt spid="7"/>
                                        </p:tgtEl>
                                        <p:attrNameLst>
                                          <p:attrName>ppt_h</p:attrName>
                                        </p:attrNameLst>
                                      </p:cBhvr>
                                      <p:tavLst>
                                        <p:tav tm="0">
                                          <p:val>
                                            <p:fltVal val="0"/>
                                          </p:val>
                                        </p:tav>
                                        <p:tav tm="100000">
                                          <p:val>
                                            <p:strVal val="#ppt_h"/>
                                          </p:val>
                                        </p:tav>
                                      </p:tavLst>
                                    </p:anim>
                                  </p:childTnLst>
                                </p:cTn>
                              </p:par>
                              <p:par>
                                <p:cTn id="22" presetID="23" presetClass="entr" presetSubtype="16"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 calcmode="lin" valueType="num">
                                      <p:cBhvr>
                                        <p:cTn id="24" dur="500" fill="hold"/>
                                        <p:tgtEl>
                                          <p:spTgt spid="17"/>
                                        </p:tgtEl>
                                        <p:attrNameLst>
                                          <p:attrName>ppt_w</p:attrName>
                                        </p:attrNameLst>
                                      </p:cBhvr>
                                      <p:tavLst>
                                        <p:tav tm="0">
                                          <p:val>
                                            <p:fltVal val="0"/>
                                          </p:val>
                                        </p:tav>
                                        <p:tav tm="100000">
                                          <p:val>
                                            <p:strVal val="#ppt_w"/>
                                          </p:val>
                                        </p:tav>
                                      </p:tavLst>
                                    </p:anim>
                                    <p:anim calcmode="lin" valueType="num">
                                      <p:cBhvr>
                                        <p:cTn id="25" dur="500" fill="hold"/>
                                        <p:tgtEl>
                                          <p:spTgt spid="17"/>
                                        </p:tgtEl>
                                        <p:attrNameLst>
                                          <p:attrName>ppt_h</p:attrName>
                                        </p:attrNameLst>
                                      </p:cBhvr>
                                      <p:tavLst>
                                        <p:tav tm="0">
                                          <p:val>
                                            <p:fltVal val="0"/>
                                          </p:val>
                                        </p:tav>
                                        <p:tav tm="100000">
                                          <p:val>
                                            <p:strVal val="#ppt_h"/>
                                          </p:val>
                                        </p:tav>
                                      </p:tavLst>
                                    </p:anim>
                                  </p:childTnLst>
                                </p:cTn>
                              </p:par>
                            </p:childTnLst>
                          </p:cTn>
                        </p:par>
                        <p:par>
                          <p:cTn id="26" fill="hold" nodeType="afterGroup">
                            <p:stCondLst>
                              <p:cond delay="500"/>
                            </p:stCondLst>
                            <p:childTnLst>
                              <p:par>
                                <p:cTn id="27" presetID="22" presetClass="entr" presetSubtype="8" fill="hold"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left)">
                                      <p:cBhvr>
                                        <p:cTn id="29" dur="1000"/>
                                        <p:tgtEl>
                                          <p:spTgt spid="10"/>
                                        </p:tgtEl>
                                      </p:cBhvr>
                                    </p:animEffect>
                                  </p:childTnLst>
                                </p:cTn>
                              </p:par>
                            </p:childTnLst>
                          </p:cTn>
                        </p:par>
                        <p:par>
                          <p:cTn id="30" fill="hold" nodeType="afterGroup">
                            <p:stCondLst>
                              <p:cond delay="1500"/>
                            </p:stCondLst>
                            <p:childTnLst>
                              <p:par>
                                <p:cTn id="31" presetID="1" presetClass="entr" presetSubtype="0" fill="hold" grpId="0" nodeType="after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par>
                          <p:cTn id="33" fill="hold" nodeType="afterGroup">
                            <p:stCondLst>
                              <p:cond delay="1500"/>
                            </p:stCondLst>
                            <p:childTnLst>
                              <p:par>
                                <p:cTn id="34" presetID="22" presetClass="entr" presetSubtype="1" fill="hold" nodeType="after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ipe(up)">
                                      <p:cBhvr>
                                        <p:cTn id="36" dur="500"/>
                                        <p:tgtEl>
                                          <p:spTgt spid="12"/>
                                        </p:tgtEl>
                                      </p:cBhvr>
                                    </p:animEffect>
                                  </p:childTnLst>
                                </p:cTn>
                              </p:par>
                            </p:childTnLst>
                          </p:cTn>
                        </p:par>
                        <p:par>
                          <p:cTn id="37" fill="hold" nodeType="afterGroup">
                            <p:stCondLst>
                              <p:cond delay="2000"/>
                            </p:stCondLst>
                            <p:childTnLst>
                              <p:par>
                                <p:cTn id="38" presetID="1" presetClass="entr" presetSubtype="0" fill="hold" grpId="0" nodeType="afterEffect">
                                  <p:stCondLst>
                                    <p:cond delay="0"/>
                                  </p:stCondLst>
                                  <p:childTnLst>
                                    <p:set>
                                      <p:cBhvr>
                                        <p:cTn id="39" dur="1" fill="hold">
                                          <p:stCondLst>
                                            <p:cond delay="0"/>
                                          </p:stCondLst>
                                        </p:cTn>
                                        <p:tgtEl>
                                          <p:spTgt spid="11"/>
                                        </p:tgtEl>
                                        <p:attrNameLst>
                                          <p:attrName>style.visibility</p:attrName>
                                        </p:attrNameLst>
                                      </p:cBhvr>
                                      <p:to>
                                        <p:strVal val="visible"/>
                                      </p:to>
                                    </p:set>
                                  </p:childTnLst>
                                </p:cTn>
                              </p:par>
                            </p:childTnLst>
                          </p:cTn>
                        </p:par>
                        <p:par>
                          <p:cTn id="40" fill="hold" nodeType="afterGroup">
                            <p:stCondLst>
                              <p:cond delay="2000"/>
                            </p:stCondLst>
                            <p:childTnLst>
                              <p:par>
                                <p:cTn id="41" presetID="1" presetClass="entr" presetSubtype="0" fill="hold" grpId="0" nodeType="after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par>
                          <p:cTn id="43" fill="hold" nodeType="afterGroup">
                            <p:stCondLst>
                              <p:cond delay="2000"/>
                            </p:stCondLst>
                            <p:childTnLst>
                              <p:par>
                                <p:cTn id="44" presetID="1" presetClass="entr" presetSubtype="0" fill="hold" grpId="0" nodeType="afterEffect">
                                  <p:stCondLst>
                                    <p:cond delay="0"/>
                                  </p:stCondLst>
                                  <p:childTnLst>
                                    <p:set>
                                      <p:cBhvr>
                                        <p:cTn id="45" dur="1" fill="hold">
                                          <p:stCondLst>
                                            <p:cond delay="0"/>
                                          </p:stCondLst>
                                        </p:cTn>
                                        <p:tgtEl>
                                          <p:spTgt spid="13"/>
                                        </p:tgtEl>
                                        <p:attrNameLst>
                                          <p:attrName>style.visibility</p:attrName>
                                        </p:attrNameLst>
                                      </p:cBhvr>
                                      <p:to>
                                        <p:strVal val="visible"/>
                                      </p:to>
                                    </p:set>
                                  </p:childTnLst>
                                </p:cTn>
                              </p:par>
                            </p:childTnLst>
                          </p:cTn>
                        </p:par>
                        <p:par>
                          <p:cTn id="46" fill="hold" nodeType="afterGroup">
                            <p:stCondLst>
                              <p:cond delay="2000"/>
                            </p:stCondLst>
                            <p:childTnLst>
                              <p:par>
                                <p:cTn id="47" presetID="22" presetClass="entr" presetSubtype="1" fill="hold" nodeType="after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wipe(up)">
                                      <p:cBhvr>
                                        <p:cTn id="4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p:bldP spid="11" grpId="0"/>
      <p:bldP spid="13" grpId="0"/>
      <p:bldP spid="16" grpId="0"/>
      <p:bldP spid="1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E4F8A50-AEF8-493E-BDD9-9CCB7331A34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68513" y="1819275"/>
            <a:ext cx="4999037"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5">
            <a:extLst>
              <a:ext uri="{FF2B5EF4-FFF2-40B4-BE49-F238E27FC236}">
                <a16:creationId xmlns:a16="http://schemas.microsoft.com/office/drawing/2014/main" id="{4CFAF814-DE1F-4079-8F69-40973C7ED28A}"/>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28676" name="Rectangle 2">
            <a:extLst>
              <a:ext uri="{FF2B5EF4-FFF2-40B4-BE49-F238E27FC236}">
                <a16:creationId xmlns:a16="http://schemas.microsoft.com/office/drawing/2014/main" id="{DFA9400D-8AE1-4592-B2B4-830BD600137F}"/>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Aggregate Supply: Short Run</a:t>
            </a:r>
          </a:p>
        </p:txBody>
      </p:sp>
      <p:sp>
        <p:nvSpPr>
          <p:cNvPr id="28677" name="Rectangle 4">
            <a:extLst>
              <a:ext uri="{FF2B5EF4-FFF2-40B4-BE49-F238E27FC236}">
                <a16:creationId xmlns:a16="http://schemas.microsoft.com/office/drawing/2014/main" id="{FDACE76F-B34B-4ACB-B071-CC8F57980B27}"/>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6" name="Rectangle 12">
            <a:extLst>
              <a:ext uri="{FF2B5EF4-FFF2-40B4-BE49-F238E27FC236}">
                <a16:creationId xmlns:a16="http://schemas.microsoft.com/office/drawing/2014/main" id="{2DB651AC-7AF8-4624-912F-A660E3EB1E7F}"/>
              </a:ext>
            </a:extLst>
          </p:cNvPr>
          <p:cNvSpPr>
            <a:spLocks noChangeArrowheads="1"/>
          </p:cNvSpPr>
          <p:nvPr/>
        </p:nvSpPr>
        <p:spPr bwMode="auto">
          <a:xfrm>
            <a:off x="2068513" y="1819275"/>
            <a:ext cx="4999037" cy="3594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7" name="Text Box 13">
            <a:extLst>
              <a:ext uri="{FF2B5EF4-FFF2-40B4-BE49-F238E27FC236}">
                <a16:creationId xmlns:a16="http://schemas.microsoft.com/office/drawing/2014/main" id="{A440183A-5498-4CF5-AAED-C62B4E9A8054}"/>
              </a:ext>
            </a:extLst>
          </p:cNvPr>
          <p:cNvSpPr txBox="1">
            <a:spLocks noChangeArrowheads="1"/>
          </p:cNvSpPr>
          <p:nvPr/>
        </p:nvSpPr>
        <p:spPr bwMode="auto">
          <a:xfrm>
            <a:off x="2916238" y="5729288"/>
            <a:ext cx="31591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Real domestic output, GDP</a:t>
            </a:r>
          </a:p>
        </p:txBody>
      </p:sp>
      <p:sp>
        <p:nvSpPr>
          <p:cNvPr id="8" name="Text Box 14">
            <a:extLst>
              <a:ext uri="{FF2B5EF4-FFF2-40B4-BE49-F238E27FC236}">
                <a16:creationId xmlns:a16="http://schemas.microsoft.com/office/drawing/2014/main" id="{5640791F-4A0D-41BB-9ED4-C3CA28CF9111}"/>
              </a:ext>
            </a:extLst>
          </p:cNvPr>
          <p:cNvSpPr txBox="1">
            <a:spLocks noChangeArrowheads="1"/>
          </p:cNvSpPr>
          <p:nvPr/>
        </p:nvSpPr>
        <p:spPr bwMode="auto">
          <a:xfrm rot="-5400000">
            <a:off x="904876" y="3419475"/>
            <a:ext cx="13255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Price level</a:t>
            </a:r>
          </a:p>
        </p:txBody>
      </p:sp>
      <p:sp>
        <p:nvSpPr>
          <p:cNvPr id="9" name="Text Box 15">
            <a:extLst>
              <a:ext uri="{FF2B5EF4-FFF2-40B4-BE49-F238E27FC236}">
                <a16:creationId xmlns:a16="http://schemas.microsoft.com/office/drawing/2014/main" id="{3449183E-FD2C-4AC6-B55D-282D4E8BBCB3}"/>
              </a:ext>
            </a:extLst>
          </p:cNvPr>
          <p:cNvSpPr txBox="1">
            <a:spLocks noChangeArrowheads="1"/>
          </p:cNvSpPr>
          <p:nvPr/>
        </p:nvSpPr>
        <p:spPr bwMode="auto">
          <a:xfrm>
            <a:off x="1854200" y="5307013"/>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1"/>
              <a:t>0</a:t>
            </a:r>
          </a:p>
        </p:txBody>
      </p:sp>
      <p:sp>
        <p:nvSpPr>
          <p:cNvPr id="10" name="Text Box 16">
            <a:extLst>
              <a:ext uri="{FF2B5EF4-FFF2-40B4-BE49-F238E27FC236}">
                <a16:creationId xmlns:a16="http://schemas.microsoft.com/office/drawing/2014/main" id="{8C54ADCA-3CEA-46D7-81AB-06F59539F1FB}"/>
              </a:ext>
            </a:extLst>
          </p:cNvPr>
          <p:cNvSpPr txBox="1">
            <a:spLocks noChangeArrowheads="1"/>
          </p:cNvSpPr>
          <p:nvPr/>
        </p:nvSpPr>
        <p:spPr bwMode="auto">
          <a:xfrm>
            <a:off x="4378325" y="5394325"/>
            <a:ext cx="3889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Q</a:t>
            </a:r>
            <a:r>
              <a:rPr lang="en-US" altLang="cs-CZ" sz="1600" b="1" baseline="-25000"/>
              <a:t>f</a:t>
            </a:r>
          </a:p>
        </p:txBody>
      </p:sp>
      <p:sp>
        <p:nvSpPr>
          <p:cNvPr id="11" name="Line 18">
            <a:extLst>
              <a:ext uri="{FF2B5EF4-FFF2-40B4-BE49-F238E27FC236}">
                <a16:creationId xmlns:a16="http://schemas.microsoft.com/office/drawing/2014/main" id="{136622D2-BBA9-47AB-86B6-8B7FAA54F73F}"/>
              </a:ext>
            </a:extLst>
          </p:cNvPr>
          <p:cNvSpPr>
            <a:spLocks noChangeShapeType="1"/>
          </p:cNvSpPr>
          <p:nvPr/>
        </p:nvSpPr>
        <p:spPr bwMode="auto">
          <a:xfrm>
            <a:off x="4564063" y="3967163"/>
            <a:ext cx="0" cy="14382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 name="Arc 17">
            <a:extLst>
              <a:ext uri="{FF2B5EF4-FFF2-40B4-BE49-F238E27FC236}">
                <a16:creationId xmlns:a16="http://schemas.microsoft.com/office/drawing/2014/main" id="{D81C7CE1-C501-4CF6-A833-AFEA342E6DAE}"/>
              </a:ext>
            </a:extLst>
          </p:cNvPr>
          <p:cNvSpPr>
            <a:spLocks/>
          </p:cNvSpPr>
          <p:nvPr/>
        </p:nvSpPr>
        <p:spPr bwMode="auto">
          <a:xfrm rot="21312619" flipV="1">
            <a:off x="2954338" y="2165350"/>
            <a:ext cx="2532062" cy="2281238"/>
          </a:xfrm>
          <a:custGeom>
            <a:avLst/>
            <a:gdLst>
              <a:gd name="T0" fmla="*/ 0 w 21289"/>
              <a:gd name="T1" fmla="*/ 0 h 21600"/>
              <a:gd name="T2" fmla="*/ 2147483646 w 21289"/>
              <a:gd name="T3" fmla="*/ 2147483646 h 21600"/>
              <a:gd name="T4" fmla="*/ 0 w 21289"/>
              <a:gd name="T5" fmla="*/ 2147483646 h 21600"/>
              <a:gd name="T6" fmla="*/ 0 60000 65536"/>
              <a:gd name="T7" fmla="*/ 0 60000 65536"/>
              <a:gd name="T8" fmla="*/ 0 60000 65536"/>
              <a:gd name="T9" fmla="*/ 0 w 21289"/>
              <a:gd name="T10" fmla="*/ 0 h 21600"/>
              <a:gd name="T11" fmla="*/ 21289 w 21289"/>
              <a:gd name="T12" fmla="*/ 21600 h 21600"/>
            </a:gdLst>
            <a:ahLst/>
            <a:cxnLst>
              <a:cxn ang="T6">
                <a:pos x="T0" y="T1"/>
              </a:cxn>
              <a:cxn ang="T7">
                <a:pos x="T2" y="T3"/>
              </a:cxn>
              <a:cxn ang="T8">
                <a:pos x="T4" y="T5"/>
              </a:cxn>
            </a:cxnLst>
            <a:rect l="T9" t="T10" r="T11" b="T12"/>
            <a:pathLst>
              <a:path w="21289" h="21600" fill="none" extrusionOk="0">
                <a:moveTo>
                  <a:pt x="-1" y="0"/>
                </a:moveTo>
                <a:cubicBezTo>
                  <a:pt x="10520" y="0"/>
                  <a:pt x="19510" y="7579"/>
                  <a:pt x="21289" y="17947"/>
                </a:cubicBezTo>
              </a:path>
              <a:path w="21289" h="21600" stroke="0" extrusionOk="0">
                <a:moveTo>
                  <a:pt x="-1" y="0"/>
                </a:moveTo>
                <a:cubicBezTo>
                  <a:pt x="10520" y="0"/>
                  <a:pt x="19510" y="7579"/>
                  <a:pt x="21289" y="17947"/>
                </a:cubicBezTo>
                <a:lnTo>
                  <a:pt x="0" y="21600"/>
                </a:lnTo>
                <a:lnTo>
                  <a:pt x="-1" y="0"/>
                </a:lnTo>
                <a:close/>
              </a:path>
            </a:pathLst>
          </a:custGeom>
          <a:noFill/>
          <a:ln w="57150">
            <a:solidFill>
              <a:srgbClr val="9900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3" name="Text Box 8">
            <a:extLst>
              <a:ext uri="{FF2B5EF4-FFF2-40B4-BE49-F238E27FC236}">
                <a16:creationId xmlns:a16="http://schemas.microsoft.com/office/drawing/2014/main" id="{E096C3B6-9AA8-43AA-B76A-30EFF002C7AA}"/>
              </a:ext>
            </a:extLst>
          </p:cNvPr>
          <p:cNvSpPr txBox="1">
            <a:spLocks noChangeArrowheads="1"/>
          </p:cNvSpPr>
          <p:nvPr/>
        </p:nvSpPr>
        <p:spPr bwMode="auto">
          <a:xfrm>
            <a:off x="5181600" y="2144713"/>
            <a:ext cx="5048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AS</a:t>
            </a:r>
            <a:endParaRPr lang="en-US" altLang="cs-CZ" sz="1800" b="1" baseline="-25000"/>
          </a:p>
        </p:txBody>
      </p:sp>
      <p:sp>
        <p:nvSpPr>
          <p:cNvPr id="14" name="TextBox 13">
            <a:extLst>
              <a:ext uri="{FF2B5EF4-FFF2-40B4-BE49-F238E27FC236}">
                <a16:creationId xmlns:a16="http://schemas.microsoft.com/office/drawing/2014/main" id="{A20EB063-8D9A-4E7C-A984-52F42E84B864}"/>
              </a:ext>
            </a:extLst>
          </p:cNvPr>
          <p:cNvSpPr txBox="1">
            <a:spLocks noChangeArrowheads="1"/>
          </p:cNvSpPr>
          <p:nvPr/>
        </p:nvSpPr>
        <p:spPr bwMode="auto">
          <a:xfrm>
            <a:off x="2133600" y="2514600"/>
            <a:ext cx="251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cs-CZ" sz="2000" b="1"/>
              <a:t>Aggregate supply</a:t>
            </a:r>
          </a:p>
          <a:p>
            <a:pPr algn="ctr" eaLnBrk="1" hangingPunct="1">
              <a:spcBef>
                <a:spcPct val="0"/>
              </a:spcBef>
              <a:buFontTx/>
              <a:buNone/>
            </a:pPr>
            <a:r>
              <a:rPr lang="en-US" altLang="cs-CZ" sz="2000" b="1"/>
              <a:t>(short run)</a:t>
            </a:r>
          </a:p>
        </p:txBody>
      </p:sp>
      <p:cxnSp>
        <p:nvCxnSpPr>
          <p:cNvPr id="16" name="Straight Connector 15">
            <a:extLst>
              <a:ext uri="{FF2B5EF4-FFF2-40B4-BE49-F238E27FC236}">
                <a16:creationId xmlns:a16="http://schemas.microsoft.com/office/drawing/2014/main" id="{7C562D1F-9AAD-4047-AAB1-2C5A82DF0C67}"/>
              </a:ext>
            </a:extLst>
          </p:cNvPr>
          <p:cNvCxnSpPr>
            <a:stCxn id="14" idx="2"/>
          </p:cNvCxnSpPr>
          <p:nvPr/>
        </p:nvCxnSpPr>
        <p:spPr>
          <a:xfrm rot="16200000" flipH="1">
            <a:off x="3268662" y="3344863"/>
            <a:ext cx="892175" cy="647700"/>
          </a:xfrm>
          <a:prstGeom prst="line">
            <a:avLst/>
          </a:prstGeom>
          <a:ln w="28575"/>
        </p:spPr>
        <p:style>
          <a:lnRef idx="1">
            <a:schemeClr val="dk1"/>
          </a:lnRef>
          <a:fillRef idx="0">
            <a:schemeClr val="dk1"/>
          </a:fillRef>
          <a:effectRef idx="0">
            <a:schemeClr val="dk1"/>
          </a:effectRef>
          <a:fontRef idx="minor">
            <a:schemeClr val="tx1"/>
          </a:fontRef>
        </p:style>
      </p:cxnSp>
      <p:sp>
        <p:nvSpPr>
          <p:cNvPr id="28688" name="Text Box 7">
            <a:extLst>
              <a:ext uri="{FF2B5EF4-FFF2-40B4-BE49-F238E27FC236}">
                <a16:creationId xmlns:a16="http://schemas.microsoft.com/office/drawing/2014/main" id="{FF99FE38-4B57-40A7-8A2C-5B33E09DF0FA}"/>
              </a:ext>
            </a:extLst>
          </p:cNvPr>
          <p:cNvSpPr txBox="1">
            <a:spLocks noChangeArrowheads="1"/>
          </p:cNvSpPr>
          <p:nvPr/>
        </p:nvSpPr>
        <p:spPr bwMode="auto">
          <a:xfrm>
            <a:off x="0" y="65833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LO2</a:t>
            </a:r>
          </a:p>
        </p:txBody>
      </p:sp>
      <p:sp>
        <p:nvSpPr>
          <p:cNvPr id="28689" name="Text Box 11">
            <a:extLst>
              <a:ext uri="{FF2B5EF4-FFF2-40B4-BE49-F238E27FC236}">
                <a16:creationId xmlns:a16="http://schemas.microsoft.com/office/drawing/2014/main" id="{4D1FF6A9-C4FD-4473-8D5D-51A36BB2B19C}"/>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9424ED6C-4F47-48F4-9227-7442A2531730}"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28</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par>
                                <p:cTn id="9" presetID="53" presetClass="entr" presetSubtype="16"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cTn>
                              </p:par>
                              <p:par>
                                <p:cTn id="14" presetID="23" presetClass="entr" presetSubtype="16"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500" fill="hold"/>
                                        <p:tgtEl>
                                          <p:spTgt spid="8"/>
                                        </p:tgtEl>
                                        <p:attrNameLst>
                                          <p:attrName>ppt_w</p:attrName>
                                        </p:attrNameLst>
                                      </p:cBhvr>
                                      <p:tavLst>
                                        <p:tav tm="0">
                                          <p:val>
                                            <p:fltVal val="0"/>
                                          </p:val>
                                        </p:tav>
                                        <p:tav tm="100000">
                                          <p:val>
                                            <p:strVal val="#ppt_w"/>
                                          </p:val>
                                        </p:tav>
                                      </p:tavLst>
                                    </p:anim>
                                    <p:anim calcmode="lin" valueType="num">
                                      <p:cBhvr>
                                        <p:cTn id="17" dur="500" fill="hold"/>
                                        <p:tgtEl>
                                          <p:spTgt spid="8"/>
                                        </p:tgtEl>
                                        <p:attrNameLst>
                                          <p:attrName>ppt_h</p:attrName>
                                        </p:attrNameLst>
                                      </p:cBhvr>
                                      <p:tavLst>
                                        <p:tav tm="0">
                                          <p:val>
                                            <p:fltVal val="0"/>
                                          </p:val>
                                        </p:tav>
                                        <p:tav tm="100000">
                                          <p:val>
                                            <p:strVal val="#ppt_h"/>
                                          </p:val>
                                        </p:tav>
                                      </p:tavLst>
                                    </p:anim>
                                  </p:childTnLst>
                                </p:cTn>
                              </p:par>
                              <p:par>
                                <p:cTn id="18" presetID="23" presetClass="entr" presetSubtype="16"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500" fill="hold"/>
                                        <p:tgtEl>
                                          <p:spTgt spid="7"/>
                                        </p:tgtEl>
                                        <p:attrNameLst>
                                          <p:attrName>ppt_w</p:attrName>
                                        </p:attrNameLst>
                                      </p:cBhvr>
                                      <p:tavLst>
                                        <p:tav tm="0">
                                          <p:val>
                                            <p:fltVal val="0"/>
                                          </p:val>
                                        </p:tav>
                                        <p:tav tm="100000">
                                          <p:val>
                                            <p:strVal val="#ppt_w"/>
                                          </p:val>
                                        </p:tav>
                                      </p:tavLst>
                                    </p:anim>
                                    <p:anim calcmode="lin" valueType="num">
                                      <p:cBhvr>
                                        <p:cTn id="21" dur="500" fill="hold"/>
                                        <p:tgtEl>
                                          <p:spTgt spid="7"/>
                                        </p:tgtEl>
                                        <p:attrNameLst>
                                          <p:attrName>ppt_h</p:attrName>
                                        </p:attrNameLst>
                                      </p:cBhvr>
                                      <p:tavLst>
                                        <p:tav tm="0">
                                          <p:val>
                                            <p:fltVal val="0"/>
                                          </p:val>
                                        </p:tav>
                                        <p:tav tm="100000">
                                          <p:val>
                                            <p:strVal val="#ppt_h"/>
                                          </p:val>
                                        </p:tav>
                                      </p:tavLst>
                                    </p:anim>
                                  </p:childTnLst>
                                </p:cTn>
                              </p:par>
                              <p:par>
                                <p:cTn id="22" presetID="23" presetClass="entr" presetSubtype="16"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childTnLst>
                                </p:cTn>
                              </p:par>
                            </p:childTnLst>
                          </p:cTn>
                        </p:par>
                        <p:par>
                          <p:cTn id="26" fill="hold" nodeType="afterGroup">
                            <p:stCondLst>
                              <p:cond delay="500"/>
                            </p:stCondLst>
                            <p:childTnLst>
                              <p:par>
                                <p:cTn id="27" presetID="22" presetClass="entr" presetSubtype="8" fill="hold"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left)">
                                      <p:cBhvr>
                                        <p:cTn id="29" dur="2000"/>
                                        <p:tgtEl>
                                          <p:spTgt spid="12"/>
                                        </p:tgtEl>
                                      </p:cBhvr>
                                    </p:animEffect>
                                  </p:childTnLst>
                                </p:cTn>
                              </p:par>
                            </p:childTnLst>
                          </p:cTn>
                        </p:par>
                        <p:par>
                          <p:cTn id="30" fill="hold" nodeType="afterGroup">
                            <p:stCondLst>
                              <p:cond delay="2500"/>
                            </p:stCondLst>
                            <p:childTnLst>
                              <p:par>
                                <p:cTn id="31" presetID="1" presetClass="entr" presetSubtype="0" fill="hold" grpId="0" nodeType="after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par>
                          <p:cTn id="33" fill="hold" nodeType="afterGroup">
                            <p:stCondLst>
                              <p:cond delay="2500"/>
                            </p:stCondLst>
                            <p:childTnLst>
                              <p:par>
                                <p:cTn id="34" presetID="22" presetClass="entr" presetSubtype="1" fill="hold" nodeType="after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up)">
                                      <p:cBhvr>
                                        <p:cTn id="36" dur="500"/>
                                        <p:tgtEl>
                                          <p:spTgt spid="11"/>
                                        </p:tgtEl>
                                      </p:cBhvr>
                                    </p:animEffect>
                                  </p:childTnLst>
                                </p:cTn>
                              </p:par>
                            </p:childTnLst>
                          </p:cTn>
                        </p:par>
                        <p:par>
                          <p:cTn id="37" fill="hold" nodeType="afterGroup">
                            <p:stCondLst>
                              <p:cond delay="3000"/>
                            </p:stCondLst>
                            <p:childTnLst>
                              <p:par>
                                <p:cTn id="38" presetID="1" presetClass="entr" presetSubtype="0" fill="hold" grpId="0" nodeType="afterEffect">
                                  <p:stCondLst>
                                    <p:cond delay="0"/>
                                  </p:stCondLst>
                                  <p:childTnLst>
                                    <p:set>
                                      <p:cBhvr>
                                        <p:cTn id="39" dur="1" fill="hold">
                                          <p:stCondLst>
                                            <p:cond delay="0"/>
                                          </p:stCondLst>
                                        </p:cTn>
                                        <p:tgtEl>
                                          <p:spTgt spid="10"/>
                                        </p:tgtEl>
                                        <p:attrNameLst>
                                          <p:attrName>style.visibility</p:attrName>
                                        </p:attrNameLst>
                                      </p:cBhvr>
                                      <p:to>
                                        <p:strVal val="visible"/>
                                      </p:to>
                                    </p:set>
                                  </p:childTnLst>
                                </p:cTn>
                              </p:par>
                            </p:childTnLst>
                          </p:cTn>
                        </p:par>
                        <p:par>
                          <p:cTn id="40" fill="hold" nodeType="afterGroup">
                            <p:stCondLst>
                              <p:cond delay="3000"/>
                            </p:stCondLst>
                            <p:childTnLst>
                              <p:par>
                                <p:cTn id="41" presetID="1" presetClass="entr" presetSubtype="0" fill="hold" grpId="0" nodeType="after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par>
                          <p:cTn id="43" fill="hold" nodeType="afterGroup">
                            <p:stCondLst>
                              <p:cond delay="3000"/>
                            </p:stCondLst>
                            <p:childTnLst>
                              <p:par>
                                <p:cTn id="44" presetID="22" presetClass="entr" presetSubtype="1" fill="hold" nodeType="after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wipe(up)">
                                      <p:cBhvr>
                                        <p:cTn id="4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p:bldP spid="10" grpId="0"/>
      <p:bldP spid="13" grpId="0"/>
      <p:bldP spid="1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667661F-92D1-4FD6-AACE-28D367ADBCA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466850"/>
            <a:ext cx="5105400" cy="470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Rectangle 5">
            <a:extLst>
              <a:ext uri="{FF2B5EF4-FFF2-40B4-BE49-F238E27FC236}">
                <a16:creationId xmlns:a16="http://schemas.microsoft.com/office/drawing/2014/main" id="{18D574C6-B28D-40AF-A130-0A5520AAF950}"/>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30724" name="Rectangle 2">
            <a:extLst>
              <a:ext uri="{FF2B5EF4-FFF2-40B4-BE49-F238E27FC236}">
                <a16:creationId xmlns:a16="http://schemas.microsoft.com/office/drawing/2014/main" id="{2C73DC80-E523-4B43-8ECF-31366CE042B8}"/>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Aggregate Supply: Long Run</a:t>
            </a:r>
          </a:p>
        </p:txBody>
      </p:sp>
      <p:sp>
        <p:nvSpPr>
          <p:cNvPr id="30725" name="Rectangle 4">
            <a:extLst>
              <a:ext uri="{FF2B5EF4-FFF2-40B4-BE49-F238E27FC236}">
                <a16:creationId xmlns:a16="http://schemas.microsoft.com/office/drawing/2014/main" id="{9F6CB315-7353-4DA7-93A9-144B80765A4D}"/>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6" name="Rectangle 4">
            <a:extLst>
              <a:ext uri="{FF2B5EF4-FFF2-40B4-BE49-F238E27FC236}">
                <a16:creationId xmlns:a16="http://schemas.microsoft.com/office/drawing/2014/main" id="{D1B04FA7-A55B-48A8-8F3B-6349AD280C9A}"/>
              </a:ext>
            </a:extLst>
          </p:cNvPr>
          <p:cNvSpPr>
            <a:spLocks noChangeArrowheads="1"/>
          </p:cNvSpPr>
          <p:nvPr/>
        </p:nvSpPr>
        <p:spPr bwMode="auto">
          <a:xfrm>
            <a:off x="1981200" y="1466850"/>
            <a:ext cx="5089525" cy="4495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7" name="Text Box 5">
            <a:extLst>
              <a:ext uri="{FF2B5EF4-FFF2-40B4-BE49-F238E27FC236}">
                <a16:creationId xmlns:a16="http://schemas.microsoft.com/office/drawing/2014/main" id="{91F6E418-70F2-4F78-8408-0BD3FB09B2C1}"/>
              </a:ext>
            </a:extLst>
          </p:cNvPr>
          <p:cNvSpPr txBox="1">
            <a:spLocks noChangeArrowheads="1"/>
          </p:cNvSpPr>
          <p:nvPr/>
        </p:nvSpPr>
        <p:spPr bwMode="auto">
          <a:xfrm>
            <a:off x="2820988" y="6186488"/>
            <a:ext cx="31591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Real domestic output, GDP</a:t>
            </a:r>
          </a:p>
        </p:txBody>
      </p:sp>
      <p:sp>
        <p:nvSpPr>
          <p:cNvPr id="8" name="Text Box 6">
            <a:extLst>
              <a:ext uri="{FF2B5EF4-FFF2-40B4-BE49-F238E27FC236}">
                <a16:creationId xmlns:a16="http://schemas.microsoft.com/office/drawing/2014/main" id="{00956C85-5B53-47AB-B650-CD4C7987A5D3}"/>
              </a:ext>
            </a:extLst>
          </p:cNvPr>
          <p:cNvSpPr txBox="1">
            <a:spLocks noChangeArrowheads="1"/>
          </p:cNvSpPr>
          <p:nvPr/>
        </p:nvSpPr>
        <p:spPr bwMode="auto">
          <a:xfrm rot="-5400000">
            <a:off x="817562" y="3449638"/>
            <a:ext cx="1325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Price level</a:t>
            </a:r>
          </a:p>
        </p:txBody>
      </p:sp>
      <p:sp>
        <p:nvSpPr>
          <p:cNvPr id="9" name="Text Box 8">
            <a:extLst>
              <a:ext uri="{FF2B5EF4-FFF2-40B4-BE49-F238E27FC236}">
                <a16:creationId xmlns:a16="http://schemas.microsoft.com/office/drawing/2014/main" id="{3072FB5B-01B4-4BE3-AB88-6AA153CED8DA}"/>
              </a:ext>
            </a:extLst>
          </p:cNvPr>
          <p:cNvSpPr txBox="1">
            <a:spLocks noChangeArrowheads="1"/>
          </p:cNvSpPr>
          <p:nvPr/>
        </p:nvSpPr>
        <p:spPr bwMode="auto">
          <a:xfrm>
            <a:off x="4614863" y="2047875"/>
            <a:ext cx="71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AS</a:t>
            </a:r>
            <a:r>
              <a:rPr lang="en-US" altLang="cs-CZ" sz="1800" b="1" baseline="-25000"/>
              <a:t>LR</a:t>
            </a:r>
          </a:p>
        </p:txBody>
      </p:sp>
      <p:cxnSp>
        <p:nvCxnSpPr>
          <p:cNvPr id="10" name="Straight Connector 9">
            <a:extLst>
              <a:ext uri="{FF2B5EF4-FFF2-40B4-BE49-F238E27FC236}">
                <a16:creationId xmlns:a16="http://schemas.microsoft.com/office/drawing/2014/main" id="{FBEDFDEB-F4BA-4010-ACE4-EB4DD8DCC0E4}"/>
              </a:ext>
            </a:extLst>
          </p:cNvPr>
          <p:cNvCxnSpPr>
            <a:cxnSpLocks noChangeShapeType="1"/>
          </p:cNvCxnSpPr>
          <p:nvPr/>
        </p:nvCxnSpPr>
        <p:spPr bwMode="auto">
          <a:xfrm rot="5400000" flipH="1" flipV="1">
            <a:off x="2954338" y="4216400"/>
            <a:ext cx="3479800" cy="3175"/>
          </a:xfrm>
          <a:prstGeom prst="line">
            <a:avLst/>
          </a:prstGeom>
          <a:noFill/>
          <a:ln w="57150">
            <a:solidFill>
              <a:srgbClr val="800000"/>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11" name="Text Box 16">
            <a:extLst>
              <a:ext uri="{FF2B5EF4-FFF2-40B4-BE49-F238E27FC236}">
                <a16:creationId xmlns:a16="http://schemas.microsoft.com/office/drawing/2014/main" id="{6014D695-D41A-4AB3-94C7-65D446BFDED3}"/>
              </a:ext>
            </a:extLst>
          </p:cNvPr>
          <p:cNvSpPr txBox="1">
            <a:spLocks noChangeArrowheads="1"/>
          </p:cNvSpPr>
          <p:nvPr/>
        </p:nvSpPr>
        <p:spPr bwMode="auto">
          <a:xfrm>
            <a:off x="4503738" y="5988050"/>
            <a:ext cx="3889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Q</a:t>
            </a:r>
            <a:r>
              <a:rPr lang="en-US" altLang="cs-CZ" sz="1600" b="1" baseline="-25000"/>
              <a:t>f</a:t>
            </a:r>
          </a:p>
        </p:txBody>
      </p:sp>
      <p:sp>
        <p:nvSpPr>
          <p:cNvPr id="12" name="Text Box 15">
            <a:extLst>
              <a:ext uri="{FF2B5EF4-FFF2-40B4-BE49-F238E27FC236}">
                <a16:creationId xmlns:a16="http://schemas.microsoft.com/office/drawing/2014/main" id="{F49A1886-EFD8-4156-9D91-9DAC7367976C}"/>
              </a:ext>
            </a:extLst>
          </p:cNvPr>
          <p:cNvSpPr txBox="1">
            <a:spLocks noChangeArrowheads="1"/>
          </p:cNvSpPr>
          <p:nvPr/>
        </p:nvSpPr>
        <p:spPr bwMode="auto">
          <a:xfrm>
            <a:off x="1698625" y="5943600"/>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1"/>
              <a:t>0</a:t>
            </a:r>
          </a:p>
        </p:txBody>
      </p:sp>
      <p:sp>
        <p:nvSpPr>
          <p:cNvPr id="13" name="TextBox 12">
            <a:extLst>
              <a:ext uri="{FF2B5EF4-FFF2-40B4-BE49-F238E27FC236}">
                <a16:creationId xmlns:a16="http://schemas.microsoft.com/office/drawing/2014/main" id="{F37950C2-9A26-4876-B37A-C5DED5E4A492}"/>
              </a:ext>
            </a:extLst>
          </p:cNvPr>
          <p:cNvSpPr txBox="1">
            <a:spLocks noChangeArrowheads="1"/>
          </p:cNvSpPr>
          <p:nvPr/>
        </p:nvSpPr>
        <p:spPr bwMode="auto">
          <a:xfrm>
            <a:off x="2590800" y="3952875"/>
            <a:ext cx="16764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1"/>
              <a:t>Long-run</a:t>
            </a:r>
          </a:p>
          <a:p>
            <a:pPr eaLnBrk="1" hangingPunct="1">
              <a:spcBef>
                <a:spcPct val="0"/>
              </a:spcBef>
              <a:buFontTx/>
              <a:buNone/>
            </a:pPr>
            <a:r>
              <a:rPr lang="en-US" altLang="cs-CZ" sz="2000" b="1"/>
              <a:t>aggregate</a:t>
            </a:r>
          </a:p>
          <a:p>
            <a:pPr eaLnBrk="1" hangingPunct="1">
              <a:spcBef>
                <a:spcPct val="0"/>
              </a:spcBef>
              <a:buFontTx/>
              <a:buNone/>
            </a:pPr>
            <a:r>
              <a:rPr lang="en-US" altLang="cs-CZ" sz="2000" b="1"/>
              <a:t>supply</a:t>
            </a:r>
          </a:p>
        </p:txBody>
      </p:sp>
      <p:cxnSp>
        <p:nvCxnSpPr>
          <p:cNvPr id="15" name="Straight Connector 14">
            <a:extLst>
              <a:ext uri="{FF2B5EF4-FFF2-40B4-BE49-F238E27FC236}">
                <a16:creationId xmlns:a16="http://schemas.microsoft.com/office/drawing/2014/main" id="{2F6B484B-4755-47D2-A253-C409D3D9FBE2}"/>
              </a:ext>
            </a:extLst>
          </p:cNvPr>
          <p:cNvCxnSpPr/>
          <p:nvPr/>
        </p:nvCxnSpPr>
        <p:spPr>
          <a:xfrm flipV="1">
            <a:off x="3733800" y="3429000"/>
            <a:ext cx="838200" cy="60960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30735" name="Text Box 7">
            <a:extLst>
              <a:ext uri="{FF2B5EF4-FFF2-40B4-BE49-F238E27FC236}">
                <a16:creationId xmlns:a16="http://schemas.microsoft.com/office/drawing/2014/main" id="{BAE07F89-BAC9-4EA2-97CE-DE5237D89D04}"/>
              </a:ext>
            </a:extLst>
          </p:cNvPr>
          <p:cNvSpPr txBox="1">
            <a:spLocks noChangeArrowheads="1"/>
          </p:cNvSpPr>
          <p:nvPr/>
        </p:nvSpPr>
        <p:spPr bwMode="auto">
          <a:xfrm>
            <a:off x="0" y="65833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LO2</a:t>
            </a:r>
          </a:p>
        </p:txBody>
      </p:sp>
      <p:sp>
        <p:nvSpPr>
          <p:cNvPr id="30736" name="Text Box 11">
            <a:extLst>
              <a:ext uri="{FF2B5EF4-FFF2-40B4-BE49-F238E27FC236}">
                <a16:creationId xmlns:a16="http://schemas.microsoft.com/office/drawing/2014/main" id="{33ECA17C-ECD5-4EF2-A63D-A5B25A9DFB55}"/>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EB137B90-C3B8-4689-AE30-B099F69F35DB}"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29</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par>
                                <p:cTn id="9" presetID="53" presetClass="entr" presetSubtype="16"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cTn>
                              </p:par>
                              <p:par>
                                <p:cTn id="14" presetID="23" presetClass="entr" presetSubtype="16"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500" fill="hold"/>
                                        <p:tgtEl>
                                          <p:spTgt spid="8"/>
                                        </p:tgtEl>
                                        <p:attrNameLst>
                                          <p:attrName>ppt_w</p:attrName>
                                        </p:attrNameLst>
                                      </p:cBhvr>
                                      <p:tavLst>
                                        <p:tav tm="0">
                                          <p:val>
                                            <p:fltVal val="0"/>
                                          </p:val>
                                        </p:tav>
                                        <p:tav tm="100000">
                                          <p:val>
                                            <p:strVal val="#ppt_w"/>
                                          </p:val>
                                        </p:tav>
                                      </p:tavLst>
                                    </p:anim>
                                    <p:anim calcmode="lin" valueType="num">
                                      <p:cBhvr>
                                        <p:cTn id="17" dur="500" fill="hold"/>
                                        <p:tgtEl>
                                          <p:spTgt spid="8"/>
                                        </p:tgtEl>
                                        <p:attrNameLst>
                                          <p:attrName>ppt_h</p:attrName>
                                        </p:attrNameLst>
                                      </p:cBhvr>
                                      <p:tavLst>
                                        <p:tav tm="0">
                                          <p:val>
                                            <p:fltVal val="0"/>
                                          </p:val>
                                        </p:tav>
                                        <p:tav tm="100000">
                                          <p:val>
                                            <p:strVal val="#ppt_h"/>
                                          </p:val>
                                        </p:tav>
                                      </p:tavLst>
                                    </p:anim>
                                  </p:childTnLst>
                                </p:cTn>
                              </p:par>
                              <p:par>
                                <p:cTn id="18" presetID="23" presetClass="entr" presetSubtype="16"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500" fill="hold"/>
                                        <p:tgtEl>
                                          <p:spTgt spid="7"/>
                                        </p:tgtEl>
                                        <p:attrNameLst>
                                          <p:attrName>ppt_w</p:attrName>
                                        </p:attrNameLst>
                                      </p:cBhvr>
                                      <p:tavLst>
                                        <p:tav tm="0">
                                          <p:val>
                                            <p:fltVal val="0"/>
                                          </p:val>
                                        </p:tav>
                                        <p:tav tm="100000">
                                          <p:val>
                                            <p:strVal val="#ppt_w"/>
                                          </p:val>
                                        </p:tav>
                                      </p:tavLst>
                                    </p:anim>
                                    <p:anim calcmode="lin" valueType="num">
                                      <p:cBhvr>
                                        <p:cTn id="21" dur="500" fill="hold"/>
                                        <p:tgtEl>
                                          <p:spTgt spid="7"/>
                                        </p:tgtEl>
                                        <p:attrNameLst>
                                          <p:attrName>ppt_h</p:attrName>
                                        </p:attrNameLst>
                                      </p:cBhvr>
                                      <p:tavLst>
                                        <p:tav tm="0">
                                          <p:val>
                                            <p:fltVal val="0"/>
                                          </p:val>
                                        </p:tav>
                                        <p:tav tm="100000">
                                          <p:val>
                                            <p:strVal val="#ppt_h"/>
                                          </p:val>
                                        </p:tav>
                                      </p:tavLst>
                                    </p:anim>
                                  </p:childTnLst>
                                </p:cTn>
                              </p:par>
                              <p:par>
                                <p:cTn id="22" presetID="23" presetClass="entr" presetSubtype="16"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p:cTn id="24" dur="500" fill="hold"/>
                                        <p:tgtEl>
                                          <p:spTgt spid="12"/>
                                        </p:tgtEl>
                                        <p:attrNameLst>
                                          <p:attrName>ppt_w</p:attrName>
                                        </p:attrNameLst>
                                      </p:cBhvr>
                                      <p:tavLst>
                                        <p:tav tm="0">
                                          <p:val>
                                            <p:fltVal val="0"/>
                                          </p:val>
                                        </p:tav>
                                        <p:tav tm="100000">
                                          <p:val>
                                            <p:strVal val="#ppt_w"/>
                                          </p:val>
                                        </p:tav>
                                      </p:tavLst>
                                    </p:anim>
                                    <p:anim calcmode="lin" valueType="num">
                                      <p:cBhvr>
                                        <p:cTn id="25" dur="500" fill="hold"/>
                                        <p:tgtEl>
                                          <p:spTgt spid="12"/>
                                        </p:tgtEl>
                                        <p:attrNameLst>
                                          <p:attrName>ppt_h</p:attrName>
                                        </p:attrNameLst>
                                      </p:cBhvr>
                                      <p:tavLst>
                                        <p:tav tm="0">
                                          <p:val>
                                            <p:fltVal val="0"/>
                                          </p:val>
                                        </p:tav>
                                        <p:tav tm="100000">
                                          <p:val>
                                            <p:strVal val="#ppt_h"/>
                                          </p:val>
                                        </p:tav>
                                      </p:tavLst>
                                    </p:anim>
                                  </p:childTnLst>
                                </p:cTn>
                              </p:par>
                            </p:childTnLst>
                          </p:cTn>
                        </p:par>
                        <p:par>
                          <p:cTn id="26" fill="hold" nodeType="afterGroup">
                            <p:stCondLst>
                              <p:cond delay="500"/>
                            </p:stCondLst>
                            <p:childTnLst>
                              <p:par>
                                <p:cTn id="27" presetID="22" presetClass="entr" presetSubtype="4" fill="hold"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down)">
                                      <p:cBhvr>
                                        <p:cTn id="29" dur="1000"/>
                                        <p:tgtEl>
                                          <p:spTgt spid="10"/>
                                        </p:tgtEl>
                                      </p:cBhvr>
                                    </p:animEffect>
                                  </p:childTnLst>
                                </p:cTn>
                              </p:par>
                            </p:childTnLst>
                          </p:cTn>
                        </p:par>
                        <p:par>
                          <p:cTn id="30" fill="hold" nodeType="afterGroup">
                            <p:stCondLst>
                              <p:cond delay="1500"/>
                            </p:stCondLst>
                            <p:childTnLst>
                              <p:par>
                                <p:cTn id="31" presetID="1" presetClass="entr" presetSubtype="0" fill="hold" grpId="0" nodeType="after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par>
                          <p:cTn id="33" fill="hold" nodeType="afterGroup">
                            <p:stCondLst>
                              <p:cond delay="1500"/>
                            </p:stCondLst>
                            <p:childTnLst>
                              <p:par>
                                <p:cTn id="34" presetID="1" presetClass="entr" presetSubtype="0" fill="hold" grpId="0" nodeType="after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par>
                          <p:cTn id="36" fill="hold" nodeType="afterGroup">
                            <p:stCondLst>
                              <p:cond delay="1500"/>
                            </p:stCondLst>
                            <p:childTnLst>
                              <p:par>
                                <p:cTn id="37" presetID="1" presetClass="entr" presetSubtype="0" fill="hold" grpId="0" nodeType="after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par>
                          <p:cTn id="39" fill="hold" nodeType="afterGroup">
                            <p:stCondLst>
                              <p:cond delay="1500"/>
                            </p:stCondLst>
                            <p:childTnLst>
                              <p:par>
                                <p:cTn id="40" presetID="22" presetClass="entr" presetSubtype="4" fill="hold" nodeType="after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wipe(down)">
                                      <p:cBhvr>
                                        <p:cTn id="4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p:bldP spid="11"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D5E2490-9FFF-4A3F-9AD9-F8D108EBB815}"/>
              </a:ext>
            </a:extLst>
          </p:cNvPr>
          <p:cNvSpPr>
            <a:spLocks noGrp="1" noChangeArrowheads="1"/>
          </p:cNvSpPr>
          <p:nvPr>
            <p:ph type="title" idx="4294967295"/>
          </p:nvPr>
        </p:nvSpPr>
        <p:spPr>
          <a:xfrm>
            <a:off x="0" y="0"/>
            <a:ext cx="9144000" cy="831850"/>
          </a:xfrm>
        </p:spPr>
        <p:txBody>
          <a:bodyPr/>
          <a:lstStyle/>
          <a:p>
            <a:pPr eaLnBrk="1" hangingPunct="1"/>
            <a:r>
              <a:rPr lang="en-US" altLang="cs-CZ" sz="3600" b="1"/>
              <a:t>Two Approaches to GDP</a:t>
            </a:r>
          </a:p>
        </p:txBody>
      </p:sp>
      <p:sp>
        <p:nvSpPr>
          <p:cNvPr id="9219" name="Rectangle 3">
            <a:extLst>
              <a:ext uri="{FF2B5EF4-FFF2-40B4-BE49-F238E27FC236}">
                <a16:creationId xmlns:a16="http://schemas.microsoft.com/office/drawing/2014/main" id="{8CDFC887-60CF-4263-89D2-3EB8C1A73818}"/>
              </a:ext>
            </a:extLst>
          </p:cNvPr>
          <p:cNvSpPr>
            <a:spLocks noGrp="1" noChangeArrowheads="1"/>
          </p:cNvSpPr>
          <p:nvPr>
            <p:ph idx="4294967295"/>
          </p:nvPr>
        </p:nvSpPr>
        <p:spPr>
          <a:xfrm>
            <a:off x="450850" y="931863"/>
            <a:ext cx="8102600" cy="5386387"/>
          </a:xfrm>
        </p:spPr>
        <p:txBody>
          <a:bodyPr/>
          <a:lstStyle/>
          <a:p>
            <a:pPr eaLnBrk="1" hangingPunct="1">
              <a:buSzPct val="125000"/>
            </a:pPr>
            <a:r>
              <a:rPr lang="en-US" altLang="cs-CZ" sz="3600"/>
              <a:t>Income approach</a:t>
            </a:r>
          </a:p>
          <a:p>
            <a:pPr lvl="1" eaLnBrk="1" hangingPunct="1">
              <a:buSzPct val="125000"/>
            </a:pPr>
            <a:r>
              <a:rPr lang="en-US" altLang="cs-CZ" sz="3600"/>
              <a:t>Count income derived from production</a:t>
            </a:r>
          </a:p>
          <a:p>
            <a:pPr lvl="1" eaLnBrk="1" hangingPunct="1">
              <a:buSzPct val="125000"/>
            </a:pPr>
            <a:r>
              <a:rPr lang="en-US" altLang="cs-CZ" sz="3600"/>
              <a:t>Wages, rental income, interest income, profit</a:t>
            </a:r>
          </a:p>
          <a:p>
            <a:pPr eaLnBrk="1" hangingPunct="1">
              <a:buSzPct val="125000"/>
            </a:pPr>
            <a:r>
              <a:rPr lang="en-US" altLang="cs-CZ" sz="3600"/>
              <a:t>Expenditure approach</a:t>
            </a:r>
          </a:p>
          <a:p>
            <a:pPr lvl="1" eaLnBrk="1" hangingPunct="1">
              <a:buSzPct val="125000"/>
            </a:pPr>
            <a:r>
              <a:rPr lang="en-US" altLang="cs-CZ" sz="3600"/>
              <a:t>Count sum of money spent buying the final goods</a:t>
            </a:r>
          </a:p>
          <a:p>
            <a:pPr lvl="1" eaLnBrk="1" hangingPunct="1">
              <a:buSzPct val="125000"/>
            </a:pPr>
            <a:r>
              <a:rPr lang="en-US" altLang="cs-CZ" sz="3600"/>
              <a:t>Who buys the goods?</a:t>
            </a:r>
          </a:p>
        </p:txBody>
      </p:sp>
      <p:sp>
        <p:nvSpPr>
          <p:cNvPr id="9222" name="Text Box 167">
            <a:extLst>
              <a:ext uri="{FF2B5EF4-FFF2-40B4-BE49-F238E27FC236}">
                <a16:creationId xmlns:a16="http://schemas.microsoft.com/office/drawing/2014/main" id="{8AB73029-277F-4445-BA41-904509A3C7CA}"/>
              </a:ext>
            </a:extLst>
          </p:cNvPr>
          <p:cNvSpPr txBox="1">
            <a:spLocks noChangeArrowheads="1"/>
          </p:cNvSpPr>
          <p:nvPr/>
        </p:nvSpPr>
        <p:spPr bwMode="auto">
          <a:xfrm>
            <a:off x="0" y="6600825"/>
            <a:ext cx="895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cs-CZ" sz="1200">
                <a:solidFill>
                  <a:schemeClr val="bg1"/>
                </a:solidFill>
              </a:rPr>
              <a:t>LO2</a:t>
            </a:r>
          </a:p>
        </p:txBody>
      </p:sp>
      <p:sp>
        <p:nvSpPr>
          <p:cNvPr id="1035" name="Text Box 11">
            <a:extLst>
              <a:ext uri="{FF2B5EF4-FFF2-40B4-BE49-F238E27FC236}">
                <a16:creationId xmlns:a16="http://schemas.microsoft.com/office/drawing/2014/main" id="{9E8FCDAD-E624-411F-8123-2C1532B8BB84}"/>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1400" b="0">
                <a:solidFill>
                  <a:schemeClr val="bg1"/>
                </a:solidFill>
                <a:cs typeface="Arial" panose="020B0604020202020204" pitchFamily="34" charset="0"/>
              </a:rPr>
              <a:t>24-</a:t>
            </a:r>
            <a:fld id="{F297F74E-CED0-4035-B9D7-F96A03F2EE3B}" type="slidenum">
              <a:rPr lang="en-US" altLang="cs-CZ" sz="1400" b="0">
                <a:solidFill>
                  <a:schemeClr val="bg1"/>
                </a:solidFill>
                <a:cs typeface="Arial" panose="020B0604020202020204" pitchFamily="34" charset="0"/>
              </a:rPr>
              <a:pPr eaLnBrk="1" hangingPunct="1"/>
              <a:t>3</a:t>
            </a:fld>
            <a:endParaRPr lang="en-US" altLang="cs-CZ" sz="1400" b="0">
              <a:solidFill>
                <a:schemeClr val="bg1"/>
              </a:solidFill>
              <a:cs typeface="Arial" panose="020B0604020202020204" pitchFamily="34" charset="0"/>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5">
            <a:extLst>
              <a:ext uri="{FF2B5EF4-FFF2-40B4-BE49-F238E27FC236}">
                <a16:creationId xmlns:a16="http://schemas.microsoft.com/office/drawing/2014/main" id="{35B6236B-5206-46E7-A5D9-268A5C3E21F5}"/>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32771" name="Rectangle 2">
            <a:extLst>
              <a:ext uri="{FF2B5EF4-FFF2-40B4-BE49-F238E27FC236}">
                <a16:creationId xmlns:a16="http://schemas.microsoft.com/office/drawing/2014/main" id="{78F1E13D-CEA8-44C4-87A1-76457D1E6B8E}"/>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Changes in Aggregate Supply</a:t>
            </a:r>
          </a:p>
        </p:txBody>
      </p:sp>
      <p:sp>
        <p:nvSpPr>
          <p:cNvPr id="32772" name="Rectangle 3">
            <a:extLst>
              <a:ext uri="{FF2B5EF4-FFF2-40B4-BE49-F238E27FC236}">
                <a16:creationId xmlns:a16="http://schemas.microsoft.com/office/drawing/2014/main" id="{7F93C779-FB95-4121-B359-FB92A9D48784}"/>
              </a:ext>
            </a:extLst>
          </p:cNvPr>
          <p:cNvSpPr>
            <a:spLocks noGrp="1" noChangeArrowheads="1"/>
          </p:cNvSpPr>
          <p:nvPr>
            <p:ph type="body" idx="1"/>
          </p:nvPr>
        </p:nvSpPr>
        <p:spPr>
          <a:xfrm>
            <a:off x="609600" y="1143000"/>
            <a:ext cx="8229600" cy="4525963"/>
          </a:xfrm>
        </p:spPr>
        <p:txBody>
          <a:bodyPr/>
          <a:lstStyle/>
          <a:p>
            <a:pPr eaLnBrk="1" hangingPunct="1">
              <a:buClr>
                <a:srgbClr val="3399FF"/>
              </a:buClr>
              <a:buSzPct val="125000"/>
            </a:pPr>
            <a:r>
              <a:rPr lang="en-US" altLang="cs-CZ" sz="3600"/>
              <a:t>Determinants of aggregate supply</a:t>
            </a:r>
          </a:p>
          <a:p>
            <a:pPr lvl="1" eaLnBrk="1" hangingPunct="1">
              <a:buClr>
                <a:srgbClr val="3399FF"/>
              </a:buClr>
              <a:buSzPct val="125000"/>
              <a:buFont typeface="Arial" panose="020B0604020202020204" pitchFamily="34" charset="0"/>
              <a:buChar char="•"/>
            </a:pPr>
            <a:r>
              <a:rPr lang="en-US" altLang="cs-CZ" sz="3600"/>
              <a:t>Shift factors</a:t>
            </a:r>
          </a:p>
          <a:p>
            <a:pPr eaLnBrk="1" hangingPunct="1">
              <a:buClr>
                <a:srgbClr val="3399FF"/>
              </a:buClr>
              <a:buSzPct val="125000"/>
            </a:pPr>
            <a:r>
              <a:rPr lang="en-US" altLang="cs-CZ" sz="3600"/>
              <a:t>Collectively position the AS curve</a:t>
            </a:r>
          </a:p>
          <a:p>
            <a:pPr eaLnBrk="1" hangingPunct="1">
              <a:buClr>
                <a:srgbClr val="3399FF"/>
              </a:buClr>
              <a:buSzPct val="125000"/>
            </a:pPr>
            <a:r>
              <a:rPr lang="en-US" altLang="cs-CZ" sz="3600"/>
              <a:t>Changes raise or lower per-unit production costs</a:t>
            </a:r>
          </a:p>
          <a:p>
            <a:pPr eaLnBrk="1" hangingPunct="1">
              <a:buClr>
                <a:srgbClr val="3399FF"/>
              </a:buClr>
              <a:buSzPct val="125000"/>
            </a:pPr>
            <a:endParaRPr lang="en-US" altLang="cs-CZ" sz="3600"/>
          </a:p>
        </p:txBody>
      </p:sp>
      <p:sp>
        <p:nvSpPr>
          <p:cNvPr id="32773" name="Rectangle 4">
            <a:extLst>
              <a:ext uri="{FF2B5EF4-FFF2-40B4-BE49-F238E27FC236}">
                <a16:creationId xmlns:a16="http://schemas.microsoft.com/office/drawing/2014/main" id="{34671513-46E6-4B84-8815-E06C5316E550}"/>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2774" name="Text Box 7">
            <a:extLst>
              <a:ext uri="{FF2B5EF4-FFF2-40B4-BE49-F238E27FC236}">
                <a16:creationId xmlns:a16="http://schemas.microsoft.com/office/drawing/2014/main" id="{4E888207-F6FD-46A1-AAFF-5DE9A8A4AD42}"/>
              </a:ext>
            </a:extLst>
          </p:cNvPr>
          <p:cNvSpPr txBox="1">
            <a:spLocks noChangeArrowheads="1"/>
          </p:cNvSpPr>
          <p:nvPr/>
        </p:nvSpPr>
        <p:spPr bwMode="auto">
          <a:xfrm>
            <a:off x="0" y="65833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LO2</a:t>
            </a:r>
          </a:p>
        </p:txBody>
      </p:sp>
      <p:sp>
        <p:nvSpPr>
          <p:cNvPr id="32775" name="Text Box 11">
            <a:extLst>
              <a:ext uri="{FF2B5EF4-FFF2-40B4-BE49-F238E27FC236}">
                <a16:creationId xmlns:a16="http://schemas.microsoft.com/office/drawing/2014/main" id="{3B7D6A69-2556-474D-BB9F-F303BA21F9B1}"/>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5B75C769-2B30-42CF-8A0B-615FC80D1893}"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30</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130407E-F349-4B1B-8583-2C7744D4603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30413" y="1466850"/>
            <a:ext cx="5132387"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Rectangle 5">
            <a:extLst>
              <a:ext uri="{FF2B5EF4-FFF2-40B4-BE49-F238E27FC236}">
                <a16:creationId xmlns:a16="http://schemas.microsoft.com/office/drawing/2014/main" id="{443A07DC-9A11-4CEE-A24C-4BEDC87CD454}"/>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34820" name="Rectangle 2">
            <a:extLst>
              <a:ext uri="{FF2B5EF4-FFF2-40B4-BE49-F238E27FC236}">
                <a16:creationId xmlns:a16="http://schemas.microsoft.com/office/drawing/2014/main" id="{702126A5-3E62-4D11-87B1-07BFE234FD59}"/>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Changes in Aggregate Supply</a:t>
            </a:r>
          </a:p>
        </p:txBody>
      </p:sp>
      <p:sp>
        <p:nvSpPr>
          <p:cNvPr id="34821" name="Rectangle 4">
            <a:extLst>
              <a:ext uri="{FF2B5EF4-FFF2-40B4-BE49-F238E27FC236}">
                <a16:creationId xmlns:a16="http://schemas.microsoft.com/office/drawing/2014/main" id="{0797D088-3599-4260-BCAE-D1A5C49BF570}"/>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5" name="Rectangle 3">
            <a:extLst>
              <a:ext uri="{FF2B5EF4-FFF2-40B4-BE49-F238E27FC236}">
                <a16:creationId xmlns:a16="http://schemas.microsoft.com/office/drawing/2014/main" id="{2FFBF38B-7C0F-4479-A2AC-5D99AE9F6E9E}"/>
              </a:ext>
            </a:extLst>
          </p:cNvPr>
          <p:cNvSpPr>
            <a:spLocks noChangeArrowheads="1"/>
          </p:cNvSpPr>
          <p:nvPr/>
        </p:nvSpPr>
        <p:spPr bwMode="auto">
          <a:xfrm>
            <a:off x="2057400" y="1466850"/>
            <a:ext cx="5089525" cy="4495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6" name="Text Box 4">
            <a:extLst>
              <a:ext uri="{FF2B5EF4-FFF2-40B4-BE49-F238E27FC236}">
                <a16:creationId xmlns:a16="http://schemas.microsoft.com/office/drawing/2014/main" id="{2F1700FF-0C41-40E1-9FC7-AFE31EEC7892}"/>
              </a:ext>
            </a:extLst>
          </p:cNvPr>
          <p:cNvSpPr txBox="1">
            <a:spLocks noChangeArrowheads="1"/>
          </p:cNvSpPr>
          <p:nvPr/>
        </p:nvSpPr>
        <p:spPr bwMode="auto">
          <a:xfrm>
            <a:off x="2897188" y="6186488"/>
            <a:ext cx="31591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Real domestic output, GDP</a:t>
            </a:r>
          </a:p>
        </p:txBody>
      </p:sp>
      <p:sp>
        <p:nvSpPr>
          <p:cNvPr id="7" name="Text Box 5">
            <a:extLst>
              <a:ext uri="{FF2B5EF4-FFF2-40B4-BE49-F238E27FC236}">
                <a16:creationId xmlns:a16="http://schemas.microsoft.com/office/drawing/2014/main" id="{1AE3B12B-733E-422F-BEAF-A8306A9B901E}"/>
              </a:ext>
            </a:extLst>
          </p:cNvPr>
          <p:cNvSpPr txBox="1">
            <a:spLocks noChangeArrowheads="1"/>
          </p:cNvSpPr>
          <p:nvPr/>
        </p:nvSpPr>
        <p:spPr bwMode="auto">
          <a:xfrm rot="-5400000">
            <a:off x="738982" y="3459956"/>
            <a:ext cx="13271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Price level</a:t>
            </a:r>
          </a:p>
        </p:txBody>
      </p:sp>
      <p:sp>
        <p:nvSpPr>
          <p:cNvPr id="8" name="Text Box 6">
            <a:extLst>
              <a:ext uri="{FF2B5EF4-FFF2-40B4-BE49-F238E27FC236}">
                <a16:creationId xmlns:a16="http://schemas.microsoft.com/office/drawing/2014/main" id="{7A7529A4-86D0-430C-A02B-36347E65265C}"/>
              </a:ext>
            </a:extLst>
          </p:cNvPr>
          <p:cNvSpPr txBox="1">
            <a:spLocks noChangeArrowheads="1"/>
          </p:cNvSpPr>
          <p:nvPr/>
        </p:nvSpPr>
        <p:spPr bwMode="auto">
          <a:xfrm>
            <a:off x="5470525" y="1722438"/>
            <a:ext cx="6302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1" i="1"/>
              <a:t>AS</a:t>
            </a:r>
            <a:r>
              <a:rPr lang="en-US" altLang="cs-CZ" sz="2000" b="1" i="1" baseline="-25000"/>
              <a:t>1</a:t>
            </a:r>
          </a:p>
        </p:txBody>
      </p:sp>
      <p:sp>
        <p:nvSpPr>
          <p:cNvPr id="9" name="Text Box 14">
            <a:extLst>
              <a:ext uri="{FF2B5EF4-FFF2-40B4-BE49-F238E27FC236}">
                <a16:creationId xmlns:a16="http://schemas.microsoft.com/office/drawing/2014/main" id="{800193F0-0D24-4D40-90E8-F721A109296D}"/>
              </a:ext>
            </a:extLst>
          </p:cNvPr>
          <p:cNvSpPr txBox="1">
            <a:spLocks noChangeArrowheads="1"/>
          </p:cNvSpPr>
          <p:nvPr/>
        </p:nvSpPr>
        <p:spPr bwMode="auto">
          <a:xfrm>
            <a:off x="4587875" y="1577975"/>
            <a:ext cx="6302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1" i="1"/>
              <a:t>AS</a:t>
            </a:r>
            <a:r>
              <a:rPr lang="en-US" altLang="cs-CZ" sz="2000" b="1" i="1" baseline="-25000"/>
              <a:t>3</a:t>
            </a:r>
          </a:p>
        </p:txBody>
      </p:sp>
      <p:sp>
        <p:nvSpPr>
          <p:cNvPr id="10" name="Text Box 15">
            <a:extLst>
              <a:ext uri="{FF2B5EF4-FFF2-40B4-BE49-F238E27FC236}">
                <a16:creationId xmlns:a16="http://schemas.microsoft.com/office/drawing/2014/main" id="{3D6DFA61-06E2-488A-864E-C51FD0AEAF79}"/>
              </a:ext>
            </a:extLst>
          </p:cNvPr>
          <p:cNvSpPr txBox="1">
            <a:spLocks noChangeArrowheads="1"/>
          </p:cNvSpPr>
          <p:nvPr/>
        </p:nvSpPr>
        <p:spPr bwMode="auto">
          <a:xfrm>
            <a:off x="6111875" y="2178050"/>
            <a:ext cx="6302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2000" b="1" i="1"/>
              <a:t>AS</a:t>
            </a:r>
            <a:r>
              <a:rPr lang="en-US" altLang="cs-CZ" sz="2000" b="1" i="1" baseline="-25000"/>
              <a:t>2</a:t>
            </a:r>
          </a:p>
        </p:txBody>
      </p:sp>
      <p:sp>
        <p:nvSpPr>
          <p:cNvPr id="11" name="Arc 21">
            <a:extLst>
              <a:ext uri="{FF2B5EF4-FFF2-40B4-BE49-F238E27FC236}">
                <a16:creationId xmlns:a16="http://schemas.microsoft.com/office/drawing/2014/main" id="{2C96A52A-2470-4D63-9650-F34827CB59BE}"/>
              </a:ext>
            </a:extLst>
          </p:cNvPr>
          <p:cNvSpPr>
            <a:spLocks/>
          </p:cNvSpPr>
          <p:nvPr/>
        </p:nvSpPr>
        <p:spPr bwMode="auto">
          <a:xfrm rot="21312619" flipV="1">
            <a:off x="3243263" y="2273300"/>
            <a:ext cx="3122612" cy="2813050"/>
          </a:xfrm>
          <a:custGeom>
            <a:avLst/>
            <a:gdLst>
              <a:gd name="T0" fmla="*/ 0 w 21289"/>
              <a:gd name="T1" fmla="*/ 0 h 21600"/>
              <a:gd name="T2" fmla="*/ 2147483646 w 21289"/>
              <a:gd name="T3" fmla="*/ 2147483646 h 21600"/>
              <a:gd name="T4" fmla="*/ 0 w 21289"/>
              <a:gd name="T5" fmla="*/ 2147483646 h 21600"/>
              <a:gd name="T6" fmla="*/ 0 60000 65536"/>
              <a:gd name="T7" fmla="*/ 0 60000 65536"/>
              <a:gd name="T8" fmla="*/ 0 60000 65536"/>
              <a:gd name="T9" fmla="*/ 0 w 21289"/>
              <a:gd name="T10" fmla="*/ 0 h 21600"/>
              <a:gd name="T11" fmla="*/ 21289 w 21289"/>
              <a:gd name="T12" fmla="*/ 21600 h 21600"/>
            </a:gdLst>
            <a:ahLst/>
            <a:cxnLst>
              <a:cxn ang="T6">
                <a:pos x="T0" y="T1"/>
              </a:cxn>
              <a:cxn ang="T7">
                <a:pos x="T2" y="T3"/>
              </a:cxn>
              <a:cxn ang="T8">
                <a:pos x="T4" y="T5"/>
              </a:cxn>
            </a:cxnLst>
            <a:rect l="T9" t="T10" r="T11" b="T12"/>
            <a:pathLst>
              <a:path w="21289" h="21600" fill="none" extrusionOk="0">
                <a:moveTo>
                  <a:pt x="-1" y="0"/>
                </a:moveTo>
                <a:cubicBezTo>
                  <a:pt x="10520" y="0"/>
                  <a:pt x="19510" y="7579"/>
                  <a:pt x="21289" y="17947"/>
                </a:cubicBezTo>
              </a:path>
              <a:path w="21289" h="21600" stroke="0" extrusionOk="0">
                <a:moveTo>
                  <a:pt x="-1" y="0"/>
                </a:moveTo>
                <a:cubicBezTo>
                  <a:pt x="10520" y="0"/>
                  <a:pt x="19510" y="7579"/>
                  <a:pt x="21289" y="17947"/>
                </a:cubicBezTo>
                <a:lnTo>
                  <a:pt x="0" y="21600"/>
                </a:lnTo>
                <a:lnTo>
                  <a:pt x="-1" y="0"/>
                </a:lnTo>
                <a:close/>
              </a:path>
            </a:pathLst>
          </a:custGeom>
          <a:noFill/>
          <a:ln w="57150">
            <a:solidFill>
              <a:srgbClr val="9900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2" name="Arc 22">
            <a:extLst>
              <a:ext uri="{FF2B5EF4-FFF2-40B4-BE49-F238E27FC236}">
                <a16:creationId xmlns:a16="http://schemas.microsoft.com/office/drawing/2014/main" id="{B2783624-9A1F-4257-97C8-F906002F69CA}"/>
              </a:ext>
            </a:extLst>
          </p:cNvPr>
          <p:cNvSpPr>
            <a:spLocks/>
          </p:cNvSpPr>
          <p:nvPr/>
        </p:nvSpPr>
        <p:spPr bwMode="auto">
          <a:xfrm rot="21312619" flipV="1">
            <a:off x="2500313" y="1616075"/>
            <a:ext cx="3122612" cy="2813050"/>
          </a:xfrm>
          <a:custGeom>
            <a:avLst/>
            <a:gdLst>
              <a:gd name="T0" fmla="*/ 0 w 21289"/>
              <a:gd name="T1" fmla="*/ 0 h 21600"/>
              <a:gd name="T2" fmla="*/ 2147483646 w 21289"/>
              <a:gd name="T3" fmla="*/ 2147483646 h 21600"/>
              <a:gd name="T4" fmla="*/ 0 w 21289"/>
              <a:gd name="T5" fmla="*/ 2147483646 h 21600"/>
              <a:gd name="T6" fmla="*/ 0 60000 65536"/>
              <a:gd name="T7" fmla="*/ 0 60000 65536"/>
              <a:gd name="T8" fmla="*/ 0 60000 65536"/>
              <a:gd name="T9" fmla="*/ 0 w 21289"/>
              <a:gd name="T10" fmla="*/ 0 h 21600"/>
              <a:gd name="T11" fmla="*/ 21289 w 21289"/>
              <a:gd name="T12" fmla="*/ 21600 h 21600"/>
            </a:gdLst>
            <a:ahLst/>
            <a:cxnLst>
              <a:cxn ang="T6">
                <a:pos x="T0" y="T1"/>
              </a:cxn>
              <a:cxn ang="T7">
                <a:pos x="T2" y="T3"/>
              </a:cxn>
              <a:cxn ang="T8">
                <a:pos x="T4" y="T5"/>
              </a:cxn>
            </a:cxnLst>
            <a:rect l="T9" t="T10" r="T11" b="T12"/>
            <a:pathLst>
              <a:path w="21289" h="21600" fill="none" extrusionOk="0">
                <a:moveTo>
                  <a:pt x="-1" y="0"/>
                </a:moveTo>
                <a:cubicBezTo>
                  <a:pt x="10520" y="0"/>
                  <a:pt x="19510" y="7579"/>
                  <a:pt x="21289" y="17947"/>
                </a:cubicBezTo>
              </a:path>
              <a:path w="21289" h="21600" stroke="0" extrusionOk="0">
                <a:moveTo>
                  <a:pt x="-1" y="0"/>
                </a:moveTo>
                <a:cubicBezTo>
                  <a:pt x="10520" y="0"/>
                  <a:pt x="19510" y="7579"/>
                  <a:pt x="21289" y="17947"/>
                </a:cubicBezTo>
                <a:lnTo>
                  <a:pt x="0" y="21600"/>
                </a:lnTo>
                <a:lnTo>
                  <a:pt x="-1" y="0"/>
                </a:lnTo>
                <a:close/>
              </a:path>
            </a:pathLst>
          </a:custGeom>
          <a:noFill/>
          <a:ln w="57150">
            <a:solidFill>
              <a:srgbClr val="990033"/>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3" name="Arc 23">
            <a:extLst>
              <a:ext uri="{FF2B5EF4-FFF2-40B4-BE49-F238E27FC236}">
                <a16:creationId xmlns:a16="http://schemas.microsoft.com/office/drawing/2014/main" id="{0A7F517E-0D60-4A18-AE45-5CC23B96FBA1}"/>
              </a:ext>
            </a:extLst>
          </p:cNvPr>
          <p:cNvSpPr>
            <a:spLocks/>
          </p:cNvSpPr>
          <p:nvPr/>
        </p:nvSpPr>
        <p:spPr bwMode="auto">
          <a:xfrm rot="21312619" flipV="1">
            <a:off x="1976438" y="1135063"/>
            <a:ext cx="2984500" cy="2808287"/>
          </a:xfrm>
          <a:custGeom>
            <a:avLst/>
            <a:gdLst>
              <a:gd name="T0" fmla="*/ 2147483646 w 20344"/>
              <a:gd name="T1" fmla="*/ 0 h 21564"/>
              <a:gd name="T2" fmla="*/ 2147483646 w 20344"/>
              <a:gd name="T3" fmla="*/ 2147483646 h 21564"/>
              <a:gd name="T4" fmla="*/ 0 w 20344"/>
              <a:gd name="T5" fmla="*/ 2147483646 h 21564"/>
              <a:gd name="T6" fmla="*/ 0 60000 65536"/>
              <a:gd name="T7" fmla="*/ 0 60000 65536"/>
              <a:gd name="T8" fmla="*/ 0 60000 65536"/>
              <a:gd name="T9" fmla="*/ 0 w 20344"/>
              <a:gd name="T10" fmla="*/ 0 h 21564"/>
              <a:gd name="T11" fmla="*/ 20344 w 20344"/>
              <a:gd name="T12" fmla="*/ 21564 h 21564"/>
            </a:gdLst>
            <a:ahLst/>
            <a:cxnLst>
              <a:cxn ang="T6">
                <a:pos x="T0" y="T1"/>
              </a:cxn>
              <a:cxn ang="T7">
                <a:pos x="T2" y="T3"/>
              </a:cxn>
              <a:cxn ang="T8">
                <a:pos x="T4" y="T5"/>
              </a:cxn>
            </a:cxnLst>
            <a:rect l="T9" t="T10" r="T11" b="T12"/>
            <a:pathLst>
              <a:path w="20344" h="21564" fill="none" extrusionOk="0">
                <a:moveTo>
                  <a:pt x="1246" y="-1"/>
                </a:moveTo>
                <a:cubicBezTo>
                  <a:pt x="9907" y="500"/>
                  <a:pt x="17428" y="6134"/>
                  <a:pt x="20343" y="14305"/>
                </a:cubicBezTo>
              </a:path>
              <a:path w="20344" h="21564" stroke="0" extrusionOk="0">
                <a:moveTo>
                  <a:pt x="1246" y="-1"/>
                </a:moveTo>
                <a:cubicBezTo>
                  <a:pt x="9907" y="500"/>
                  <a:pt x="17428" y="6134"/>
                  <a:pt x="20343" y="14305"/>
                </a:cubicBezTo>
                <a:lnTo>
                  <a:pt x="0" y="21564"/>
                </a:lnTo>
                <a:lnTo>
                  <a:pt x="1246" y="-1"/>
                </a:lnTo>
                <a:close/>
              </a:path>
            </a:pathLst>
          </a:custGeom>
          <a:noFill/>
          <a:ln w="57150">
            <a:solidFill>
              <a:srgbClr val="9900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4" name="AutoShape 24">
            <a:extLst>
              <a:ext uri="{FF2B5EF4-FFF2-40B4-BE49-F238E27FC236}">
                <a16:creationId xmlns:a16="http://schemas.microsoft.com/office/drawing/2014/main" id="{F45BDCE0-70DA-4722-99B4-5DF78FB974BD}"/>
              </a:ext>
            </a:extLst>
          </p:cNvPr>
          <p:cNvSpPr>
            <a:spLocks noChangeArrowheads="1"/>
          </p:cNvSpPr>
          <p:nvPr/>
        </p:nvSpPr>
        <p:spPr bwMode="auto">
          <a:xfrm>
            <a:off x="4330700" y="4262438"/>
            <a:ext cx="523875" cy="512762"/>
          </a:xfrm>
          <a:prstGeom prst="rightArrow">
            <a:avLst>
              <a:gd name="adj1" fmla="val 50000"/>
              <a:gd name="adj2" fmla="val 25542"/>
            </a:avLst>
          </a:prstGeom>
          <a:solidFill>
            <a:srgbClr val="990033">
              <a:alpha val="70195"/>
            </a:srgbClr>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5" name="AutoShape 25">
            <a:extLst>
              <a:ext uri="{FF2B5EF4-FFF2-40B4-BE49-F238E27FC236}">
                <a16:creationId xmlns:a16="http://schemas.microsoft.com/office/drawing/2014/main" id="{F09ED7F9-E813-46C6-9B13-F0901A1C1346}"/>
              </a:ext>
            </a:extLst>
          </p:cNvPr>
          <p:cNvSpPr>
            <a:spLocks noChangeArrowheads="1"/>
          </p:cNvSpPr>
          <p:nvPr/>
        </p:nvSpPr>
        <p:spPr bwMode="auto">
          <a:xfrm flipH="1">
            <a:off x="4654550" y="2476500"/>
            <a:ext cx="523875" cy="512763"/>
          </a:xfrm>
          <a:prstGeom prst="rightArrow">
            <a:avLst>
              <a:gd name="adj1" fmla="val 50000"/>
              <a:gd name="adj2" fmla="val 25542"/>
            </a:avLst>
          </a:prstGeom>
          <a:solidFill>
            <a:srgbClr val="990033">
              <a:alpha val="70195"/>
            </a:srgbClr>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16" name="Arc 20">
            <a:extLst>
              <a:ext uri="{FF2B5EF4-FFF2-40B4-BE49-F238E27FC236}">
                <a16:creationId xmlns:a16="http://schemas.microsoft.com/office/drawing/2014/main" id="{DF5D225E-455E-47FD-8130-BAECE4032A38}"/>
              </a:ext>
            </a:extLst>
          </p:cNvPr>
          <p:cNvSpPr>
            <a:spLocks/>
          </p:cNvSpPr>
          <p:nvPr/>
        </p:nvSpPr>
        <p:spPr bwMode="auto">
          <a:xfrm rot="21312619" flipV="1">
            <a:off x="2786063" y="1854200"/>
            <a:ext cx="3122612" cy="2813050"/>
          </a:xfrm>
          <a:custGeom>
            <a:avLst/>
            <a:gdLst>
              <a:gd name="T0" fmla="*/ 0 w 21289"/>
              <a:gd name="T1" fmla="*/ 0 h 21600"/>
              <a:gd name="T2" fmla="*/ 2147483646 w 21289"/>
              <a:gd name="T3" fmla="*/ 2147483646 h 21600"/>
              <a:gd name="T4" fmla="*/ 0 w 21289"/>
              <a:gd name="T5" fmla="*/ 2147483646 h 21600"/>
              <a:gd name="T6" fmla="*/ 0 60000 65536"/>
              <a:gd name="T7" fmla="*/ 0 60000 65536"/>
              <a:gd name="T8" fmla="*/ 0 60000 65536"/>
              <a:gd name="T9" fmla="*/ 0 w 21289"/>
              <a:gd name="T10" fmla="*/ 0 h 21600"/>
              <a:gd name="T11" fmla="*/ 21289 w 21289"/>
              <a:gd name="T12" fmla="*/ 21600 h 21600"/>
            </a:gdLst>
            <a:ahLst/>
            <a:cxnLst>
              <a:cxn ang="T6">
                <a:pos x="T0" y="T1"/>
              </a:cxn>
              <a:cxn ang="T7">
                <a:pos x="T2" y="T3"/>
              </a:cxn>
              <a:cxn ang="T8">
                <a:pos x="T4" y="T5"/>
              </a:cxn>
            </a:cxnLst>
            <a:rect l="T9" t="T10" r="T11" b="T12"/>
            <a:pathLst>
              <a:path w="21289" h="21600" fill="none" extrusionOk="0">
                <a:moveTo>
                  <a:pt x="-1" y="0"/>
                </a:moveTo>
                <a:cubicBezTo>
                  <a:pt x="10520" y="0"/>
                  <a:pt x="19510" y="7579"/>
                  <a:pt x="21289" y="17947"/>
                </a:cubicBezTo>
              </a:path>
              <a:path w="21289" h="21600" stroke="0" extrusionOk="0">
                <a:moveTo>
                  <a:pt x="-1" y="0"/>
                </a:moveTo>
                <a:cubicBezTo>
                  <a:pt x="10520" y="0"/>
                  <a:pt x="19510" y="7579"/>
                  <a:pt x="21289" y="17947"/>
                </a:cubicBezTo>
                <a:lnTo>
                  <a:pt x="0" y="21600"/>
                </a:lnTo>
                <a:lnTo>
                  <a:pt x="-1" y="0"/>
                </a:lnTo>
                <a:close/>
              </a:path>
            </a:pathLst>
          </a:custGeom>
          <a:noFill/>
          <a:ln w="57150">
            <a:solidFill>
              <a:srgbClr val="990033"/>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7" name="Arc 19">
            <a:extLst>
              <a:ext uri="{FF2B5EF4-FFF2-40B4-BE49-F238E27FC236}">
                <a16:creationId xmlns:a16="http://schemas.microsoft.com/office/drawing/2014/main" id="{48B2B928-53C6-42C2-B143-B8E9842298C9}"/>
              </a:ext>
            </a:extLst>
          </p:cNvPr>
          <p:cNvSpPr>
            <a:spLocks/>
          </p:cNvSpPr>
          <p:nvPr/>
        </p:nvSpPr>
        <p:spPr bwMode="auto">
          <a:xfrm rot="21312619" flipV="1">
            <a:off x="2643188" y="1730375"/>
            <a:ext cx="3122612" cy="2813050"/>
          </a:xfrm>
          <a:custGeom>
            <a:avLst/>
            <a:gdLst>
              <a:gd name="T0" fmla="*/ 0 w 21289"/>
              <a:gd name="T1" fmla="*/ 0 h 21600"/>
              <a:gd name="T2" fmla="*/ 2147483646 w 21289"/>
              <a:gd name="T3" fmla="*/ 2147483646 h 21600"/>
              <a:gd name="T4" fmla="*/ 0 w 21289"/>
              <a:gd name="T5" fmla="*/ 2147483646 h 21600"/>
              <a:gd name="T6" fmla="*/ 0 60000 65536"/>
              <a:gd name="T7" fmla="*/ 0 60000 65536"/>
              <a:gd name="T8" fmla="*/ 0 60000 65536"/>
              <a:gd name="T9" fmla="*/ 0 w 21289"/>
              <a:gd name="T10" fmla="*/ 0 h 21600"/>
              <a:gd name="T11" fmla="*/ 21289 w 21289"/>
              <a:gd name="T12" fmla="*/ 21600 h 21600"/>
            </a:gdLst>
            <a:ahLst/>
            <a:cxnLst>
              <a:cxn ang="T6">
                <a:pos x="T0" y="T1"/>
              </a:cxn>
              <a:cxn ang="T7">
                <a:pos x="T2" y="T3"/>
              </a:cxn>
              <a:cxn ang="T8">
                <a:pos x="T4" y="T5"/>
              </a:cxn>
            </a:cxnLst>
            <a:rect l="T9" t="T10" r="T11" b="T12"/>
            <a:pathLst>
              <a:path w="21289" h="21600" fill="none" extrusionOk="0">
                <a:moveTo>
                  <a:pt x="-1" y="0"/>
                </a:moveTo>
                <a:cubicBezTo>
                  <a:pt x="10520" y="0"/>
                  <a:pt x="19510" y="7579"/>
                  <a:pt x="21289" y="17947"/>
                </a:cubicBezTo>
              </a:path>
              <a:path w="21289" h="21600" stroke="0" extrusionOk="0">
                <a:moveTo>
                  <a:pt x="-1" y="0"/>
                </a:moveTo>
                <a:cubicBezTo>
                  <a:pt x="10520" y="0"/>
                  <a:pt x="19510" y="7579"/>
                  <a:pt x="21289" y="17947"/>
                </a:cubicBezTo>
                <a:lnTo>
                  <a:pt x="0" y="21600"/>
                </a:lnTo>
                <a:lnTo>
                  <a:pt x="-1" y="0"/>
                </a:lnTo>
                <a:close/>
              </a:path>
            </a:pathLst>
          </a:custGeom>
          <a:noFill/>
          <a:ln w="57150" cap="flat" cmpd="sng">
            <a:solidFill>
              <a:srgbClr val="990033">
                <a:alpha val="59999"/>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cs-CZ"/>
          </a:p>
        </p:txBody>
      </p:sp>
      <p:sp>
        <p:nvSpPr>
          <p:cNvPr id="18" name="Text Box 15">
            <a:extLst>
              <a:ext uri="{FF2B5EF4-FFF2-40B4-BE49-F238E27FC236}">
                <a16:creationId xmlns:a16="http://schemas.microsoft.com/office/drawing/2014/main" id="{F4AF13CC-B3A9-4099-A9DE-9EDBADCD9EEF}"/>
              </a:ext>
            </a:extLst>
          </p:cNvPr>
          <p:cNvSpPr txBox="1">
            <a:spLocks noChangeArrowheads="1"/>
          </p:cNvSpPr>
          <p:nvPr/>
        </p:nvSpPr>
        <p:spPr bwMode="auto">
          <a:xfrm>
            <a:off x="1774825" y="5943600"/>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1"/>
              <a:t>0</a:t>
            </a:r>
          </a:p>
        </p:txBody>
      </p:sp>
      <p:sp>
        <p:nvSpPr>
          <p:cNvPr id="34836" name="Text Box 7">
            <a:extLst>
              <a:ext uri="{FF2B5EF4-FFF2-40B4-BE49-F238E27FC236}">
                <a16:creationId xmlns:a16="http://schemas.microsoft.com/office/drawing/2014/main" id="{9CB301B9-24D6-4821-9170-B7DDF5B71D9D}"/>
              </a:ext>
            </a:extLst>
          </p:cNvPr>
          <p:cNvSpPr txBox="1">
            <a:spLocks noChangeArrowheads="1"/>
          </p:cNvSpPr>
          <p:nvPr/>
        </p:nvSpPr>
        <p:spPr bwMode="auto">
          <a:xfrm>
            <a:off x="0" y="65833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LO2</a:t>
            </a:r>
          </a:p>
        </p:txBody>
      </p:sp>
      <p:sp>
        <p:nvSpPr>
          <p:cNvPr id="34837" name="Text Box 11">
            <a:extLst>
              <a:ext uri="{FF2B5EF4-FFF2-40B4-BE49-F238E27FC236}">
                <a16:creationId xmlns:a16="http://schemas.microsoft.com/office/drawing/2014/main" id="{D0583747-DF80-4BC0-B1B4-11077AC9896E}"/>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0A75CF04-3685-45FF-92FD-CA9D96BE1528}"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31</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par>
                                <p:cTn id="9" presetID="53" presetClass="entr" presetSubtype="16"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cTn>
                              </p:par>
                              <p:par>
                                <p:cTn id="14" presetID="23"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childTnLst>
                                </p:cTn>
                              </p:par>
                              <p:par>
                                <p:cTn id="18" presetID="23" presetClass="entr" presetSubtype="16"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500" fill="hold"/>
                                        <p:tgtEl>
                                          <p:spTgt spid="6"/>
                                        </p:tgtEl>
                                        <p:attrNameLst>
                                          <p:attrName>ppt_w</p:attrName>
                                        </p:attrNameLst>
                                      </p:cBhvr>
                                      <p:tavLst>
                                        <p:tav tm="0">
                                          <p:val>
                                            <p:fltVal val="0"/>
                                          </p:val>
                                        </p:tav>
                                        <p:tav tm="100000">
                                          <p:val>
                                            <p:strVal val="#ppt_w"/>
                                          </p:val>
                                        </p:tav>
                                      </p:tavLst>
                                    </p:anim>
                                    <p:anim calcmode="lin" valueType="num">
                                      <p:cBhvr>
                                        <p:cTn id="21" dur="500" fill="hold"/>
                                        <p:tgtEl>
                                          <p:spTgt spid="6"/>
                                        </p:tgtEl>
                                        <p:attrNameLst>
                                          <p:attrName>ppt_h</p:attrName>
                                        </p:attrNameLst>
                                      </p:cBhvr>
                                      <p:tavLst>
                                        <p:tav tm="0">
                                          <p:val>
                                            <p:fltVal val="0"/>
                                          </p:val>
                                        </p:tav>
                                        <p:tav tm="100000">
                                          <p:val>
                                            <p:strVal val="#ppt_h"/>
                                          </p:val>
                                        </p:tav>
                                      </p:tavLst>
                                    </p:anim>
                                  </p:childTnLst>
                                </p:cTn>
                              </p:par>
                              <p:par>
                                <p:cTn id="22" presetID="23" presetClass="entr" presetSubtype="16" fill="hold" grpId="0" nodeType="withEffect">
                                  <p:stCondLst>
                                    <p:cond delay="0"/>
                                  </p:stCondLst>
                                  <p:childTnLst>
                                    <p:set>
                                      <p:cBhvr>
                                        <p:cTn id="23" dur="1" fill="hold">
                                          <p:stCondLst>
                                            <p:cond delay="0"/>
                                          </p:stCondLst>
                                        </p:cTn>
                                        <p:tgtEl>
                                          <p:spTgt spid="18"/>
                                        </p:tgtEl>
                                        <p:attrNameLst>
                                          <p:attrName>style.visibility</p:attrName>
                                        </p:attrNameLst>
                                      </p:cBhvr>
                                      <p:to>
                                        <p:strVal val="visible"/>
                                      </p:to>
                                    </p:set>
                                    <p:anim calcmode="lin" valueType="num">
                                      <p:cBhvr>
                                        <p:cTn id="24" dur="500" fill="hold"/>
                                        <p:tgtEl>
                                          <p:spTgt spid="18"/>
                                        </p:tgtEl>
                                        <p:attrNameLst>
                                          <p:attrName>ppt_w</p:attrName>
                                        </p:attrNameLst>
                                      </p:cBhvr>
                                      <p:tavLst>
                                        <p:tav tm="0">
                                          <p:val>
                                            <p:fltVal val="0"/>
                                          </p:val>
                                        </p:tav>
                                        <p:tav tm="100000">
                                          <p:val>
                                            <p:strVal val="#ppt_w"/>
                                          </p:val>
                                        </p:tav>
                                      </p:tavLst>
                                    </p:anim>
                                    <p:anim calcmode="lin" valueType="num">
                                      <p:cBhvr>
                                        <p:cTn id="25" dur="500" fill="hold"/>
                                        <p:tgtEl>
                                          <p:spTgt spid="18"/>
                                        </p:tgtEl>
                                        <p:attrNameLst>
                                          <p:attrName>ppt_h</p:attrName>
                                        </p:attrNameLst>
                                      </p:cBhvr>
                                      <p:tavLst>
                                        <p:tav tm="0">
                                          <p:val>
                                            <p:fltVal val="0"/>
                                          </p:val>
                                        </p:tav>
                                        <p:tav tm="100000">
                                          <p:val>
                                            <p:strVal val="#ppt_h"/>
                                          </p:val>
                                        </p:tav>
                                      </p:tavLst>
                                    </p:anim>
                                  </p:childTnLst>
                                </p:cTn>
                              </p:par>
                            </p:childTnLst>
                          </p:cTn>
                        </p:par>
                        <p:par>
                          <p:cTn id="26" fill="hold" nodeType="afterGroup">
                            <p:stCondLst>
                              <p:cond delay="500"/>
                            </p:stCondLst>
                            <p:childTnLst>
                              <p:par>
                                <p:cTn id="27" presetID="22" presetClass="entr" presetSubtype="4" fill="hold" nodeType="after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wipe(down)">
                                      <p:cBhvr>
                                        <p:cTn id="29" dur="500"/>
                                        <p:tgtEl>
                                          <p:spTgt spid="17"/>
                                        </p:tgtEl>
                                      </p:cBhvr>
                                    </p:animEffect>
                                  </p:childTnLst>
                                </p:cTn>
                              </p:par>
                            </p:childTnLst>
                          </p:cTn>
                        </p:par>
                        <p:par>
                          <p:cTn id="30" fill="hold" nodeType="afterGroup">
                            <p:stCondLst>
                              <p:cond delay="1000"/>
                            </p:stCondLst>
                            <p:childTnLst>
                              <p:par>
                                <p:cTn id="31" presetID="1"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par>
                          <p:cTn id="33" fill="hold" nodeType="afterGroup">
                            <p:stCondLst>
                              <p:cond delay="1000"/>
                            </p:stCondLst>
                            <p:childTnLst>
                              <p:par>
                                <p:cTn id="34" presetID="1" presetClass="entr" presetSubtype="0" fill="hold" nodeType="afterEffect">
                                  <p:stCondLst>
                                    <p:cond delay="0"/>
                                  </p:stCondLst>
                                  <p:childTnLst>
                                    <p:set>
                                      <p:cBhvr>
                                        <p:cTn id="35" dur="1" fill="hold">
                                          <p:stCondLst>
                                            <p:cond delay="0"/>
                                          </p:stCondLst>
                                        </p:cTn>
                                        <p:tgtEl>
                                          <p:spTgt spid="16"/>
                                        </p:tgtEl>
                                        <p:attrNameLst>
                                          <p:attrName>style.visibility</p:attrName>
                                        </p:attrNameLst>
                                      </p:cBhvr>
                                      <p:to>
                                        <p:strVal val="visible"/>
                                      </p:to>
                                    </p:set>
                                  </p:childTnLst>
                                </p:cTn>
                              </p:par>
                            </p:childTnLst>
                          </p:cTn>
                        </p:par>
                        <p:par>
                          <p:cTn id="36" fill="hold" nodeType="afterGroup">
                            <p:stCondLst>
                              <p:cond delay="1000"/>
                            </p:stCondLst>
                            <p:childTnLst>
                              <p:par>
                                <p:cTn id="37" presetID="63" presetClass="path" presetSubtype="0" accel="50000" decel="50000" fill="hold" nodeType="afterEffect">
                                  <p:stCondLst>
                                    <p:cond delay="0"/>
                                  </p:stCondLst>
                                  <p:childTnLst>
                                    <p:animMotion origin="layout" path="M -0.01667 -0.01527 L -0.0007 0.00254 " pathEditMode="relative" rAng="0" ptsTypes="AA">
                                      <p:cBhvr>
                                        <p:cTn id="38" dur="2000" fill="hold"/>
                                        <p:tgtEl>
                                          <p:spTgt spid="16"/>
                                        </p:tgtEl>
                                        <p:attrNameLst>
                                          <p:attrName>ppt_x</p:attrName>
                                          <p:attrName>ppt_y</p:attrName>
                                        </p:attrNameLst>
                                      </p:cBhvr>
                                      <p:rCtr x="80000" y="90000"/>
                                    </p:animMotion>
                                  </p:childTnLst>
                                </p:cTn>
                              </p:par>
                            </p:childTnLst>
                          </p:cTn>
                        </p:par>
                        <p:par>
                          <p:cTn id="39" fill="hold" nodeType="afterGroup">
                            <p:stCondLst>
                              <p:cond delay="3000"/>
                            </p:stCondLst>
                            <p:childTnLst>
                              <p:par>
                                <p:cTn id="40" presetID="22" presetClass="entr" presetSubtype="8" fill="hold" grpId="0" nodeType="after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wipe(left)">
                                      <p:cBhvr>
                                        <p:cTn id="42" dur="500"/>
                                        <p:tgtEl>
                                          <p:spTgt spid="14"/>
                                        </p:tgtEl>
                                      </p:cBhvr>
                                    </p:animEffect>
                                  </p:childTnLst>
                                </p:cTn>
                              </p:par>
                            </p:childTnLst>
                          </p:cTn>
                        </p:par>
                        <p:par>
                          <p:cTn id="43" fill="hold" nodeType="afterGroup">
                            <p:stCondLst>
                              <p:cond delay="3500"/>
                            </p:stCondLst>
                            <p:childTnLst>
                              <p:par>
                                <p:cTn id="44" presetID="1" presetClass="entr" presetSubtype="0" fill="hold" nodeType="afterEffect">
                                  <p:stCondLst>
                                    <p:cond delay="0"/>
                                  </p:stCondLst>
                                  <p:childTnLst>
                                    <p:set>
                                      <p:cBhvr>
                                        <p:cTn id="45" dur="1" fill="hold">
                                          <p:stCondLst>
                                            <p:cond delay="0"/>
                                          </p:stCondLst>
                                        </p:cTn>
                                        <p:tgtEl>
                                          <p:spTgt spid="11"/>
                                        </p:tgtEl>
                                        <p:attrNameLst>
                                          <p:attrName>style.visibility</p:attrName>
                                        </p:attrNameLst>
                                      </p:cBhvr>
                                      <p:to>
                                        <p:strVal val="visible"/>
                                      </p:to>
                                    </p:set>
                                  </p:childTnLst>
                                </p:cTn>
                              </p:par>
                            </p:childTnLst>
                          </p:cTn>
                        </p:par>
                        <p:par>
                          <p:cTn id="46" fill="hold" nodeType="afterGroup">
                            <p:stCondLst>
                              <p:cond delay="3500"/>
                            </p:stCondLst>
                            <p:childTnLst>
                              <p:par>
                                <p:cTn id="47" presetID="63" presetClass="path" presetSubtype="0" accel="50000" decel="50000" fill="hold" nodeType="afterEffect">
                                  <p:stCondLst>
                                    <p:cond delay="0"/>
                                  </p:stCondLst>
                                  <p:childTnLst>
                                    <p:animMotion origin="layout" path="M -0.05069 -0.05852 L 0.00139 -0.00925 " pathEditMode="relative" rAng="0" ptsTypes="AA">
                                      <p:cBhvr>
                                        <p:cTn id="48" dur="2000" fill="hold"/>
                                        <p:tgtEl>
                                          <p:spTgt spid="11"/>
                                        </p:tgtEl>
                                        <p:attrNameLst>
                                          <p:attrName>ppt_x</p:attrName>
                                          <p:attrName>ppt_y</p:attrName>
                                        </p:attrNameLst>
                                      </p:cBhvr>
                                      <p:rCtr x="260000" y="250000"/>
                                    </p:animMotion>
                                  </p:childTnLst>
                                </p:cTn>
                              </p:par>
                            </p:childTnLst>
                          </p:cTn>
                        </p:par>
                        <p:par>
                          <p:cTn id="49" fill="hold" nodeType="afterGroup">
                            <p:stCondLst>
                              <p:cond delay="5500"/>
                            </p:stCondLst>
                            <p:childTnLst>
                              <p:par>
                                <p:cTn id="50" presetID="1" presetClass="entr" presetSubtype="0" fill="hold" grpId="0" nodeType="afterEffect">
                                  <p:stCondLst>
                                    <p:cond delay="0"/>
                                  </p:stCondLst>
                                  <p:childTnLst>
                                    <p:set>
                                      <p:cBhvr>
                                        <p:cTn id="51" dur="1" fill="hold">
                                          <p:stCondLst>
                                            <p:cond delay="0"/>
                                          </p:stCondLst>
                                        </p:cTn>
                                        <p:tgtEl>
                                          <p:spTgt spid="10"/>
                                        </p:tgtEl>
                                        <p:attrNameLst>
                                          <p:attrName>style.visibility</p:attrName>
                                        </p:attrNameLst>
                                      </p:cBhvr>
                                      <p:to>
                                        <p:strVal val="visible"/>
                                      </p:to>
                                    </p:set>
                                  </p:childTnLst>
                                </p:cTn>
                              </p:par>
                            </p:childTnLst>
                          </p:cTn>
                        </p:par>
                        <p:par>
                          <p:cTn id="52" fill="hold" nodeType="afterGroup">
                            <p:stCondLst>
                              <p:cond delay="5500"/>
                            </p:stCondLst>
                            <p:childTnLst>
                              <p:par>
                                <p:cTn id="53" presetID="1" presetClass="entr" presetSubtype="0" fill="hold" nodeType="after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childTnLst>
                          </p:cTn>
                        </p:par>
                        <p:par>
                          <p:cTn id="55" fill="hold" nodeType="afterGroup">
                            <p:stCondLst>
                              <p:cond delay="5500"/>
                            </p:stCondLst>
                            <p:childTnLst>
                              <p:par>
                                <p:cTn id="56" presetID="35" presetClass="path" presetSubtype="0" accel="50000" decel="50000" fill="hold" nodeType="afterEffect">
                                  <p:stCondLst>
                                    <p:cond delay="0"/>
                                  </p:stCondLst>
                                  <p:childTnLst>
                                    <p:animMotion origin="layout" path="M 0.01562 0.01665 L -0.00747 -0.00602 " pathEditMode="relative" rAng="0" ptsTypes="AA">
                                      <p:cBhvr>
                                        <p:cTn id="57" dur="2000" fill="hold"/>
                                        <p:tgtEl>
                                          <p:spTgt spid="12"/>
                                        </p:tgtEl>
                                        <p:attrNameLst>
                                          <p:attrName>ppt_x</p:attrName>
                                          <p:attrName>ppt_y</p:attrName>
                                        </p:attrNameLst>
                                      </p:cBhvr>
                                      <p:rCtr x="-120000" y="-110000"/>
                                    </p:animMotion>
                                  </p:childTnLst>
                                </p:cTn>
                              </p:par>
                            </p:childTnLst>
                          </p:cTn>
                        </p:par>
                        <p:par>
                          <p:cTn id="58" fill="hold" nodeType="afterGroup">
                            <p:stCondLst>
                              <p:cond delay="7500"/>
                            </p:stCondLst>
                            <p:childTnLst>
                              <p:par>
                                <p:cTn id="59" presetID="22" presetClass="entr" presetSubtype="2" fill="hold" grpId="0" nodeType="after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wipe(right)">
                                      <p:cBhvr>
                                        <p:cTn id="61" dur="500"/>
                                        <p:tgtEl>
                                          <p:spTgt spid="15"/>
                                        </p:tgtEl>
                                      </p:cBhvr>
                                    </p:animEffect>
                                  </p:childTnLst>
                                </p:cTn>
                              </p:par>
                            </p:childTnLst>
                          </p:cTn>
                        </p:par>
                        <p:par>
                          <p:cTn id="62" fill="hold" nodeType="afterGroup">
                            <p:stCondLst>
                              <p:cond delay="8000"/>
                            </p:stCondLst>
                            <p:childTnLst>
                              <p:par>
                                <p:cTn id="63" presetID="1" presetClass="entr" presetSubtype="0" fill="hold" nodeType="afterEffect">
                                  <p:stCondLst>
                                    <p:cond delay="0"/>
                                  </p:stCondLst>
                                  <p:childTnLst>
                                    <p:set>
                                      <p:cBhvr>
                                        <p:cTn id="64" dur="1" fill="hold">
                                          <p:stCondLst>
                                            <p:cond delay="0"/>
                                          </p:stCondLst>
                                        </p:cTn>
                                        <p:tgtEl>
                                          <p:spTgt spid="13"/>
                                        </p:tgtEl>
                                        <p:attrNameLst>
                                          <p:attrName>style.visibility</p:attrName>
                                        </p:attrNameLst>
                                      </p:cBhvr>
                                      <p:to>
                                        <p:strVal val="visible"/>
                                      </p:to>
                                    </p:set>
                                  </p:childTnLst>
                                </p:cTn>
                              </p:par>
                            </p:childTnLst>
                          </p:cTn>
                        </p:par>
                        <p:par>
                          <p:cTn id="65" fill="hold" nodeType="afterGroup">
                            <p:stCondLst>
                              <p:cond delay="8000"/>
                            </p:stCondLst>
                            <p:childTnLst>
                              <p:par>
                                <p:cTn id="66" presetID="35" presetClass="path" presetSubtype="0" accel="50000" decel="50000" fill="hold" nodeType="afterEffect">
                                  <p:stCondLst>
                                    <p:cond delay="0"/>
                                  </p:stCondLst>
                                  <p:childTnLst>
                                    <p:animMotion origin="layout" path="M 0.05208 0.0576 L -0.00226 0.01111 " pathEditMode="relative" rAng="0" ptsTypes="AA">
                                      <p:cBhvr>
                                        <p:cTn id="67" dur="2000" fill="hold"/>
                                        <p:tgtEl>
                                          <p:spTgt spid="13"/>
                                        </p:tgtEl>
                                        <p:attrNameLst>
                                          <p:attrName>ppt_x</p:attrName>
                                          <p:attrName>ppt_y</p:attrName>
                                        </p:attrNameLst>
                                      </p:cBhvr>
                                      <p:rCtr x="-270000" y="-230000"/>
                                    </p:animMotion>
                                  </p:childTnLst>
                                </p:cTn>
                              </p:par>
                            </p:childTnLst>
                          </p:cTn>
                        </p:par>
                        <p:par>
                          <p:cTn id="68" fill="hold" nodeType="afterGroup">
                            <p:stCondLst>
                              <p:cond delay="10000"/>
                            </p:stCondLst>
                            <p:childTnLst>
                              <p:par>
                                <p:cTn id="69" presetID="1" presetClass="entr" presetSubtype="0" fill="hold" grpId="0" nodeType="afterEffect">
                                  <p:stCondLst>
                                    <p:cond delay="0"/>
                                  </p:stCondLst>
                                  <p:childTnLst>
                                    <p:set>
                                      <p:cBhvr>
                                        <p:cTn id="7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p:bldP spid="10" grpId="0"/>
      <p:bldP spid="14" grpId="0" animBg="1"/>
      <p:bldP spid="15" grpId="0" animBg="1"/>
      <p:bldP spid="1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5">
            <a:extLst>
              <a:ext uri="{FF2B5EF4-FFF2-40B4-BE49-F238E27FC236}">
                <a16:creationId xmlns:a16="http://schemas.microsoft.com/office/drawing/2014/main" id="{F3554C20-0ADF-4646-AEDA-0D15254B2601}"/>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43011" name="Rectangle 2">
            <a:extLst>
              <a:ext uri="{FF2B5EF4-FFF2-40B4-BE49-F238E27FC236}">
                <a16:creationId xmlns:a16="http://schemas.microsoft.com/office/drawing/2014/main" id="{47B035C5-6F3D-4948-8016-DD346A52AFFC}"/>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Equilibrium</a:t>
            </a:r>
          </a:p>
        </p:txBody>
      </p:sp>
      <p:sp>
        <p:nvSpPr>
          <p:cNvPr id="43012" name="Rectangle 4">
            <a:extLst>
              <a:ext uri="{FF2B5EF4-FFF2-40B4-BE49-F238E27FC236}">
                <a16:creationId xmlns:a16="http://schemas.microsoft.com/office/drawing/2014/main" id="{4C6401C2-E797-4414-99A3-8094A941D3A6}"/>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grpSp>
        <p:nvGrpSpPr>
          <p:cNvPr id="43013" name="Group 31">
            <a:extLst>
              <a:ext uri="{FF2B5EF4-FFF2-40B4-BE49-F238E27FC236}">
                <a16:creationId xmlns:a16="http://schemas.microsoft.com/office/drawing/2014/main" id="{51669275-CA8C-4FC5-AF6B-E89AFA915E5A}"/>
              </a:ext>
            </a:extLst>
          </p:cNvPr>
          <p:cNvGrpSpPr>
            <a:grpSpLocks/>
          </p:cNvGrpSpPr>
          <p:nvPr/>
        </p:nvGrpSpPr>
        <p:grpSpPr bwMode="auto">
          <a:xfrm>
            <a:off x="152400" y="1727200"/>
            <a:ext cx="4348163" cy="4016375"/>
            <a:chOff x="152401" y="1727200"/>
            <a:chExt cx="4348896" cy="4016109"/>
          </a:xfrm>
        </p:grpSpPr>
        <p:pic>
          <p:nvPicPr>
            <p:cNvPr id="43065" name="Picture 1">
              <a:extLst>
                <a:ext uri="{FF2B5EF4-FFF2-40B4-BE49-F238E27FC236}">
                  <a16:creationId xmlns:a16="http://schemas.microsoft.com/office/drawing/2014/main" id="{9406847F-9D45-47D4-92EE-436F340EEE9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48322" y="1727200"/>
              <a:ext cx="3552975" cy="330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66" name="Rectangle 2">
              <a:extLst>
                <a:ext uri="{FF2B5EF4-FFF2-40B4-BE49-F238E27FC236}">
                  <a16:creationId xmlns:a16="http://schemas.microsoft.com/office/drawing/2014/main" id="{06944476-9423-43D3-B2C2-436C0E962BAC}"/>
                </a:ext>
              </a:extLst>
            </p:cNvPr>
            <p:cNvSpPr>
              <a:spLocks noChangeArrowheads="1"/>
            </p:cNvSpPr>
            <p:nvPr/>
          </p:nvSpPr>
          <p:spPr bwMode="auto">
            <a:xfrm>
              <a:off x="938630" y="1727200"/>
              <a:ext cx="3562667" cy="314706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p>
          </p:txBody>
        </p:sp>
        <p:sp>
          <p:nvSpPr>
            <p:cNvPr id="43067" name="Text Box 4">
              <a:extLst>
                <a:ext uri="{FF2B5EF4-FFF2-40B4-BE49-F238E27FC236}">
                  <a16:creationId xmlns:a16="http://schemas.microsoft.com/office/drawing/2014/main" id="{B5DAFC8D-A5D1-414E-8B64-261E39ECB479}"/>
                </a:ext>
              </a:extLst>
            </p:cNvPr>
            <p:cNvSpPr txBox="1">
              <a:spLocks noChangeArrowheads="1"/>
            </p:cNvSpPr>
            <p:nvPr/>
          </p:nvSpPr>
          <p:spPr bwMode="auto">
            <a:xfrm>
              <a:off x="1481555" y="5232400"/>
              <a:ext cx="2831224" cy="510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1600" b="1"/>
                <a:t>Real domestic output, GDP</a:t>
              </a:r>
            </a:p>
            <a:p>
              <a:pPr algn="ctr" eaLnBrk="1" hangingPunct="1">
                <a:lnSpc>
                  <a:spcPct val="85000"/>
                </a:lnSpc>
                <a:spcBef>
                  <a:spcPct val="0"/>
                </a:spcBef>
                <a:buFontTx/>
                <a:buNone/>
              </a:pPr>
              <a:r>
                <a:rPr lang="en-US" altLang="cs-CZ" sz="1600" b="1"/>
                <a:t>(billions of dollars)</a:t>
              </a:r>
            </a:p>
          </p:txBody>
        </p:sp>
        <p:sp>
          <p:nvSpPr>
            <p:cNvPr id="43068" name="Text Box 5">
              <a:extLst>
                <a:ext uri="{FF2B5EF4-FFF2-40B4-BE49-F238E27FC236}">
                  <a16:creationId xmlns:a16="http://schemas.microsoft.com/office/drawing/2014/main" id="{8E7307E8-7FB1-4851-9860-967B8D88FB88}"/>
                </a:ext>
              </a:extLst>
            </p:cNvPr>
            <p:cNvSpPr txBox="1">
              <a:spLocks noChangeArrowheads="1"/>
            </p:cNvSpPr>
            <p:nvPr/>
          </p:nvSpPr>
          <p:spPr bwMode="auto">
            <a:xfrm rot="-5400000">
              <a:off x="-1105957" y="3290358"/>
              <a:ext cx="28552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Price level (index numbers)</a:t>
              </a:r>
            </a:p>
          </p:txBody>
        </p:sp>
      </p:grpSp>
      <p:sp>
        <p:nvSpPr>
          <p:cNvPr id="43014" name="Text Box 6">
            <a:extLst>
              <a:ext uri="{FF2B5EF4-FFF2-40B4-BE49-F238E27FC236}">
                <a16:creationId xmlns:a16="http://schemas.microsoft.com/office/drawing/2014/main" id="{AE6DC8D0-4C86-4976-B12D-494B35DBAD3C}"/>
              </a:ext>
            </a:extLst>
          </p:cNvPr>
          <p:cNvSpPr txBox="1">
            <a:spLocks noChangeArrowheads="1"/>
          </p:cNvSpPr>
          <p:nvPr/>
        </p:nvSpPr>
        <p:spPr bwMode="auto">
          <a:xfrm>
            <a:off x="439738" y="3200400"/>
            <a:ext cx="4826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lnSpc>
                <a:spcPct val="220000"/>
              </a:lnSpc>
              <a:spcBef>
                <a:spcPct val="0"/>
              </a:spcBef>
              <a:buFontTx/>
              <a:buNone/>
            </a:pPr>
            <a:r>
              <a:rPr lang="en-US" altLang="cs-CZ" sz="1400" b="1"/>
              <a:t>100</a:t>
            </a:r>
          </a:p>
          <a:p>
            <a:pPr algn="r" eaLnBrk="1" hangingPunct="1">
              <a:lnSpc>
                <a:spcPct val="220000"/>
              </a:lnSpc>
              <a:spcBef>
                <a:spcPct val="0"/>
              </a:spcBef>
              <a:buFontTx/>
              <a:buNone/>
            </a:pPr>
            <a:r>
              <a:rPr lang="en-US" altLang="cs-CZ" sz="1600" b="1"/>
              <a:t>92</a:t>
            </a:r>
          </a:p>
        </p:txBody>
      </p:sp>
      <p:sp>
        <p:nvSpPr>
          <p:cNvPr id="10" name="Text Box 7">
            <a:extLst>
              <a:ext uri="{FF2B5EF4-FFF2-40B4-BE49-F238E27FC236}">
                <a16:creationId xmlns:a16="http://schemas.microsoft.com/office/drawing/2014/main" id="{54DB4449-47DF-4AFC-9EBB-DB07A4D70153}"/>
              </a:ext>
            </a:extLst>
          </p:cNvPr>
          <p:cNvSpPr txBox="1">
            <a:spLocks noChangeArrowheads="1"/>
          </p:cNvSpPr>
          <p:nvPr/>
        </p:nvSpPr>
        <p:spPr bwMode="auto">
          <a:xfrm>
            <a:off x="1830388" y="4887913"/>
            <a:ext cx="482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1"/>
              <a:t>502</a:t>
            </a:r>
          </a:p>
        </p:txBody>
      </p:sp>
      <p:sp>
        <p:nvSpPr>
          <p:cNvPr id="11" name="Text Box 8">
            <a:extLst>
              <a:ext uri="{FF2B5EF4-FFF2-40B4-BE49-F238E27FC236}">
                <a16:creationId xmlns:a16="http://schemas.microsoft.com/office/drawing/2014/main" id="{77E1B489-3060-4AEC-BE07-446B6F48C67B}"/>
              </a:ext>
            </a:extLst>
          </p:cNvPr>
          <p:cNvSpPr txBox="1">
            <a:spLocks noChangeArrowheads="1"/>
          </p:cNvSpPr>
          <p:nvPr/>
        </p:nvSpPr>
        <p:spPr bwMode="auto">
          <a:xfrm>
            <a:off x="2362200" y="4887913"/>
            <a:ext cx="482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1"/>
              <a:t>510</a:t>
            </a:r>
          </a:p>
        </p:txBody>
      </p:sp>
      <p:sp>
        <p:nvSpPr>
          <p:cNvPr id="12" name="Text Box 9">
            <a:extLst>
              <a:ext uri="{FF2B5EF4-FFF2-40B4-BE49-F238E27FC236}">
                <a16:creationId xmlns:a16="http://schemas.microsoft.com/office/drawing/2014/main" id="{DE5191F2-16DE-4D84-B6B2-9F5DF9E32C97}"/>
              </a:ext>
            </a:extLst>
          </p:cNvPr>
          <p:cNvSpPr txBox="1">
            <a:spLocks noChangeArrowheads="1"/>
          </p:cNvSpPr>
          <p:nvPr/>
        </p:nvSpPr>
        <p:spPr bwMode="auto">
          <a:xfrm>
            <a:off x="2819400" y="4887913"/>
            <a:ext cx="482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1"/>
              <a:t>514</a:t>
            </a:r>
          </a:p>
        </p:txBody>
      </p:sp>
      <p:sp>
        <p:nvSpPr>
          <p:cNvPr id="13" name="Line 12">
            <a:extLst>
              <a:ext uri="{FF2B5EF4-FFF2-40B4-BE49-F238E27FC236}">
                <a16:creationId xmlns:a16="http://schemas.microsoft.com/office/drawing/2014/main" id="{F5679F28-11DE-4B2B-BBC7-DC28192C1650}"/>
              </a:ext>
            </a:extLst>
          </p:cNvPr>
          <p:cNvSpPr>
            <a:spLocks noChangeShapeType="1"/>
          </p:cNvSpPr>
          <p:nvPr/>
        </p:nvSpPr>
        <p:spPr bwMode="auto">
          <a:xfrm>
            <a:off x="947738" y="3967163"/>
            <a:ext cx="2011362" cy="0"/>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4" name="Line 13">
            <a:extLst>
              <a:ext uri="{FF2B5EF4-FFF2-40B4-BE49-F238E27FC236}">
                <a16:creationId xmlns:a16="http://schemas.microsoft.com/office/drawing/2014/main" id="{79624467-D959-4E09-868D-AE12F76737C1}"/>
              </a:ext>
            </a:extLst>
          </p:cNvPr>
          <p:cNvSpPr>
            <a:spLocks noChangeShapeType="1"/>
          </p:cNvSpPr>
          <p:nvPr/>
        </p:nvSpPr>
        <p:spPr bwMode="auto">
          <a:xfrm>
            <a:off x="947738" y="3627438"/>
            <a:ext cx="1692275" cy="0"/>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5" name="Line 14">
            <a:extLst>
              <a:ext uri="{FF2B5EF4-FFF2-40B4-BE49-F238E27FC236}">
                <a16:creationId xmlns:a16="http://schemas.microsoft.com/office/drawing/2014/main" id="{F92FA53A-0A5E-4AF8-822D-CDC05D1C4598}"/>
              </a:ext>
            </a:extLst>
          </p:cNvPr>
          <p:cNvSpPr>
            <a:spLocks noChangeShapeType="1"/>
          </p:cNvSpPr>
          <p:nvPr/>
        </p:nvSpPr>
        <p:spPr bwMode="auto">
          <a:xfrm>
            <a:off x="2000250" y="3963988"/>
            <a:ext cx="0" cy="949325"/>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6" name="Line 15">
            <a:extLst>
              <a:ext uri="{FF2B5EF4-FFF2-40B4-BE49-F238E27FC236}">
                <a16:creationId xmlns:a16="http://schemas.microsoft.com/office/drawing/2014/main" id="{70993B24-99B7-478C-B404-410E22D2ACAC}"/>
              </a:ext>
            </a:extLst>
          </p:cNvPr>
          <p:cNvSpPr>
            <a:spLocks noChangeShapeType="1"/>
          </p:cNvSpPr>
          <p:nvPr/>
        </p:nvSpPr>
        <p:spPr bwMode="auto">
          <a:xfrm>
            <a:off x="2673350" y="3625850"/>
            <a:ext cx="0" cy="1287463"/>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7" name="Line 16">
            <a:extLst>
              <a:ext uri="{FF2B5EF4-FFF2-40B4-BE49-F238E27FC236}">
                <a16:creationId xmlns:a16="http://schemas.microsoft.com/office/drawing/2014/main" id="{9FFA68FB-DE2E-457C-9F58-5183DCADBE64}"/>
              </a:ext>
            </a:extLst>
          </p:cNvPr>
          <p:cNvSpPr>
            <a:spLocks noChangeShapeType="1"/>
          </p:cNvSpPr>
          <p:nvPr/>
        </p:nvSpPr>
        <p:spPr bwMode="auto">
          <a:xfrm>
            <a:off x="2960688" y="3965575"/>
            <a:ext cx="0" cy="947738"/>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 name="Text Box 17">
            <a:extLst>
              <a:ext uri="{FF2B5EF4-FFF2-40B4-BE49-F238E27FC236}">
                <a16:creationId xmlns:a16="http://schemas.microsoft.com/office/drawing/2014/main" id="{946F18AD-D440-4749-B8DB-6C711D7B67DC}"/>
              </a:ext>
            </a:extLst>
          </p:cNvPr>
          <p:cNvSpPr txBox="1">
            <a:spLocks noChangeArrowheads="1"/>
          </p:cNvSpPr>
          <p:nvPr/>
        </p:nvSpPr>
        <p:spPr bwMode="auto">
          <a:xfrm>
            <a:off x="1828800" y="35814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a:t>
            </a:r>
          </a:p>
        </p:txBody>
      </p:sp>
      <p:sp>
        <p:nvSpPr>
          <p:cNvPr id="19" name="Text Box 18">
            <a:extLst>
              <a:ext uri="{FF2B5EF4-FFF2-40B4-BE49-F238E27FC236}">
                <a16:creationId xmlns:a16="http://schemas.microsoft.com/office/drawing/2014/main" id="{3471A2A9-BAD0-40BB-A28D-605FD1F42645}"/>
              </a:ext>
            </a:extLst>
          </p:cNvPr>
          <p:cNvSpPr txBox="1">
            <a:spLocks noChangeArrowheads="1"/>
          </p:cNvSpPr>
          <p:nvPr/>
        </p:nvSpPr>
        <p:spPr bwMode="auto">
          <a:xfrm>
            <a:off x="3027363" y="3756025"/>
            <a:ext cx="3254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b</a:t>
            </a:r>
          </a:p>
        </p:txBody>
      </p:sp>
      <p:sp>
        <p:nvSpPr>
          <p:cNvPr id="20" name="Arc 10">
            <a:extLst>
              <a:ext uri="{FF2B5EF4-FFF2-40B4-BE49-F238E27FC236}">
                <a16:creationId xmlns:a16="http://schemas.microsoft.com/office/drawing/2014/main" id="{FF417656-4396-4D2F-908D-F804FA34669C}"/>
              </a:ext>
            </a:extLst>
          </p:cNvPr>
          <p:cNvSpPr>
            <a:spLocks/>
          </p:cNvSpPr>
          <p:nvPr/>
        </p:nvSpPr>
        <p:spPr bwMode="auto">
          <a:xfrm rot="21312619" flipV="1">
            <a:off x="1349375" y="2025650"/>
            <a:ext cx="2184400" cy="1968500"/>
          </a:xfrm>
          <a:custGeom>
            <a:avLst/>
            <a:gdLst>
              <a:gd name="T0" fmla="*/ 0 w 21289"/>
              <a:gd name="T1" fmla="*/ 0 h 21600"/>
              <a:gd name="T2" fmla="*/ 2147483646 w 21289"/>
              <a:gd name="T3" fmla="*/ 2147483646 h 21600"/>
              <a:gd name="T4" fmla="*/ 0 w 21289"/>
              <a:gd name="T5" fmla="*/ 2147483646 h 21600"/>
              <a:gd name="T6" fmla="*/ 0 60000 65536"/>
              <a:gd name="T7" fmla="*/ 0 60000 65536"/>
              <a:gd name="T8" fmla="*/ 0 60000 65536"/>
              <a:gd name="T9" fmla="*/ 0 w 21289"/>
              <a:gd name="T10" fmla="*/ 0 h 21600"/>
              <a:gd name="T11" fmla="*/ 21289 w 21289"/>
              <a:gd name="T12" fmla="*/ 21600 h 21600"/>
            </a:gdLst>
            <a:ahLst/>
            <a:cxnLst>
              <a:cxn ang="T6">
                <a:pos x="T0" y="T1"/>
              </a:cxn>
              <a:cxn ang="T7">
                <a:pos x="T2" y="T3"/>
              </a:cxn>
              <a:cxn ang="T8">
                <a:pos x="T4" y="T5"/>
              </a:cxn>
            </a:cxnLst>
            <a:rect l="T9" t="T10" r="T11" b="T12"/>
            <a:pathLst>
              <a:path w="21289" h="21600" fill="none" extrusionOk="0">
                <a:moveTo>
                  <a:pt x="-1" y="0"/>
                </a:moveTo>
                <a:cubicBezTo>
                  <a:pt x="10520" y="0"/>
                  <a:pt x="19510" y="7579"/>
                  <a:pt x="21289" y="17947"/>
                </a:cubicBezTo>
              </a:path>
              <a:path w="21289" h="21600" stroke="0" extrusionOk="0">
                <a:moveTo>
                  <a:pt x="-1" y="0"/>
                </a:moveTo>
                <a:cubicBezTo>
                  <a:pt x="10520" y="0"/>
                  <a:pt x="19510" y="7579"/>
                  <a:pt x="21289" y="17947"/>
                </a:cubicBezTo>
                <a:lnTo>
                  <a:pt x="0" y="21600"/>
                </a:lnTo>
                <a:lnTo>
                  <a:pt x="-1" y="0"/>
                </a:lnTo>
                <a:close/>
              </a:path>
            </a:pathLst>
          </a:custGeom>
          <a:noFill/>
          <a:ln w="57150">
            <a:solidFill>
              <a:srgbClr val="9900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21" name="Arc 11">
            <a:extLst>
              <a:ext uri="{FF2B5EF4-FFF2-40B4-BE49-F238E27FC236}">
                <a16:creationId xmlns:a16="http://schemas.microsoft.com/office/drawing/2014/main" id="{8963B487-280E-4072-ABD9-E88F14F32F32}"/>
              </a:ext>
            </a:extLst>
          </p:cNvPr>
          <p:cNvSpPr>
            <a:spLocks/>
          </p:cNvSpPr>
          <p:nvPr/>
        </p:nvSpPr>
        <p:spPr bwMode="auto">
          <a:xfrm rot="-1216564" flipH="1" flipV="1">
            <a:off x="2322513" y="1785938"/>
            <a:ext cx="2282825" cy="2620962"/>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66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22" name="Text Box 19">
            <a:extLst>
              <a:ext uri="{FF2B5EF4-FFF2-40B4-BE49-F238E27FC236}">
                <a16:creationId xmlns:a16="http://schemas.microsoft.com/office/drawing/2014/main" id="{0A79D919-50EE-4F6F-818E-93A027153F5B}"/>
              </a:ext>
            </a:extLst>
          </p:cNvPr>
          <p:cNvSpPr txBox="1">
            <a:spLocks noChangeArrowheads="1"/>
          </p:cNvSpPr>
          <p:nvPr/>
        </p:nvSpPr>
        <p:spPr bwMode="auto">
          <a:xfrm>
            <a:off x="3506788" y="4330700"/>
            <a:ext cx="5175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AD</a:t>
            </a:r>
          </a:p>
        </p:txBody>
      </p:sp>
      <p:sp>
        <p:nvSpPr>
          <p:cNvPr id="23" name="Text Box 20">
            <a:extLst>
              <a:ext uri="{FF2B5EF4-FFF2-40B4-BE49-F238E27FC236}">
                <a16:creationId xmlns:a16="http://schemas.microsoft.com/office/drawing/2014/main" id="{885F6B58-068C-4EAB-BBF8-27AA0820D7A7}"/>
              </a:ext>
            </a:extLst>
          </p:cNvPr>
          <p:cNvSpPr txBox="1">
            <a:spLocks noChangeArrowheads="1"/>
          </p:cNvSpPr>
          <p:nvPr/>
        </p:nvSpPr>
        <p:spPr bwMode="auto">
          <a:xfrm>
            <a:off x="3305175" y="1905000"/>
            <a:ext cx="504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AS</a:t>
            </a:r>
          </a:p>
        </p:txBody>
      </p:sp>
      <p:graphicFrame>
        <p:nvGraphicFramePr>
          <p:cNvPr id="25" name="Table 24">
            <a:extLst>
              <a:ext uri="{FF2B5EF4-FFF2-40B4-BE49-F238E27FC236}">
                <a16:creationId xmlns:a16="http://schemas.microsoft.com/office/drawing/2014/main" id="{971D37CB-6AD6-419F-BF81-9C711E9B8406}"/>
              </a:ext>
            </a:extLst>
          </p:cNvPr>
          <p:cNvGraphicFramePr>
            <a:graphicFrameLocks noGrp="1"/>
          </p:cNvGraphicFramePr>
          <p:nvPr/>
        </p:nvGraphicFramePr>
        <p:xfrm>
          <a:off x="4708525" y="1676400"/>
          <a:ext cx="4297363" cy="2586039"/>
        </p:xfrm>
        <a:graphic>
          <a:graphicData uri="http://schemas.openxmlformats.org/drawingml/2006/table">
            <a:tbl>
              <a:tblPr firstRow="1" bandRow="1">
                <a:tableStyleId>{5C22544A-7EE6-4342-B048-85BDC9FD1C3A}</a:tableStyleId>
              </a:tblPr>
              <a:tblGrid>
                <a:gridCol w="1371499">
                  <a:extLst>
                    <a:ext uri="{9D8B030D-6E8A-4147-A177-3AD203B41FA5}">
                      <a16:colId xmlns:a16="http://schemas.microsoft.com/office/drawing/2014/main" val="20000"/>
                    </a:ext>
                  </a:extLst>
                </a:gridCol>
                <a:gridCol w="1554365">
                  <a:extLst>
                    <a:ext uri="{9D8B030D-6E8A-4147-A177-3AD203B41FA5}">
                      <a16:colId xmlns:a16="http://schemas.microsoft.com/office/drawing/2014/main" val="20001"/>
                    </a:ext>
                  </a:extLst>
                </a:gridCol>
                <a:gridCol w="1371499">
                  <a:extLst>
                    <a:ext uri="{9D8B030D-6E8A-4147-A177-3AD203B41FA5}">
                      <a16:colId xmlns:a16="http://schemas.microsoft.com/office/drawing/2014/main" val="20002"/>
                    </a:ext>
                  </a:extLst>
                </a:gridCol>
              </a:tblGrid>
              <a:tr h="731609">
                <a:tc>
                  <a:txBody>
                    <a:bodyPr/>
                    <a:lstStyle/>
                    <a:p>
                      <a:pPr algn="ctr"/>
                      <a:r>
                        <a:rPr lang="en-US" sz="1400" b="1" dirty="0">
                          <a:solidFill>
                            <a:schemeClr val="tx2"/>
                          </a:solidFill>
                        </a:rPr>
                        <a:t>Real Output</a:t>
                      </a:r>
                      <a:r>
                        <a:rPr lang="en-US" sz="1400" b="1" baseline="0" dirty="0">
                          <a:solidFill>
                            <a:schemeClr val="tx2"/>
                          </a:solidFill>
                        </a:rPr>
                        <a:t> Demanded</a:t>
                      </a:r>
                    </a:p>
                    <a:p>
                      <a:pPr algn="ctr"/>
                      <a:r>
                        <a:rPr lang="en-US" sz="1400" b="1" baseline="0" dirty="0">
                          <a:solidFill>
                            <a:schemeClr val="tx2"/>
                          </a:solidFill>
                        </a:rPr>
                        <a:t>(Billions)</a:t>
                      </a:r>
                      <a:endParaRPr lang="en-US" sz="1400" b="1" dirty="0">
                        <a:solidFill>
                          <a:schemeClr val="tx2"/>
                        </a:solidFill>
                      </a:endParaRPr>
                    </a:p>
                  </a:txBody>
                  <a:tcPr marL="91433" marR="91433" marT="45726" marB="45726" anchor="b"/>
                </a:tc>
                <a:tc>
                  <a:txBody>
                    <a:bodyPr/>
                    <a:lstStyle/>
                    <a:p>
                      <a:pPr algn="ctr"/>
                      <a:r>
                        <a:rPr lang="en-US" sz="1400" b="1" dirty="0">
                          <a:solidFill>
                            <a:schemeClr val="tx2"/>
                          </a:solidFill>
                        </a:rPr>
                        <a:t>Price</a:t>
                      </a:r>
                      <a:r>
                        <a:rPr lang="en-US" sz="1400" b="1" baseline="0" dirty="0">
                          <a:solidFill>
                            <a:schemeClr val="tx2"/>
                          </a:solidFill>
                        </a:rPr>
                        <a:t> Level</a:t>
                      </a:r>
                    </a:p>
                    <a:p>
                      <a:pPr algn="ctr"/>
                      <a:r>
                        <a:rPr lang="en-US" sz="1400" b="1" baseline="0" dirty="0">
                          <a:solidFill>
                            <a:schemeClr val="tx2"/>
                          </a:solidFill>
                        </a:rPr>
                        <a:t>(Index Number)</a:t>
                      </a:r>
                      <a:endParaRPr lang="en-US" sz="1400" b="1" dirty="0">
                        <a:solidFill>
                          <a:schemeClr val="tx2"/>
                        </a:solidFill>
                      </a:endParaRPr>
                    </a:p>
                  </a:txBody>
                  <a:tcPr marL="91433" marR="91433" marT="45726" marB="45726" anchor="b"/>
                </a:tc>
                <a:tc>
                  <a:txBody>
                    <a:bodyPr/>
                    <a:lstStyle/>
                    <a:p>
                      <a:pPr algn="ctr"/>
                      <a:r>
                        <a:rPr lang="en-US" sz="1400" b="1" dirty="0">
                          <a:solidFill>
                            <a:schemeClr val="tx2"/>
                          </a:solidFill>
                        </a:rPr>
                        <a:t>Real</a:t>
                      </a:r>
                      <a:r>
                        <a:rPr lang="en-US" sz="1400" b="1" baseline="0" dirty="0">
                          <a:solidFill>
                            <a:schemeClr val="tx2"/>
                          </a:solidFill>
                        </a:rPr>
                        <a:t> Output</a:t>
                      </a:r>
                    </a:p>
                    <a:p>
                      <a:pPr algn="ctr"/>
                      <a:r>
                        <a:rPr lang="en-US" sz="1400" b="1" baseline="0" dirty="0">
                          <a:solidFill>
                            <a:schemeClr val="tx2"/>
                          </a:solidFill>
                        </a:rPr>
                        <a:t>Supplied</a:t>
                      </a:r>
                    </a:p>
                    <a:p>
                      <a:pPr algn="ctr"/>
                      <a:r>
                        <a:rPr lang="en-US" sz="1400" b="1" baseline="0" dirty="0">
                          <a:solidFill>
                            <a:schemeClr val="tx2"/>
                          </a:solidFill>
                        </a:rPr>
                        <a:t>(Billions)</a:t>
                      </a:r>
                      <a:endParaRPr lang="en-US" sz="1400" b="1" dirty="0">
                        <a:solidFill>
                          <a:schemeClr val="tx2"/>
                        </a:solidFill>
                      </a:endParaRPr>
                    </a:p>
                  </a:txBody>
                  <a:tcPr marL="91433" marR="91433" marT="45726" marB="45726" anchor="b"/>
                </a:tc>
                <a:extLst>
                  <a:ext uri="{0D108BD9-81ED-4DB2-BD59-A6C34878D82A}">
                    <a16:rowId xmlns:a16="http://schemas.microsoft.com/office/drawing/2014/main" val="10000"/>
                  </a:ext>
                </a:extLst>
              </a:tr>
              <a:tr h="370886">
                <a:tc>
                  <a:txBody>
                    <a:bodyPr/>
                    <a:lstStyle/>
                    <a:p>
                      <a:pPr algn="ctr"/>
                      <a:r>
                        <a:rPr lang="en-US" sz="1800" dirty="0"/>
                        <a:t>$506</a:t>
                      </a:r>
                    </a:p>
                  </a:txBody>
                  <a:tcPr marL="91433" marR="91433" marT="45726" marB="45726"/>
                </a:tc>
                <a:tc>
                  <a:txBody>
                    <a:bodyPr/>
                    <a:lstStyle/>
                    <a:p>
                      <a:pPr algn="ctr"/>
                      <a:r>
                        <a:rPr lang="en-US" sz="1800" dirty="0"/>
                        <a:t>108</a:t>
                      </a:r>
                    </a:p>
                  </a:txBody>
                  <a:tcPr marL="91433" marR="91433" marT="45726" marB="45726"/>
                </a:tc>
                <a:tc>
                  <a:txBody>
                    <a:bodyPr/>
                    <a:lstStyle/>
                    <a:p>
                      <a:pPr algn="ctr"/>
                      <a:r>
                        <a:rPr lang="en-US" sz="1800" dirty="0"/>
                        <a:t>$513</a:t>
                      </a:r>
                    </a:p>
                  </a:txBody>
                  <a:tcPr marL="91433" marR="91433" marT="45726" marB="45726"/>
                </a:tc>
                <a:extLst>
                  <a:ext uri="{0D108BD9-81ED-4DB2-BD59-A6C34878D82A}">
                    <a16:rowId xmlns:a16="http://schemas.microsoft.com/office/drawing/2014/main" val="10001"/>
                  </a:ext>
                </a:extLst>
              </a:tr>
              <a:tr h="370886">
                <a:tc>
                  <a:txBody>
                    <a:bodyPr/>
                    <a:lstStyle/>
                    <a:p>
                      <a:pPr algn="ctr"/>
                      <a:r>
                        <a:rPr lang="en-US" sz="1800" dirty="0"/>
                        <a:t>  508</a:t>
                      </a:r>
                    </a:p>
                  </a:txBody>
                  <a:tcPr marL="91433" marR="91433" marT="45726" marB="45726"/>
                </a:tc>
                <a:tc>
                  <a:txBody>
                    <a:bodyPr/>
                    <a:lstStyle/>
                    <a:p>
                      <a:pPr algn="ctr"/>
                      <a:r>
                        <a:rPr lang="en-US" sz="1800" dirty="0"/>
                        <a:t>104</a:t>
                      </a:r>
                    </a:p>
                  </a:txBody>
                  <a:tcPr marL="91433" marR="91433" marT="45726" marB="45726"/>
                </a:tc>
                <a:tc>
                  <a:txBody>
                    <a:bodyPr/>
                    <a:lstStyle/>
                    <a:p>
                      <a:pPr algn="ctr"/>
                      <a:r>
                        <a:rPr lang="en-US" sz="1800" dirty="0"/>
                        <a:t>  512</a:t>
                      </a:r>
                    </a:p>
                  </a:txBody>
                  <a:tcPr marL="91433" marR="91433" marT="45726" marB="45726"/>
                </a:tc>
                <a:extLst>
                  <a:ext uri="{0D108BD9-81ED-4DB2-BD59-A6C34878D82A}">
                    <a16:rowId xmlns:a16="http://schemas.microsoft.com/office/drawing/2014/main" val="10002"/>
                  </a:ext>
                </a:extLst>
              </a:tr>
              <a:tr h="370886">
                <a:tc>
                  <a:txBody>
                    <a:bodyPr/>
                    <a:lstStyle/>
                    <a:p>
                      <a:pPr algn="ctr"/>
                      <a:r>
                        <a:rPr lang="en-US" sz="1800" dirty="0"/>
                        <a:t>  510</a:t>
                      </a:r>
                    </a:p>
                  </a:txBody>
                  <a:tcPr marL="91433" marR="91433" marT="45726" marB="45726">
                    <a:solidFill>
                      <a:srgbClr val="C3E1E3"/>
                    </a:solidFill>
                  </a:tcPr>
                </a:tc>
                <a:tc>
                  <a:txBody>
                    <a:bodyPr/>
                    <a:lstStyle/>
                    <a:p>
                      <a:pPr algn="ctr"/>
                      <a:r>
                        <a:rPr lang="en-US" sz="1800" dirty="0"/>
                        <a:t>100</a:t>
                      </a:r>
                    </a:p>
                  </a:txBody>
                  <a:tcPr marL="91433" marR="91433" marT="45726" marB="45726">
                    <a:solidFill>
                      <a:srgbClr val="C3E1E3"/>
                    </a:solidFill>
                  </a:tcPr>
                </a:tc>
                <a:tc>
                  <a:txBody>
                    <a:bodyPr/>
                    <a:lstStyle/>
                    <a:p>
                      <a:pPr algn="ctr"/>
                      <a:r>
                        <a:rPr lang="en-US" sz="1800" dirty="0"/>
                        <a:t>  510</a:t>
                      </a:r>
                    </a:p>
                  </a:txBody>
                  <a:tcPr marL="91433" marR="91433" marT="45726" marB="45726">
                    <a:solidFill>
                      <a:srgbClr val="C3E1E3"/>
                    </a:solidFill>
                  </a:tcPr>
                </a:tc>
                <a:extLst>
                  <a:ext uri="{0D108BD9-81ED-4DB2-BD59-A6C34878D82A}">
                    <a16:rowId xmlns:a16="http://schemas.microsoft.com/office/drawing/2014/main" val="10003"/>
                  </a:ext>
                </a:extLst>
              </a:tr>
              <a:tr h="370886">
                <a:tc>
                  <a:txBody>
                    <a:bodyPr/>
                    <a:lstStyle/>
                    <a:p>
                      <a:pPr algn="ctr"/>
                      <a:r>
                        <a:rPr lang="en-US" sz="1800" dirty="0"/>
                        <a:t>  512</a:t>
                      </a:r>
                    </a:p>
                  </a:txBody>
                  <a:tcPr marL="91433" marR="91433" marT="45726" marB="45726"/>
                </a:tc>
                <a:tc>
                  <a:txBody>
                    <a:bodyPr/>
                    <a:lstStyle/>
                    <a:p>
                      <a:pPr algn="ctr"/>
                      <a:r>
                        <a:rPr lang="en-US" sz="1800" dirty="0"/>
                        <a:t>96</a:t>
                      </a:r>
                    </a:p>
                  </a:txBody>
                  <a:tcPr marL="91433" marR="91433" marT="45726" marB="45726"/>
                </a:tc>
                <a:tc>
                  <a:txBody>
                    <a:bodyPr/>
                    <a:lstStyle/>
                    <a:p>
                      <a:pPr algn="ctr"/>
                      <a:r>
                        <a:rPr lang="en-US" sz="1800" dirty="0"/>
                        <a:t>  507</a:t>
                      </a:r>
                    </a:p>
                  </a:txBody>
                  <a:tcPr marL="91433" marR="91433" marT="45726" marB="45726"/>
                </a:tc>
                <a:extLst>
                  <a:ext uri="{0D108BD9-81ED-4DB2-BD59-A6C34878D82A}">
                    <a16:rowId xmlns:a16="http://schemas.microsoft.com/office/drawing/2014/main" val="10004"/>
                  </a:ext>
                </a:extLst>
              </a:tr>
              <a:tr h="370886">
                <a:tc>
                  <a:txBody>
                    <a:bodyPr/>
                    <a:lstStyle/>
                    <a:p>
                      <a:pPr algn="ctr"/>
                      <a:r>
                        <a:rPr lang="en-US" sz="1800" dirty="0"/>
                        <a:t>  514</a:t>
                      </a:r>
                    </a:p>
                  </a:txBody>
                  <a:tcPr marL="91433" marR="91433" marT="45726" marB="45726"/>
                </a:tc>
                <a:tc>
                  <a:txBody>
                    <a:bodyPr/>
                    <a:lstStyle/>
                    <a:p>
                      <a:pPr algn="ctr"/>
                      <a:r>
                        <a:rPr lang="en-US" sz="1800" dirty="0"/>
                        <a:t>92</a:t>
                      </a:r>
                    </a:p>
                  </a:txBody>
                  <a:tcPr marL="91433" marR="91433" marT="45726" marB="45726"/>
                </a:tc>
                <a:tc>
                  <a:txBody>
                    <a:bodyPr/>
                    <a:lstStyle/>
                    <a:p>
                      <a:pPr algn="ctr"/>
                      <a:r>
                        <a:rPr lang="en-US" sz="1800" dirty="0"/>
                        <a:t>  502</a:t>
                      </a:r>
                    </a:p>
                  </a:txBody>
                  <a:tcPr marL="91433" marR="91433" marT="45726" marB="45726"/>
                </a:tc>
                <a:extLst>
                  <a:ext uri="{0D108BD9-81ED-4DB2-BD59-A6C34878D82A}">
                    <a16:rowId xmlns:a16="http://schemas.microsoft.com/office/drawing/2014/main" val="10005"/>
                  </a:ext>
                </a:extLst>
              </a:tr>
            </a:tbl>
          </a:graphicData>
        </a:graphic>
      </p:graphicFrame>
      <p:sp>
        <p:nvSpPr>
          <p:cNvPr id="43059" name="Text Box 15">
            <a:extLst>
              <a:ext uri="{FF2B5EF4-FFF2-40B4-BE49-F238E27FC236}">
                <a16:creationId xmlns:a16="http://schemas.microsoft.com/office/drawing/2014/main" id="{D694693C-9B2C-463D-9E51-713A5BAC4191}"/>
              </a:ext>
            </a:extLst>
          </p:cNvPr>
          <p:cNvSpPr txBox="1">
            <a:spLocks noChangeArrowheads="1"/>
          </p:cNvSpPr>
          <p:nvPr/>
        </p:nvSpPr>
        <p:spPr bwMode="auto">
          <a:xfrm>
            <a:off x="719138" y="4851400"/>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b="1"/>
              <a:t>0</a:t>
            </a:r>
          </a:p>
        </p:txBody>
      </p:sp>
      <p:sp>
        <p:nvSpPr>
          <p:cNvPr id="43060" name="Text Box 7">
            <a:extLst>
              <a:ext uri="{FF2B5EF4-FFF2-40B4-BE49-F238E27FC236}">
                <a16:creationId xmlns:a16="http://schemas.microsoft.com/office/drawing/2014/main" id="{5619ECD9-FA00-489C-B40B-6870C2944CBE}"/>
              </a:ext>
            </a:extLst>
          </p:cNvPr>
          <p:cNvSpPr txBox="1">
            <a:spLocks noChangeArrowheads="1"/>
          </p:cNvSpPr>
          <p:nvPr/>
        </p:nvSpPr>
        <p:spPr bwMode="auto">
          <a:xfrm>
            <a:off x="0" y="65833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LO3</a:t>
            </a:r>
          </a:p>
        </p:txBody>
      </p:sp>
      <p:sp>
        <p:nvSpPr>
          <p:cNvPr id="28" name="Oval 36">
            <a:extLst>
              <a:ext uri="{FF2B5EF4-FFF2-40B4-BE49-F238E27FC236}">
                <a16:creationId xmlns:a16="http://schemas.microsoft.com/office/drawing/2014/main" id="{4ECFC41B-EF72-448D-B108-AFC620072025}"/>
              </a:ext>
            </a:extLst>
          </p:cNvPr>
          <p:cNvSpPr>
            <a:spLocks noChangeAspect="1" noChangeArrowheads="1"/>
          </p:cNvSpPr>
          <p:nvPr/>
        </p:nvSpPr>
        <p:spPr bwMode="auto">
          <a:xfrm>
            <a:off x="2593975" y="3549650"/>
            <a:ext cx="136525" cy="136525"/>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9" name="Oval 36">
            <a:extLst>
              <a:ext uri="{FF2B5EF4-FFF2-40B4-BE49-F238E27FC236}">
                <a16:creationId xmlns:a16="http://schemas.microsoft.com/office/drawing/2014/main" id="{83EC48D8-43DE-48D5-8A95-5864DEB9E0DE}"/>
              </a:ext>
            </a:extLst>
          </p:cNvPr>
          <p:cNvSpPr>
            <a:spLocks noChangeAspect="1" noChangeArrowheads="1"/>
          </p:cNvSpPr>
          <p:nvPr/>
        </p:nvSpPr>
        <p:spPr bwMode="auto">
          <a:xfrm>
            <a:off x="1905000" y="3902075"/>
            <a:ext cx="136525" cy="136525"/>
          </a:xfrm>
          <a:prstGeom prst="ellipse">
            <a:avLst/>
          </a:prstGeom>
          <a:solidFill>
            <a:schemeClr val="tx2"/>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0" name="Oval 36">
            <a:extLst>
              <a:ext uri="{FF2B5EF4-FFF2-40B4-BE49-F238E27FC236}">
                <a16:creationId xmlns:a16="http://schemas.microsoft.com/office/drawing/2014/main" id="{28B13D1D-76F7-4178-AADC-70EE6B17CA0E}"/>
              </a:ext>
            </a:extLst>
          </p:cNvPr>
          <p:cNvSpPr>
            <a:spLocks noChangeAspect="1" noChangeArrowheads="1"/>
          </p:cNvSpPr>
          <p:nvPr/>
        </p:nvSpPr>
        <p:spPr bwMode="auto">
          <a:xfrm>
            <a:off x="2892425" y="3902075"/>
            <a:ext cx="136525" cy="136525"/>
          </a:xfrm>
          <a:prstGeom prst="ellipse">
            <a:avLst/>
          </a:prstGeom>
          <a:solidFill>
            <a:schemeClr val="tx2"/>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43064" name="Text Box 11">
            <a:extLst>
              <a:ext uri="{FF2B5EF4-FFF2-40B4-BE49-F238E27FC236}">
                <a16:creationId xmlns:a16="http://schemas.microsoft.com/office/drawing/2014/main" id="{DDF80FBC-68E3-41F0-BBFD-791D41ABD18D}"/>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A5CEF86B-E7EA-42D0-BAD1-EC4D1C4328FB}"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32</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up)">
                                      <p:cBhvr>
                                        <p:cTn id="7" dur="500"/>
                                        <p:tgtEl>
                                          <p:spTgt spid="21"/>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wipe(up)">
                                      <p:cBhvr>
                                        <p:cTn id="11" dur="500"/>
                                        <p:tgtEl>
                                          <p:spTgt spid="22"/>
                                        </p:tgtEl>
                                      </p:cBhvr>
                                    </p:animEffect>
                                  </p:childTnLst>
                                </p:cTn>
                              </p:par>
                            </p:childTnLst>
                          </p:cTn>
                        </p:par>
                        <p:par>
                          <p:cTn id="12" fill="hold" nodeType="afterGroup">
                            <p:stCondLst>
                              <p:cond delay="1000"/>
                            </p:stCondLst>
                            <p:childTnLst>
                              <p:par>
                                <p:cTn id="13" presetID="22" presetClass="entr" presetSubtype="1" fill="hold"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up)">
                                      <p:cBhvr>
                                        <p:cTn id="15" dur="500"/>
                                        <p:tgtEl>
                                          <p:spTgt spid="20"/>
                                        </p:tgtEl>
                                      </p:cBhvr>
                                    </p:animEffect>
                                  </p:childTnLst>
                                </p:cTn>
                              </p:par>
                            </p:childTnLst>
                          </p:cTn>
                        </p:par>
                        <p:par>
                          <p:cTn id="16" fill="hold" nodeType="afterGroup">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wipe(up)">
                                      <p:cBhvr>
                                        <p:cTn id="19" dur="500"/>
                                        <p:tgtEl>
                                          <p:spTgt spid="23"/>
                                        </p:tgtEl>
                                      </p:cBhvr>
                                    </p:animEffect>
                                  </p:childTnLst>
                                </p:cTn>
                              </p:par>
                            </p:childTnLst>
                          </p:cTn>
                        </p:par>
                        <p:par>
                          <p:cTn id="20" fill="hold" nodeType="afterGroup">
                            <p:stCondLst>
                              <p:cond delay="2000"/>
                            </p:stCondLst>
                            <p:childTnLst>
                              <p:par>
                                <p:cTn id="21" presetID="1" presetClass="entr" presetSubtype="0" fill="hold" grpId="0" nodeType="after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par>
                          <p:cTn id="23" fill="hold" nodeType="afterGroup">
                            <p:stCondLst>
                              <p:cond delay="2000"/>
                            </p:stCondLst>
                            <p:childTnLst>
                              <p:par>
                                <p:cTn id="24" presetID="1" presetClass="entr" presetSubtype="0" fill="hold" grpId="0" nodeType="afterEffect">
                                  <p:stCondLst>
                                    <p:cond delay="0"/>
                                  </p:stCondLst>
                                  <p:childTnLst>
                                    <p:set>
                                      <p:cBhvr>
                                        <p:cTn id="25" dur="1" fill="hold">
                                          <p:stCondLst>
                                            <p:cond delay="0"/>
                                          </p:stCondLst>
                                        </p:cTn>
                                        <p:tgtEl>
                                          <p:spTgt spid="30"/>
                                        </p:tgtEl>
                                        <p:attrNameLst>
                                          <p:attrName>style.visibility</p:attrName>
                                        </p:attrNameLst>
                                      </p:cBhvr>
                                      <p:to>
                                        <p:strVal val="visible"/>
                                      </p:to>
                                    </p:set>
                                  </p:childTnLst>
                                </p:cTn>
                              </p:par>
                            </p:childTnLst>
                          </p:cTn>
                        </p:par>
                        <p:par>
                          <p:cTn id="26" fill="hold" nodeType="afterGroup">
                            <p:stCondLst>
                              <p:cond delay="2000"/>
                            </p:stCondLst>
                            <p:childTnLst>
                              <p:par>
                                <p:cTn id="27" presetID="22" presetClass="entr" presetSubtype="4" fill="hold" grpId="1" nodeType="after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wipe(down)">
                                      <p:cBhvr>
                                        <p:cTn id="29" dur="500"/>
                                        <p:tgtEl>
                                          <p:spTgt spid="29"/>
                                        </p:tgtEl>
                                      </p:cBhvr>
                                    </p:animEffect>
                                  </p:childTnLst>
                                </p:cTn>
                              </p:par>
                            </p:childTnLst>
                          </p:cTn>
                        </p:par>
                        <p:par>
                          <p:cTn id="30" fill="hold" nodeType="afterGroup">
                            <p:stCondLst>
                              <p:cond delay="2500"/>
                            </p:stCondLst>
                            <p:childTnLst>
                              <p:par>
                                <p:cTn id="31" presetID="22" presetClass="entr" presetSubtype="4" fill="hold" grpId="0" nodeType="after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wipe(down)">
                                      <p:cBhvr>
                                        <p:cTn id="33" dur="500"/>
                                        <p:tgtEl>
                                          <p:spTgt spid="18"/>
                                        </p:tgtEl>
                                      </p:cBhvr>
                                    </p:animEffect>
                                  </p:childTnLst>
                                </p:cTn>
                              </p:par>
                            </p:childTnLst>
                          </p:cTn>
                        </p:par>
                        <p:par>
                          <p:cTn id="34" fill="hold" nodeType="afterGroup">
                            <p:stCondLst>
                              <p:cond delay="3000"/>
                            </p:stCondLst>
                            <p:childTnLst>
                              <p:par>
                                <p:cTn id="35" presetID="22" presetClass="entr" presetSubtype="4"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wipe(down)">
                                      <p:cBhvr>
                                        <p:cTn id="37" dur="500"/>
                                        <p:tgtEl>
                                          <p:spTgt spid="19"/>
                                        </p:tgtEl>
                                      </p:cBhvr>
                                    </p:animEffect>
                                  </p:childTnLst>
                                </p:cTn>
                              </p:par>
                            </p:childTnLst>
                          </p:cTn>
                        </p:par>
                        <p:par>
                          <p:cTn id="38" fill="hold" nodeType="afterGroup">
                            <p:stCondLst>
                              <p:cond delay="3500"/>
                            </p:stCondLst>
                            <p:childTnLst>
                              <p:par>
                                <p:cTn id="39" presetID="22" presetClass="entr" presetSubtype="2" fill="hold" nodeType="after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right)">
                                      <p:cBhvr>
                                        <p:cTn id="41" dur="500"/>
                                        <p:tgtEl>
                                          <p:spTgt spid="13"/>
                                        </p:tgtEl>
                                      </p:cBhvr>
                                    </p:animEffect>
                                  </p:childTnLst>
                                </p:cTn>
                              </p:par>
                            </p:childTnLst>
                          </p:cTn>
                        </p:par>
                        <p:par>
                          <p:cTn id="42" fill="hold" nodeType="afterGroup">
                            <p:stCondLst>
                              <p:cond delay="4000"/>
                            </p:stCondLst>
                            <p:childTnLst>
                              <p:par>
                                <p:cTn id="43" presetID="22" presetClass="entr" presetSubtype="1" fill="hold" nodeType="after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wipe(up)">
                                      <p:cBhvr>
                                        <p:cTn id="45" dur="500"/>
                                        <p:tgtEl>
                                          <p:spTgt spid="15"/>
                                        </p:tgtEl>
                                      </p:cBhvr>
                                    </p:animEffect>
                                  </p:childTnLst>
                                </p:cTn>
                              </p:par>
                            </p:childTnLst>
                          </p:cTn>
                        </p:par>
                        <p:par>
                          <p:cTn id="46" fill="hold" nodeType="afterGroup">
                            <p:stCondLst>
                              <p:cond delay="4500"/>
                            </p:stCondLst>
                            <p:childTnLst>
                              <p:par>
                                <p:cTn id="47" presetID="22" presetClass="entr" presetSubtype="1" fill="hold" grpId="0" nodeType="after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wipe(up)">
                                      <p:cBhvr>
                                        <p:cTn id="49" dur="500"/>
                                        <p:tgtEl>
                                          <p:spTgt spid="10"/>
                                        </p:tgtEl>
                                      </p:cBhvr>
                                    </p:animEffect>
                                  </p:childTnLst>
                                </p:cTn>
                              </p:par>
                            </p:childTnLst>
                          </p:cTn>
                        </p:par>
                        <p:par>
                          <p:cTn id="50" fill="hold" nodeType="afterGroup">
                            <p:stCondLst>
                              <p:cond delay="5000"/>
                            </p:stCondLst>
                            <p:childTnLst>
                              <p:par>
                                <p:cTn id="51" presetID="22" presetClass="entr" presetSubtype="1" fill="hold" nodeType="after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wipe(up)">
                                      <p:cBhvr>
                                        <p:cTn id="53" dur="500"/>
                                        <p:tgtEl>
                                          <p:spTgt spid="17"/>
                                        </p:tgtEl>
                                      </p:cBhvr>
                                    </p:animEffect>
                                  </p:childTnLst>
                                </p:cTn>
                              </p:par>
                            </p:childTnLst>
                          </p:cTn>
                        </p:par>
                        <p:par>
                          <p:cTn id="54" fill="hold" nodeType="afterGroup">
                            <p:stCondLst>
                              <p:cond delay="5500"/>
                            </p:stCondLst>
                            <p:childTnLst>
                              <p:par>
                                <p:cTn id="55" presetID="22" presetClass="entr" presetSubtype="1" fill="hold" grpId="0" nodeType="after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wipe(up)">
                                      <p:cBhvr>
                                        <p:cTn id="57" dur="500"/>
                                        <p:tgtEl>
                                          <p:spTgt spid="12"/>
                                        </p:tgtEl>
                                      </p:cBhvr>
                                    </p:animEffect>
                                  </p:childTnLst>
                                </p:cTn>
                              </p:par>
                              <p:par>
                                <p:cTn id="58" presetID="23" presetClass="entr" presetSubtype="16" fill="hold" grpId="0" nodeType="withEffect">
                                  <p:stCondLst>
                                    <p:cond delay="0"/>
                                  </p:stCondLst>
                                  <p:childTnLst>
                                    <p:set>
                                      <p:cBhvr>
                                        <p:cTn id="59" dur="1" fill="hold">
                                          <p:stCondLst>
                                            <p:cond delay="0"/>
                                          </p:stCondLst>
                                        </p:cTn>
                                        <p:tgtEl>
                                          <p:spTgt spid="28"/>
                                        </p:tgtEl>
                                        <p:attrNameLst>
                                          <p:attrName>style.visibility</p:attrName>
                                        </p:attrNameLst>
                                      </p:cBhvr>
                                      <p:to>
                                        <p:strVal val="visible"/>
                                      </p:to>
                                    </p:set>
                                    <p:anim calcmode="lin" valueType="num">
                                      <p:cBhvr>
                                        <p:cTn id="60" dur="500" fill="hold"/>
                                        <p:tgtEl>
                                          <p:spTgt spid="28"/>
                                        </p:tgtEl>
                                        <p:attrNameLst>
                                          <p:attrName>ppt_w</p:attrName>
                                        </p:attrNameLst>
                                      </p:cBhvr>
                                      <p:tavLst>
                                        <p:tav tm="0">
                                          <p:val>
                                            <p:fltVal val="0"/>
                                          </p:val>
                                        </p:tav>
                                        <p:tav tm="100000">
                                          <p:val>
                                            <p:strVal val="#ppt_w"/>
                                          </p:val>
                                        </p:tav>
                                      </p:tavLst>
                                    </p:anim>
                                    <p:anim calcmode="lin" valueType="num">
                                      <p:cBhvr>
                                        <p:cTn id="61" dur="500" fill="hold"/>
                                        <p:tgtEl>
                                          <p:spTgt spid="28"/>
                                        </p:tgtEl>
                                        <p:attrNameLst>
                                          <p:attrName>ppt_h</p:attrName>
                                        </p:attrNameLst>
                                      </p:cBhvr>
                                      <p:tavLst>
                                        <p:tav tm="0">
                                          <p:val>
                                            <p:fltVal val="0"/>
                                          </p:val>
                                        </p:tav>
                                        <p:tav tm="100000">
                                          <p:val>
                                            <p:strVal val="#ppt_h"/>
                                          </p:val>
                                        </p:tav>
                                      </p:tavLst>
                                    </p:anim>
                                  </p:childTnLst>
                                </p:cTn>
                              </p:par>
                            </p:childTnLst>
                          </p:cTn>
                        </p:par>
                        <p:par>
                          <p:cTn id="62" fill="hold" nodeType="afterGroup">
                            <p:stCondLst>
                              <p:cond delay="6000"/>
                            </p:stCondLst>
                            <p:childTnLst>
                              <p:par>
                                <p:cTn id="63" presetID="22" presetClass="entr" presetSubtype="2" fill="hold" nodeType="after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wipe(right)">
                                      <p:cBhvr>
                                        <p:cTn id="65" dur="500"/>
                                        <p:tgtEl>
                                          <p:spTgt spid="14"/>
                                        </p:tgtEl>
                                      </p:cBhvr>
                                    </p:animEffect>
                                  </p:childTnLst>
                                </p:cTn>
                              </p:par>
                            </p:childTnLst>
                          </p:cTn>
                        </p:par>
                        <p:par>
                          <p:cTn id="66" fill="hold" nodeType="afterGroup">
                            <p:stCondLst>
                              <p:cond delay="6500"/>
                            </p:stCondLst>
                            <p:childTnLst>
                              <p:par>
                                <p:cTn id="67" presetID="22" presetClass="entr" presetSubtype="1" fill="hold" nodeType="afterEffect">
                                  <p:stCondLst>
                                    <p:cond delay="0"/>
                                  </p:stCondLst>
                                  <p:childTnLst>
                                    <p:set>
                                      <p:cBhvr>
                                        <p:cTn id="68" dur="1" fill="hold">
                                          <p:stCondLst>
                                            <p:cond delay="0"/>
                                          </p:stCondLst>
                                        </p:cTn>
                                        <p:tgtEl>
                                          <p:spTgt spid="16"/>
                                        </p:tgtEl>
                                        <p:attrNameLst>
                                          <p:attrName>style.visibility</p:attrName>
                                        </p:attrNameLst>
                                      </p:cBhvr>
                                      <p:to>
                                        <p:strVal val="visible"/>
                                      </p:to>
                                    </p:set>
                                    <p:animEffect transition="in" filter="wipe(up)">
                                      <p:cBhvr>
                                        <p:cTn id="69" dur="500"/>
                                        <p:tgtEl>
                                          <p:spTgt spid="16"/>
                                        </p:tgtEl>
                                      </p:cBhvr>
                                    </p:animEffect>
                                  </p:childTnLst>
                                </p:cTn>
                              </p:par>
                            </p:childTnLst>
                          </p:cTn>
                        </p:par>
                        <p:par>
                          <p:cTn id="70" fill="hold" nodeType="afterGroup">
                            <p:stCondLst>
                              <p:cond delay="7000"/>
                            </p:stCondLst>
                            <p:childTnLst>
                              <p:par>
                                <p:cTn id="71" presetID="22" presetClass="entr" presetSubtype="1" fill="hold" grpId="0" nodeType="afterEffect">
                                  <p:stCondLst>
                                    <p:cond delay="0"/>
                                  </p:stCondLst>
                                  <p:childTnLst>
                                    <p:set>
                                      <p:cBhvr>
                                        <p:cTn id="72" dur="1" fill="hold">
                                          <p:stCondLst>
                                            <p:cond delay="0"/>
                                          </p:stCondLst>
                                        </p:cTn>
                                        <p:tgtEl>
                                          <p:spTgt spid="11"/>
                                        </p:tgtEl>
                                        <p:attrNameLst>
                                          <p:attrName>style.visibility</p:attrName>
                                        </p:attrNameLst>
                                      </p:cBhvr>
                                      <p:to>
                                        <p:strVal val="visible"/>
                                      </p:to>
                                    </p:set>
                                    <p:animEffect transition="in" filter="wipe(up)">
                                      <p:cBhvr>
                                        <p:cTn id="7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8" grpId="0"/>
      <p:bldP spid="19" grpId="0"/>
      <p:bldP spid="22" grpId="0"/>
      <p:bldP spid="23" grpId="0"/>
      <p:bldP spid="28" grpId="0" animBg="1"/>
      <p:bldP spid="29" grpId="0" animBg="1"/>
      <p:bldP spid="29" grpId="1" animBg="1"/>
      <p:bldP spid="3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1">
            <a:extLst>
              <a:ext uri="{FF2B5EF4-FFF2-40B4-BE49-F238E27FC236}">
                <a16:creationId xmlns:a16="http://schemas.microsoft.com/office/drawing/2014/main" id="{3ED91728-3CCE-45F0-AC45-2F5D59CC4C8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1363" y="1308100"/>
            <a:ext cx="5121275" cy="466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59" name="Rectangle 5">
            <a:extLst>
              <a:ext uri="{FF2B5EF4-FFF2-40B4-BE49-F238E27FC236}">
                <a16:creationId xmlns:a16="http://schemas.microsoft.com/office/drawing/2014/main" id="{D9A02310-32B2-439E-99E3-3CDD2CAF56D9}"/>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45060" name="Rectangle 2">
            <a:extLst>
              <a:ext uri="{FF2B5EF4-FFF2-40B4-BE49-F238E27FC236}">
                <a16:creationId xmlns:a16="http://schemas.microsoft.com/office/drawing/2014/main" id="{1C2895A4-61DD-4A50-A868-5CE8A351EA78}"/>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AD Increases: Demand-Pull Inflation</a:t>
            </a:r>
          </a:p>
        </p:txBody>
      </p:sp>
      <p:sp>
        <p:nvSpPr>
          <p:cNvPr id="45061" name="Rectangle 4">
            <a:extLst>
              <a:ext uri="{FF2B5EF4-FFF2-40B4-BE49-F238E27FC236}">
                <a16:creationId xmlns:a16="http://schemas.microsoft.com/office/drawing/2014/main" id="{AFBC75C0-243C-493D-8B7F-716750192D2F}"/>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45062" name="Rectangle 2">
            <a:extLst>
              <a:ext uri="{FF2B5EF4-FFF2-40B4-BE49-F238E27FC236}">
                <a16:creationId xmlns:a16="http://schemas.microsoft.com/office/drawing/2014/main" id="{B4D2D7EA-1BB4-4F41-A207-3D27B18CBF73}"/>
              </a:ext>
            </a:extLst>
          </p:cNvPr>
          <p:cNvSpPr>
            <a:spLocks noChangeArrowheads="1"/>
          </p:cNvSpPr>
          <p:nvPr/>
        </p:nvSpPr>
        <p:spPr bwMode="auto">
          <a:xfrm>
            <a:off x="2043113" y="1308100"/>
            <a:ext cx="5089525" cy="4495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p>
        </p:txBody>
      </p:sp>
      <p:sp>
        <p:nvSpPr>
          <p:cNvPr id="45063" name="Text Box 4">
            <a:extLst>
              <a:ext uri="{FF2B5EF4-FFF2-40B4-BE49-F238E27FC236}">
                <a16:creationId xmlns:a16="http://schemas.microsoft.com/office/drawing/2014/main" id="{7AEE86B8-C29E-42E7-B62A-C2AF4ABE6525}"/>
              </a:ext>
            </a:extLst>
          </p:cNvPr>
          <p:cNvSpPr txBox="1">
            <a:spLocks noChangeArrowheads="1"/>
          </p:cNvSpPr>
          <p:nvPr/>
        </p:nvSpPr>
        <p:spPr bwMode="auto">
          <a:xfrm>
            <a:off x="3011488" y="6157913"/>
            <a:ext cx="2832100"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1600" b="1"/>
              <a:t>Real domestic output, GDP</a:t>
            </a:r>
          </a:p>
        </p:txBody>
      </p:sp>
      <p:sp>
        <p:nvSpPr>
          <p:cNvPr id="45064" name="Text Box 5">
            <a:extLst>
              <a:ext uri="{FF2B5EF4-FFF2-40B4-BE49-F238E27FC236}">
                <a16:creationId xmlns:a16="http://schemas.microsoft.com/office/drawing/2014/main" id="{D6B854B7-2D0F-4B37-ABF5-06780E37962A}"/>
              </a:ext>
            </a:extLst>
          </p:cNvPr>
          <p:cNvSpPr txBox="1">
            <a:spLocks noChangeArrowheads="1"/>
          </p:cNvSpPr>
          <p:nvPr/>
        </p:nvSpPr>
        <p:spPr bwMode="auto">
          <a:xfrm rot="-5400000">
            <a:off x="798513" y="3382962"/>
            <a:ext cx="12001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Price level</a:t>
            </a:r>
          </a:p>
        </p:txBody>
      </p:sp>
      <p:sp>
        <p:nvSpPr>
          <p:cNvPr id="8" name="Line 10">
            <a:extLst>
              <a:ext uri="{FF2B5EF4-FFF2-40B4-BE49-F238E27FC236}">
                <a16:creationId xmlns:a16="http://schemas.microsoft.com/office/drawing/2014/main" id="{29710D9C-29FF-4587-B85F-A3A25F0EDE2F}"/>
              </a:ext>
            </a:extLst>
          </p:cNvPr>
          <p:cNvSpPr>
            <a:spLocks noChangeShapeType="1"/>
          </p:cNvSpPr>
          <p:nvPr/>
        </p:nvSpPr>
        <p:spPr bwMode="auto">
          <a:xfrm>
            <a:off x="2057400" y="3479800"/>
            <a:ext cx="3017838" cy="0"/>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9" name="Line 11">
            <a:extLst>
              <a:ext uri="{FF2B5EF4-FFF2-40B4-BE49-F238E27FC236}">
                <a16:creationId xmlns:a16="http://schemas.microsoft.com/office/drawing/2014/main" id="{3DCA2D4C-B321-42FA-8A2C-8A4990F9627B}"/>
              </a:ext>
            </a:extLst>
          </p:cNvPr>
          <p:cNvSpPr>
            <a:spLocks noChangeShapeType="1"/>
          </p:cNvSpPr>
          <p:nvPr/>
        </p:nvSpPr>
        <p:spPr bwMode="auto">
          <a:xfrm>
            <a:off x="4533900" y="4027488"/>
            <a:ext cx="985838" cy="0"/>
          </a:xfrm>
          <a:prstGeom prst="line">
            <a:avLst/>
          </a:prstGeom>
          <a:noFill/>
          <a:ln w="19050">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5067" name="Line 13">
            <a:extLst>
              <a:ext uri="{FF2B5EF4-FFF2-40B4-BE49-F238E27FC236}">
                <a16:creationId xmlns:a16="http://schemas.microsoft.com/office/drawing/2014/main" id="{E38443F5-87C8-49E5-8BDB-3B98DBB9AF04}"/>
              </a:ext>
            </a:extLst>
          </p:cNvPr>
          <p:cNvSpPr>
            <a:spLocks noChangeShapeType="1"/>
          </p:cNvSpPr>
          <p:nvPr/>
        </p:nvSpPr>
        <p:spPr bwMode="auto">
          <a:xfrm>
            <a:off x="4521200" y="4021138"/>
            <a:ext cx="0" cy="1782762"/>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 name="Line 14">
            <a:extLst>
              <a:ext uri="{FF2B5EF4-FFF2-40B4-BE49-F238E27FC236}">
                <a16:creationId xmlns:a16="http://schemas.microsoft.com/office/drawing/2014/main" id="{60994FB5-881E-45A6-872D-D7A152C6E7D2}"/>
              </a:ext>
            </a:extLst>
          </p:cNvPr>
          <p:cNvSpPr>
            <a:spLocks noChangeShapeType="1"/>
          </p:cNvSpPr>
          <p:nvPr/>
        </p:nvSpPr>
        <p:spPr bwMode="auto">
          <a:xfrm>
            <a:off x="5083175" y="3487738"/>
            <a:ext cx="0" cy="2286000"/>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5069" name="Arc 17">
            <a:extLst>
              <a:ext uri="{FF2B5EF4-FFF2-40B4-BE49-F238E27FC236}">
                <a16:creationId xmlns:a16="http://schemas.microsoft.com/office/drawing/2014/main" id="{6DA12712-6E7F-4BF7-8AB4-E37C9547D829}"/>
              </a:ext>
            </a:extLst>
          </p:cNvPr>
          <p:cNvSpPr>
            <a:spLocks/>
          </p:cNvSpPr>
          <p:nvPr/>
        </p:nvSpPr>
        <p:spPr bwMode="auto">
          <a:xfrm rot="21312619" flipV="1">
            <a:off x="2628900" y="1733550"/>
            <a:ext cx="3122613" cy="2813050"/>
          </a:xfrm>
          <a:custGeom>
            <a:avLst/>
            <a:gdLst>
              <a:gd name="T0" fmla="*/ 0 w 21289"/>
              <a:gd name="T1" fmla="*/ 0 h 21600"/>
              <a:gd name="T2" fmla="*/ 2147483646 w 21289"/>
              <a:gd name="T3" fmla="*/ 2147483646 h 21600"/>
              <a:gd name="T4" fmla="*/ 0 w 21289"/>
              <a:gd name="T5" fmla="*/ 2147483646 h 21600"/>
              <a:gd name="T6" fmla="*/ 0 60000 65536"/>
              <a:gd name="T7" fmla="*/ 0 60000 65536"/>
              <a:gd name="T8" fmla="*/ 0 60000 65536"/>
              <a:gd name="T9" fmla="*/ 0 w 21289"/>
              <a:gd name="T10" fmla="*/ 0 h 21600"/>
              <a:gd name="T11" fmla="*/ 21289 w 21289"/>
              <a:gd name="T12" fmla="*/ 21600 h 21600"/>
            </a:gdLst>
            <a:ahLst/>
            <a:cxnLst>
              <a:cxn ang="T6">
                <a:pos x="T0" y="T1"/>
              </a:cxn>
              <a:cxn ang="T7">
                <a:pos x="T2" y="T3"/>
              </a:cxn>
              <a:cxn ang="T8">
                <a:pos x="T4" y="T5"/>
              </a:cxn>
            </a:cxnLst>
            <a:rect l="T9" t="T10" r="T11" b="T12"/>
            <a:pathLst>
              <a:path w="21289" h="21600" fill="none" extrusionOk="0">
                <a:moveTo>
                  <a:pt x="-1" y="0"/>
                </a:moveTo>
                <a:cubicBezTo>
                  <a:pt x="10520" y="0"/>
                  <a:pt x="19510" y="7579"/>
                  <a:pt x="21289" y="17947"/>
                </a:cubicBezTo>
              </a:path>
              <a:path w="21289" h="21600" stroke="0" extrusionOk="0">
                <a:moveTo>
                  <a:pt x="-1" y="0"/>
                </a:moveTo>
                <a:cubicBezTo>
                  <a:pt x="10520" y="0"/>
                  <a:pt x="19510" y="7579"/>
                  <a:pt x="21289" y="17947"/>
                </a:cubicBezTo>
                <a:lnTo>
                  <a:pt x="0" y="21600"/>
                </a:lnTo>
                <a:lnTo>
                  <a:pt x="-1" y="0"/>
                </a:lnTo>
                <a:close/>
              </a:path>
            </a:pathLst>
          </a:custGeom>
          <a:noFill/>
          <a:ln w="57150">
            <a:solidFill>
              <a:srgbClr val="9900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45070" name="Arc 18">
            <a:extLst>
              <a:ext uri="{FF2B5EF4-FFF2-40B4-BE49-F238E27FC236}">
                <a16:creationId xmlns:a16="http://schemas.microsoft.com/office/drawing/2014/main" id="{BE2339C7-09FE-43FE-8556-09E28B307916}"/>
              </a:ext>
            </a:extLst>
          </p:cNvPr>
          <p:cNvSpPr>
            <a:spLocks/>
          </p:cNvSpPr>
          <p:nvPr/>
        </p:nvSpPr>
        <p:spPr bwMode="auto">
          <a:xfrm rot="-1216564" flipH="1" flipV="1">
            <a:off x="4019550" y="1392238"/>
            <a:ext cx="3262313" cy="3743325"/>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73C147">
                <a:alpha val="90195"/>
              </a:srgb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45071" name="Text Box 19">
            <a:extLst>
              <a:ext uri="{FF2B5EF4-FFF2-40B4-BE49-F238E27FC236}">
                <a16:creationId xmlns:a16="http://schemas.microsoft.com/office/drawing/2014/main" id="{A0AA66EA-D1CC-4EAE-BA64-A257E83CBF7F}"/>
              </a:ext>
            </a:extLst>
          </p:cNvPr>
          <p:cNvSpPr txBox="1">
            <a:spLocks noChangeArrowheads="1"/>
          </p:cNvSpPr>
          <p:nvPr/>
        </p:nvSpPr>
        <p:spPr bwMode="auto">
          <a:xfrm>
            <a:off x="5664200" y="5113338"/>
            <a:ext cx="603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AD</a:t>
            </a:r>
            <a:r>
              <a:rPr lang="en-US" altLang="cs-CZ" sz="1800" b="1" baseline="-25000"/>
              <a:t>1</a:t>
            </a:r>
          </a:p>
        </p:txBody>
      </p:sp>
      <p:sp>
        <p:nvSpPr>
          <p:cNvPr id="45072" name="Text Box 20">
            <a:extLst>
              <a:ext uri="{FF2B5EF4-FFF2-40B4-BE49-F238E27FC236}">
                <a16:creationId xmlns:a16="http://schemas.microsoft.com/office/drawing/2014/main" id="{01444CAD-4F5A-4114-8880-558FFC7266A5}"/>
              </a:ext>
            </a:extLst>
          </p:cNvPr>
          <p:cNvSpPr txBox="1">
            <a:spLocks noChangeArrowheads="1"/>
          </p:cNvSpPr>
          <p:nvPr/>
        </p:nvSpPr>
        <p:spPr bwMode="auto">
          <a:xfrm>
            <a:off x="5616575" y="1779588"/>
            <a:ext cx="501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AS</a:t>
            </a:r>
          </a:p>
        </p:txBody>
      </p:sp>
      <p:sp>
        <p:nvSpPr>
          <p:cNvPr id="16" name="Arc 26">
            <a:extLst>
              <a:ext uri="{FF2B5EF4-FFF2-40B4-BE49-F238E27FC236}">
                <a16:creationId xmlns:a16="http://schemas.microsoft.com/office/drawing/2014/main" id="{5432CCE6-1CE5-4AB3-AEFF-072DF0E118B3}"/>
              </a:ext>
            </a:extLst>
          </p:cNvPr>
          <p:cNvSpPr>
            <a:spLocks/>
          </p:cNvSpPr>
          <p:nvPr/>
        </p:nvSpPr>
        <p:spPr bwMode="auto">
          <a:xfrm rot="-1216564" flipH="1" flipV="1">
            <a:off x="4724400" y="1058863"/>
            <a:ext cx="3262313" cy="3743325"/>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66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7" name="Text Box 28">
            <a:extLst>
              <a:ext uri="{FF2B5EF4-FFF2-40B4-BE49-F238E27FC236}">
                <a16:creationId xmlns:a16="http://schemas.microsoft.com/office/drawing/2014/main" id="{1C4B0319-2F95-47D9-9116-43558834ACDE}"/>
              </a:ext>
            </a:extLst>
          </p:cNvPr>
          <p:cNvSpPr txBox="1">
            <a:spLocks noChangeArrowheads="1"/>
          </p:cNvSpPr>
          <p:nvPr/>
        </p:nvSpPr>
        <p:spPr bwMode="auto">
          <a:xfrm>
            <a:off x="1584325" y="3830638"/>
            <a:ext cx="4206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P</a:t>
            </a:r>
            <a:r>
              <a:rPr lang="en-US" altLang="cs-CZ" sz="1800" b="1" i="1" baseline="-25000"/>
              <a:t>1</a:t>
            </a:r>
          </a:p>
        </p:txBody>
      </p:sp>
      <p:sp>
        <p:nvSpPr>
          <p:cNvPr id="18" name="Text Box 29">
            <a:extLst>
              <a:ext uri="{FF2B5EF4-FFF2-40B4-BE49-F238E27FC236}">
                <a16:creationId xmlns:a16="http://schemas.microsoft.com/office/drawing/2014/main" id="{97461A75-AA1C-47A7-BC66-A50BBECC46BC}"/>
              </a:ext>
            </a:extLst>
          </p:cNvPr>
          <p:cNvSpPr txBox="1">
            <a:spLocks noChangeArrowheads="1"/>
          </p:cNvSpPr>
          <p:nvPr/>
        </p:nvSpPr>
        <p:spPr bwMode="auto">
          <a:xfrm>
            <a:off x="1574800" y="3287713"/>
            <a:ext cx="4206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P</a:t>
            </a:r>
            <a:r>
              <a:rPr lang="en-US" altLang="cs-CZ" sz="1800" b="1" i="1" baseline="-25000"/>
              <a:t>2</a:t>
            </a:r>
          </a:p>
        </p:txBody>
      </p:sp>
      <p:sp>
        <p:nvSpPr>
          <p:cNvPr id="19" name="Text Box 30">
            <a:extLst>
              <a:ext uri="{FF2B5EF4-FFF2-40B4-BE49-F238E27FC236}">
                <a16:creationId xmlns:a16="http://schemas.microsoft.com/office/drawing/2014/main" id="{411B5FC1-E921-4740-9CC9-F87FB80C5593}"/>
              </a:ext>
            </a:extLst>
          </p:cNvPr>
          <p:cNvSpPr txBox="1">
            <a:spLocks noChangeArrowheads="1"/>
          </p:cNvSpPr>
          <p:nvPr/>
        </p:nvSpPr>
        <p:spPr bwMode="auto">
          <a:xfrm>
            <a:off x="5327650" y="5802313"/>
            <a:ext cx="4460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Q</a:t>
            </a:r>
            <a:r>
              <a:rPr lang="en-US" altLang="cs-CZ" sz="1800" b="1" i="1" baseline="-25000"/>
              <a:t>2</a:t>
            </a:r>
          </a:p>
        </p:txBody>
      </p:sp>
      <p:sp>
        <p:nvSpPr>
          <p:cNvPr id="20" name="Text Box 31">
            <a:extLst>
              <a:ext uri="{FF2B5EF4-FFF2-40B4-BE49-F238E27FC236}">
                <a16:creationId xmlns:a16="http://schemas.microsoft.com/office/drawing/2014/main" id="{B4DCA59F-8D1C-4764-88CF-442DC9EF6931}"/>
              </a:ext>
            </a:extLst>
          </p:cNvPr>
          <p:cNvSpPr txBox="1">
            <a:spLocks noChangeArrowheads="1"/>
          </p:cNvSpPr>
          <p:nvPr/>
        </p:nvSpPr>
        <p:spPr bwMode="auto">
          <a:xfrm>
            <a:off x="4856163" y="5802313"/>
            <a:ext cx="4460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Q</a:t>
            </a:r>
            <a:r>
              <a:rPr lang="en-US" altLang="cs-CZ" sz="1800" b="1" i="1" baseline="-25000"/>
              <a:t>1</a:t>
            </a:r>
          </a:p>
        </p:txBody>
      </p:sp>
      <p:sp>
        <p:nvSpPr>
          <p:cNvPr id="21" name="Text Box 32">
            <a:extLst>
              <a:ext uri="{FF2B5EF4-FFF2-40B4-BE49-F238E27FC236}">
                <a16:creationId xmlns:a16="http://schemas.microsoft.com/office/drawing/2014/main" id="{92576646-B553-4EA2-9991-19835772A80F}"/>
              </a:ext>
            </a:extLst>
          </p:cNvPr>
          <p:cNvSpPr txBox="1">
            <a:spLocks noChangeArrowheads="1"/>
          </p:cNvSpPr>
          <p:nvPr/>
        </p:nvSpPr>
        <p:spPr bwMode="auto">
          <a:xfrm>
            <a:off x="4313238" y="5802313"/>
            <a:ext cx="4127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Q</a:t>
            </a:r>
            <a:r>
              <a:rPr lang="en-US" altLang="cs-CZ" sz="1800" b="1" i="1" baseline="-25000"/>
              <a:t>f</a:t>
            </a:r>
          </a:p>
        </p:txBody>
      </p:sp>
      <p:sp>
        <p:nvSpPr>
          <p:cNvPr id="22" name="Line 33">
            <a:extLst>
              <a:ext uri="{FF2B5EF4-FFF2-40B4-BE49-F238E27FC236}">
                <a16:creationId xmlns:a16="http://schemas.microsoft.com/office/drawing/2014/main" id="{ABE4D963-4D5B-406F-AFA0-8092065290F2}"/>
              </a:ext>
            </a:extLst>
          </p:cNvPr>
          <p:cNvSpPr>
            <a:spLocks noChangeShapeType="1"/>
          </p:cNvSpPr>
          <p:nvPr/>
        </p:nvSpPr>
        <p:spPr bwMode="auto">
          <a:xfrm>
            <a:off x="5549900" y="4021138"/>
            <a:ext cx="0" cy="1782762"/>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3" name="AutoShape 34">
            <a:extLst>
              <a:ext uri="{FF2B5EF4-FFF2-40B4-BE49-F238E27FC236}">
                <a16:creationId xmlns:a16="http://schemas.microsoft.com/office/drawing/2014/main" id="{0B832C3D-D0DA-4F1E-919C-6207F010E4AB}"/>
              </a:ext>
            </a:extLst>
          </p:cNvPr>
          <p:cNvSpPr>
            <a:spLocks noChangeArrowheads="1"/>
          </p:cNvSpPr>
          <p:nvPr/>
        </p:nvSpPr>
        <p:spPr bwMode="auto">
          <a:xfrm>
            <a:off x="3733800" y="2141538"/>
            <a:ext cx="523875" cy="512762"/>
          </a:xfrm>
          <a:prstGeom prst="rightArrow">
            <a:avLst>
              <a:gd name="adj1" fmla="val 50000"/>
              <a:gd name="adj2" fmla="val 25542"/>
            </a:avLst>
          </a:prstGeom>
          <a:solidFill>
            <a:srgbClr val="669900">
              <a:alpha val="59999"/>
            </a:srgbClr>
          </a:solidFill>
          <a:ln w="9525">
            <a:solidFill>
              <a:srgbClr val="008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4" name="Oval 36">
            <a:extLst>
              <a:ext uri="{FF2B5EF4-FFF2-40B4-BE49-F238E27FC236}">
                <a16:creationId xmlns:a16="http://schemas.microsoft.com/office/drawing/2014/main" id="{D189846B-49E2-4101-A422-2084E7889574}"/>
              </a:ext>
            </a:extLst>
          </p:cNvPr>
          <p:cNvSpPr>
            <a:spLocks noChangeArrowheads="1"/>
          </p:cNvSpPr>
          <p:nvPr/>
        </p:nvSpPr>
        <p:spPr bwMode="auto">
          <a:xfrm>
            <a:off x="5010150" y="3397250"/>
            <a:ext cx="136525" cy="136525"/>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5" name="Oval 37">
            <a:extLst>
              <a:ext uri="{FF2B5EF4-FFF2-40B4-BE49-F238E27FC236}">
                <a16:creationId xmlns:a16="http://schemas.microsoft.com/office/drawing/2014/main" id="{799A9BCB-EDD1-429B-A818-BDC2E0D6FF17}"/>
              </a:ext>
            </a:extLst>
          </p:cNvPr>
          <p:cNvSpPr>
            <a:spLocks noChangeArrowheads="1"/>
          </p:cNvSpPr>
          <p:nvPr/>
        </p:nvSpPr>
        <p:spPr bwMode="auto">
          <a:xfrm>
            <a:off x="5472113" y="3959225"/>
            <a:ext cx="136525" cy="136525"/>
          </a:xfrm>
          <a:prstGeom prst="ellipse">
            <a:avLst/>
          </a:prstGeom>
          <a:solidFill>
            <a:schemeClr val="tx2"/>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6" name="Text Box 38">
            <a:extLst>
              <a:ext uri="{FF2B5EF4-FFF2-40B4-BE49-F238E27FC236}">
                <a16:creationId xmlns:a16="http://schemas.microsoft.com/office/drawing/2014/main" id="{C90CADE3-D1DC-48A1-AEDA-F690DF0BB854}"/>
              </a:ext>
            </a:extLst>
          </p:cNvPr>
          <p:cNvSpPr txBox="1">
            <a:spLocks noChangeArrowheads="1"/>
          </p:cNvSpPr>
          <p:nvPr/>
        </p:nvSpPr>
        <p:spPr bwMode="auto">
          <a:xfrm>
            <a:off x="6388100" y="4751388"/>
            <a:ext cx="603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AD</a:t>
            </a:r>
            <a:r>
              <a:rPr lang="en-US" altLang="cs-CZ" sz="1800" b="1" baseline="-25000"/>
              <a:t>2</a:t>
            </a:r>
          </a:p>
        </p:txBody>
      </p:sp>
      <p:sp>
        <p:nvSpPr>
          <p:cNvPr id="45084" name="Line 39">
            <a:extLst>
              <a:ext uri="{FF2B5EF4-FFF2-40B4-BE49-F238E27FC236}">
                <a16:creationId xmlns:a16="http://schemas.microsoft.com/office/drawing/2014/main" id="{D8FE74D1-B28E-4402-8FA5-F93CC8192E28}"/>
              </a:ext>
            </a:extLst>
          </p:cNvPr>
          <p:cNvSpPr>
            <a:spLocks noChangeShapeType="1"/>
          </p:cNvSpPr>
          <p:nvPr/>
        </p:nvSpPr>
        <p:spPr bwMode="auto">
          <a:xfrm>
            <a:off x="2057400" y="4027488"/>
            <a:ext cx="2422525" cy="0"/>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8" name="Oval 35">
            <a:extLst>
              <a:ext uri="{FF2B5EF4-FFF2-40B4-BE49-F238E27FC236}">
                <a16:creationId xmlns:a16="http://schemas.microsoft.com/office/drawing/2014/main" id="{581F25AC-289A-4D3A-8210-34BC8A01C1D1}"/>
              </a:ext>
            </a:extLst>
          </p:cNvPr>
          <p:cNvSpPr>
            <a:spLocks noChangeArrowheads="1"/>
          </p:cNvSpPr>
          <p:nvPr/>
        </p:nvSpPr>
        <p:spPr bwMode="auto">
          <a:xfrm>
            <a:off x="4440238" y="3951288"/>
            <a:ext cx="136525" cy="136525"/>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45086" name="Text Box 15">
            <a:extLst>
              <a:ext uri="{FF2B5EF4-FFF2-40B4-BE49-F238E27FC236}">
                <a16:creationId xmlns:a16="http://schemas.microsoft.com/office/drawing/2014/main" id="{D9599B99-0F4A-4475-A55D-EFB58855193F}"/>
              </a:ext>
            </a:extLst>
          </p:cNvPr>
          <p:cNvSpPr txBox="1">
            <a:spLocks noChangeArrowheads="1"/>
          </p:cNvSpPr>
          <p:nvPr/>
        </p:nvSpPr>
        <p:spPr bwMode="auto">
          <a:xfrm>
            <a:off x="1752600" y="57912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0</a:t>
            </a:r>
          </a:p>
        </p:txBody>
      </p:sp>
      <p:sp>
        <p:nvSpPr>
          <p:cNvPr id="45087" name="Text Box 7">
            <a:extLst>
              <a:ext uri="{FF2B5EF4-FFF2-40B4-BE49-F238E27FC236}">
                <a16:creationId xmlns:a16="http://schemas.microsoft.com/office/drawing/2014/main" id="{FFD6F659-8972-4065-9F59-BE8144733ABE}"/>
              </a:ext>
            </a:extLst>
          </p:cNvPr>
          <p:cNvSpPr txBox="1">
            <a:spLocks noChangeArrowheads="1"/>
          </p:cNvSpPr>
          <p:nvPr/>
        </p:nvSpPr>
        <p:spPr bwMode="auto">
          <a:xfrm>
            <a:off x="0" y="65833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LO4</a:t>
            </a:r>
          </a:p>
        </p:txBody>
      </p:sp>
      <p:sp>
        <p:nvSpPr>
          <p:cNvPr id="45088" name="Text Box 11">
            <a:extLst>
              <a:ext uri="{FF2B5EF4-FFF2-40B4-BE49-F238E27FC236}">
                <a16:creationId xmlns:a16="http://schemas.microsoft.com/office/drawing/2014/main" id="{C524C817-0B74-42F6-BDDA-48CD3DC2BCEB}"/>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E5C465D0-9DB7-4833-901D-83AE5F6C6D3C}"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33</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21"/>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17"/>
                                        </p:tgtEl>
                                        <p:attrNameLst>
                                          <p:attrName>style.visibility</p:attrName>
                                        </p:attrNameLst>
                                      </p:cBhvr>
                                      <p:to>
                                        <p:strVal val="visible"/>
                                      </p:to>
                                    </p:set>
                                  </p:childTnLst>
                                </p:cTn>
                              </p:par>
                            </p:childTnLst>
                          </p:cTn>
                        </p:par>
                        <p:par>
                          <p:cTn id="12" fill="hold" nodeType="afterGroup">
                            <p:stCondLst>
                              <p:cond delay="0"/>
                            </p:stCondLst>
                            <p:childTnLst>
                              <p:par>
                                <p:cTn id="13" presetID="22" presetClass="entr" presetSubtype="8" fill="hold" grpId="0" nodeType="after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wipe(left)">
                                      <p:cBhvr>
                                        <p:cTn id="15" dur="1000"/>
                                        <p:tgtEl>
                                          <p:spTgt spid="23"/>
                                        </p:tgtEl>
                                      </p:cBhvr>
                                    </p:animEffect>
                                  </p:childTnLst>
                                </p:cTn>
                              </p:par>
                            </p:childTnLst>
                          </p:cTn>
                        </p:par>
                        <p:par>
                          <p:cTn id="16" fill="hold" nodeType="afterGroup">
                            <p:stCondLst>
                              <p:cond delay="1000"/>
                            </p:stCondLst>
                            <p:childTnLst>
                              <p:par>
                                <p:cTn id="17" presetID="1" presetClass="entr" presetSubtype="0"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par>
                          <p:cTn id="19" fill="hold" nodeType="afterGroup">
                            <p:stCondLst>
                              <p:cond delay="1000"/>
                            </p:stCondLst>
                            <p:childTnLst>
                              <p:par>
                                <p:cTn id="20" presetID="63" presetClass="path" presetSubtype="0" accel="50000" decel="50000" fill="hold" nodeType="afterEffect">
                                  <p:stCondLst>
                                    <p:cond delay="0"/>
                                  </p:stCondLst>
                                  <p:childTnLst>
                                    <p:animMotion origin="layout" path="M -0.07136 0.04649 L -0.00833 -0.01804 " pathEditMode="relative" rAng="0" ptsTypes="AA">
                                      <p:cBhvr>
                                        <p:cTn id="21" dur="2000" fill="hold"/>
                                        <p:tgtEl>
                                          <p:spTgt spid="16"/>
                                        </p:tgtEl>
                                        <p:attrNameLst>
                                          <p:attrName>ppt_x</p:attrName>
                                          <p:attrName>ppt_y</p:attrName>
                                        </p:attrNameLst>
                                      </p:cBhvr>
                                      <p:rCtr x="310000" y="-320000"/>
                                    </p:animMotion>
                                  </p:childTnLst>
                                </p:cTn>
                              </p:par>
                            </p:childTnLst>
                          </p:cTn>
                        </p:par>
                        <p:par>
                          <p:cTn id="22" fill="hold" nodeType="afterGroup">
                            <p:stCondLst>
                              <p:cond delay="3000"/>
                            </p:stCondLst>
                            <p:childTnLst>
                              <p:par>
                                <p:cTn id="23" presetID="1" presetClass="entr" presetSubtype="0" fill="hold" grpId="0" nodeType="after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mph" presetSubtype="1" nodeType="withEffect">
                                  <p:stCondLst>
                                    <p:cond delay="0"/>
                                  </p:stCondLst>
                                  <p:childTnLst>
                                    <p:set>
                                      <p:cBhvr>
                                        <p:cTn id="26" dur="indefinite"/>
                                        <p:tgtEl>
                                          <p:spTgt spid="28"/>
                                        </p:tgtEl>
                                        <p:attrNameLst>
                                          <p:attrName>fillcolor</p:attrName>
                                        </p:attrNameLst>
                                      </p:cBhvr>
                                      <p:to>
                                        <p:clrVal>
                                          <a:schemeClr val="bg1"/>
                                        </p:clrVal>
                                      </p:to>
                                    </p:set>
                                    <p:set>
                                      <p:cBhvr>
                                        <p:cTn id="27" dur="indefinite"/>
                                        <p:tgtEl>
                                          <p:spTgt spid="28"/>
                                        </p:tgtEl>
                                        <p:attrNameLst>
                                          <p:attrName>fill.type</p:attrName>
                                        </p:attrNameLst>
                                      </p:cBhvr>
                                      <p:to>
                                        <p:strVal val="solid"/>
                                      </p:to>
                                    </p:set>
                                    <p:set>
                                      <p:cBhvr>
                                        <p:cTn id="28" dur="indefinite"/>
                                        <p:tgtEl>
                                          <p:spTgt spid="28"/>
                                        </p:tgtEl>
                                        <p:attrNameLst>
                                          <p:attrName>fill.on</p:attrName>
                                        </p:attrNameLst>
                                      </p:cBhvr>
                                      <p:to>
                                        <p:strVal val="true"/>
                                      </p:to>
                                    </p:set>
                                  </p:childTnLst>
                                </p:cTn>
                              </p:par>
                            </p:childTnLst>
                          </p:cTn>
                        </p:par>
                        <p:par>
                          <p:cTn id="29" fill="hold" nodeType="afterGroup">
                            <p:stCondLst>
                              <p:cond delay="3000"/>
                            </p:stCondLst>
                            <p:childTnLst>
                              <p:par>
                                <p:cTn id="30" presetID="22" presetClass="entr" presetSubtype="2" fill="hold" nodeType="after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right)">
                                      <p:cBhvr>
                                        <p:cTn id="32" dur="500"/>
                                        <p:tgtEl>
                                          <p:spTgt spid="8"/>
                                        </p:tgtEl>
                                      </p:cBhvr>
                                    </p:animEffect>
                                  </p:childTnLst>
                                </p:cTn>
                              </p:par>
                              <p:par>
                                <p:cTn id="33" presetID="22" presetClass="entr" presetSubtype="1"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up)">
                                      <p:cBhvr>
                                        <p:cTn id="35" dur="500"/>
                                        <p:tgtEl>
                                          <p:spTgt spid="11"/>
                                        </p:tgtEl>
                                      </p:cBhvr>
                                    </p:animEffect>
                                  </p:childTnLst>
                                </p:cTn>
                              </p:par>
                              <p:par>
                                <p:cTn id="36" presetID="1" presetClass="entr" presetSubtype="0" fill="hold" grpId="0" nodeType="withEffect">
                                  <p:stCondLst>
                                    <p:cond delay="0"/>
                                  </p:stCondLst>
                                  <p:childTnLst>
                                    <p:set>
                                      <p:cBhvr>
                                        <p:cTn id="37" dur="1" fill="hold">
                                          <p:stCondLst>
                                            <p:cond delay="0"/>
                                          </p:stCondLst>
                                        </p:cTn>
                                        <p:tgtEl>
                                          <p:spTgt spid="26"/>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20"/>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childTnLst>
                                </p:cTn>
                              </p:par>
                            </p:childTnLst>
                          </p:cTn>
                        </p:par>
                        <p:par>
                          <p:cTn id="42" fill="hold" nodeType="afterGroup">
                            <p:stCondLst>
                              <p:cond delay="3500"/>
                            </p:stCondLst>
                            <p:childTnLst>
                              <p:par>
                                <p:cTn id="43" presetID="1" presetClass="entr" presetSubtype="0" fill="hold" grpId="0" nodeType="after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mph" presetSubtype="1" nodeType="withEffect">
                                  <p:stCondLst>
                                    <p:cond delay="0"/>
                                  </p:stCondLst>
                                  <p:childTnLst>
                                    <p:set>
                                      <p:cBhvr>
                                        <p:cTn id="46" dur="indefinite"/>
                                        <p:tgtEl>
                                          <p:spTgt spid="24"/>
                                        </p:tgtEl>
                                        <p:attrNameLst>
                                          <p:attrName>fillcolor</p:attrName>
                                        </p:attrNameLst>
                                      </p:cBhvr>
                                      <p:to>
                                        <p:clrVal>
                                          <a:schemeClr val="bg1"/>
                                        </p:clrVal>
                                      </p:to>
                                    </p:set>
                                    <p:set>
                                      <p:cBhvr>
                                        <p:cTn id="47" dur="indefinite"/>
                                        <p:tgtEl>
                                          <p:spTgt spid="24"/>
                                        </p:tgtEl>
                                        <p:attrNameLst>
                                          <p:attrName>fill.type</p:attrName>
                                        </p:attrNameLst>
                                      </p:cBhvr>
                                      <p:to>
                                        <p:strVal val="solid"/>
                                      </p:to>
                                    </p:set>
                                    <p:set>
                                      <p:cBhvr>
                                        <p:cTn id="48" dur="indefinite"/>
                                        <p:tgtEl>
                                          <p:spTgt spid="24"/>
                                        </p:tgtEl>
                                        <p:attrNameLst>
                                          <p:attrName>fill.on</p:attrName>
                                        </p:attrNameLst>
                                      </p:cBhvr>
                                      <p:to>
                                        <p:strVal val="true"/>
                                      </p:to>
                                    </p:set>
                                  </p:childTnLst>
                                </p:cTn>
                              </p:par>
                            </p:childTnLst>
                          </p:cTn>
                        </p:par>
                        <p:par>
                          <p:cTn id="49" fill="hold" nodeType="afterGroup">
                            <p:stCondLst>
                              <p:cond delay="3500"/>
                            </p:stCondLst>
                            <p:childTnLst>
                              <p:par>
                                <p:cTn id="50" presetID="22" presetClass="entr" presetSubtype="1" fill="hold" nodeType="after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wipe(up)">
                                      <p:cBhvr>
                                        <p:cTn id="52" dur="500"/>
                                        <p:tgtEl>
                                          <p:spTgt spid="22"/>
                                        </p:tgtEl>
                                      </p:cBhvr>
                                    </p:animEffect>
                                  </p:childTnLst>
                                </p:cTn>
                              </p:par>
                              <p:par>
                                <p:cTn id="53" presetID="22" presetClass="entr" presetSubtype="2" fill="hold" nodeType="with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wipe(right)">
                                      <p:cBhvr>
                                        <p:cTn id="55" dur="500"/>
                                        <p:tgtEl>
                                          <p:spTgt spid="9"/>
                                        </p:tgtEl>
                                      </p:cBhvr>
                                    </p:animEffect>
                                  </p:childTnLst>
                                </p:cTn>
                              </p:par>
                            </p:childTnLst>
                          </p:cTn>
                        </p:par>
                        <p:par>
                          <p:cTn id="56" fill="hold" nodeType="afterGroup">
                            <p:stCondLst>
                              <p:cond delay="4000"/>
                            </p:stCondLst>
                            <p:childTnLst>
                              <p:par>
                                <p:cTn id="57" presetID="1" presetClass="entr" presetSubtype="0" fill="hold" grpId="0" nodeType="after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P spid="21" grpId="0"/>
      <p:bldP spid="23" grpId="0" animBg="1"/>
      <p:bldP spid="24" grpId="0" animBg="1"/>
      <p:bldP spid="25" grpId="0" animBg="1"/>
      <p:bldP spid="26" grpId="0"/>
      <p:bldP spid="28"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a:extLst>
              <a:ext uri="{FF2B5EF4-FFF2-40B4-BE49-F238E27FC236}">
                <a16:creationId xmlns:a16="http://schemas.microsoft.com/office/drawing/2014/main" id="{1A8F5300-15D3-40BA-93B6-E319FFAF984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4538" y="1368425"/>
            <a:ext cx="5106987" cy="465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7" name="Rectangle 5">
            <a:extLst>
              <a:ext uri="{FF2B5EF4-FFF2-40B4-BE49-F238E27FC236}">
                <a16:creationId xmlns:a16="http://schemas.microsoft.com/office/drawing/2014/main" id="{2AC8CD1A-89CF-4125-ABE9-BF43C321848D}"/>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47108" name="Rectangle 2">
            <a:extLst>
              <a:ext uri="{FF2B5EF4-FFF2-40B4-BE49-F238E27FC236}">
                <a16:creationId xmlns:a16="http://schemas.microsoft.com/office/drawing/2014/main" id="{EA32BA65-8D86-4D55-B680-34A3A5656B20}"/>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Decreases in AD: Recession</a:t>
            </a:r>
          </a:p>
        </p:txBody>
      </p:sp>
      <p:sp>
        <p:nvSpPr>
          <p:cNvPr id="47109" name="Rectangle 4">
            <a:extLst>
              <a:ext uri="{FF2B5EF4-FFF2-40B4-BE49-F238E27FC236}">
                <a16:creationId xmlns:a16="http://schemas.microsoft.com/office/drawing/2014/main" id="{474BF1B3-5735-4FD0-832B-A173A4366A47}"/>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47110" name="Rectangle 2">
            <a:extLst>
              <a:ext uri="{FF2B5EF4-FFF2-40B4-BE49-F238E27FC236}">
                <a16:creationId xmlns:a16="http://schemas.microsoft.com/office/drawing/2014/main" id="{5F532702-8A3C-4A57-9C27-DAD3B2631F9D}"/>
              </a:ext>
            </a:extLst>
          </p:cNvPr>
          <p:cNvSpPr>
            <a:spLocks noChangeArrowheads="1"/>
          </p:cNvSpPr>
          <p:nvPr/>
        </p:nvSpPr>
        <p:spPr bwMode="auto">
          <a:xfrm>
            <a:off x="2032000" y="1368425"/>
            <a:ext cx="5089525" cy="4495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p>
        </p:txBody>
      </p:sp>
      <p:sp>
        <p:nvSpPr>
          <p:cNvPr id="47111" name="Text Box 4">
            <a:extLst>
              <a:ext uri="{FF2B5EF4-FFF2-40B4-BE49-F238E27FC236}">
                <a16:creationId xmlns:a16="http://schemas.microsoft.com/office/drawing/2014/main" id="{314FFB8E-8B69-47CD-90EC-20756FB86444}"/>
              </a:ext>
            </a:extLst>
          </p:cNvPr>
          <p:cNvSpPr txBox="1">
            <a:spLocks noChangeArrowheads="1"/>
          </p:cNvSpPr>
          <p:nvPr/>
        </p:nvSpPr>
        <p:spPr bwMode="auto">
          <a:xfrm>
            <a:off x="3000375" y="6251575"/>
            <a:ext cx="2830513"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1600" b="1"/>
              <a:t>Real domestic output, GDP</a:t>
            </a:r>
          </a:p>
        </p:txBody>
      </p:sp>
      <p:sp>
        <p:nvSpPr>
          <p:cNvPr id="47112" name="Text Box 5">
            <a:extLst>
              <a:ext uri="{FF2B5EF4-FFF2-40B4-BE49-F238E27FC236}">
                <a16:creationId xmlns:a16="http://schemas.microsoft.com/office/drawing/2014/main" id="{D6234742-DAB5-416B-90CD-101789972026}"/>
              </a:ext>
            </a:extLst>
          </p:cNvPr>
          <p:cNvSpPr txBox="1">
            <a:spLocks noChangeArrowheads="1"/>
          </p:cNvSpPr>
          <p:nvPr/>
        </p:nvSpPr>
        <p:spPr bwMode="auto">
          <a:xfrm rot="-5400000">
            <a:off x="786607" y="3783806"/>
            <a:ext cx="12017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Price level</a:t>
            </a:r>
          </a:p>
        </p:txBody>
      </p:sp>
      <p:sp>
        <p:nvSpPr>
          <p:cNvPr id="9" name="Line 6">
            <a:extLst>
              <a:ext uri="{FF2B5EF4-FFF2-40B4-BE49-F238E27FC236}">
                <a16:creationId xmlns:a16="http://schemas.microsoft.com/office/drawing/2014/main" id="{5DF7C9E9-4855-4ECB-91FC-7B90E828EE67}"/>
              </a:ext>
            </a:extLst>
          </p:cNvPr>
          <p:cNvSpPr>
            <a:spLocks noChangeShapeType="1"/>
          </p:cNvSpPr>
          <p:nvPr/>
        </p:nvSpPr>
        <p:spPr bwMode="auto">
          <a:xfrm>
            <a:off x="2027238" y="4330700"/>
            <a:ext cx="2011362" cy="0"/>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7114" name="Line 8">
            <a:extLst>
              <a:ext uri="{FF2B5EF4-FFF2-40B4-BE49-F238E27FC236}">
                <a16:creationId xmlns:a16="http://schemas.microsoft.com/office/drawing/2014/main" id="{4356ADE7-B8A7-4024-988A-A788D54449CE}"/>
              </a:ext>
            </a:extLst>
          </p:cNvPr>
          <p:cNvSpPr>
            <a:spLocks noChangeShapeType="1"/>
          </p:cNvSpPr>
          <p:nvPr/>
        </p:nvSpPr>
        <p:spPr bwMode="auto">
          <a:xfrm>
            <a:off x="4510088" y="4081463"/>
            <a:ext cx="0" cy="1782762"/>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 name="Line 9">
            <a:extLst>
              <a:ext uri="{FF2B5EF4-FFF2-40B4-BE49-F238E27FC236}">
                <a16:creationId xmlns:a16="http://schemas.microsoft.com/office/drawing/2014/main" id="{F0F9641A-1E79-4BB9-950F-6685FA1A0A66}"/>
              </a:ext>
            </a:extLst>
          </p:cNvPr>
          <p:cNvSpPr>
            <a:spLocks noChangeShapeType="1"/>
          </p:cNvSpPr>
          <p:nvPr/>
        </p:nvSpPr>
        <p:spPr bwMode="auto">
          <a:xfrm>
            <a:off x="4071938" y="4391025"/>
            <a:ext cx="0" cy="14636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7116" name="Arc 10">
            <a:extLst>
              <a:ext uri="{FF2B5EF4-FFF2-40B4-BE49-F238E27FC236}">
                <a16:creationId xmlns:a16="http://schemas.microsoft.com/office/drawing/2014/main" id="{590C6668-1C30-4314-8712-EC5B7F1B6954}"/>
              </a:ext>
            </a:extLst>
          </p:cNvPr>
          <p:cNvSpPr>
            <a:spLocks/>
          </p:cNvSpPr>
          <p:nvPr/>
        </p:nvSpPr>
        <p:spPr bwMode="auto">
          <a:xfrm rot="21312619" flipV="1">
            <a:off x="2617788" y="1793875"/>
            <a:ext cx="3122612" cy="2813050"/>
          </a:xfrm>
          <a:custGeom>
            <a:avLst/>
            <a:gdLst>
              <a:gd name="T0" fmla="*/ 0 w 21289"/>
              <a:gd name="T1" fmla="*/ 0 h 21600"/>
              <a:gd name="T2" fmla="*/ 2147483646 w 21289"/>
              <a:gd name="T3" fmla="*/ 2147483646 h 21600"/>
              <a:gd name="T4" fmla="*/ 0 w 21289"/>
              <a:gd name="T5" fmla="*/ 2147483646 h 21600"/>
              <a:gd name="T6" fmla="*/ 0 60000 65536"/>
              <a:gd name="T7" fmla="*/ 0 60000 65536"/>
              <a:gd name="T8" fmla="*/ 0 60000 65536"/>
              <a:gd name="T9" fmla="*/ 0 w 21289"/>
              <a:gd name="T10" fmla="*/ 0 h 21600"/>
              <a:gd name="T11" fmla="*/ 21289 w 21289"/>
              <a:gd name="T12" fmla="*/ 21600 h 21600"/>
            </a:gdLst>
            <a:ahLst/>
            <a:cxnLst>
              <a:cxn ang="T6">
                <a:pos x="T0" y="T1"/>
              </a:cxn>
              <a:cxn ang="T7">
                <a:pos x="T2" y="T3"/>
              </a:cxn>
              <a:cxn ang="T8">
                <a:pos x="T4" y="T5"/>
              </a:cxn>
            </a:cxnLst>
            <a:rect l="T9" t="T10" r="T11" b="T12"/>
            <a:pathLst>
              <a:path w="21289" h="21600" fill="none" extrusionOk="0">
                <a:moveTo>
                  <a:pt x="-1" y="0"/>
                </a:moveTo>
                <a:cubicBezTo>
                  <a:pt x="10520" y="0"/>
                  <a:pt x="19510" y="7579"/>
                  <a:pt x="21289" y="17947"/>
                </a:cubicBezTo>
              </a:path>
              <a:path w="21289" h="21600" stroke="0" extrusionOk="0">
                <a:moveTo>
                  <a:pt x="-1" y="0"/>
                </a:moveTo>
                <a:cubicBezTo>
                  <a:pt x="10520" y="0"/>
                  <a:pt x="19510" y="7579"/>
                  <a:pt x="21289" y="17947"/>
                </a:cubicBezTo>
                <a:lnTo>
                  <a:pt x="0" y="21600"/>
                </a:lnTo>
                <a:lnTo>
                  <a:pt x="-1" y="0"/>
                </a:lnTo>
                <a:close/>
              </a:path>
            </a:pathLst>
          </a:custGeom>
          <a:noFill/>
          <a:ln w="57150">
            <a:solidFill>
              <a:srgbClr val="9900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47117" name="Arc 11">
            <a:extLst>
              <a:ext uri="{FF2B5EF4-FFF2-40B4-BE49-F238E27FC236}">
                <a16:creationId xmlns:a16="http://schemas.microsoft.com/office/drawing/2014/main" id="{FEF300E0-C909-4AFC-8780-756AE10BDA9B}"/>
              </a:ext>
            </a:extLst>
          </p:cNvPr>
          <p:cNvSpPr>
            <a:spLocks/>
          </p:cNvSpPr>
          <p:nvPr/>
        </p:nvSpPr>
        <p:spPr bwMode="auto">
          <a:xfrm rot="-1216564" flipH="1" flipV="1">
            <a:off x="4008438" y="1452563"/>
            <a:ext cx="3262312" cy="3743325"/>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73C147">
                <a:alpha val="92940"/>
              </a:srgb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47118" name="Text Box 12">
            <a:extLst>
              <a:ext uri="{FF2B5EF4-FFF2-40B4-BE49-F238E27FC236}">
                <a16:creationId xmlns:a16="http://schemas.microsoft.com/office/drawing/2014/main" id="{A0086B28-70E4-434C-9921-AD9BBBF19A5A}"/>
              </a:ext>
            </a:extLst>
          </p:cNvPr>
          <p:cNvSpPr txBox="1">
            <a:spLocks noChangeArrowheads="1"/>
          </p:cNvSpPr>
          <p:nvPr/>
        </p:nvSpPr>
        <p:spPr bwMode="auto">
          <a:xfrm>
            <a:off x="5653088" y="5173663"/>
            <a:ext cx="5984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AD</a:t>
            </a:r>
            <a:r>
              <a:rPr lang="en-US" altLang="cs-CZ" sz="1800" b="1" baseline="-25000"/>
              <a:t>1</a:t>
            </a:r>
          </a:p>
        </p:txBody>
      </p:sp>
      <p:sp>
        <p:nvSpPr>
          <p:cNvPr id="47119" name="Text Box 13">
            <a:extLst>
              <a:ext uri="{FF2B5EF4-FFF2-40B4-BE49-F238E27FC236}">
                <a16:creationId xmlns:a16="http://schemas.microsoft.com/office/drawing/2014/main" id="{0E5FD981-9876-417D-BFF0-D3414E15041F}"/>
              </a:ext>
            </a:extLst>
          </p:cNvPr>
          <p:cNvSpPr txBox="1">
            <a:spLocks noChangeArrowheads="1"/>
          </p:cNvSpPr>
          <p:nvPr/>
        </p:nvSpPr>
        <p:spPr bwMode="auto">
          <a:xfrm>
            <a:off x="5605463" y="1839913"/>
            <a:ext cx="501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AS</a:t>
            </a:r>
          </a:p>
        </p:txBody>
      </p:sp>
      <p:sp>
        <p:nvSpPr>
          <p:cNvPr id="16" name="Arc 14">
            <a:extLst>
              <a:ext uri="{FF2B5EF4-FFF2-40B4-BE49-F238E27FC236}">
                <a16:creationId xmlns:a16="http://schemas.microsoft.com/office/drawing/2014/main" id="{579634BA-E852-4326-ADA1-91753AFA45E9}"/>
              </a:ext>
            </a:extLst>
          </p:cNvPr>
          <p:cNvSpPr>
            <a:spLocks/>
          </p:cNvSpPr>
          <p:nvPr/>
        </p:nvSpPr>
        <p:spPr bwMode="auto">
          <a:xfrm rot="-1268821" flipH="1" flipV="1">
            <a:off x="3563938" y="1790700"/>
            <a:ext cx="3262312" cy="3548063"/>
          </a:xfrm>
          <a:custGeom>
            <a:avLst/>
            <a:gdLst>
              <a:gd name="T0" fmla="*/ 2147483646 w 21600"/>
              <a:gd name="T1" fmla="*/ 0 h 14965"/>
              <a:gd name="T2" fmla="*/ 2147483646 w 21600"/>
              <a:gd name="T3" fmla="*/ 2147483646 h 14965"/>
              <a:gd name="T4" fmla="*/ 0 w 21600"/>
              <a:gd name="T5" fmla="*/ 2147483646 h 14965"/>
              <a:gd name="T6" fmla="*/ 0 60000 65536"/>
              <a:gd name="T7" fmla="*/ 0 60000 65536"/>
              <a:gd name="T8" fmla="*/ 0 60000 65536"/>
              <a:gd name="T9" fmla="*/ 0 w 21600"/>
              <a:gd name="T10" fmla="*/ 0 h 14965"/>
              <a:gd name="T11" fmla="*/ 21600 w 21600"/>
              <a:gd name="T12" fmla="*/ 14965 h 14965"/>
            </a:gdLst>
            <a:ahLst/>
            <a:cxnLst>
              <a:cxn ang="T6">
                <a:pos x="T0" y="T1"/>
              </a:cxn>
              <a:cxn ang="T7">
                <a:pos x="T2" y="T3"/>
              </a:cxn>
              <a:cxn ang="T8">
                <a:pos x="T4" y="T5"/>
              </a:cxn>
            </a:cxnLst>
            <a:rect l="T9" t="T10" r="T11" b="T12"/>
            <a:pathLst>
              <a:path w="21600" h="14965" fill="none" extrusionOk="0">
                <a:moveTo>
                  <a:pt x="15575" y="0"/>
                </a:moveTo>
                <a:cubicBezTo>
                  <a:pt x="19441" y="4023"/>
                  <a:pt x="21600" y="9385"/>
                  <a:pt x="21600" y="14965"/>
                </a:cubicBezTo>
              </a:path>
              <a:path w="21600" h="14965" stroke="0" extrusionOk="0">
                <a:moveTo>
                  <a:pt x="15575" y="0"/>
                </a:moveTo>
                <a:cubicBezTo>
                  <a:pt x="19441" y="4023"/>
                  <a:pt x="21600" y="9385"/>
                  <a:pt x="21600" y="14965"/>
                </a:cubicBezTo>
                <a:lnTo>
                  <a:pt x="0" y="14965"/>
                </a:lnTo>
                <a:lnTo>
                  <a:pt x="15575" y="0"/>
                </a:lnTo>
                <a:close/>
              </a:path>
            </a:pathLst>
          </a:custGeom>
          <a:noFill/>
          <a:ln w="57150">
            <a:solidFill>
              <a:srgbClr val="66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7" name="Text Box 15">
            <a:extLst>
              <a:ext uri="{FF2B5EF4-FFF2-40B4-BE49-F238E27FC236}">
                <a16:creationId xmlns:a16="http://schemas.microsoft.com/office/drawing/2014/main" id="{364DD9CF-6660-4409-890E-568D9B3E457B}"/>
              </a:ext>
            </a:extLst>
          </p:cNvPr>
          <p:cNvSpPr txBox="1">
            <a:spLocks noChangeArrowheads="1"/>
          </p:cNvSpPr>
          <p:nvPr/>
        </p:nvSpPr>
        <p:spPr bwMode="auto">
          <a:xfrm>
            <a:off x="1573213" y="3890963"/>
            <a:ext cx="420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P</a:t>
            </a:r>
            <a:r>
              <a:rPr lang="en-US" altLang="cs-CZ" sz="1800" b="1" i="1" baseline="-25000"/>
              <a:t>1</a:t>
            </a:r>
          </a:p>
        </p:txBody>
      </p:sp>
      <p:sp>
        <p:nvSpPr>
          <p:cNvPr id="18" name="Text Box 16">
            <a:extLst>
              <a:ext uri="{FF2B5EF4-FFF2-40B4-BE49-F238E27FC236}">
                <a16:creationId xmlns:a16="http://schemas.microsoft.com/office/drawing/2014/main" id="{C8AC5EBC-4637-4197-8921-8206ED655E04}"/>
              </a:ext>
            </a:extLst>
          </p:cNvPr>
          <p:cNvSpPr txBox="1">
            <a:spLocks noChangeArrowheads="1"/>
          </p:cNvSpPr>
          <p:nvPr/>
        </p:nvSpPr>
        <p:spPr bwMode="auto">
          <a:xfrm>
            <a:off x="1563688" y="4243388"/>
            <a:ext cx="4206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P</a:t>
            </a:r>
            <a:r>
              <a:rPr lang="en-US" altLang="cs-CZ" sz="1800" b="1" i="1" baseline="-25000"/>
              <a:t>2</a:t>
            </a:r>
          </a:p>
        </p:txBody>
      </p:sp>
      <p:sp>
        <p:nvSpPr>
          <p:cNvPr id="19" name="Text Box 17">
            <a:extLst>
              <a:ext uri="{FF2B5EF4-FFF2-40B4-BE49-F238E27FC236}">
                <a16:creationId xmlns:a16="http://schemas.microsoft.com/office/drawing/2014/main" id="{1AD43626-2276-49EB-AE31-DF5F3E202C95}"/>
              </a:ext>
            </a:extLst>
          </p:cNvPr>
          <p:cNvSpPr txBox="1">
            <a:spLocks noChangeArrowheads="1"/>
          </p:cNvSpPr>
          <p:nvPr/>
        </p:nvSpPr>
        <p:spPr bwMode="auto">
          <a:xfrm>
            <a:off x="3630613" y="5862638"/>
            <a:ext cx="4460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Q</a:t>
            </a:r>
            <a:r>
              <a:rPr lang="en-US" altLang="cs-CZ" sz="1800" b="1" i="1" baseline="-25000"/>
              <a:t>1</a:t>
            </a:r>
          </a:p>
        </p:txBody>
      </p:sp>
      <p:sp>
        <p:nvSpPr>
          <p:cNvPr id="20" name="Text Box 18">
            <a:extLst>
              <a:ext uri="{FF2B5EF4-FFF2-40B4-BE49-F238E27FC236}">
                <a16:creationId xmlns:a16="http://schemas.microsoft.com/office/drawing/2014/main" id="{F906DE2B-26D4-4794-B413-26C5E4F0DBD1}"/>
              </a:ext>
            </a:extLst>
          </p:cNvPr>
          <p:cNvSpPr txBox="1">
            <a:spLocks noChangeArrowheads="1"/>
          </p:cNvSpPr>
          <p:nvPr/>
        </p:nvSpPr>
        <p:spPr bwMode="auto">
          <a:xfrm>
            <a:off x="3902075" y="5862638"/>
            <a:ext cx="5127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 Q</a:t>
            </a:r>
            <a:r>
              <a:rPr lang="en-US" altLang="cs-CZ" sz="1800" b="1" i="1" baseline="-25000"/>
              <a:t>2</a:t>
            </a:r>
          </a:p>
        </p:txBody>
      </p:sp>
      <p:sp>
        <p:nvSpPr>
          <p:cNvPr id="21" name="Text Box 19">
            <a:extLst>
              <a:ext uri="{FF2B5EF4-FFF2-40B4-BE49-F238E27FC236}">
                <a16:creationId xmlns:a16="http://schemas.microsoft.com/office/drawing/2014/main" id="{DD0136D9-01E3-4F75-9F28-2117582F7AC6}"/>
              </a:ext>
            </a:extLst>
          </p:cNvPr>
          <p:cNvSpPr txBox="1">
            <a:spLocks noChangeArrowheads="1"/>
          </p:cNvSpPr>
          <p:nvPr/>
        </p:nvSpPr>
        <p:spPr bwMode="auto">
          <a:xfrm>
            <a:off x="4302125" y="5862638"/>
            <a:ext cx="4127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Q</a:t>
            </a:r>
            <a:r>
              <a:rPr lang="en-US" altLang="cs-CZ" sz="1800" b="1" i="1" baseline="-25000"/>
              <a:t>f</a:t>
            </a:r>
          </a:p>
        </p:txBody>
      </p:sp>
      <p:sp>
        <p:nvSpPr>
          <p:cNvPr id="22" name="Line 20">
            <a:extLst>
              <a:ext uri="{FF2B5EF4-FFF2-40B4-BE49-F238E27FC236}">
                <a16:creationId xmlns:a16="http://schemas.microsoft.com/office/drawing/2014/main" id="{12911FB6-DCBC-4D7B-9F1A-0092E1B15319}"/>
              </a:ext>
            </a:extLst>
          </p:cNvPr>
          <p:cNvSpPr>
            <a:spLocks noChangeShapeType="1"/>
          </p:cNvSpPr>
          <p:nvPr/>
        </p:nvSpPr>
        <p:spPr bwMode="auto">
          <a:xfrm>
            <a:off x="3852863" y="4130675"/>
            <a:ext cx="0" cy="1736725"/>
          </a:xfrm>
          <a:prstGeom prst="line">
            <a:avLst/>
          </a:prstGeom>
          <a:noFill/>
          <a:ln w="28575">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3" name="AutoShape 21">
            <a:extLst>
              <a:ext uri="{FF2B5EF4-FFF2-40B4-BE49-F238E27FC236}">
                <a16:creationId xmlns:a16="http://schemas.microsoft.com/office/drawing/2014/main" id="{F4136042-CB36-49A0-B0FE-A5DC99B100F7}"/>
              </a:ext>
            </a:extLst>
          </p:cNvPr>
          <p:cNvSpPr>
            <a:spLocks noChangeArrowheads="1"/>
          </p:cNvSpPr>
          <p:nvPr/>
        </p:nvSpPr>
        <p:spPr bwMode="auto">
          <a:xfrm flipH="1">
            <a:off x="3224213" y="2498725"/>
            <a:ext cx="390525" cy="512763"/>
          </a:xfrm>
          <a:prstGeom prst="rightArrow">
            <a:avLst>
              <a:gd name="adj1" fmla="val 50000"/>
              <a:gd name="adj2" fmla="val 25000"/>
            </a:avLst>
          </a:prstGeom>
          <a:solidFill>
            <a:srgbClr val="669900">
              <a:alpha val="59999"/>
            </a:srgbClr>
          </a:solidFill>
          <a:ln w="9525">
            <a:solidFill>
              <a:srgbClr val="008000">
                <a:alpha val="59999"/>
              </a:srgbClr>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5" name="Text Box 24">
            <a:extLst>
              <a:ext uri="{FF2B5EF4-FFF2-40B4-BE49-F238E27FC236}">
                <a16:creationId xmlns:a16="http://schemas.microsoft.com/office/drawing/2014/main" id="{7178B5C0-102C-4FC7-9F24-35CC9815B109}"/>
              </a:ext>
            </a:extLst>
          </p:cNvPr>
          <p:cNvSpPr txBox="1">
            <a:spLocks noChangeArrowheads="1"/>
          </p:cNvSpPr>
          <p:nvPr/>
        </p:nvSpPr>
        <p:spPr bwMode="auto">
          <a:xfrm>
            <a:off x="5005388" y="5478463"/>
            <a:ext cx="5984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AD</a:t>
            </a:r>
            <a:r>
              <a:rPr lang="en-US" altLang="cs-CZ" sz="1800" b="1" baseline="-25000"/>
              <a:t>2</a:t>
            </a:r>
          </a:p>
        </p:txBody>
      </p:sp>
      <p:sp>
        <p:nvSpPr>
          <p:cNvPr id="26" name="Line 25">
            <a:extLst>
              <a:ext uri="{FF2B5EF4-FFF2-40B4-BE49-F238E27FC236}">
                <a16:creationId xmlns:a16="http://schemas.microsoft.com/office/drawing/2014/main" id="{697A5B25-A16F-4F02-A7CA-49E1BA05E99F}"/>
              </a:ext>
            </a:extLst>
          </p:cNvPr>
          <p:cNvSpPr>
            <a:spLocks noChangeShapeType="1"/>
          </p:cNvSpPr>
          <p:nvPr/>
        </p:nvSpPr>
        <p:spPr bwMode="auto">
          <a:xfrm>
            <a:off x="2027238" y="4078288"/>
            <a:ext cx="2468562" cy="0"/>
          </a:xfrm>
          <a:prstGeom prst="line">
            <a:avLst/>
          </a:prstGeom>
          <a:noFill/>
          <a:ln w="285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cs-CZ"/>
          </a:p>
        </p:txBody>
      </p:sp>
      <p:sp>
        <p:nvSpPr>
          <p:cNvPr id="28" name="Oval 23">
            <a:extLst>
              <a:ext uri="{FF2B5EF4-FFF2-40B4-BE49-F238E27FC236}">
                <a16:creationId xmlns:a16="http://schemas.microsoft.com/office/drawing/2014/main" id="{1A841D5C-881A-4B01-9665-1C90D50EB5DF}"/>
              </a:ext>
            </a:extLst>
          </p:cNvPr>
          <p:cNvSpPr>
            <a:spLocks noChangeArrowheads="1"/>
          </p:cNvSpPr>
          <p:nvPr/>
        </p:nvSpPr>
        <p:spPr bwMode="auto">
          <a:xfrm>
            <a:off x="3768725" y="4003675"/>
            <a:ext cx="136525" cy="136525"/>
          </a:xfrm>
          <a:prstGeom prst="ellipse">
            <a:avLst/>
          </a:prstGeom>
          <a:solidFill>
            <a:schemeClr val="tx2"/>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9" name="Oval 26">
            <a:extLst>
              <a:ext uri="{FF2B5EF4-FFF2-40B4-BE49-F238E27FC236}">
                <a16:creationId xmlns:a16="http://schemas.microsoft.com/office/drawing/2014/main" id="{9A22B395-F147-4677-9529-20F1386113AA}"/>
              </a:ext>
            </a:extLst>
          </p:cNvPr>
          <p:cNvSpPr>
            <a:spLocks noChangeArrowheads="1"/>
          </p:cNvSpPr>
          <p:nvPr/>
        </p:nvSpPr>
        <p:spPr bwMode="auto">
          <a:xfrm>
            <a:off x="4429125" y="3995738"/>
            <a:ext cx="136525" cy="136525"/>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1" name="Text Box 33">
            <a:extLst>
              <a:ext uri="{FF2B5EF4-FFF2-40B4-BE49-F238E27FC236}">
                <a16:creationId xmlns:a16="http://schemas.microsoft.com/office/drawing/2014/main" id="{A06D0762-1B4D-41A5-9216-EF8C1E18374D}"/>
              </a:ext>
            </a:extLst>
          </p:cNvPr>
          <p:cNvSpPr txBox="1">
            <a:spLocks noChangeArrowheads="1"/>
          </p:cNvSpPr>
          <p:nvPr/>
        </p:nvSpPr>
        <p:spPr bwMode="auto">
          <a:xfrm>
            <a:off x="4079875" y="4191000"/>
            <a:ext cx="2968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i="1"/>
              <a:t>c</a:t>
            </a:r>
          </a:p>
        </p:txBody>
      </p:sp>
      <p:sp>
        <p:nvSpPr>
          <p:cNvPr id="30" name="Text Box 32">
            <a:extLst>
              <a:ext uri="{FF2B5EF4-FFF2-40B4-BE49-F238E27FC236}">
                <a16:creationId xmlns:a16="http://schemas.microsoft.com/office/drawing/2014/main" id="{33FBFE53-9F81-4FF2-9FB2-E8FD7FAA62EF}"/>
              </a:ext>
            </a:extLst>
          </p:cNvPr>
          <p:cNvSpPr txBox="1">
            <a:spLocks noChangeArrowheads="1"/>
          </p:cNvSpPr>
          <p:nvPr/>
        </p:nvSpPr>
        <p:spPr bwMode="auto">
          <a:xfrm>
            <a:off x="4556125" y="3879850"/>
            <a:ext cx="2968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i="1"/>
              <a:t>a</a:t>
            </a:r>
          </a:p>
        </p:txBody>
      </p:sp>
      <p:sp>
        <p:nvSpPr>
          <p:cNvPr id="32" name="Text Box 34">
            <a:extLst>
              <a:ext uri="{FF2B5EF4-FFF2-40B4-BE49-F238E27FC236}">
                <a16:creationId xmlns:a16="http://schemas.microsoft.com/office/drawing/2014/main" id="{BC552787-CF50-4A48-96B4-A2E4A2735D6E}"/>
              </a:ext>
            </a:extLst>
          </p:cNvPr>
          <p:cNvSpPr txBox="1">
            <a:spLocks noChangeArrowheads="1"/>
          </p:cNvSpPr>
          <p:nvPr/>
        </p:nvSpPr>
        <p:spPr bwMode="auto">
          <a:xfrm>
            <a:off x="3775075" y="3724275"/>
            <a:ext cx="3079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i="1"/>
              <a:t>b</a:t>
            </a:r>
          </a:p>
        </p:txBody>
      </p:sp>
      <p:sp>
        <p:nvSpPr>
          <p:cNvPr id="33" name="Oval 23">
            <a:extLst>
              <a:ext uri="{FF2B5EF4-FFF2-40B4-BE49-F238E27FC236}">
                <a16:creationId xmlns:a16="http://schemas.microsoft.com/office/drawing/2014/main" id="{E0272724-AE51-43F9-8921-86BE073256AA}"/>
              </a:ext>
            </a:extLst>
          </p:cNvPr>
          <p:cNvSpPr>
            <a:spLocks noChangeArrowheads="1"/>
          </p:cNvSpPr>
          <p:nvPr/>
        </p:nvSpPr>
        <p:spPr bwMode="auto">
          <a:xfrm>
            <a:off x="3978275" y="4283075"/>
            <a:ext cx="136525" cy="136525"/>
          </a:xfrm>
          <a:prstGeom prst="ellipse">
            <a:avLst/>
          </a:prstGeom>
          <a:solidFill>
            <a:schemeClr val="tx2"/>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47136" name="Text Box 15">
            <a:extLst>
              <a:ext uri="{FF2B5EF4-FFF2-40B4-BE49-F238E27FC236}">
                <a16:creationId xmlns:a16="http://schemas.microsoft.com/office/drawing/2014/main" id="{0ED3DB4D-0313-4FDA-8F63-DC04CDD366FC}"/>
              </a:ext>
            </a:extLst>
          </p:cNvPr>
          <p:cNvSpPr txBox="1">
            <a:spLocks noChangeArrowheads="1"/>
          </p:cNvSpPr>
          <p:nvPr/>
        </p:nvSpPr>
        <p:spPr bwMode="auto">
          <a:xfrm>
            <a:off x="1774825" y="5867400"/>
            <a:ext cx="2825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0</a:t>
            </a:r>
          </a:p>
        </p:txBody>
      </p:sp>
      <p:sp>
        <p:nvSpPr>
          <p:cNvPr id="47137" name="Text Box 7">
            <a:extLst>
              <a:ext uri="{FF2B5EF4-FFF2-40B4-BE49-F238E27FC236}">
                <a16:creationId xmlns:a16="http://schemas.microsoft.com/office/drawing/2014/main" id="{29D33715-4DB3-4377-9B0E-050B2BC394C7}"/>
              </a:ext>
            </a:extLst>
          </p:cNvPr>
          <p:cNvSpPr txBox="1">
            <a:spLocks noChangeArrowheads="1"/>
          </p:cNvSpPr>
          <p:nvPr/>
        </p:nvSpPr>
        <p:spPr bwMode="auto">
          <a:xfrm>
            <a:off x="0" y="65833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LO4</a:t>
            </a:r>
          </a:p>
        </p:txBody>
      </p:sp>
      <p:sp>
        <p:nvSpPr>
          <p:cNvPr id="47138" name="Text Box 11">
            <a:extLst>
              <a:ext uri="{FF2B5EF4-FFF2-40B4-BE49-F238E27FC236}">
                <a16:creationId xmlns:a16="http://schemas.microsoft.com/office/drawing/2014/main" id="{3D506766-213D-4874-95F7-04FB70C9FC73}"/>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3235E4D0-1910-42A4-9523-B3D5AE4F045B}"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34</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0"/>
                                        </p:tgtEl>
                                        <p:attrNameLst>
                                          <p:attrName>style.visibility</p:attrName>
                                        </p:attrNameLst>
                                      </p:cBhvr>
                                      <p:to>
                                        <p:strVal val="visible"/>
                                      </p:to>
                                    </p:set>
                                  </p:childTnLst>
                                </p:cTn>
                              </p:par>
                            </p:childTnLst>
                          </p:cTn>
                        </p:par>
                        <p:par>
                          <p:cTn id="10" fill="hold" nodeType="afterGroup">
                            <p:stCondLst>
                              <p:cond delay="0"/>
                            </p:stCondLst>
                            <p:childTnLst>
                              <p:par>
                                <p:cTn id="11" presetID="22" presetClass="entr" presetSubtype="2" fill="hold" nodeType="after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wipe(right)">
                                      <p:cBhvr>
                                        <p:cTn id="13" dur="1000"/>
                                        <p:tgtEl>
                                          <p:spTgt spid="26"/>
                                        </p:tgtEl>
                                      </p:cBhvr>
                                    </p:animEffect>
                                  </p:childTnLst>
                                </p:cTn>
                              </p:par>
                            </p:childTnLst>
                          </p:cTn>
                        </p:par>
                        <p:par>
                          <p:cTn id="14" fill="hold" nodeType="afterGroup">
                            <p:stCondLst>
                              <p:cond delay="1000"/>
                            </p:stCondLst>
                            <p:childTnLst>
                              <p:par>
                                <p:cTn id="15" presetID="1" presetClass="entr" presetSubtype="0" fill="hold" grpId="0" nodeType="after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par>
                          <p:cTn id="19" fill="hold" nodeType="afterGroup">
                            <p:stCondLst>
                              <p:cond delay="1000"/>
                            </p:stCondLst>
                            <p:childTnLst>
                              <p:par>
                                <p:cTn id="20" presetID="22" presetClass="entr" presetSubtype="2" fill="hold" grpId="0" nodeType="after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wipe(right)">
                                      <p:cBhvr>
                                        <p:cTn id="22" dur="1000"/>
                                        <p:tgtEl>
                                          <p:spTgt spid="23"/>
                                        </p:tgtEl>
                                      </p:cBhvr>
                                    </p:animEffect>
                                  </p:childTnLst>
                                </p:cTn>
                              </p:par>
                            </p:childTnLst>
                          </p:cTn>
                        </p:par>
                        <p:par>
                          <p:cTn id="23" fill="hold" nodeType="afterGroup">
                            <p:stCondLst>
                              <p:cond delay="2000"/>
                            </p:stCondLst>
                            <p:childTnLst>
                              <p:par>
                                <p:cTn id="24" presetID="1" presetClass="entr" presetSubtype="0" fill="hold" nodeType="afterEffect">
                                  <p:stCondLst>
                                    <p:cond delay="0"/>
                                  </p:stCondLst>
                                  <p:childTnLst>
                                    <p:set>
                                      <p:cBhvr>
                                        <p:cTn id="25" dur="1" fill="hold">
                                          <p:stCondLst>
                                            <p:cond delay="0"/>
                                          </p:stCondLst>
                                        </p:cTn>
                                        <p:tgtEl>
                                          <p:spTgt spid="16"/>
                                        </p:tgtEl>
                                        <p:attrNameLst>
                                          <p:attrName>style.visibility</p:attrName>
                                        </p:attrNameLst>
                                      </p:cBhvr>
                                      <p:to>
                                        <p:strVal val="visible"/>
                                      </p:to>
                                    </p:set>
                                  </p:childTnLst>
                                </p:cTn>
                              </p:par>
                            </p:childTnLst>
                          </p:cTn>
                        </p:par>
                        <p:par>
                          <p:cTn id="26" fill="hold" nodeType="afterGroup">
                            <p:stCondLst>
                              <p:cond delay="2000"/>
                            </p:stCondLst>
                            <p:childTnLst>
                              <p:par>
                                <p:cTn id="27" presetID="35" presetClass="path" presetSubtype="0" accel="50000" decel="50000" fill="hold" nodeType="afterEffect">
                                  <p:stCondLst>
                                    <p:cond delay="0"/>
                                  </p:stCondLst>
                                  <p:childTnLst>
                                    <p:animMotion origin="layout" path="M 0.04791 -0.04441 L -0.00104 -0.00255 " pathEditMode="relative" rAng="0" ptsTypes="AA">
                                      <p:cBhvr>
                                        <p:cTn id="28" dur="2000" fill="hold"/>
                                        <p:tgtEl>
                                          <p:spTgt spid="16"/>
                                        </p:tgtEl>
                                        <p:attrNameLst>
                                          <p:attrName>ppt_x</p:attrName>
                                          <p:attrName>ppt_y</p:attrName>
                                        </p:attrNameLst>
                                      </p:cBhvr>
                                      <p:rCtr x="-240000" y="210000"/>
                                    </p:animMotion>
                                  </p:childTnLst>
                                </p:cTn>
                              </p:par>
                            </p:childTnLst>
                          </p:cTn>
                        </p:par>
                        <p:par>
                          <p:cTn id="29" fill="hold" nodeType="afterGroup">
                            <p:stCondLst>
                              <p:cond delay="4000"/>
                            </p:stCondLst>
                            <p:childTnLst>
                              <p:par>
                                <p:cTn id="30" presetID="1" presetClass="entr" presetSubtype="0" fill="hold" grpId="0" nodeType="afterEffect">
                                  <p:stCondLst>
                                    <p:cond delay="0"/>
                                  </p:stCondLst>
                                  <p:childTnLst>
                                    <p:set>
                                      <p:cBhvr>
                                        <p:cTn id="31" dur="1" fill="hold">
                                          <p:stCondLst>
                                            <p:cond delay="0"/>
                                          </p:stCondLst>
                                        </p:cTn>
                                        <p:tgtEl>
                                          <p:spTgt spid="25"/>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28"/>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32"/>
                                        </p:tgtEl>
                                        <p:attrNameLst>
                                          <p:attrName>style.visibility</p:attrName>
                                        </p:attrNameLst>
                                      </p:cBhvr>
                                      <p:to>
                                        <p:strVal val="visible"/>
                                      </p:to>
                                    </p:set>
                                  </p:childTnLst>
                                </p:cTn>
                              </p:par>
                            </p:childTnLst>
                          </p:cTn>
                        </p:par>
                        <p:par>
                          <p:cTn id="36" fill="hold" nodeType="afterGroup">
                            <p:stCondLst>
                              <p:cond delay="4000"/>
                            </p:stCondLst>
                            <p:childTnLst>
                              <p:par>
                                <p:cTn id="37" presetID="22" presetClass="entr" presetSubtype="1" fill="hold" nodeType="after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wipe(up)">
                                      <p:cBhvr>
                                        <p:cTn id="39" dur="500"/>
                                        <p:tgtEl>
                                          <p:spTgt spid="22"/>
                                        </p:tgtEl>
                                      </p:cBhvr>
                                    </p:animEffect>
                                  </p:childTnLst>
                                </p:cTn>
                              </p:par>
                            </p:childTnLst>
                          </p:cTn>
                        </p:par>
                        <p:par>
                          <p:cTn id="40" fill="hold" nodeType="afterGroup">
                            <p:stCondLst>
                              <p:cond delay="4500"/>
                            </p:stCondLst>
                            <p:childTnLst>
                              <p:par>
                                <p:cTn id="41" presetID="1" presetClass="entr" presetSubtype="0" fill="hold" grpId="0" nodeType="after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par>
                          <p:cTn id="43" fill="hold" nodeType="afterGroup">
                            <p:stCondLst>
                              <p:cond delay="4500"/>
                            </p:stCondLst>
                            <p:childTnLst>
                              <p:par>
                                <p:cTn id="44" presetID="1" presetClass="entr" presetSubtype="0" fill="hold" grpId="0" nodeType="afterEffect">
                                  <p:stCondLst>
                                    <p:cond delay="0"/>
                                  </p:stCondLst>
                                  <p:childTnLst>
                                    <p:set>
                                      <p:cBhvr>
                                        <p:cTn id="45" dur="1" fill="hold">
                                          <p:stCondLst>
                                            <p:cond delay="0"/>
                                          </p:stCondLst>
                                        </p:cTn>
                                        <p:tgtEl>
                                          <p:spTgt spid="31"/>
                                        </p:tgtEl>
                                        <p:attrNameLst>
                                          <p:attrName>style.visibility</p:attrName>
                                        </p:attrNameLst>
                                      </p:cBhvr>
                                      <p:to>
                                        <p:strVal val="visible"/>
                                      </p:to>
                                    </p:set>
                                  </p:childTnLst>
                                </p:cTn>
                              </p:par>
                            </p:childTnLst>
                          </p:cTn>
                        </p:par>
                        <p:par>
                          <p:cTn id="46" fill="hold" nodeType="afterGroup">
                            <p:stCondLst>
                              <p:cond delay="4500"/>
                            </p:stCondLst>
                            <p:childTnLst>
                              <p:par>
                                <p:cTn id="47" presetID="22" presetClass="entr" presetSubtype="2" fill="hold" nodeType="after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wipe(right)">
                                      <p:cBhvr>
                                        <p:cTn id="49" dur="500"/>
                                        <p:tgtEl>
                                          <p:spTgt spid="9"/>
                                        </p:tgtEl>
                                      </p:cBhvr>
                                    </p:animEffect>
                                  </p:childTnLst>
                                </p:cTn>
                              </p:par>
                              <p:par>
                                <p:cTn id="50" presetID="22" presetClass="entr" presetSubtype="1" fill="hold" nodeType="with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ipe(up)">
                                      <p:cBhvr>
                                        <p:cTn id="52" dur="500"/>
                                        <p:tgtEl>
                                          <p:spTgt spid="11"/>
                                        </p:tgtEl>
                                      </p:cBhvr>
                                    </p:animEffect>
                                  </p:childTnLst>
                                </p:cTn>
                              </p:par>
                              <p:par>
                                <p:cTn id="53" presetID="1" presetClass="entr" presetSubtype="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P spid="21" grpId="0"/>
      <p:bldP spid="23" grpId="0" animBg="1"/>
      <p:bldP spid="25" grpId="0"/>
      <p:bldP spid="28" grpId="0" animBg="1"/>
      <p:bldP spid="29" grpId="0" animBg="1"/>
      <p:bldP spid="31" grpId="0"/>
      <p:bldP spid="30" grpId="0"/>
      <p:bldP spid="32" grpId="0"/>
      <p:bldP spid="3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5">
            <a:extLst>
              <a:ext uri="{FF2B5EF4-FFF2-40B4-BE49-F238E27FC236}">
                <a16:creationId xmlns:a16="http://schemas.microsoft.com/office/drawing/2014/main" id="{24B868E5-DD45-4497-A93B-8AE756D66F29}"/>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49155" name="Rectangle 2">
            <a:extLst>
              <a:ext uri="{FF2B5EF4-FFF2-40B4-BE49-F238E27FC236}">
                <a16:creationId xmlns:a16="http://schemas.microsoft.com/office/drawing/2014/main" id="{FD6800EE-3697-49B9-8E3C-603E942645E7}"/>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Decreases in AD: Recession</a:t>
            </a:r>
          </a:p>
        </p:txBody>
      </p:sp>
      <p:sp>
        <p:nvSpPr>
          <p:cNvPr id="49156" name="Rectangle 3">
            <a:extLst>
              <a:ext uri="{FF2B5EF4-FFF2-40B4-BE49-F238E27FC236}">
                <a16:creationId xmlns:a16="http://schemas.microsoft.com/office/drawing/2014/main" id="{C2BF7779-D24E-46B7-AEE1-AD084BCD75E9}"/>
              </a:ext>
            </a:extLst>
          </p:cNvPr>
          <p:cNvSpPr>
            <a:spLocks noGrp="1" noChangeArrowheads="1"/>
          </p:cNvSpPr>
          <p:nvPr>
            <p:ph type="body" idx="1"/>
          </p:nvPr>
        </p:nvSpPr>
        <p:spPr>
          <a:xfrm>
            <a:off x="609600" y="1143000"/>
            <a:ext cx="8229600" cy="4525963"/>
          </a:xfrm>
        </p:spPr>
        <p:txBody>
          <a:bodyPr/>
          <a:lstStyle/>
          <a:p>
            <a:pPr eaLnBrk="1" hangingPunct="1">
              <a:buClr>
                <a:srgbClr val="3399FF"/>
              </a:buClr>
              <a:buSzPct val="125000"/>
            </a:pPr>
            <a:r>
              <a:rPr lang="en-US" altLang="cs-CZ" sz="3600"/>
              <a:t>Prices are downwardly inflexible</a:t>
            </a:r>
          </a:p>
          <a:p>
            <a:pPr lvl="1" eaLnBrk="1" hangingPunct="1">
              <a:buClr>
                <a:srgbClr val="3399FF"/>
              </a:buClr>
              <a:buSzPct val="125000"/>
              <a:buFont typeface="Arial" panose="020B0604020202020204" pitchFamily="34" charset="0"/>
              <a:buChar char="•"/>
            </a:pPr>
            <a:r>
              <a:rPr lang="en-US" altLang="cs-CZ" sz="3600"/>
              <a:t>Fear of price wars</a:t>
            </a:r>
          </a:p>
          <a:p>
            <a:pPr lvl="1" eaLnBrk="1" hangingPunct="1">
              <a:buClr>
                <a:srgbClr val="3399FF"/>
              </a:buClr>
              <a:buSzPct val="125000"/>
              <a:buFont typeface="Arial" panose="020B0604020202020204" pitchFamily="34" charset="0"/>
              <a:buChar char="•"/>
            </a:pPr>
            <a:r>
              <a:rPr lang="en-US" altLang="cs-CZ" sz="3600"/>
              <a:t>Menu costs</a:t>
            </a:r>
          </a:p>
          <a:p>
            <a:pPr lvl="1" eaLnBrk="1" hangingPunct="1">
              <a:buClr>
                <a:srgbClr val="3399FF"/>
              </a:buClr>
              <a:buSzPct val="125000"/>
              <a:buFont typeface="Arial" panose="020B0604020202020204" pitchFamily="34" charset="0"/>
              <a:buChar char="•"/>
            </a:pPr>
            <a:r>
              <a:rPr lang="en-US" altLang="cs-CZ" sz="3600"/>
              <a:t>Wage contracts</a:t>
            </a:r>
          </a:p>
          <a:p>
            <a:pPr lvl="1" eaLnBrk="1" hangingPunct="1">
              <a:buClr>
                <a:srgbClr val="3399FF"/>
              </a:buClr>
              <a:buSzPct val="125000"/>
              <a:buFont typeface="Arial" panose="020B0604020202020204" pitchFamily="34" charset="0"/>
              <a:buChar char="•"/>
            </a:pPr>
            <a:r>
              <a:rPr lang="en-US" altLang="cs-CZ" sz="3600"/>
              <a:t>Efficiency wages</a:t>
            </a:r>
          </a:p>
          <a:p>
            <a:pPr lvl="1" eaLnBrk="1" hangingPunct="1">
              <a:buClr>
                <a:srgbClr val="3399FF"/>
              </a:buClr>
              <a:buSzPct val="125000"/>
              <a:buFont typeface="Arial" panose="020B0604020202020204" pitchFamily="34" charset="0"/>
              <a:buChar char="•"/>
            </a:pPr>
            <a:r>
              <a:rPr lang="en-US" altLang="cs-CZ" sz="3600"/>
              <a:t>Minimum wage law</a:t>
            </a:r>
          </a:p>
        </p:txBody>
      </p:sp>
      <p:sp>
        <p:nvSpPr>
          <p:cNvPr id="49157" name="Rectangle 4">
            <a:extLst>
              <a:ext uri="{FF2B5EF4-FFF2-40B4-BE49-F238E27FC236}">
                <a16:creationId xmlns:a16="http://schemas.microsoft.com/office/drawing/2014/main" id="{63F1C3CD-1D67-43DA-AD76-C7AD0FA1C718}"/>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49158" name="Text Box 7">
            <a:extLst>
              <a:ext uri="{FF2B5EF4-FFF2-40B4-BE49-F238E27FC236}">
                <a16:creationId xmlns:a16="http://schemas.microsoft.com/office/drawing/2014/main" id="{E5D84ECC-1F73-49B7-ABD6-FCDED5688012}"/>
              </a:ext>
            </a:extLst>
          </p:cNvPr>
          <p:cNvSpPr txBox="1">
            <a:spLocks noChangeArrowheads="1"/>
          </p:cNvSpPr>
          <p:nvPr/>
        </p:nvSpPr>
        <p:spPr bwMode="auto">
          <a:xfrm>
            <a:off x="0" y="65833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LO4</a:t>
            </a:r>
          </a:p>
        </p:txBody>
      </p:sp>
      <p:sp>
        <p:nvSpPr>
          <p:cNvPr id="49159" name="Text Box 11">
            <a:extLst>
              <a:ext uri="{FF2B5EF4-FFF2-40B4-BE49-F238E27FC236}">
                <a16:creationId xmlns:a16="http://schemas.microsoft.com/office/drawing/2014/main" id="{AC1E3CCC-1A80-4F59-A541-F9C904C00758}"/>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6C1E654E-B223-416A-B719-5A2C9A696B79}"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35</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37928AB-F863-40F7-AACF-8FAFDFEAA13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327150"/>
            <a:ext cx="5094288" cy="465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3" name="Rectangle 5">
            <a:extLst>
              <a:ext uri="{FF2B5EF4-FFF2-40B4-BE49-F238E27FC236}">
                <a16:creationId xmlns:a16="http://schemas.microsoft.com/office/drawing/2014/main" id="{688DE699-4A89-4A33-9505-A3518677CA3B}"/>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51204" name="Rectangle 2">
            <a:extLst>
              <a:ext uri="{FF2B5EF4-FFF2-40B4-BE49-F238E27FC236}">
                <a16:creationId xmlns:a16="http://schemas.microsoft.com/office/drawing/2014/main" id="{0F614A5E-22AB-4B77-A7A6-679E1B53E9F5}"/>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Decreases in AS: Cost-Push Inflation</a:t>
            </a:r>
          </a:p>
        </p:txBody>
      </p:sp>
      <p:sp>
        <p:nvSpPr>
          <p:cNvPr id="51205" name="Rectangle 4">
            <a:extLst>
              <a:ext uri="{FF2B5EF4-FFF2-40B4-BE49-F238E27FC236}">
                <a16:creationId xmlns:a16="http://schemas.microsoft.com/office/drawing/2014/main" id="{FF9D9EBD-A76B-4648-837F-513D611FE89C}"/>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6" name="Rectangle 2">
            <a:extLst>
              <a:ext uri="{FF2B5EF4-FFF2-40B4-BE49-F238E27FC236}">
                <a16:creationId xmlns:a16="http://schemas.microsoft.com/office/drawing/2014/main" id="{9846F0D0-99D9-4B02-9D81-00101BF2CB63}"/>
              </a:ext>
            </a:extLst>
          </p:cNvPr>
          <p:cNvSpPr>
            <a:spLocks noChangeArrowheads="1"/>
          </p:cNvSpPr>
          <p:nvPr/>
        </p:nvSpPr>
        <p:spPr bwMode="auto">
          <a:xfrm>
            <a:off x="1985963" y="1327150"/>
            <a:ext cx="5089525" cy="4495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a:p>
        </p:txBody>
      </p:sp>
      <p:sp>
        <p:nvSpPr>
          <p:cNvPr id="7" name="Text Box 4">
            <a:extLst>
              <a:ext uri="{FF2B5EF4-FFF2-40B4-BE49-F238E27FC236}">
                <a16:creationId xmlns:a16="http://schemas.microsoft.com/office/drawing/2014/main" id="{EAF37C7A-8862-4D44-8580-37FF66112097}"/>
              </a:ext>
            </a:extLst>
          </p:cNvPr>
          <p:cNvSpPr txBox="1">
            <a:spLocks noChangeArrowheads="1"/>
          </p:cNvSpPr>
          <p:nvPr/>
        </p:nvSpPr>
        <p:spPr bwMode="auto">
          <a:xfrm>
            <a:off x="2954338" y="6176963"/>
            <a:ext cx="2832100"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5000"/>
              </a:lnSpc>
              <a:spcBef>
                <a:spcPct val="0"/>
              </a:spcBef>
              <a:buFontTx/>
              <a:buNone/>
            </a:pPr>
            <a:r>
              <a:rPr lang="en-US" altLang="cs-CZ" sz="1600" b="1"/>
              <a:t>Real domestic output, GDP</a:t>
            </a:r>
          </a:p>
        </p:txBody>
      </p:sp>
      <p:sp>
        <p:nvSpPr>
          <p:cNvPr id="8" name="Text Box 5">
            <a:extLst>
              <a:ext uri="{FF2B5EF4-FFF2-40B4-BE49-F238E27FC236}">
                <a16:creationId xmlns:a16="http://schemas.microsoft.com/office/drawing/2014/main" id="{F7F9A0B7-EA7F-4E08-A3DF-6B7D91704AC8}"/>
              </a:ext>
            </a:extLst>
          </p:cNvPr>
          <p:cNvSpPr txBox="1">
            <a:spLocks noChangeArrowheads="1"/>
          </p:cNvSpPr>
          <p:nvPr/>
        </p:nvSpPr>
        <p:spPr bwMode="auto">
          <a:xfrm rot="-5400000">
            <a:off x="741363" y="3402012"/>
            <a:ext cx="12001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600" b="1"/>
              <a:t>Price level</a:t>
            </a:r>
          </a:p>
        </p:txBody>
      </p:sp>
      <p:sp>
        <p:nvSpPr>
          <p:cNvPr id="9" name="Line 6">
            <a:extLst>
              <a:ext uri="{FF2B5EF4-FFF2-40B4-BE49-F238E27FC236}">
                <a16:creationId xmlns:a16="http://schemas.microsoft.com/office/drawing/2014/main" id="{56E68759-15FD-4F62-8757-961E26FB4497}"/>
              </a:ext>
            </a:extLst>
          </p:cNvPr>
          <p:cNvSpPr>
            <a:spLocks noChangeShapeType="1"/>
          </p:cNvSpPr>
          <p:nvPr/>
        </p:nvSpPr>
        <p:spPr bwMode="auto">
          <a:xfrm>
            <a:off x="1981200" y="3498850"/>
            <a:ext cx="21209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 name="Line 7">
            <a:extLst>
              <a:ext uri="{FF2B5EF4-FFF2-40B4-BE49-F238E27FC236}">
                <a16:creationId xmlns:a16="http://schemas.microsoft.com/office/drawing/2014/main" id="{E43A4E78-FECC-4000-BB76-1D75B4B04330}"/>
              </a:ext>
            </a:extLst>
          </p:cNvPr>
          <p:cNvSpPr>
            <a:spLocks noChangeShapeType="1"/>
          </p:cNvSpPr>
          <p:nvPr/>
        </p:nvSpPr>
        <p:spPr bwMode="auto">
          <a:xfrm flipH="1">
            <a:off x="4445000" y="4046538"/>
            <a:ext cx="317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 name="Line 8">
            <a:extLst>
              <a:ext uri="{FF2B5EF4-FFF2-40B4-BE49-F238E27FC236}">
                <a16:creationId xmlns:a16="http://schemas.microsoft.com/office/drawing/2014/main" id="{8CC92C30-BC43-4E5F-AAD7-7D65AD1EE71A}"/>
              </a:ext>
            </a:extLst>
          </p:cNvPr>
          <p:cNvSpPr>
            <a:spLocks noChangeShapeType="1"/>
          </p:cNvSpPr>
          <p:nvPr/>
        </p:nvSpPr>
        <p:spPr bwMode="auto">
          <a:xfrm>
            <a:off x="4464050" y="4040188"/>
            <a:ext cx="0" cy="183832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 name="Line 9">
            <a:extLst>
              <a:ext uri="{FF2B5EF4-FFF2-40B4-BE49-F238E27FC236}">
                <a16:creationId xmlns:a16="http://schemas.microsoft.com/office/drawing/2014/main" id="{6904CACA-233C-470A-AB03-65FA1C3A1E1C}"/>
              </a:ext>
            </a:extLst>
          </p:cNvPr>
          <p:cNvSpPr>
            <a:spLocks noChangeShapeType="1"/>
          </p:cNvSpPr>
          <p:nvPr/>
        </p:nvSpPr>
        <p:spPr bwMode="auto">
          <a:xfrm>
            <a:off x="4102100" y="3506788"/>
            <a:ext cx="0" cy="237172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3" name="Arc 10">
            <a:extLst>
              <a:ext uri="{FF2B5EF4-FFF2-40B4-BE49-F238E27FC236}">
                <a16:creationId xmlns:a16="http://schemas.microsoft.com/office/drawing/2014/main" id="{6AEA525F-4530-40C1-8B7C-CE364767F436}"/>
              </a:ext>
            </a:extLst>
          </p:cNvPr>
          <p:cNvSpPr>
            <a:spLocks/>
          </p:cNvSpPr>
          <p:nvPr/>
        </p:nvSpPr>
        <p:spPr bwMode="auto">
          <a:xfrm rot="21312619" flipV="1">
            <a:off x="2571750" y="1752600"/>
            <a:ext cx="3122613" cy="2813050"/>
          </a:xfrm>
          <a:custGeom>
            <a:avLst/>
            <a:gdLst>
              <a:gd name="T0" fmla="*/ 0 w 21289"/>
              <a:gd name="T1" fmla="*/ 0 h 21600"/>
              <a:gd name="T2" fmla="*/ 2147483646 w 21289"/>
              <a:gd name="T3" fmla="*/ 2147483646 h 21600"/>
              <a:gd name="T4" fmla="*/ 0 w 21289"/>
              <a:gd name="T5" fmla="*/ 2147483646 h 21600"/>
              <a:gd name="T6" fmla="*/ 0 60000 65536"/>
              <a:gd name="T7" fmla="*/ 0 60000 65536"/>
              <a:gd name="T8" fmla="*/ 0 60000 65536"/>
              <a:gd name="T9" fmla="*/ 0 w 21289"/>
              <a:gd name="T10" fmla="*/ 0 h 21600"/>
              <a:gd name="T11" fmla="*/ 21289 w 21289"/>
              <a:gd name="T12" fmla="*/ 21600 h 21600"/>
            </a:gdLst>
            <a:ahLst/>
            <a:cxnLst>
              <a:cxn ang="T6">
                <a:pos x="T0" y="T1"/>
              </a:cxn>
              <a:cxn ang="T7">
                <a:pos x="T2" y="T3"/>
              </a:cxn>
              <a:cxn ang="T8">
                <a:pos x="T4" y="T5"/>
              </a:cxn>
            </a:cxnLst>
            <a:rect l="T9" t="T10" r="T11" b="T12"/>
            <a:pathLst>
              <a:path w="21289" h="21600" fill="none" extrusionOk="0">
                <a:moveTo>
                  <a:pt x="-1" y="0"/>
                </a:moveTo>
                <a:cubicBezTo>
                  <a:pt x="10520" y="0"/>
                  <a:pt x="19510" y="7579"/>
                  <a:pt x="21289" y="17947"/>
                </a:cubicBezTo>
              </a:path>
              <a:path w="21289" h="21600" stroke="0" extrusionOk="0">
                <a:moveTo>
                  <a:pt x="-1" y="0"/>
                </a:moveTo>
                <a:cubicBezTo>
                  <a:pt x="10520" y="0"/>
                  <a:pt x="19510" y="7579"/>
                  <a:pt x="21289" y="17947"/>
                </a:cubicBezTo>
                <a:lnTo>
                  <a:pt x="0" y="21600"/>
                </a:lnTo>
                <a:lnTo>
                  <a:pt x="-1" y="0"/>
                </a:lnTo>
                <a:close/>
              </a:path>
            </a:pathLst>
          </a:custGeom>
          <a:noFill/>
          <a:ln w="57150">
            <a:solidFill>
              <a:srgbClr val="990033">
                <a:alpha val="59999"/>
              </a:srgb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4" name="Arc 11">
            <a:extLst>
              <a:ext uri="{FF2B5EF4-FFF2-40B4-BE49-F238E27FC236}">
                <a16:creationId xmlns:a16="http://schemas.microsoft.com/office/drawing/2014/main" id="{B8CC92EE-E9B3-474D-82AF-8FE5DFFABB79}"/>
              </a:ext>
            </a:extLst>
          </p:cNvPr>
          <p:cNvSpPr>
            <a:spLocks/>
          </p:cNvSpPr>
          <p:nvPr/>
        </p:nvSpPr>
        <p:spPr bwMode="auto">
          <a:xfrm rot="-1216564" flipH="1" flipV="1">
            <a:off x="3962400" y="1411288"/>
            <a:ext cx="3262313" cy="3743325"/>
          </a:xfrm>
          <a:custGeom>
            <a:avLst/>
            <a:gdLst>
              <a:gd name="T0" fmla="*/ 2147483646 w 21600"/>
              <a:gd name="T1" fmla="*/ 0 h 15790"/>
              <a:gd name="T2" fmla="*/ 2147483646 w 21600"/>
              <a:gd name="T3" fmla="*/ 2147483646 h 15790"/>
              <a:gd name="T4" fmla="*/ 0 w 21600"/>
              <a:gd name="T5" fmla="*/ 2147483646 h 15790"/>
              <a:gd name="T6" fmla="*/ 0 60000 65536"/>
              <a:gd name="T7" fmla="*/ 0 60000 65536"/>
              <a:gd name="T8" fmla="*/ 0 60000 65536"/>
              <a:gd name="T9" fmla="*/ 0 w 21600"/>
              <a:gd name="T10" fmla="*/ 0 h 15790"/>
              <a:gd name="T11" fmla="*/ 21600 w 21600"/>
              <a:gd name="T12" fmla="*/ 15790 h 15790"/>
            </a:gdLst>
            <a:ahLst/>
            <a:cxnLst>
              <a:cxn ang="T6">
                <a:pos x="T0" y="T1"/>
              </a:cxn>
              <a:cxn ang="T7">
                <a:pos x="T2" y="T3"/>
              </a:cxn>
              <a:cxn ang="T8">
                <a:pos x="T4" y="T5"/>
              </a:cxn>
            </a:cxnLst>
            <a:rect l="T9" t="T10" r="T11" b="T12"/>
            <a:pathLst>
              <a:path w="21600" h="15790" fill="none" extrusionOk="0">
                <a:moveTo>
                  <a:pt x="14738" y="0"/>
                </a:moveTo>
                <a:cubicBezTo>
                  <a:pt x="19115" y="4085"/>
                  <a:pt x="21600" y="9803"/>
                  <a:pt x="21600" y="15790"/>
                </a:cubicBezTo>
              </a:path>
              <a:path w="21600" h="15790" stroke="0" extrusionOk="0">
                <a:moveTo>
                  <a:pt x="14738" y="0"/>
                </a:moveTo>
                <a:cubicBezTo>
                  <a:pt x="19115" y="4085"/>
                  <a:pt x="21600" y="9803"/>
                  <a:pt x="21600" y="15790"/>
                </a:cubicBezTo>
                <a:lnTo>
                  <a:pt x="0" y="15790"/>
                </a:lnTo>
                <a:lnTo>
                  <a:pt x="14738" y="0"/>
                </a:lnTo>
                <a:close/>
              </a:path>
            </a:pathLst>
          </a:custGeom>
          <a:noFill/>
          <a:ln w="57150">
            <a:solidFill>
              <a:srgbClr val="66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15" name="Text Box 12">
            <a:extLst>
              <a:ext uri="{FF2B5EF4-FFF2-40B4-BE49-F238E27FC236}">
                <a16:creationId xmlns:a16="http://schemas.microsoft.com/office/drawing/2014/main" id="{702BAF89-64A0-4B24-84AD-15B1C150FD60}"/>
              </a:ext>
            </a:extLst>
          </p:cNvPr>
          <p:cNvSpPr txBox="1">
            <a:spLocks noChangeArrowheads="1"/>
          </p:cNvSpPr>
          <p:nvPr/>
        </p:nvSpPr>
        <p:spPr bwMode="auto">
          <a:xfrm>
            <a:off x="5607050" y="5132388"/>
            <a:ext cx="514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AD</a:t>
            </a:r>
          </a:p>
        </p:txBody>
      </p:sp>
      <p:sp>
        <p:nvSpPr>
          <p:cNvPr id="16" name="Text Box 13">
            <a:extLst>
              <a:ext uri="{FF2B5EF4-FFF2-40B4-BE49-F238E27FC236}">
                <a16:creationId xmlns:a16="http://schemas.microsoft.com/office/drawing/2014/main" id="{CBF6F7E2-3D0E-4ACC-8182-2B6E8F4A5260}"/>
              </a:ext>
            </a:extLst>
          </p:cNvPr>
          <p:cNvSpPr txBox="1">
            <a:spLocks noChangeArrowheads="1"/>
          </p:cNvSpPr>
          <p:nvPr/>
        </p:nvSpPr>
        <p:spPr bwMode="auto">
          <a:xfrm>
            <a:off x="5410200" y="1752600"/>
            <a:ext cx="5857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AS</a:t>
            </a:r>
            <a:r>
              <a:rPr lang="en-US" altLang="cs-CZ" sz="1800" b="1" baseline="-25000"/>
              <a:t>1</a:t>
            </a:r>
          </a:p>
        </p:txBody>
      </p:sp>
      <p:sp>
        <p:nvSpPr>
          <p:cNvPr id="17" name="Text Box 15">
            <a:extLst>
              <a:ext uri="{FF2B5EF4-FFF2-40B4-BE49-F238E27FC236}">
                <a16:creationId xmlns:a16="http://schemas.microsoft.com/office/drawing/2014/main" id="{2C606E61-9D3D-4E8B-8E88-6BAE898407ED}"/>
              </a:ext>
            </a:extLst>
          </p:cNvPr>
          <p:cNvSpPr txBox="1">
            <a:spLocks noChangeArrowheads="1"/>
          </p:cNvSpPr>
          <p:nvPr/>
        </p:nvSpPr>
        <p:spPr bwMode="auto">
          <a:xfrm>
            <a:off x="1527175" y="3849688"/>
            <a:ext cx="4206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P</a:t>
            </a:r>
            <a:r>
              <a:rPr lang="en-US" altLang="cs-CZ" sz="1800" b="1" i="1" baseline="-25000"/>
              <a:t>1</a:t>
            </a:r>
          </a:p>
        </p:txBody>
      </p:sp>
      <p:sp>
        <p:nvSpPr>
          <p:cNvPr id="18" name="Text Box 16">
            <a:extLst>
              <a:ext uri="{FF2B5EF4-FFF2-40B4-BE49-F238E27FC236}">
                <a16:creationId xmlns:a16="http://schemas.microsoft.com/office/drawing/2014/main" id="{6506AA2B-6264-4671-98D8-3AF016D5050F}"/>
              </a:ext>
            </a:extLst>
          </p:cNvPr>
          <p:cNvSpPr txBox="1">
            <a:spLocks noChangeArrowheads="1"/>
          </p:cNvSpPr>
          <p:nvPr/>
        </p:nvSpPr>
        <p:spPr bwMode="auto">
          <a:xfrm>
            <a:off x="1517650" y="3306763"/>
            <a:ext cx="4206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P</a:t>
            </a:r>
            <a:r>
              <a:rPr lang="en-US" altLang="cs-CZ" sz="1800" b="1" i="1" baseline="-25000"/>
              <a:t>2</a:t>
            </a:r>
          </a:p>
        </p:txBody>
      </p:sp>
      <p:sp>
        <p:nvSpPr>
          <p:cNvPr id="19" name="Text Box 18">
            <a:extLst>
              <a:ext uri="{FF2B5EF4-FFF2-40B4-BE49-F238E27FC236}">
                <a16:creationId xmlns:a16="http://schemas.microsoft.com/office/drawing/2014/main" id="{A0A57EB5-7656-45F7-AE7E-0FB9E5315D7E}"/>
              </a:ext>
            </a:extLst>
          </p:cNvPr>
          <p:cNvSpPr txBox="1">
            <a:spLocks noChangeArrowheads="1"/>
          </p:cNvSpPr>
          <p:nvPr/>
        </p:nvSpPr>
        <p:spPr bwMode="auto">
          <a:xfrm>
            <a:off x="3875088" y="5821363"/>
            <a:ext cx="4460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Q</a:t>
            </a:r>
            <a:r>
              <a:rPr lang="en-US" altLang="cs-CZ" sz="1800" b="1" i="1" baseline="-25000"/>
              <a:t>1</a:t>
            </a:r>
          </a:p>
        </p:txBody>
      </p:sp>
      <p:sp>
        <p:nvSpPr>
          <p:cNvPr id="20" name="Text Box 19">
            <a:extLst>
              <a:ext uri="{FF2B5EF4-FFF2-40B4-BE49-F238E27FC236}">
                <a16:creationId xmlns:a16="http://schemas.microsoft.com/office/drawing/2014/main" id="{81246C43-BBF6-406B-B47D-24A68FBCA2B1}"/>
              </a:ext>
            </a:extLst>
          </p:cNvPr>
          <p:cNvSpPr txBox="1">
            <a:spLocks noChangeArrowheads="1"/>
          </p:cNvSpPr>
          <p:nvPr/>
        </p:nvSpPr>
        <p:spPr bwMode="auto">
          <a:xfrm>
            <a:off x="4256088" y="5821363"/>
            <a:ext cx="4127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Q</a:t>
            </a:r>
            <a:r>
              <a:rPr lang="en-US" altLang="cs-CZ" sz="1800" b="1" i="1" baseline="-25000"/>
              <a:t>f</a:t>
            </a:r>
          </a:p>
        </p:txBody>
      </p:sp>
      <p:sp>
        <p:nvSpPr>
          <p:cNvPr id="21" name="AutoShape 21">
            <a:extLst>
              <a:ext uri="{FF2B5EF4-FFF2-40B4-BE49-F238E27FC236}">
                <a16:creationId xmlns:a16="http://schemas.microsoft.com/office/drawing/2014/main" id="{685566D9-333C-4292-AE0B-3C7E0434BF2A}"/>
              </a:ext>
            </a:extLst>
          </p:cNvPr>
          <p:cNvSpPr>
            <a:spLocks noChangeArrowheads="1"/>
          </p:cNvSpPr>
          <p:nvPr/>
        </p:nvSpPr>
        <p:spPr bwMode="auto">
          <a:xfrm flipH="1">
            <a:off x="4906963" y="2341563"/>
            <a:ext cx="523875" cy="512762"/>
          </a:xfrm>
          <a:prstGeom prst="rightArrow">
            <a:avLst>
              <a:gd name="adj1" fmla="val 50000"/>
              <a:gd name="adj2" fmla="val 25542"/>
            </a:avLst>
          </a:prstGeom>
          <a:solidFill>
            <a:srgbClr val="990033">
              <a:alpha val="59999"/>
            </a:srgbClr>
          </a:solidFill>
          <a:ln w="9525">
            <a:solidFill>
              <a:srgbClr val="990033"/>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2" name="Line 25">
            <a:extLst>
              <a:ext uri="{FF2B5EF4-FFF2-40B4-BE49-F238E27FC236}">
                <a16:creationId xmlns:a16="http://schemas.microsoft.com/office/drawing/2014/main" id="{C47A44B8-55A0-4977-9FB4-167730DD72BD}"/>
              </a:ext>
            </a:extLst>
          </p:cNvPr>
          <p:cNvSpPr>
            <a:spLocks noChangeShapeType="1"/>
          </p:cNvSpPr>
          <p:nvPr/>
        </p:nvSpPr>
        <p:spPr bwMode="auto">
          <a:xfrm>
            <a:off x="1981200" y="4046538"/>
            <a:ext cx="2468563"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3" name="Oval 26">
            <a:extLst>
              <a:ext uri="{FF2B5EF4-FFF2-40B4-BE49-F238E27FC236}">
                <a16:creationId xmlns:a16="http://schemas.microsoft.com/office/drawing/2014/main" id="{7F1AB5FE-E09B-41D1-AA1B-4D61168F8A39}"/>
              </a:ext>
            </a:extLst>
          </p:cNvPr>
          <p:cNvSpPr>
            <a:spLocks noChangeArrowheads="1"/>
          </p:cNvSpPr>
          <p:nvPr/>
        </p:nvSpPr>
        <p:spPr bwMode="auto">
          <a:xfrm>
            <a:off x="4383088" y="3970338"/>
            <a:ext cx="136525" cy="136525"/>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5" name="Arc 30">
            <a:extLst>
              <a:ext uri="{FF2B5EF4-FFF2-40B4-BE49-F238E27FC236}">
                <a16:creationId xmlns:a16="http://schemas.microsoft.com/office/drawing/2014/main" id="{FB278E0C-7F38-4E2A-B25C-4FD7E2F9A8F0}"/>
              </a:ext>
            </a:extLst>
          </p:cNvPr>
          <p:cNvSpPr>
            <a:spLocks/>
          </p:cNvSpPr>
          <p:nvPr/>
        </p:nvSpPr>
        <p:spPr bwMode="auto">
          <a:xfrm rot="21312619" flipV="1">
            <a:off x="2124075" y="1287463"/>
            <a:ext cx="3074988" cy="2813050"/>
          </a:xfrm>
          <a:custGeom>
            <a:avLst/>
            <a:gdLst>
              <a:gd name="T0" fmla="*/ 0 w 20965"/>
              <a:gd name="T1" fmla="*/ 0 h 21600"/>
              <a:gd name="T2" fmla="*/ 2147483646 w 20965"/>
              <a:gd name="T3" fmla="*/ 2147483646 h 21600"/>
              <a:gd name="T4" fmla="*/ 0 w 20965"/>
              <a:gd name="T5" fmla="*/ 2147483646 h 21600"/>
              <a:gd name="T6" fmla="*/ 0 60000 65536"/>
              <a:gd name="T7" fmla="*/ 0 60000 65536"/>
              <a:gd name="T8" fmla="*/ 0 60000 65536"/>
              <a:gd name="T9" fmla="*/ 0 w 20965"/>
              <a:gd name="T10" fmla="*/ 0 h 21600"/>
              <a:gd name="T11" fmla="*/ 20965 w 20965"/>
              <a:gd name="T12" fmla="*/ 21600 h 21600"/>
            </a:gdLst>
            <a:ahLst/>
            <a:cxnLst>
              <a:cxn ang="T6">
                <a:pos x="T0" y="T1"/>
              </a:cxn>
              <a:cxn ang="T7">
                <a:pos x="T2" y="T3"/>
              </a:cxn>
              <a:cxn ang="T8">
                <a:pos x="T4" y="T5"/>
              </a:cxn>
            </a:cxnLst>
            <a:rect l="T9" t="T10" r="T11" b="T12"/>
            <a:pathLst>
              <a:path w="20965" h="21600" fill="none" extrusionOk="0">
                <a:moveTo>
                  <a:pt x="-1" y="0"/>
                </a:moveTo>
                <a:cubicBezTo>
                  <a:pt x="9927" y="0"/>
                  <a:pt x="18576" y="6766"/>
                  <a:pt x="20965" y="16402"/>
                </a:cubicBezTo>
              </a:path>
              <a:path w="20965" h="21600" stroke="0" extrusionOk="0">
                <a:moveTo>
                  <a:pt x="-1" y="0"/>
                </a:moveTo>
                <a:cubicBezTo>
                  <a:pt x="9927" y="0"/>
                  <a:pt x="18576" y="6766"/>
                  <a:pt x="20965" y="16402"/>
                </a:cubicBezTo>
                <a:lnTo>
                  <a:pt x="0" y="21600"/>
                </a:lnTo>
                <a:lnTo>
                  <a:pt x="-1" y="0"/>
                </a:lnTo>
                <a:close/>
              </a:path>
            </a:pathLst>
          </a:custGeom>
          <a:noFill/>
          <a:ln w="57150">
            <a:solidFill>
              <a:srgbClr val="9900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cs-CZ"/>
          </a:p>
        </p:txBody>
      </p:sp>
      <p:sp>
        <p:nvSpPr>
          <p:cNvPr id="26" name="Oval 22">
            <a:extLst>
              <a:ext uri="{FF2B5EF4-FFF2-40B4-BE49-F238E27FC236}">
                <a16:creationId xmlns:a16="http://schemas.microsoft.com/office/drawing/2014/main" id="{F8EA6173-599C-4E01-A7D7-168E0D327ADE}"/>
              </a:ext>
            </a:extLst>
          </p:cNvPr>
          <p:cNvSpPr>
            <a:spLocks noChangeArrowheads="1"/>
          </p:cNvSpPr>
          <p:nvPr/>
        </p:nvSpPr>
        <p:spPr bwMode="auto">
          <a:xfrm>
            <a:off x="4035425" y="3429000"/>
            <a:ext cx="136525" cy="136525"/>
          </a:xfrm>
          <a:prstGeom prst="ellipse">
            <a:avLst/>
          </a:prstGeom>
          <a:solidFill>
            <a:schemeClr val="bg1"/>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27" name="Text Box 32">
            <a:extLst>
              <a:ext uri="{FF2B5EF4-FFF2-40B4-BE49-F238E27FC236}">
                <a16:creationId xmlns:a16="http://schemas.microsoft.com/office/drawing/2014/main" id="{231696CF-9F48-4D0E-804E-6041E8BD1C57}"/>
              </a:ext>
            </a:extLst>
          </p:cNvPr>
          <p:cNvSpPr txBox="1">
            <a:spLocks noChangeArrowheads="1"/>
          </p:cNvSpPr>
          <p:nvPr/>
        </p:nvSpPr>
        <p:spPr bwMode="auto">
          <a:xfrm>
            <a:off x="4953000" y="1538288"/>
            <a:ext cx="5857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AS</a:t>
            </a:r>
            <a:r>
              <a:rPr lang="en-US" altLang="cs-CZ" sz="1800" b="1" baseline="-25000"/>
              <a:t>2</a:t>
            </a:r>
          </a:p>
        </p:txBody>
      </p:sp>
      <p:sp>
        <p:nvSpPr>
          <p:cNvPr id="28" name="Text Box 33">
            <a:extLst>
              <a:ext uri="{FF2B5EF4-FFF2-40B4-BE49-F238E27FC236}">
                <a16:creationId xmlns:a16="http://schemas.microsoft.com/office/drawing/2014/main" id="{99EFE3F3-2D1C-4A83-9B13-5FA7C5D4D79A}"/>
              </a:ext>
            </a:extLst>
          </p:cNvPr>
          <p:cNvSpPr txBox="1">
            <a:spLocks noChangeArrowheads="1"/>
          </p:cNvSpPr>
          <p:nvPr/>
        </p:nvSpPr>
        <p:spPr bwMode="auto">
          <a:xfrm>
            <a:off x="4340225" y="3646488"/>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a</a:t>
            </a:r>
          </a:p>
        </p:txBody>
      </p:sp>
      <p:sp>
        <p:nvSpPr>
          <p:cNvPr id="29" name="Text Box 34">
            <a:extLst>
              <a:ext uri="{FF2B5EF4-FFF2-40B4-BE49-F238E27FC236}">
                <a16:creationId xmlns:a16="http://schemas.microsoft.com/office/drawing/2014/main" id="{860E684C-921D-4620-B342-5FA36761E328}"/>
              </a:ext>
            </a:extLst>
          </p:cNvPr>
          <p:cNvSpPr txBox="1">
            <a:spLocks noChangeArrowheads="1"/>
          </p:cNvSpPr>
          <p:nvPr/>
        </p:nvSpPr>
        <p:spPr bwMode="auto">
          <a:xfrm>
            <a:off x="3989388" y="3070225"/>
            <a:ext cx="32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i="1"/>
              <a:t>b</a:t>
            </a:r>
          </a:p>
        </p:txBody>
      </p:sp>
      <p:sp>
        <p:nvSpPr>
          <p:cNvPr id="30" name="Text Box 15">
            <a:extLst>
              <a:ext uri="{FF2B5EF4-FFF2-40B4-BE49-F238E27FC236}">
                <a16:creationId xmlns:a16="http://schemas.microsoft.com/office/drawing/2014/main" id="{9F3471C3-2D9C-48B3-AC15-7F8A6EDDDFE5}"/>
              </a:ext>
            </a:extLst>
          </p:cNvPr>
          <p:cNvSpPr txBox="1">
            <a:spLocks noChangeArrowheads="1"/>
          </p:cNvSpPr>
          <p:nvPr/>
        </p:nvSpPr>
        <p:spPr bwMode="auto">
          <a:xfrm>
            <a:off x="1676400" y="5802313"/>
            <a:ext cx="2825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800" b="1"/>
              <a:t>0</a:t>
            </a:r>
          </a:p>
        </p:txBody>
      </p:sp>
      <p:sp>
        <p:nvSpPr>
          <p:cNvPr id="51230" name="Text Box 7">
            <a:extLst>
              <a:ext uri="{FF2B5EF4-FFF2-40B4-BE49-F238E27FC236}">
                <a16:creationId xmlns:a16="http://schemas.microsoft.com/office/drawing/2014/main" id="{2A8C0887-F61A-41DF-ACD4-68D45EAF5F8E}"/>
              </a:ext>
            </a:extLst>
          </p:cNvPr>
          <p:cNvSpPr txBox="1">
            <a:spLocks noChangeArrowheads="1"/>
          </p:cNvSpPr>
          <p:nvPr/>
        </p:nvSpPr>
        <p:spPr bwMode="auto">
          <a:xfrm>
            <a:off x="0" y="6583363"/>
            <a:ext cx="53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LO4</a:t>
            </a:r>
          </a:p>
        </p:txBody>
      </p:sp>
      <p:sp>
        <p:nvSpPr>
          <p:cNvPr id="51231" name="Text Box 11">
            <a:extLst>
              <a:ext uri="{FF2B5EF4-FFF2-40B4-BE49-F238E27FC236}">
                <a16:creationId xmlns:a16="http://schemas.microsoft.com/office/drawing/2014/main" id="{75ACEEE2-5EBB-45A4-ACEB-629AB361C764}"/>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29-</a:t>
            </a:r>
            <a:fld id="{DEA0A343-EBD2-464D-85B6-59AD241095D6}"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36</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par>
                                <p:cTn id="9" presetID="53" presetClass="entr" presetSubtype="16"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cTn>
                              </p:par>
                            </p:childTnLst>
                          </p:cTn>
                        </p:par>
                        <p:par>
                          <p:cTn id="14" fill="hold" nodeType="afterGroup">
                            <p:stCondLst>
                              <p:cond delay="500"/>
                            </p:stCondLst>
                            <p:childTnLst>
                              <p:par>
                                <p:cTn id="15" presetID="23" presetClass="entr" presetSubtype="16"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fill="hold"/>
                                        <p:tgtEl>
                                          <p:spTgt spid="8"/>
                                        </p:tgtEl>
                                        <p:attrNameLst>
                                          <p:attrName>ppt_w</p:attrName>
                                        </p:attrNameLst>
                                      </p:cBhvr>
                                      <p:tavLst>
                                        <p:tav tm="0">
                                          <p:val>
                                            <p:fltVal val="0"/>
                                          </p:val>
                                        </p:tav>
                                        <p:tav tm="100000">
                                          <p:val>
                                            <p:strVal val="#ppt_w"/>
                                          </p:val>
                                        </p:tav>
                                      </p:tavLst>
                                    </p:anim>
                                    <p:anim calcmode="lin" valueType="num">
                                      <p:cBhvr>
                                        <p:cTn id="18" dur="500" fill="hold"/>
                                        <p:tgtEl>
                                          <p:spTgt spid="8"/>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000"/>
                            </p:stCondLst>
                            <p:childTnLst>
                              <p:par>
                                <p:cTn id="20" presetID="23" presetClass="entr" presetSubtype="16" fill="hold" grpId="0" nodeType="after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childTnLst>
                                </p:cTn>
                              </p:par>
                              <p:par>
                                <p:cTn id="24" presetID="23" presetClass="entr" presetSubtype="16" fill="hold" grpId="0" nodeType="withEffect">
                                  <p:stCondLst>
                                    <p:cond delay="0"/>
                                  </p:stCondLst>
                                  <p:childTnLst>
                                    <p:set>
                                      <p:cBhvr>
                                        <p:cTn id="25" dur="1" fill="hold">
                                          <p:stCondLst>
                                            <p:cond delay="0"/>
                                          </p:stCondLst>
                                        </p:cTn>
                                        <p:tgtEl>
                                          <p:spTgt spid="30"/>
                                        </p:tgtEl>
                                        <p:attrNameLst>
                                          <p:attrName>style.visibility</p:attrName>
                                        </p:attrNameLst>
                                      </p:cBhvr>
                                      <p:to>
                                        <p:strVal val="visible"/>
                                      </p:to>
                                    </p:set>
                                    <p:anim calcmode="lin" valueType="num">
                                      <p:cBhvr>
                                        <p:cTn id="26" dur="500" fill="hold"/>
                                        <p:tgtEl>
                                          <p:spTgt spid="30"/>
                                        </p:tgtEl>
                                        <p:attrNameLst>
                                          <p:attrName>ppt_w</p:attrName>
                                        </p:attrNameLst>
                                      </p:cBhvr>
                                      <p:tavLst>
                                        <p:tav tm="0">
                                          <p:val>
                                            <p:fltVal val="0"/>
                                          </p:val>
                                        </p:tav>
                                        <p:tav tm="100000">
                                          <p:val>
                                            <p:strVal val="#ppt_w"/>
                                          </p:val>
                                        </p:tav>
                                      </p:tavLst>
                                    </p:anim>
                                    <p:anim calcmode="lin" valueType="num">
                                      <p:cBhvr>
                                        <p:cTn id="27" dur="500" fill="hold"/>
                                        <p:tgtEl>
                                          <p:spTgt spid="30"/>
                                        </p:tgtEl>
                                        <p:attrNameLst>
                                          <p:attrName>ppt_h</p:attrName>
                                        </p:attrNameLst>
                                      </p:cBhvr>
                                      <p:tavLst>
                                        <p:tav tm="0">
                                          <p:val>
                                            <p:fltVal val="0"/>
                                          </p:val>
                                        </p:tav>
                                        <p:tav tm="100000">
                                          <p:val>
                                            <p:strVal val="#ppt_h"/>
                                          </p:val>
                                        </p:tav>
                                      </p:tavLst>
                                    </p:anim>
                                  </p:childTnLst>
                                </p:cTn>
                              </p:par>
                            </p:childTnLst>
                          </p:cTn>
                        </p:par>
                        <p:par>
                          <p:cTn id="28" fill="hold" nodeType="afterGroup">
                            <p:stCondLst>
                              <p:cond delay="1500"/>
                            </p:stCondLst>
                            <p:childTnLst>
                              <p:par>
                                <p:cTn id="29" presetID="22" presetClass="entr" presetSubtype="1" fill="hold" nodeType="after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wipe(up)">
                                      <p:cBhvr>
                                        <p:cTn id="31" dur="500"/>
                                        <p:tgtEl>
                                          <p:spTgt spid="14"/>
                                        </p:tgtEl>
                                      </p:cBhvr>
                                    </p:animEffect>
                                  </p:childTnLst>
                                </p:cTn>
                              </p:par>
                            </p:childTnLst>
                          </p:cTn>
                        </p:par>
                        <p:par>
                          <p:cTn id="32" fill="hold" nodeType="afterGroup">
                            <p:stCondLst>
                              <p:cond delay="2000"/>
                            </p:stCondLst>
                            <p:childTnLst>
                              <p:par>
                                <p:cTn id="33" presetID="1" presetClass="entr" presetSubtype="0" fill="hold" grpId="0" nodeType="after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par>
                          <p:cTn id="35" fill="hold" nodeType="afterGroup">
                            <p:stCondLst>
                              <p:cond delay="2000"/>
                            </p:stCondLst>
                            <p:childTnLst>
                              <p:par>
                                <p:cTn id="36" presetID="22" presetClass="entr" presetSubtype="8" fill="hold" nodeType="after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wipe(left)">
                                      <p:cBhvr>
                                        <p:cTn id="38" dur="500"/>
                                        <p:tgtEl>
                                          <p:spTgt spid="13"/>
                                        </p:tgtEl>
                                      </p:cBhvr>
                                    </p:animEffect>
                                  </p:childTnLst>
                                </p:cTn>
                              </p:par>
                            </p:childTnLst>
                          </p:cTn>
                        </p:par>
                        <p:par>
                          <p:cTn id="39" fill="hold" nodeType="afterGroup">
                            <p:stCondLst>
                              <p:cond delay="2500"/>
                            </p:stCondLst>
                            <p:childTnLst>
                              <p:par>
                                <p:cTn id="40" presetID="1" presetClass="entr" presetSubtype="0" fill="hold" grpId="0" nodeType="afterEffect">
                                  <p:stCondLst>
                                    <p:cond delay="0"/>
                                  </p:stCondLst>
                                  <p:childTnLst>
                                    <p:set>
                                      <p:cBhvr>
                                        <p:cTn id="41" dur="1" fill="hold">
                                          <p:stCondLst>
                                            <p:cond delay="0"/>
                                          </p:stCondLst>
                                        </p:cTn>
                                        <p:tgtEl>
                                          <p:spTgt spid="16"/>
                                        </p:tgtEl>
                                        <p:attrNameLst>
                                          <p:attrName>style.visibility</p:attrName>
                                        </p:attrNameLst>
                                      </p:cBhvr>
                                      <p:to>
                                        <p:strVal val="visible"/>
                                      </p:to>
                                    </p:set>
                                  </p:childTnLst>
                                </p:cTn>
                              </p:par>
                            </p:childTnLst>
                          </p:cTn>
                        </p:par>
                        <p:par>
                          <p:cTn id="42" fill="hold" nodeType="afterGroup">
                            <p:stCondLst>
                              <p:cond delay="2500"/>
                            </p:stCondLst>
                            <p:childTnLst>
                              <p:par>
                                <p:cTn id="43" presetID="1" presetClass="entr" presetSubtype="0" fill="hold" grpId="0" nodeType="afterEffect">
                                  <p:stCondLst>
                                    <p:cond delay="0"/>
                                  </p:stCondLst>
                                  <p:childTnLst>
                                    <p:set>
                                      <p:cBhvr>
                                        <p:cTn id="44" dur="1" fill="hold">
                                          <p:stCondLst>
                                            <p:cond delay="0"/>
                                          </p:stCondLst>
                                        </p:cTn>
                                        <p:tgtEl>
                                          <p:spTgt spid="2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8"/>
                                        </p:tgtEl>
                                        <p:attrNameLst>
                                          <p:attrName>style.visibility</p:attrName>
                                        </p:attrNameLst>
                                      </p:cBhvr>
                                      <p:to>
                                        <p:strVal val="visible"/>
                                      </p:to>
                                    </p:set>
                                  </p:childTnLst>
                                </p:cTn>
                              </p:par>
                            </p:childTnLst>
                          </p:cTn>
                        </p:par>
                        <p:par>
                          <p:cTn id="47" fill="hold" nodeType="afterGroup">
                            <p:stCondLst>
                              <p:cond delay="2500"/>
                            </p:stCondLst>
                            <p:childTnLst>
                              <p:par>
                                <p:cTn id="48" presetID="22" presetClass="entr" presetSubtype="1" fill="hold" nodeType="after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wipe(up)">
                                      <p:cBhvr>
                                        <p:cTn id="50" dur="500"/>
                                        <p:tgtEl>
                                          <p:spTgt spid="11"/>
                                        </p:tgtEl>
                                      </p:cBhvr>
                                    </p:animEffect>
                                  </p:childTnLst>
                                </p:cTn>
                              </p:par>
                              <p:par>
                                <p:cTn id="51" presetID="22" presetClass="entr" presetSubtype="2" fill="hold" nodeType="with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wipe(right)">
                                      <p:cBhvr>
                                        <p:cTn id="53" dur="500"/>
                                        <p:tgtEl>
                                          <p:spTgt spid="22"/>
                                        </p:tgtEl>
                                      </p:cBhvr>
                                    </p:animEffect>
                                  </p:childTnLst>
                                </p:cTn>
                              </p:par>
                            </p:childTnLst>
                          </p:cTn>
                        </p:par>
                        <p:par>
                          <p:cTn id="54" fill="hold" nodeType="afterGroup">
                            <p:stCondLst>
                              <p:cond delay="3000"/>
                            </p:stCondLst>
                            <p:childTnLst>
                              <p:par>
                                <p:cTn id="55" presetID="1" presetClass="entr" presetSubtype="0" fill="hold" grpId="0" nodeType="afterEffect">
                                  <p:stCondLst>
                                    <p:cond delay="0"/>
                                  </p:stCondLst>
                                  <p:childTnLst>
                                    <p:set>
                                      <p:cBhvr>
                                        <p:cTn id="56" dur="1" fill="hold">
                                          <p:stCondLst>
                                            <p:cond delay="0"/>
                                          </p:stCondLst>
                                        </p:cTn>
                                        <p:tgtEl>
                                          <p:spTgt spid="2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7"/>
                                        </p:tgtEl>
                                        <p:attrNameLst>
                                          <p:attrName>style.visibility</p:attrName>
                                        </p:attrNameLst>
                                      </p:cBhvr>
                                      <p:to>
                                        <p:strVal val="visible"/>
                                      </p:to>
                                    </p:set>
                                  </p:childTnLst>
                                </p:cTn>
                              </p:par>
                            </p:childTnLst>
                          </p:cTn>
                        </p:par>
                        <p:par>
                          <p:cTn id="59" fill="hold" nodeType="afterGroup">
                            <p:stCondLst>
                              <p:cond delay="3000"/>
                            </p:stCondLst>
                            <p:childTnLst>
                              <p:par>
                                <p:cTn id="60" presetID="22" presetClass="entr" presetSubtype="2" fill="hold" grpId="0" nodeType="after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wipe(right)">
                                      <p:cBhvr>
                                        <p:cTn id="62" dur="1000"/>
                                        <p:tgtEl>
                                          <p:spTgt spid="21"/>
                                        </p:tgtEl>
                                      </p:cBhvr>
                                    </p:animEffect>
                                  </p:childTnLst>
                                </p:cTn>
                              </p:par>
                            </p:childTnLst>
                          </p:cTn>
                        </p:par>
                        <p:par>
                          <p:cTn id="63" fill="hold" nodeType="afterGroup">
                            <p:stCondLst>
                              <p:cond delay="4000"/>
                            </p:stCondLst>
                            <p:childTnLst>
                              <p:par>
                                <p:cTn id="64" presetID="1" presetClass="entr" presetSubtype="0" fill="hold" nodeType="afterEffect">
                                  <p:stCondLst>
                                    <p:cond delay="0"/>
                                  </p:stCondLst>
                                  <p:childTnLst>
                                    <p:set>
                                      <p:cBhvr>
                                        <p:cTn id="65" dur="1" fill="hold">
                                          <p:stCondLst>
                                            <p:cond delay="0"/>
                                          </p:stCondLst>
                                        </p:cTn>
                                        <p:tgtEl>
                                          <p:spTgt spid="25"/>
                                        </p:tgtEl>
                                        <p:attrNameLst>
                                          <p:attrName>style.visibility</p:attrName>
                                        </p:attrNameLst>
                                      </p:cBhvr>
                                      <p:to>
                                        <p:strVal val="visible"/>
                                      </p:to>
                                    </p:set>
                                  </p:childTnLst>
                                </p:cTn>
                              </p:par>
                            </p:childTnLst>
                          </p:cTn>
                        </p:par>
                        <p:par>
                          <p:cTn id="66" fill="hold" nodeType="afterGroup">
                            <p:stCondLst>
                              <p:cond delay="4000"/>
                            </p:stCondLst>
                            <p:childTnLst>
                              <p:par>
                                <p:cTn id="67" presetID="35" presetClass="path" presetSubtype="0" accel="50000" decel="50000" fill="hold" nodeType="afterEffect">
                                  <p:stCondLst>
                                    <p:cond delay="0"/>
                                  </p:stCondLst>
                                  <p:childTnLst>
                                    <p:animMotion origin="layout" path="M 0.04427 0.05829 L -0.00312 0.00416 " pathEditMode="relative" rAng="0" ptsTypes="AA">
                                      <p:cBhvr>
                                        <p:cTn id="68" dur="2000" fill="hold"/>
                                        <p:tgtEl>
                                          <p:spTgt spid="25"/>
                                        </p:tgtEl>
                                        <p:attrNameLst>
                                          <p:attrName>ppt_x</p:attrName>
                                          <p:attrName>ppt_y</p:attrName>
                                        </p:attrNameLst>
                                      </p:cBhvr>
                                      <p:rCtr x="-240000" y="-270000"/>
                                    </p:animMotion>
                                  </p:childTnLst>
                                </p:cTn>
                              </p:par>
                            </p:childTnLst>
                          </p:cTn>
                        </p:par>
                        <p:par>
                          <p:cTn id="69" fill="hold" nodeType="afterGroup">
                            <p:stCondLst>
                              <p:cond delay="6000"/>
                            </p:stCondLst>
                            <p:childTnLst>
                              <p:par>
                                <p:cTn id="70" presetID="1" presetClass="entr" presetSubtype="0" fill="hold" grpId="1" nodeType="afterEffect">
                                  <p:stCondLst>
                                    <p:cond delay="0"/>
                                  </p:stCondLst>
                                  <p:childTnLst>
                                    <p:set>
                                      <p:cBhvr>
                                        <p:cTn id="71" dur="1" fill="hold">
                                          <p:stCondLst>
                                            <p:cond delay="0"/>
                                          </p:stCondLst>
                                        </p:cTn>
                                        <p:tgtEl>
                                          <p:spTgt spid="27"/>
                                        </p:tgtEl>
                                        <p:attrNameLst>
                                          <p:attrName>style.visibility</p:attrName>
                                        </p:attrNameLst>
                                      </p:cBhvr>
                                      <p:to>
                                        <p:strVal val="visible"/>
                                      </p:to>
                                    </p:set>
                                  </p:childTnLst>
                                </p:cTn>
                              </p:par>
                            </p:childTnLst>
                          </p:cTn>
                        </p:par>
                        <p:par>
                          <p:cTn id="72" fill="hold" nodeType="afterGroup">
                            <p:stCondLst>
                              <p:cond delay="6000"/>
                            </p:stCondLst>
                            <p:childTnLst>
                              <p:par>
                                <p:cTn id="73" presetID="1" presetClass="entr" presetSubtype="0" fill="hold" grpId="0" nodeType="afterEffect">
                                  <p:stCondLst>
                                    <p:cond delay="0"/>
                                  </p:stCondLst>
                                  <p:childTnLst>
                                    <p:set>
                                      <p:cBhvr>
                                        <p:cTn id="74" dur="1" fill="hold">
                                          <p:stCondLst>
                                            <p:cond delay="0"/>
                                          </p:stCondLst>
                                        </p:cTn>
                                        <p:tgtEl>
                                          <p:spTgt spid="26"/>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9"/>
                                        </p:tgtEl>
                                        <p:attrNameLst>
                                          <p:attrName>style.visibility</p:attrName>
                                        </p:attrNameLst>
                                      </p:cBhvr>
                                      <p:to>
                                        <p:strVal val="visible"/>
                                      </p:to>
                                    </p:set>
                                  </p:childTnLst>
                                </p:cTn>
                              </p:par>
                            </p:childTnLst>
                          </p:cTn>
                        </p:par>
                        <p:par>
                          <p:cTn id="77" fill="hold" nodeType="afterGroup">
                            <p:stCondLst>
                              <p:cond delay="6000"/>
                            </p:stCondLst>
                            <p:childTnLst>
                              <p:par>
                                <p:cTn id="78" presetID="22" presetClass="entr" presetSubtype="1" fill="hold" nodeType="afterEffect">
                                  <p:stCondLst>
                                    <p:cond delay="0"/>
                                  </p:stCondLst>
                                  <p:childTnLst>
                                    <p:set>
                                      <p:cBhvr>
                                        <p:cTn id="79" dur="1" fill="hold">
                                          <p:stCondLst>
                                            <p:cond delay="0"/>
                                          </p:stCondLst>
                                        </p:cTn>
                                        <p:tgtEl>
                                          <p:spTgt spid="12"/>
                                        </p:tgtEl>
                                        <p:attrNameLst>
                                          <p:attrName>style.visibility</p:attrName>
                                        </p:attrNameLst>
                                      </p:cBhvr>
                                      <p:to>
                                        <p:strVal val="visible"/>
                                      </p:to>
                                    </p:set>
                                    <p:animEffect transition="in" filter="wipe(up)">
                                      <p:cBhvr>
                                        <p:cTn id="80" dur="500"/>
                                        <p:tgtEl>
                                          <p:spTgt spid="12"/>
                                        </p:tgtEl>
                                      </p:cBhvr>
                                    </p:animEffect>
                                  </p:childTnLst>
                                </p:cTn>
                              </p:par>
                              <p:par>
                                <p:cTn id="81" presetID="22" presetClass="entr" presetSubtype="2" fill="hold" nodeType="withEffect">
                                  <p:stCondLst>
                                    <p:cond delay="0"/>
                                  </p:stCondLst>
                                  <p:childTnLst>
                                    <p:set>
                                      <p:cBhvr>
                                        <p:cTn id="82" dur="1" fill="hold">
                                          <p:stCondLst>
                                            <p:cond delay="0"/>
                                          </p:stCondLst>
                                        </p:cTn>
                                        <p:tgtEl>
                                          <p:spTgt spid="9"/>
                                        </p:tgtEl>
                                        <p:attrNameLst>
                                          <p:attrName>style.visibility</p:attrName>
                                        </p:attrNameLst>
                                      </p:cBhvr>
                                      <p:to>
                                        <p:strVal val="visible"/>
                                      </p:to>
                                    </p:set>
                                    <p:animEffect transition="in" filter="wipe(right)">
                                      <p:cBhvr>
                                        <p:cTn id="83" dur="500"/>
                                        <p:tgtEl>
                                          <p:spTgt spid="9"/>
                                        </p:tgtEl>
                                      </p:cBhvr>
                                    </p:animEffect>
                                  </p:childTnLst>
                                </p:cTn>
                              </p:par>
                              <p:par>
                                <p:cTn id="84" presetID="1" presetClass="entr" presetSubtype="0" fill="hold" grpId="0" nodeType="withEffect">
                                  <p:stCondLst>
                                    <p:cond delay="0"/>
                                  </p:stCondLst>
                                  <p:childTnLst>
                                    <p:set>
                                      <p:cBhvr>
                                        <p:cTn id="85" dur="1" fill="hold">
                                          <p:stCondLst>
                                            <p:cond delay="0"/>
                                          </p:stCondLst>
                                        </p:cTn>
                                        <p:tgtEl>
                                          <p:spTgt spid="19"/>
                                        </p:tgtEl>
                                        <p:attrNameLst>
                                          <p:attrName>style.visibility</p:attrName>
                                        </p:attrNameLst>
                                      </p:cBhvr>
                                      <p:to>
                                        <p:strVal val="visible"/>
                                      </p:to>
                                    </p:set>
                                  </p:childTnLst>
                                </p:cTn>
                              </p:par>
                              <p:par>
                                <p:cTn id="86" presetID="1" presetClass="entr" presetSubtype="0" fill="hold" grpId="0" nodeType="withEffect">
                                  <p:stCondLst>
                                    <p:cond delay="0"/>
                                  </p:stCondLst>
                                  <p:childTnLst>
                                    <p:set>
                                      <p:cBhvr>
                                        <p:cTn id="87" dur="1" fill="hold">
                                          <p:stCondLst>
                                            <p:cond delay="0"/>
                                          </p:stCondLst>
                                        </p:cTn>
                                        <p:tgtEl>
                                          <p:spTgt spid="18"/>
                                        </p:tgtEl>
                                        <p:attrNameLst>
                                          <p:attrName>style.visibility</p:attrName>
                                        </p:attrNameLst>
                                      </p:cBhvr>
                                      <p:to>
                                        <p:strVal val="visible"/>
                                      </p:to>
                                    </p:set>
                                  </p:childTnLst>
                                </p:cTn>
                              </p:par>
                              <p:par>
                                <p:cTn id="88" presetID="22" presetClass="entr" presetSubtype="2" fill="hold" nodeType="withEffect">
                                  <p:stCondLst>
                                    <p:cond delay="0"/>
                                  </p:stCondLst>
                                  <p:childTnLst>
                                    <p:set>
                                      <p:cBhvr>
                                        <p:cTn id="89" dur="1" fill="hold">
                                          <p:stCondLst>
                                            <p:cond delay="0"/>
                                          </p:stCondLst>
                                        </p:cTn>
                                        <p:tgtEl>
                                          <p:spTgt spid="10"/>
                                        </p:tgtEl>
                                        <p:attrNameLst>
                                          <p:attrName>style.visibility</p:attrName>
                                        </p:attrNameLst>
                                      </p:cBhvr>
                                      <p:to>
                                        <p:strVal val="visible"/>
                                      </p:to>
                                    </p:set>
                                    <p:animEffect transition="in" filter="wipe(right)">
                                      <p:cBhvr>
                                        <p:cTn id="90" dur="500"/>
                                        <p:tgtEl>
                                          <p:spTgt spid="10"/>
                                        </p:tgtEl>
                                      </p:cBhvr>
                                    </p:animEffect>
                                  </p:childTnLst>
                                </p:cTn>
                              </p:par>
                            </p:childTnLst>
                          </p:cTn>
                        </p:par>
                        <p:par>
                          <p:cTn id="91" fill="hold" nodeType="afterGroup">
                            <p:stCondLst>
                              <p:cond delay="6500"/>
                            </p:stCondLst>
                            <p:childTnLst>
                              <p:par>
                                <p:cTn id="92" presetID="1" presetClass="entr" presetSubtype="0" fill="hold" grpId="0" nodeType="afterEffect">
                                  <p:stCondLst>
                                    <p:cond delay="0"/>
                                  </p:stCondLst>
                                  <p:childTnLst>
                                    <p:set>
                                      <p:cBhvr>
                                        <p:cTn id="93"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15" grpId="0"/>
      <p:bldP spid="16" grpId="0"/>
      <p:bldP spid="17" grpId="0"/>
      <p:bldP spid="18" grpId="0"/>
      <p:bldP spid="19" grpId="0"/>
      <p:bldP spid="20" grpId="0"/>
      <p:bldP spid="21" grpId="0" animBg="1"/>
      <p:bldP spid="23" grpId="0" animBg="1"/>
      <p:bldP spid="26" grpId="0" animBg="1"/>
      <p:bldP spid="27" grpId="0"/>
      <p:bldP spid="27" grpId="1"/>
      <p:bldP spid="28" grpId="0"/>
      <p:bldP spid="29" grpId="0"/>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8">
            <a:extLst>
              <a:ext uri="{FF2B5EF4-FFF2-40B4-BE49-F238E27FC236}">
                <a16:creationId xmlns:a16="http://schemas.microsoft.com/office/drawing/2014/main" id="{DFCD9E85-5E1A-425F-9128-353AC397338B}"/>
              </a:ext>
            </a:extLst>
          </p:cNvPr>
          <p:cNvSpPr>
            <a:spLocks noChangeArrowheads="1"/>
          </p:cNvSpPr>
          <p:nvPr/>
        </p:nvSpPr>
        <p:spPr bwMode="auto">
          <a:xfrm>
            <a:off x="1031875" y="1544638"/>
            <a:ext cx="2857500" cy="4924425"/>
          </a:xfrm>
          <a:prstGeom prst="rect">
            <a:avLst/>
          </a:prstGeom>
          <a:solidFill>
            <a:srgbClr val="FFEAC1"/>
          </a:solidFill>
          <a:ln w="9525">
            <a:solidFill>
              <a:schemeClr val="tx1"/>
            </a:solidFill>
            <a:miter lim="800000"/>
            <a:headEnd/>
            <a:tailEnd/>
          </a:ln>
        </p:spPr>
        <p:txBody>
          <a:bodyPr wrap="none" anchor="ct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cs-CZ" altLang="cs-CZ" b="0"/>
          </a:p>
        </p:txBody>
      </p:sp>
      <p:sp>
        <p:nvSpPr>
          <p:cNvPr id="10243" name="Rectangle 9">
            <a:extLst>
              <a:ext uri="{FF2B5EF4-FFF2-40B4-BE49-F238E27FC236}">
                <a16:creationId xmlns:a16="http://schemas.microsoft.com/office/drawing/2014/main" id="{88FF0157-20AA-408E-BC7B-BA9B3500269C}"/>
              </a:ext>
            </a:extLst>
          </p:cNvPr>
          <p:cNvSpPr>
            <a:spLocks noChangeArrowheads="1"/>
          </p:cNvSpPr>
          <p:nvPr/>
        </p:nvSpPr>
        <p:spPr bwMode="auto">
          <a:xfrm>
            <a:off x="5146675" y="1544638"/>
            <a:ext cx="2857500" cy="4930775"/>
          </a:xfrm>
          <a:prstGeom prst="rect">
            <a:avLst/>
          </a:prstGeom>
          <a:solidFill>
            <a:srgbClr val="D0F0E0"/>
          </a:solidFill>
          <a:ln w="9525">
            <a:solidFill>
              <a:schemeClr val="tx1"/>
            </a:solidFill>
            <a:miter lim="800000"/>
            <a:headEnd/>
            <a:tailEnd/>
          </a:ln>
        </p:spPr>
        <p:txBody>
          <a:bodyPr wrap="none" anchor="ct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endParaRPr lang="cs-CZ" altLang="cs-CZ" b="0"/>
          </a:p>
        </p:txBody>
      </p:sp>
      <p:sp>
        <p:nvSpPr>
          <p:cNvPr id="10244" name="Text Box 10">
            <a:extLst>
              <a:ext uri="{FF2B5EF4-FFF2-40B4-BE49-F238E27FC236}">
                <a16:creationId xmlns:a16="http://schemas.microsoft.com/office/drawing/2014/main" id="{F87F9DCA-C34F-4C77-BC93-0005F66CAED2}"/>
              </a:ext>
            </a:extLst>
          </p:cNvPr>
          <p:cNvSpPr txBox="1">
            <a:spLocks noChangeArrowheads="1"/>
          </p:cNvSpPr>
          <p:nvPr/>
        </p:nvSpPr>
        <p:spPr bwMode="auto">
          <a:xfrm>
            <a:off x="4286250" y="3116263"/>
            <a:ext cx="579438"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4000">
                <a:solidFill>
                  <a:srgbClr val="000000"/>
                </a:solidFill>
              </a:rPr>
              <a:t>G</a:t>
            </a:r>
          </a:p>
          <a:p>
            <a:pPr eaLnBrk="1" hangingPunct="1"/>
            <a:r>
              <a:rPr lang="en-US" altLang="cs-CZ" sz="4000">
                <a:solidFill>
                  <a:srgbClr val="000000"/>
                </a:solidFill>
              </a:rPr>
              <a:t>D</a:t>
            </a:r>
          </a:p>
          <a:p>
            <a:pPr eaLnBrk="1" hangingPunct="1"/>
            <a:r>
              <a:rPr lang="en-US" altLang="cs-CZ" sz="4000">
                <a:solidFill>
                  <a:srgbClr val="000000"/>
                </a:solidFill>
              </a:rPr>
              <a:t>P</a:t>
            </a:r>
          </a:p>
        </p:txBody>
      </p:sp>
      <p:sp>
        <p:nvSpPr>
          <p:cNvPr id="10245" name="Text Box 11">
            <a:extLst>
              <a:ext uri="{FF2B5EF4-FFF2-40B4-BE49-F238E27FC236}">
                <a16:creationId xmlns:a16="http://schemas.microsoft.com/office/drawing/2014/main" id="{16433FF4-B73C-40DB-B4E3-528116C683EE}"/>
              </a:ext>
            </a:extLst>
          </p:cNvPr>
          <p:cNvSpPr txBox="1">
            <a:spLocks noChangeArrowheads="1"/>
          </p:cNvSpPr>
          <p:nvPr/>
        </p:nvSpPr>
        <p:spPr bwMode="auto">
          <a:xfrm>
            <a:off x="3868738" y="3725863"/>
            <a:ext cx="48101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4000"/>
              <a:t>=</a:t>
            </a:r>
          </a:p>
        </p:txBody>
      </p:sp>
      <p:sp>
        <p:nvSpPr>
          <p:cNvPr id="10246" name="Text Box 12">
            <a:extLst>
              <a:ext uri="{FF2B5EF4-FFF2-40B4-BE49-F238E27FC236}">
                <a16:creationId xmlns:a16="http://schemas.microsoft.com/office/drawing/2014/main" id="{134610B9-7555-444E-B584-CEBB4CE091BE}"/>
              </a:ext>
            </a:extLst>
          </p:cNvPr>
          <p:cNvSpPr txBox="1">
            <a:spLocks noChangeArrowheads="1"/>
          </p:cNvSpPr>
          <p:nvPr/>
        </p:nvSpPr>
        <p:spPr bwMode="auto">
          <a:xfrm>
            <a:off x="4719638" y="3725863"/>
            <a:ext cx="48101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4000"/>
              <a:t>=</a:t>
            </a:r>
          </a:p>
        </p:txBody>
      </p:sp>
      <p:sp>
        <p:nvSpPr>
          <p:cNvPr id="10247" name="Text Box 13">
            <a:extLst>
              <a:ext uri="{FF2B5EF4-FFF2-40B4-BE49-F238E27FC236}">
                <a16:creationId xmlns:a16="http://schemas.microsoft.com/office/drawing/2014/main" id="{70F7B682-634E-4900-876F-04E1AE4C289E}"/>
              </a:ext>
            </a:extLst>
          </p:cNvPr>
          <p:cNvSpPr txBox="1">
            <a:spLocks noChangeArrowheads="1"/>
          </p:cNvSpPr>
          <p:nvPr/>
        </p:nvSpPr>
        <p:spPr bwMode="auto">
          <a:xfrm>
            <a:off x="2079625" y="1976438"/>
            <a:ext cx="704850"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7200">
                <a:solidFill>
                  <a:srgbClr val="000000"/>
                </a:solidFill>
                <a:latin typeface="Times New Roman" panose="02020603050405020304" pitchFamily="18" charset="0"/>
              </a:rPr>
              <a:t>+</a:t>
            </a:r>
          </a:p>
        </p:txBody>
      </p:sp>
      <p:sp>
        <p:nvSpPr>
          <p:cNvPr id="10248" name="Text Box 15">
            <a:extLst>
              <a:ext uri="{FF2B5EF4-FFF2-40B4-BE49-F238E27FC236}">
                <a16:creationId xmlns:a16="http://schemas.microsoft.com/office/drawing/2014/main" id="{11BCB0FF-E77F-4343-8EF2-19D0E10BE5F4}"/>
              </a:ext>
            </a:extLst>
          </p:cNvPr>
          <p:cNvSpPr txBox="1">
            <a:spLocks noChangeArrowheads="1"/>
          </p:cNvSpPr>
          <p:nvPr/>
        </p:nvSpPr>
        <p:spPr bwMode="auto">
          <a:xfrm>
            <a:off x="1138238" y="1584325"/>
            <a:ext cx="2586037"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cs-CZ" sz="2400"/>
              <a:t>Consumption by</a:t>
            </a:r>
          </a:p>
          <a:p>
            <a:pPr algn="ctr" eaLnBrk="1" hangingPunct="1"/>
            <a:r>
              <a:rPr lang="en-US" altLang="cs-CZ" sz="2400"/>
              <a:t>Households</a:t>
            </a:r>
          </a:p>
        </p:txBody>
      </p:sp>
      <p:sp>
        <p:nvSpPr>
          <p:cNvPr id="10249" name="Text Box 16">
            <a:extLst>
              <a:ext uri="{FF2B5EF4-FFF2-40B4-BE49-F238E27FC236}">
                <a16:creationId xmlns:a16="http://schemas.microsoft.com/office/drawing/2014/main" id="{8108F6E4-1707-47C1-AF47-25EBA8AD488A}"/>
              </a:ext>
            </a:extLst>
          </p:cNvPr>
          <p:cNvSpPr txBox="1">
            <a:spLocks noChangeArrowheads="1"/>
          </p:cNvSpPr>
          <p:nvPr/>
        </p:nvSpPr>
        <p:spPr bwMode="auto">
          <a:xfrm>
            <a:off x="1314450" y="2870200"/>
            <a:ext cx="22336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cs-CZ" sz="2400"/>
              <a:t>Investment by</a:t>
            </a:r>
          </a:p>
          <a:p>
            <a:pPr algn="ctr" eaLnBrk="1" hangingPunct="1"/>
            <a:r>
              <a:rPr lang="en-US" altLang="cs-CZ" sz="2400"/>
              <a:t>Businesses</a:t>
            </a:r>
          </a:p>
        </p:txBody>
      </p:sp>
      <p:sp>
        <p:nvSpPr>
          <p:cNvPr id="10250" name="Text Box 17">
            <a:extLst>
              <a:ext uri="{FF2B5EF4-FFF2-40B4-BE49-F238E27FC236}">
                <a16:creationId xmlns:a16="http://schemas.microsoft.com/office/drawing/2014/main" id="{83CCABF4-7754-4B0D-A12D-276054C905F2}"/>
              </a:ext>
            </a:extLst>
          </p:cNvPr>
          <p:cNvSpPr txBox="1">
            <a:spLocks noChangeArrowheads="1"/>
          </p:cNvSpPr>
          <p:nvPr/>
        </p:nvSpPr>
        <p:spPr bwMode="auto">
          <a:xfrm>
            <a:off x="1441450" y="4279900"/>
            <a:ext cx="19796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cs-CZ" sz="2400"/>
              <a:t>Government</a:t>
            </a:r>
          </a:p>
          <a:p>
            <a:pPr algn="ctr" eaLnBrk="1" hangingPunct="1"/>
            <a:r>
              <a:rPr lang="en-US" altLang="cs-CZ" sz="2400"/>
              <a:t>Purchases</a:t>
            </a:r>
          </a:p>
        </p:txBody>
      </p:sp>
      <p:sp>
        <p:nvSpPr>
          <p:cNvPr id="10251" name="Text Box 18">
            <a:extLst>
              <a:ext uri="{FF2B5EF4-FFF2-40B4-BE49-F238E27FC236}">
                <a16:creationId xmlns:a16="http://schemas.microsoft.com/office/drawing/2014/main" id="{D16FF41A-22D9-4E8D-8C7B-3A1CBEED3061}"/>
              </a:ext>
            </a:extLst>
          </p:cNvPr>
          <p:cNvSpPr txBox="1">
            <a:spLocks noChangeArrowheads="1"/>
          </p:cNvSpPr>
          <p:nvPr/>
        </p:nvSpPr>
        <p:spPr bwMode="auto">
          <a:xfrm>
            <a:off x="1314450" y="5632450"/>
            <a:ext cx="22336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cs-CZ" sz="2400"/>
              <a:t>Expenditures</a:t>
            </a:r>
          </a:p>
          <a:p>
            <a:pPr algn="ctr" eaLnBrk="1" hangingPunct="1"/>
            <a:r>
              <a:rPr lang="en-US" altLang="cs-CZ" sz="2400"/>
              <a:t>By Foreigners</a:t>
            </a:r>
          </a:p>
        </p:txBody>
      </p:sp>
      <p:sp>
        <p:nvSpPr>
          <p:cNvPr id="10252" name="Text Box 19">
            <a:extLst>
              <a:ext uri="{FF2B5EF4-FFF2-40B4-BE49-F238E27FC236}">
                <a16:creationId xmlns:a16="http://schemas.microsoft.com/office/drawing/2014/main" id="{900EAA4A-4280-4AC1-954D-59DD3004E596}"/>
              </a:ext>
            </a:extLst>
          </p:cNvPr>
          <p:cNvSpPr txBox="1">
            <a:spLocks noChangeArrowheads="1"/>
          </p:cNvSpPr>
          <p:nvPr/>
        </p:nvSpPr>
        <p:spPr bwMode="auto">
          <a:xfrm>
            <a:off x="2079625" y="3376613"/>
            <a:ext cx="704850"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7200">
                <a:solidFill>
                  <a:srgbClr val="000000"/>
                </a:solidFill>
                <a:latin typeface="Times New Roman" panose="02020603050405020304" pitchFamily="18" charset="0"/>
              </a:rPr>
              <a:t>+</a:t>
            </a:r>
          </a:p>
        </p:txBody>
      </p:sp>
      <p:sp>
        <p:nvSpPr>
          <p:cNvPr id="10253" name="Text Box 20">
            <a:extLst>
              <a:ext uri="{FF2B5EF4-FFF2-40B4-BE49-F238E27FC236}">
                <a16:creationId xmlns:a16="http://schemas.microsoft.com/office/drawing/2014/main" id="{A0101459-52A4-4A4D-9EAC-94B967A025F6}"/>
              </a:ext>
            </a:extLst>
          </p:cNvPr>
          <p:cNvSpPr txBox="1">
            <a:spLocks noChangeArrowheads="1"/>
          </p:cNvSpPr>
          <p:nvPr/>
        </p:nvSpPr>
        <p:spPr bwMode="auto">
          <a:xfrm>
            <a:off x="2079625" y="4776788"/>
            <a:ext cx="704850"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7200">
                <a:solidFill>
                  <a:srgbClr val="000000"/>
                </a:solidFill>
                <a:latin typeface="Times New Roman" panose="02020603050405020304" pitchFamily="18" charset="0"/>
              </a:rPr>
              <a:t>+</a:t>
            </a:r>
          </a:p>
        </p:txBody>
      </p:sp>
      <p:sp>
        <p:nvSpPr>
          <p:cNvPr id="10254" name="Text Box 21">
            <a:extLst>
              <a:ext uri="{FF2B5EF4-FFF2-40B4-BE49-F238E27FC236}">
                <a16:creationId xmlns:a16="http://schemas.microsoft.com/office/drawing/2014/main" id="{BC7B7311-7499-43F7-8D11-D7A452BAE308}"/>
              </a:ext>
            </a:extLst>
          </p:cNvPr>
          <p:cNvSpPr txBox="1">
            <a:spLocks noChangeArrowheads="1"/>
          </p:cNvSpPr>
          <p:nvPr/>
        </p:nvSpPr>
        <p:spPr bwMode="auto">
          <a:xfrm>
            <a:off x="6224588" y="1862138"/>
            <a:ext cx="704850"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7200">
                <a:solidFill>
                  <a:srgbClr val="000000"/>
                </a:solidFill>
                <a:latin typeface="Times New Roman" panose="02020603050405020304" pitchFamily="18" charset="0"/>
              </a:rPr>
              <a:t>+</a:t>
            </a:r>
          </a:p>
        </p:txBody>
      </p:sp>
      <p:sp>
        <p:nvSpPr>
          <p:cNvPr id="10255" name="Text Box 22">
            <a:extLst>
              <a:ext uri="{FF2B5EF4-FFF2-40B4-BE49-F238E27FC236}">
                <a16:creationId xmlns:a16="http://schemas.microsoft.com/office/drawing/2014/main" id="{2090A39B-12F7-4466-AA6F-263394501A9E}"/>
              </a:ext>
            </a:extLst>
          </p:cNvPr>
          <p:cNvSpPr txBox="1">
            <a:spLocks noChangeArrowheads="1"/>
          </p:cNvSpPr>
          <p:nvPr/>
        </p:nvSpPr>
        <p:spPr bwMode="auto">
          <a:xfrm>
            <a:off x="6224588" y="2881313"/>
            <a:ext cx="704850"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7200">
                <a:solidFill>
                  <a:srgbClr val="000000"/>
                </a:solidFill>
                <a:latin typeface="Times New Roman" panose="02020603050405020304" pitchFamily="18" charset="0"/>
              </a:rPr>
              <a:t>+</a:t>
            </a:r>
          </a:p>
        </p:txBody>
      </p:sp>
      <p:sp>
        <p:nvSpPr>
          <p:cNvPr id="10256" name="Text Box 23">
            <a:extLst>
              <a:ext uri="{FF2B5EF4-FFF2-40B4-BE49-F238E27FC236}">
                <a16:creationId xmlns:a16="http://schemas.microsoft.com/office/drawing/2014/main" id="{484B7BAB-0288-4EFA-926C-4E22AB07E0FB}"/>
              </a:ext>
            </a:extLst>
          </p:cNvPr>
          <p:cNvSpPr txBox="1">
            <a:spLocks noChangeArrowheads="1"/>
          </p:cNvSpPr>
          <p:nvPr/>
        </p:nvSpPr>
        <p:spPr bwMode="auto">
          <a:xfrm>
            <a:off x="6224588" y="3843338"/>
            <a:ext cx="704850"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7200">
                <a:solidFill>
                  <a:srgbClr val="000000"/>
                </a:solidFill>
                <a:latin typeface="Times New Roman" panose="02020603050405020304" pitchFamily="18" charset="0"/>
              </a:rPr>
              <a:t>+</a:t>
            </a:r>
          </a:p>
        </p:txBody>
      </p:sp>
      <p:sp>
        <p:nvSpPr>
          <p:cNvPr id="10257" name="Text Box 24">
            <a:extLst>
              <a:ext uri="{FF2B5EF4-FFF2-40B4-BE49-F238E27FC236}">
                <a16:creationId xmlns:a16="http://schemas.microsoft.com/office/drawing/2014/main" id="{612D943F-DFDC-4DDD-A76C-08EED9DD0748}"/>
              </a:ext>
            </a:extLst>
          </p:cNvPr>
          <p:cNvSpPr txBox="1">
            <a:spLocks noChangeArrowheads="1"/>
          </p:cNvSpPr>
          <p:nvPr/>
        </p:nvSpPr>
        <p:spPr bwMode="auto">
          <a:xfrm>
            <a:off x="5994400" y="1736725"/>
            <a:ext cx="1166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cs-CZ" sz="2400"/>
              <a:t>Wages</a:t>
            </a:r>
          </a:p>
        </p:txBody>
      </p:sp>
      <p:sp>
        <p:nvSpPr>
          <p:cNvPr id="10258" name="Text Box 25">
            <a:extLst>
              <a:ext uri="{FF2B5EF4-FFF2-40B4-BE49-F238E27FC236}">
                <a16:creationId xmlns:a16="http://schemas.microsoft.com/office/drawing/2014/main" id="{612B6665-2193-471F-8EF9-4FF7BDA24082}"/>
              </a:ext>
            </a:extLst>
          </p:cNvPr>
          <p:cNvSpPr txBox="1">
            <a:spLocks noChangeArrowheads="1"/>
          </p:cNvSpPr>
          <p:nvPr/>
        </p:nvSpPr>
        <p:spPr bwMode="auto">
          <a:xfrm>
            <a:off x="6061075" y="2803525"/>
            <a:ext cx="1031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cs-CZ" sz="2400"/>
              <a:t>Rents</a:t>
            </a:r>
          </a:p>
        </p:txBody>
      </p:sp>
      <p:sp>
        <p:nvSpPr>
          <p:cNvPr id="10259" name="Text Box 26">
            <a:extLst>
              <a:ext uri="{FF2B5EF4-FFF2-40B4-BE49-F238E27FC236}">
                <a16:creationId xmlns:a16="http://schemas.microsoft.com/office/drawing/2014/main" id="{0D96E0F6-5644-48DB-9B0B-37174EE32EA7}"/>
              </a:ext>
            </a:extLst>
          </p:cNvPr>
          <p:cNvSpPr txBox="1">
            <a:spLocks noChangeArrowheads="1"/>
          </p:cNvSpPr>
          <p:nvPr/>
        </p:nvSpPr>
        <p:spPr bwMode="auto">
          <a:xfrm>
            <a:off x="5934075" y="3775075"/>
            <a:ext cx="1285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cs-CZ" sz="2400"/>
              <a:t>Interest</a:t>
            </a:r>
          </a:p>
        </p:txBody>
      </p:sp>
      <p:sp>
        <p:nvSpPr>
          <p:cNvPr id="10260" name="Text Box 27">
            <a:extLst>
              <a:ext uri="{FF2B5EF4-FFF2-40B4-BE49-F238E27FC236}">
                <a16:creationId xmlns:a16="http://schemas.microsoft.com/office/drawing/2014/main" id="{FC25123A-8F33-4A93-8C32-6C7D436730CD}"/>
              </a:ext>
            </a:extLst>
          </p:cNvPr>
          <p:cNvSpPr txBox="1">
            <a:spLocks noChangeArrowheads="1"/>
          </p:cNvSpPr>
          <p:nvPr/>
        </p:nvSpPr>
        <p:spPr bwMode="auto">
          <a:xfrm>
            <a:off x="6002338" y="4718050"/>
            <a:ext cx="1149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cs-CZ" sz="2400"/>
              <a:t>Profits</a:t>
            </a:r>
          </a:p>
        </p:txBody>
      </p:sp>
      <p:sp>
        <p:nvSpPr>
          <p:cNvPr id="10261" name="Text Box 28">
            <a:extLst>
              <a:ext uri="{FF2B5EF4-FFF2-40B4-BE49-F238E27FC236}">
                <a16:creationId xmlns:a16="http://schemas.microsoft.com/office/drawing/2014/main" id="{A266DF2B-BDF6-4438-8BCA-36976D8ABA04}"/>
              </a:ext>
            </a:extLst>
          </p:cNvPr>
          <p:cNvSpPr txBox="1">
            <a:spLocks noChangeArrowheads="1"/>
          </p:cNvSpPr>
          <p:nvPr/>
        </p:nvSpPr>
        <p:spPr bwMode="auto">
          <a:xfrm>
            <a:off x="5562600" y="5632450"/>
            <a:ext cx="20304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cs-CZ" sz="2400"/>
              <a:t>Statistical</a:t>
            </a:r>
          </a:p>
          <a:p>
            <a:pPr algn="ctr" eaLnBrk="1" hangingPunct="1"/>
            <a:r>
              <a:rPr lang="en-US" altLang="cs-CZ" sz="2400"/>
              <a:t>Adjustments</a:t>
            </a:r>
          </a:p>
        </p:txBody>
      </p:sp>
      <p:sp>
        <p:nvSpPr>
          <p:cNvPr id="10262" name="Text Box 29">
            <a:extLst>
              <a:ext uri="{FF2B5EF4-FFF2-40B4-BE49-F238E27FC236}">
                <a16:creationId xmlns:a16="http://schemas.microsoft.com/office/drawing/2014/main" id="{395D150C-EEC7-4238-AEAE-BD529126E6DA}"/>
              </a:ext>
            </a:extLst>
          </p:cNvPr>
          <p:cNvSpPr txBox="1">
            <a:spLocks noChangeArrowheads="1"/>
          </p:cNvSpPr>
          <p:nvPr/>
        </p:nvSpPr>
        <p:spPr bwMode="auto">
          <a:xfrm>
            <a:off x="6224588" y="4814888"/>
            <a:ext cx="704850"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7200">
                <a:solidFill>
                  <a:srgbClr val="000000"/>
                </a:solidFill>
                <a:latin typeface="Times New Roman" panose="02020603050405020304" pitchFamily="18" charset="0"/>
              </a:rPr>
              <a:t>+</a:t>
            </a:r>
          </a:p>
        </p:txBody>
      </p:sp>
      <p:sp>
        <p:nvSpPr>
          <p:cNvPr id="10263" name="Rectangle 24">
            <a:extLst>
              <a:ext uri="{FF2B5EF4-FFF2-40B4-BE49-F238E27FC236}">
                <a16:creationId xmlns:a16="http://schemas.microsoft.com/office/drawing/2014/main" id="{A5965AEC-FBDC-43B7-A576-6A758D870607}"/>
              </a:ext>
            </a:extLst>
          </p:cNvPr>
          <p:cNvSpPr>
            <a:spLocks noGrp="1" noChangeArrowheads="1"/>
          </p:cNvSpPr>
          <p:nvPr>
            <p:ph type="title" idx="4294967295"/>
          </p:nvPr>
        </p:nvSpPr>
        <p:spPr/>
        <p:txBody>
          <a:bodyPr/>
          <a:lstStyle/>
          <a:p>
            <a:r>
              <a:rPr lang="en-US" altLang="cs-CZ" sz="3600" b="1"/>
              <a:t>Two Approaches to GDP</a:t>
            </a:r>
          </a:p>
        </p:txBody>
      </p:sp>
      <p:sp>
        <p:nvSpPr>
          <p:cNvPr id="10265" name="Text Box 28">
            <a:extLst>
              <a:ext uri="{FF2B5EF4-FFF2-40B4-BE49-F238E27FC236}">
                <a16:creationId xmlns:a16="http://schemas.microsoft.com/office/drawing/2014/main" id="{28E6F490-09CD-452C-8D78-FF1F8B7BF770}"/>
              </a:ext>
            </a:extLst>
          </p:cNvPr>
          <p:cNvSpPr txBox="1">
            <a:spLocks noChangeArrowheads="1"/>
          </p:cNvSpPr>
          <p:nvPr/>
        </p:nvSpPr>
        <p:spPr bwMode="auto">
          <a:xfrm>
            <a:off x="1012825" y="882650"/>
            <a:ext cx="28829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50000"/>
              </a:spcBef>
            </a:pPr>
            <a:r>
              <a:rPr lang="en-US" altLang="cs-CZ" sz="2000"/>
              <a:t>Expenditures or Output Approach</a:t>
            </a:r>
          </a:p>
        </p:txBody>
      </p:sp>
      <p:sp>
        <p:nvSpPr>
          <p:cNvPr id="10266" name="Text Box 29">
            <a:extLst>
              <a:ext uri="{FF2B5EF4-FFF2-40B4-BE49-F238E27FC236}">
                <a16:creationId xmlns:a16="http://schemas.microsoft.com/office/drawing/2014/main" id="{6D0BE0EC-5500-4B30-BF13-D48DAF43B5C0}"/>
              </a:ext>
            </a:extLst>
          </p:cNvPr>
          <p:cNvSpPr txBox="1">
            <a:spLocks noChangeArrowheads="1"/>
          </p:cNvSpPr>
          <p:nvPr/>
        </p:nvSpPr>
        <p:spPr bwMode="auto">
          <a:xfrm>
            <a:off x="5035550" y="882650"/>
            <a:ext cx="3048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cs-CZ" sz="2000"/>
              <a:t>Income or </a:t>
            </a:r>
          </a:p>
          <a:p>
            <a:pPr algn="ctr" eaLnBrk="1" hangingPunct="1"/>
            <a:r>
              <a:rPr lang="en-US" altLang="cs-CZ" sz="2000"/>
              <a:t>Allocations Approach</a:t>
            </a:r>
          </a:p>
        </p:txBody>
      </p:sp>
      <p:sp>
        <p:nvSpPr>
          <p:cNvPr id="10268" name="Text Box 167">
            <a:extLst>
              <a:ext uri="{FF2B5EF4-FFF2-40B4-BE49-F238E27FC236}">
                <a16:creationId xmlns:a16="http://schemas.microsoft.com/office/drawing/2014/main" id="{4A022F08-CD83-4C9C-A169-E36352C4C8EC}"/>
              </a:ext>
            </a:extLst>
          </p:cNvPr>
          <p:cNvSpPr txBox="1">
            <a:spLocks noChangeArrowheads="1"/>
          </p:cNvSpPr>
          <p:nvPr/>
        </p:nvSpPr>
        <p:spPr bwMode="auto">
          <a:xfrm>
            <a:off x="0" y="6600825"/>
            <a:ext cx="895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cs-CZ" sz="1200">
                <a:solidFill>
                  <a:schemeClr val="bg1"/>
                </a:solidFill>
              </a:rPr>
              <a:t>LO2</a:t>
            </a:r>
          </a:p>
        </p:txBody>
      </p:sp>
      <p:sp>
        <p:nvSpPr>
          <p:cNvPr id="1035" name="Text Box 11">
            <a:extLst>
              <a:ext uri="{FF2B5EF4-FFF2-40B4-BE49-F238E27FC236}">
                <a16:creationId xmlns:a16="http://schemas.microsoft.com/office/drawing/2014/main" id="{999B9740-DA73-41A6-BB2A-BD93540888DD}"/>
              </a:ext>
            </a:extLst>
          </p:cNvPr>
          <p:cNvSpPr txBox="1">
            <a:spLocks noChangeArrowheads="1"/>
          </p:cNvSpPr>
          <p:nvPr/>
        </p:nvSpPr>
        <p:spPr bwMode="auto">
          <a:xfrm>
            <a:off x="8382000" y="6572250"/>
            <a:ext cx="538163" cy="304800"/>
          </a:xfrm>
          <a:prstGeom prst="rect">
            <a:avLst/>
          </a:prstGeom>
          <a:noFill/>
          <a:ln w="9525">
            <a:noFill/>
            <a:miter lim="800000"/>
            <a:headEnd/>
            <a:tailEnd/>
          </a:ln>
          <a:effec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1400" b="0">
                <a:solidFill>
                  <a:schemeClr val="bg1"/>
                </a:solidFill>
                <a:cs typeface="Arial" panose="020B0604020202020204" pitchFamily="34" charset="0"/>
              </a:rPr>
              <a:t>24-</a:t>
            </a:r>
            <a:fld id="{15A3EFD5-F6C4-4F40-AAE8-FB1BC0BFF03F}" type="slidenum">
              <a:rPr lang="en-US" altLang="cs-CZ" sz="1400" b="0">
                <a:solidFill>
                  <a:schemeClr val="bg1"/>
                </a:solidFill>
                <a:cs typeface="Arial" panose="020B0604020202020204" pitchFamily="34" charset="0"/>
              </a:rPr>
              <a:pPr eaLnBrk="1" hangingPunct="1"/>
              <a:t>4</a:t>
            </a:fld>
            <a:endParaRPr lang="en-US" altLang="cs-CZ" sz="1400" b="0">
              <a:solidFill>
                <a:schemeClr val="bg1"/>
              </a:solidFill>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248"/>
                                        </p:tgtEl>
                                        <p:attrNameLst>
                                          <p:attrName>style.visibility</p:attrName>
                                        </p:attrNameLst>
                                      </p:cBhvr>
                                      <p:to>
                                        <p:strVal val="visible"/>
                                      </p:to>
                                    </p:set>
                                    <p:animEffect transition="in" filter="wipe(up)">
                                      <p:cBhvr>
                                        <p:cTn id="7" dur="500"/>
                                        <p:tgtEl>
                                          <p:spTgt spid="10248"/>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0247"/>
                                        </p:tgtEl>
                                        <p:attrNameLst>
                                          <p:attrName>style.visibility</p:attrName>
                                        </p:attrNameLst>
                                      </p:cBhvr>
                                      <p:to>
                                        <p:strVal val="visible"/>
                                      </p:to>
                                    </p:set>
                                    <p:animEffect transition="in" filter="wipe(up)">
                                      <p:cBhvr>
                                        <p:cTn id="11" dur="500"/>
                                        <p:tgtEl>
                                          <p:spTgt spid="10247"/>
                                        </p:tgtEl>
                                      </p:cBhvr>
                                    </p:animEffect>
                                  </p:childTnLst>
                                </p:cTn>
                              </p:par>
                            </p:childTnLst>
                          </p:cTn>
                        </p:par>
                        <p:par>
                          <p:cTn id="12" fill="hold" nodeType="afterGroup">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10249"/>
                                        </p:tgtEl>
                                        <p:attrNameLst>
                                          <p:attrName>style.visibility</p:attrName>
                                        </p:attrNameLst>
                                      </p:cBhvr>
                                      <p:to>
                                        <p:strVal val="visible"/>
                                      </p:to>
                                    </p:set>
                                    <p:animEffect transition="in" filter="wipe(up)">
                                      <p:cBhvr>
                                        <p:cTn id="15" dur="500"/>
                                        <p:tgtEl>
                                          <p:spTgt spid="10249"/>
                                        </p:tgtEl>
                                      </p:cBhvr>
                                    </p:animEffect>
                                  </p:childTnLst>
                                </p:cTn>
                              </p:par>
                            </p:childTnLst>
                          </p:cTn>
                        </p:par>
                        <p:par>
                          <p:cTn id="16" fill="hold" nodeType="afterGroup">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10252"/>
                                        </p:tgtEl>
                                        <p:attrNameLst>
                                          <p:attrName>style.visibility</p:attrName>
                                        </p:attrNameLst>
                                      </p:cBhvr>
                                      <p:to>
                                        <p:strVal val="visible"/>
                                      </p:to>
                                    </p:set>
                                    <p:animEffect transition="in" filter="wipe(up)">
                                      <p:cBhvr>
                                        <p:cTn id="19" dur="500"/>
                                        <p:tgtEl>
                                          <p:spTgt spid="10252"/>
                                        </p:tgtEl>
                                      </p:cBhvr>
                                    </p:animEffect>
                                  </p:childTnLst>
                                </p:cTn>
                              </p:par>
                            </p:childTnLst>
                          </p:cTn>
                        </p:par>
                        <p:par>
                          <p:cTn id="20" fill="hold" nodeType="afterGroup">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10250"/>
                                        </p:tgtEl>
                                        <p:attrNameLst>
                                          <p:attrName>style.visibility</p:attrName>
                                        </p:attrNameLst>
                                      </p:cBhvr>
                                      <p:to>
                                        <p:strVal val="visible"/>
                                      </p:to>
                                    </p:set>
                                    <p:animEffect transition="in" filter="wipe(up)">
                                      <p:cBhvr>
                                        <p:cTn id="23" dur="500"/>
                                        <p:tgtEl>
                                          <p:spTgt spid="10250"/>
                                        </p:tgtEl>
                                      </p:cBhvr>
                                    </p:animEffect>
                                  </p:childTnLst>
                                </p:cTn>
                              </p:par>
                            </p:childTnLst>
                          </p:cTn>
                        </p:par>
                        <p:par>
                          <p:cTn id="24" fill="hold" nodeType="afterGroup">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10253"/>
                                        </p:tgtEl>
                                        <p:attrNameLst>
                                          <p:attrName>style.visibility</p:attrName>
                                        </p:attrNameLst>
                                      </p:cBhvr>
                                      <p:to>
                                        <p:strVal val="visible"/>
                                      </p:to>
                                    </p:set>
                                    <p:animEffect transition="in" filter="wipe(up)">
                                      <p:cBhvr>
                                        <p:cTn id="27" dur="500"/>
                                        <p:tgtEl>
                                          <p:spTgt spid="10253"/>
                                        </p:tgtEl>
                                      </p:cBhvr>
                                    </p:animEffect>
                                  </p:childTnLst>
                                </p:cTn>
                              </p:par>
                            </p:childTnLst>
                          </p:cTn>
                        </p:par>
                        <p:par>
                          <p:cTn id="28" fill="hold" nodeType="afterGroup">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10251"/>
                                        </p:tgtEl>
                                        <p:attrNameLst>
                                          <p:attrName>style.visibility</p:attrName>
                                        </p:attrNameLst>
                                      </p:cBhvr>
                                      <p:to>
                                        <p:strVal val="visible"/>
                                      </p:to>
                                    </p:set>
                                    <p:animEffect transition="in" filter="wipe(up)">
                                      <p:cBhvr>
                                        <p:cTn id="31" dur="500"/>
                                        <p:tgtEl>
                                          <p:spTgt spid="10251"/>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10257"/>
                                        </p:tgtEl>
                                        <p:attrNameLst>
                                          <p:attrName>style.visibility</p:attrName>
                                        </p:attrNameLst>
                                      </p:cBhvr>
                                      <p:to>
                                        <p:strVal val="visible"/>
                                      </p:to>
                                    </p:set>
                                    <p:animEffect transition="in" filter="wipe(up)">
                                      <p:cBhvr>
                                        <p:cTn id="36" dur="500"/>
                                        <p:tgtEl>
                                          <p:spTgt spid="10257"/>
                                        </p:tgtEl>
                                      </p:cBhvr>
                                    </p:animEffect>
                                  </p:childTnLst>
                                </p:cTn>
                              </p:par>
                            </p:childTnLst>
                          </p:cTn>
                        </p:par>
                        <p:par>
                          <p:cTn id="37" fill="hold" nodeType="afterGroup">
                            <p:stCondLst>
                              <p:cond delay="500"/>
                            </p:stCondLst>
                            <p:childTnLst>
                              <p:par>
                                <p:cTn id="38" presetID="22" presetClass="entr" presetSubtype="1" fill="hold" grpId="0" nodeType="afterEffect">
                                  <p:stCondLst>
                                    <p:cond delay="0"/>
                                  </p:stCondLst>
                                  <p:childTnLst>
                                    <p:set>
                                      <p:cBhvr>
                                        <p:cTn id="39" dur="1" fill="hold">
                                          <p:stCondLst>
                                            <p:cond delay="0"/>
                                          </p:stCondLst>
                                        </p:cTn>
                                        <p:tgtEl>
                                          <p:spTgt spid="10254"/>
                                        </p:tgtEl>
                                        <p:attrNameLst>
                                          <p:attrName>style.visibility</p:attrName>
                                        </p:attrNameLst>
                                      </p:cBhvr>
                                      <p:to>
                                        <p:strVal val="visible"/>
                                      </p:to>
                                    </p:set>
                                    <p:animEffect transition="in" filter="wipe(up)">
                                      <p:cBhvr>
                                        <p:cTn id="40" dur="500"/>
                                        <p:tgtEl>
                                          <p:spTgt spid="10254"/>
                                        </p:tgtEl>
                                      </p:cBhvr>
                                    </p:animEffect>
                                  </p:childTnLst>
                                </p:cTn>
                              </p:par>
                            </p:childTnLst>
                          </p:cTn>
                        </p:par>
                        <p:par>
                          <p:cTn id="41" fill="hold" nodeType="afterGroup">
                            <p:stCondLst>
                              <p:cond delay="1000"/>
                            </p:stCondLst>
                            <p:childTnLst>
                              <p:par>
                                <p:cTn id="42" presetID="22" presetClass="entr" presetSubtype="1" fill="hold" grpId="0" nodeType="afterEffect">
                                  <p:stCondLst>
                                    <p:cond delay="0"/>
                                  </p:stCondLst>
                                  <p:childTnLst>
                                    <p:set>
                                      <p:cBhvr>
                                        <p:cTn id="43" dur="1" fill="hold">
                                          <p:stCondLst>
                                            <p:cond delay="0"/>
                                          </p:stCondLst>
                                        </p:cTn>
                                        <p:tgtEl>
                                          <p:spTgt spid="10258"/>
                                        </p:tgtEl>
                                        <p:attrNameLst>
                                          <p:attrName>style.visibility</p:attrName>
                                        </p:attrNameLst>
                                      </p:cBhvr>
                                      <p:to>
                                        <p:strVal val="visible"/>
                                      </p:to>
                                    </p:set>
                                    <p:animEffect transition="in" filter="wipe(up)">
                                      <p:cBhvr>
                                        <p:cTn id="44" dur="500"/>
                                        <p:tgtEl>
                                          <p:spTgt spid="10258"/>
                                        </p:tgtEl>
                                      </p:cBhvr>
                                    </p:animEffect>
                                  </p:childTnLst>
                                </p:cTn>
                              </p:par>
                            </p:childTnLst>
                          </p:cTn>
                        </p:par>
                        <p:par>
                          <p:cTn id="45" fill="hold" nodeType="afterGroup">
                            <p:stCondLst>
                              <p:cond delay="1500"/>
                            </p:stCondLst>
                            <p:childTnLst>
                              <p:par>
                                <p:cTn id="46" presetID="22" presetClass="entr" presetSubtype="1" fill="hold" grpId="0" nodeType="afterEffect">
                                  <p:stCondLst>
                                    <p:cond delay="0"/>
                                  </p:stCondLst>
                                  <p:childTnLst>
                                    <p:set>
                                      <p:cBhvr>
                                        <p:cTn id="47" dur="1" fill="hold">
                                          <p:stCondLst>
                                            <p:cond delay="0"/>
                                          </p:stCondLst>
                                        </p:cTn>
                                        <p:tgtEl>
                                          <p:spTgt spid="10255"/>
                                        </p:tgtEl>
                                        <p:attrNameLst>
                                          <p:attrName>style.visibility</p:attrName>
                                        </p:attrNameLst>
                                      </p:cBhvr>
                                      <p:to>
                                        <p:strVal val="visible"/>
                                      </p:to>
                                    </p:set>
                                    <p:animEffect transition="in" filter="wipe(up)">
                                      <p:cBhvr>
                                        <p:cTn id="48" dur="500"/>
                                        <p:tgtEl>
                                          <p:spTgt spid="10255"/>
                                        </p:tgtEl>
                                      </p:cBhvr>
                                    </p:animEffect>
                                  </p:childTnLst>
                                </p:cTn>
                              </p:par>
                            </p:childTnLst>
                          </p:cTn>
                        </p:par>
                        <p:par>
                          <p:cTn id="49" fill="hold" nodeType="afterGroup">
                            <p:stCondLst>
                              <p:cond delay="2000"/>
                            </p:stCondLst>
                            <p:childTnLst>
                              <p:par>
                                <p:cTn id="50" presetID="22" presetClass="entr" presetSubtype="1" fill="hold" grpId="0" nodeType="afterEffect">
                                  <p:stCondLst>
                                    <p:cond delay="0"/>
                                  </p:stCondLst>
                                  <p:childTnLst>
                                    <p:set>
                                      <p:cBhvr>
                                        <p:cTn id="51" dur="1" fill="hold">
                                          <p:stCondLst>
                                            <p:cond delay="0"/>
                                          </p:stCondLst>
                                        </p:cTn>
                                        <p:tgtEl>
                                          <p:spTgt spid="10259"/>
                                        </p:tgtEl>
                                        <p:attrNameLst>
                                          <p:attrName>style.visibility</p:attrName>
                                        </p:attrNameLst>
                                      </p:cBhvr>
                                      <p:to>
                                        <p:strVal val="visible"/>
                                      </p:to>
                                    </p:set>
                                    <p:animEffect transition="in" filter="wipe(up)">
                                      <p:cBhvr>
                                        <p:cTn id="52" dur="500"/>
                                        <p:tgtEl>
                                          <p:spTgt spid="10259"/>
                                        </p:tgtEl>
                                      </p:cBhvr>
                                    </p:animEffect>
                                  </p:childTnLst>
                                </p:cTn>
                              </p:par>
                            </p:childTnLst>
                          </p:cTn>
                        </p:par>
                        <p:par>
                          <p:cTn id="53" fill="hold" nodeType="afterGroup">
                            <p:stCondLst>
                              <p:cond delay="2500"/>
                            </p:stCondLst>
                            <p:childTnLst>
                              <p:par>
                                <p:cTn id="54" presetID="22" presetClass="entr" presetSubtype="1" fill="hold" grpId="0" nodeType="afterEffect">
                                  <p:stCondLst>
                                    <p:cond delay="0"/>
                                  </p:stCondLst>
                                  <p:childTnLst>
                                    <p:set>
                                      <p:cBhvr>
                                        <p:cTn id="55" dur="1" fill="hold">
                                          <p:stCondLst>
                                            <p:cond delay="0"/>
                                          </p:stCondLst>
                                        </p:cTn>
                                        <p:tgtEl>
                                          <p:spTgt spid="10256"/>
                                        </p:tgtEl>
                                        <p:attrNameLst>
                                          <p:attrName>style.visibility</p:attrName>
                                        </p:attrNameLst>
                                      </p:cBhvr>
                                      <p:to>
                                        <p:strVal val="visible"/>
                                      </p:to>
                                    </p:set>
                                    <p:animEffect transition="in" filter="wipe(up)">
                                      <p:cBhvr>
                                        <p:cTn id="56" dur="500"/>
                                        <p:tgtEl>
                                          <p:spTgt spid="10256"/>
                                        </p:tgtEl>
                                      </p:cBhvr>
                                    </p:animEffect>
                                  </p:childTnLst>
                                </p:cTn>
                              </p:par>
                            </p:childTnLst>
                          </p:cTn>
                        </p:par>
                        <p:par>
                          <p:cTn id="57" fill="hold" nodeType="afterGroup">
                            <p:stCondLst>
                              <p:cond delay="3000"/>
                            </p:stCondLst>
                            <p:childTnLst>
                              <p:par>
                                <p:cTn id="58" presetID="22" presetClass="entr" presetSubtype="1" fill="hold" grpId="0" nodeType="afterEffect">
                                  <p:stCondLst>
                                    <p:cond delay="0"/>
                                  </p:stCondLst>
                                  <p:childTnLst>
                                    <p:set>
                                      <p:cBhvr>
                                        <p:cTn id="59" dur="1" fill="hold">
                                          <p:stCondLst>
                                            <p:cond delay="0"/>
                                          </p:stCondLst>
                                        </p:cTn>
                                        <p:tgtEl>
                                          <p:spTgt spid="10260"/>
                                        </p:tgtEl>
                                        <p:attrNameLst>
                                          <p:attrName>style.visibility</p:attrName>
                                        </p:attrNameLst>
                                      </p:cBhvr>
                                      <p:to>
                                        <p:strVal val="visible"/>
                                      </p:to>
                                    </p:set>
                                    <p:animEffect transition="in" filter="wipe(up)">
                                      <p:cBhvr>
                                        <p:cTn id="60" dur="500"/>
                                        <p:tgtEl>
                                          <p:spTgt spid="10260"/>
                                        </p:tgtEl>
                                      </p:cBhvr>
                                    </p:animEffect>
                                  </p:childTnLst>
                                </p:cTn>
                              </p:par>
                            </p:childTnLst>
                          </p:cTn>
                        </p:par>
                        <p:par>
                          <p:cTn id="61" fill="hold" nodeType="afterGroup">
                            <p:stCondLst>
                              <p:cond delay="3500"/>
                            </p:stCondLst>
                            <p:childTnLst>
                              <p:par>
                                <p:cTn id="62" presetID="22" presetClass="entr" presetSubtype="1" fill="hold" grpId="0" nodeType="afterEffect">
                                  <p:stCondLst>
                                    <p:cond delay="0"/>
                                  </p:stCondLst>
                                  <p:childTnLst>
                                    <p:set>
                                      <p:cBhvr>
                                        <p:cTn id="63" dur="1" fill="hold">
                                          <p:stCondLst>
                                            <p:cond delay="0"/>
                                          </p:stCondLst>
                                        </p:cTn>
                                        <p:tgtEl>
                                          <p:spTgt spid="10262"/>
                                        </p:tgtEl>
                                        <p:attrNameLst>
                                          <p:attrName>style.visibility</p:attrName>
                                        </p:attrNameLst>
                                      </p:cBhvr>
                                      <p:to>
                                        <p:strVal val="visible"/>
                                      </p:to>
                                    </p:set>
                                    <p:animEffect transition="in" filter="wipe(up)">
                                      <p:cBhvr>
                                        <p:cTn id="64" dur="500"/>
                                        <p:tgtEl>
                                          <p:spTgt spid="10262"/>
                                        </p:tgtEl>
                                      </p:cBhvr>
                                    </p:animEffect>
                                  </p:childTnLst>
                                </p:cTn>
                              </p:par>
                            </p:childTnLst>
                          </p:cTn>
                        </p:par>
                        <p:par>
                          <p:cTn id="65" fill="hold" nodeType="afterGroup">
                            <p:stCondLst>
                              <p:cond delay="4000"/>
                            </p:stCondLst>
                            <p:childTnLst>
                              <p:par>
                                <p:cTn id="66" presetID="22" presetClass="entr" presetSubtype="1" fill="hold" grpId="0" nodeType="afterEffect">
                                  <p:stCondLst>
                                    <p:cond delay="0"/>
                                  </p:stCondLst>
                                  <p:childTnLst>
                                    <p:set>
                                      <p:cBhvr>
                                        <p:cTn id="67" dur="1" fill="hold">
                                          <p:stCondLst>
                                            <p:cond delay="0"/>
                                          </p:stCondLst>
                                        </p:cTn>
                                        <p:tgtEl>
                                          <p:spTgt spid="10261"/>
                                        </p:tgtEl>
                                        <p:attrNameLst>
                                          <p:attrName>style.visibility</p:attrName>
                                        </p:attrNameLst>
                                      </p:cBhvr>
                                      <p:to>
                                        <p:strVal val="visible"/>
                                      </p:to>
                                    </p:set>
                                    <p:animEffect transition="in" filter="wipe(up)">
                                      <p:cBhvr>
                                        <p:cTn id="68" dur="500"/>
                                        <p:tgtEl>
                                          <p:spTgt spid="10261"/>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3" presetClass="entr" presetSubtype="16" fill="hold" grpId="0" nodeType="clickEffect">
                                  <p:stCondLst>
                                    <p:cond delay="0"/>
                                  </p:stCondLst>
                                  <p:childTnLst>
                                    <p:set>
                                      <p:cBhvr>
                                        <p:cTn id="72" dur="1" fill="hold">
                                          <p:stCondLst>
                                            <p:cond delay="0"/>
                                          </p:stCondLst>
                                        </p:cTn>
                                        <p:tgtEl>
                                          <p:spTgt spid="10245"/>
                                        </p:tgtEl>
                                        <p:attrNameLst>
                                          <p:attrName>style.visibility</p:attrName>
                                        </p:attrNameLst>
                                      </p:cBhvr>
                                      <p:to>
                                        <p:strVal val="visible"/>
                                      </p:to>
                                    </p:set>
                                    <p:anim calcmode="lin" valueType="num">
                                      <p:cBhvr>
                                        <p:cTn id="73" dur="500" fill="hold"/>
                                        <p:tgtEl>
                                          <p:spTgt spid="10245"/>
                                        </p:tgtEl>
                                        <p:attrNameLst>
                                          <p:attrName>ppt_w</p:attrName>
                                        </p:attrNameLst>
                                      </p:cBhvr>
                                      <p:tavLst>
                                        <p:tav tm="0">
                                          <p:val>
                                            <p:fltVal val="0"/>
                                          </p:val>
                                        </p:tav>
                                        <p:tav tm="100000">
                                          <p:val>
                                            <p:strVal val="#ppt_w"/>
                                          </p:val>
                                        </p:tav>
                                      </p:tavLst>
                                    </p:anim>
                                    <p:anim calcmode="lin" valueType="num">
                                      <p:cBhvr>
                                        <p:cTn id="74" dur="500" fill="hold"/>
                                        <p:tgtEl>
                                          <p:spTgt spid="10245"/>
                                        </p:tgtEl>
                                        <p:attrNameLst>
                                          <p:attrName>ppt_h</p:attrName>
                                        </p:attrNameLst>
                                      </p:cBhvr>
                                      <p:tavLst>
                                        <p:tav tm="0">
                                          <p:val>
                                            <p:fltVal val="0"/>
                                          </p:val>
                                        </p:tav>
                                        <p:tav tm="100000">
                                          <p:val>
                                            <p:strVal val="#ppt_h"/>
                                          </p:val>
                                        </p:tav>
                                      </p:tavLst>
                                    </p:anim>
                                  </p:childTnLst>
                                </p:cTn>
                              </p:par>
                              <p:par>
                                <p:cTn id="75" presetID="23" presetClass="entr" presetSubtype="16" fill="hold" grpId="0" nodeType="withEffect">
                                  <p:stCondLst>
                                    <p:cond delay="0"/>
                                  </p:stCondLst>
                                  <p:childTnLst>
                                    <p:set>
                                      <p:cBhvr>
                                        <p:cTn id="76" dur="1" fill="hold">
                                          <p:stCondLst>
                                            <p:cond delay="0"/>
                                          </p:stCondLst>
                                        </p:cTn>
                                        <p:tgtEl>
                                          <p:spTgt spid="10246"/>
                                        </p:tgtEl>
                                        <p:attrNameLst>
                                          <p:attrName>style.visibility</p:attrName>
                                        </p:attrNameLst>
                                      </p:cBhvr>
                                      <p:to>
                                        <p:strVal val="visible"/>
                                      </p:to>
                                    </p:set>
                                    <p:anim calcmode="lin" valueType="num">
                                      <p:cBhvr>
                                        <p:cTn id="77" dur="500" fill="hold"/>
                                        <p:tgtEl>
                                          <p:spTgt spid="10246"/>
                                        </p:tgtEl>
                                        <p:attrNameLst>
                                          <p:attrName>ppt_w</p:attrName>
                                        </p:attrNameLst>
                                      </p:cBhvr>
                                      <p:tavLst>
                                        <p:tav tm="0">
                                          <p:val>
                                            <p:fltVal val="0"/>
                                          </p:val>
                                        </p:tav>
                                        <p:tav tm="100000">
                                          <p:val>
                                            <p:strVal val="#ppt_w"/>
                                          </p:val>
                                        </p:tav>
                                      </p:tavLst>
                                    </p:anim>
                                    <p:anim calcmode="lin" valueType="num">
                                      <p:cBhvr>
                                        <p:cTn id="78" dur="500" fill="hold"/>
                                        <p:tgtEl>
                                          <p:spTgt spid="10246"/>
                                        </p:tgtEl>
                                        <p:attrNameLst>
                                          <p:attrName>ppt_h</p:attrName>
                                        </p:attrNameLst>
                                      </p:cBhvr>
                                      <p:tavLst>
                                        <p:tav tm="0">
                                          <p:val>
                                            <p:fltVal val="0"/>
                                          </p:val>
                                        </p:tav>
                                        <p:tav tm="100000">
                                          <p:val>
                                            <p:strVal val="#ppt_h"/>
                                          </p:val>
                                        </p:tav>
                                      </p:tavLst>
                                    </p:anim>
                                  </p:childTnLst>
                                </p:cTn>
                              </p:par>
                              <p:par>
                                <p:cTn id="79" presetID="23" presetClass="entr" presetSubtype="16" fill="hold" grpId="0" nodeType="withEffect">
                                  <p:stCondLst>
                                    <p:cond delay="0"/>
                                  </p:stCondLst>
                                  <p:childTnLst>
                                    <p:set>
                                      <p:cBhvr>
                                        <p:cTn id="80" dur="1" fill="hold">
                                          <p:stCondLst>
                                            <p:cond delay="0"/>
                                          </p:stCondLst>
                                        </p:cTn>
                                        <p:tgtEl>
                                          <p:spTgt spid="10244"/>
                                        </p:tgtEl>
                                        <p:attrNameLst>
                                          <p:attrName>style.visibility</p:attrName>
                                        </p:attrNameLst>
                                      </p:cBhvr>
                                      <p:to>
                                        <p:strVal val="visible"/>
                                      </p:to>
                                    </p:set>
                                    <p:anim calcmode="lin" valueType="num">
                                      <p:cBhvr>
                                        <p:cTn id="81" dur="500" fill="hold"/>
                                        <p:tgtEl>
                                          <p:spTgt spid="10244"/>
                                        </p:tgtEl>
                                        <p:attrNameLst>
                                          <p:attrName>ppt_w</p:attrName>
                                        </p:attrNameLst>
                                      </p:cBhvr>
                                      <p:tavLst>
                                        <p:tav tm="0">
                                          <p:val>
                                            <p:fltVal val="0"/>
                                          </p:val>
                                        </p:tav>
                                        <p:tav tm="100000">
                                          <p:val>
                                            <p:strVal val="#ppt_w"/>
                                          </p:val>
                                        </p:tav>
                                      </p:tavLst>
                                    </p:anim>
                                    <p:anim calcmode="lin" valueType="num">
                                      <p:cBhvr>
                                        <p:cTn id="82" dur="500" fill="hold"/>
                                        <p:tgtEl>
                                          <p:spTgt spid="1024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P spid="10245" grpId="0"/>
      <p:bldP spid="10246" grpId="0"/>
      <p:bldP spid="10247" grpId="0"/>
      <p:bldP spid="10248" grpId="0"/>
      <p:bldP spid="10249" grpId="0"/>
      <p:bldP spid="10250" grpId="0"/>
      <p:bldP spid="10251" grpId="0"/>
      <p:bldP spid="10252" grpId="0"/>
      <p:bldP spid="10253" grpId="0"/>
      <p:bldP spid="10254" grpId="0"/>
      <p:bldP spid="10255" grpId="0"/>
      <p:bldP spid="10256" grpId="0"/>
      <p:bldP spid="10257" grpId="0"/>
      <p:bldP spid="10258" grpId="0"/>
      <p:bldP spid="10259" grpId="0"/>
      <p:bldP spid="10260" grpId="0"/>
      <p:bldP spid="10261" grpId="0"/>
      <p:bldP spid="1026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75D0BBD-D812-4840-AF09-8115086BF172}"/>
              </a:ext>
            </a:extLst>
          </p:cNvPr>
          <p:cNvSpPr>
            <a:spLocks noGrp="1" noChangeArrowheads="1"/>
          </p:cNvSpPr>
          <p:nvPr>
            <p:ph type="title" idx="4294967295"/>
          </p:nvPr>
        </p:nvSpPr>
        <p:spPr/>
        <p:txBody>
          <a:bodyPr/>
          <a:lstStyle/>
          <a:p>
            <a:pPr eaLnBrk="1" hangingPunct="1"/>
            <a:r>
              <a:rPr lang="en-US" altLang="cs-CZ" sz="3600" b="1"/>
              <a:t>Expenditures Approach</a:t>
            </a:r>
          </a:p>
        </p:txBody>
      </p:sp>
      <p:sp>
        <p:nvSpPr>
          <p:cNvPr id="11267" name="Rectangle 3">
            <a:extLst>
              <a:ext uri="{FF2B5EF4-FFF2-40B4-BE49-F238E27FC236}">
                <a16:creationId xmlns:a16="http://schemas.microsoft.com/office/drawing/2014/main" id="{6E11A405-036E-422C-9B60-97DCB4682BF8}"/>
              </a:ext>
            </a:extLst>
          </p:cNvPr>
          <p:cNvSpPr>
            <a:spLocks noGrp="1" noChangeArrowheads="1"/>
          </p:cNvSpPr>
          <p:nvPr>
            <p:ph idx="4294967295"/>
          </p:nvPr>
        </p:nvSpPr>
        <p:spPr>
          <a:xfrm>
            <a:off x="538163" y="1139825"/>
            <a:ext cx="7712075" cy="4630738"/>
          </a:xfrm>
        </p:spPr>
        <p:txBody>
          <a:bodyPr/>
          <a:lstStyle/>
          <a:p>
            <a:pPr eaLnBrk="1" hangingPunct="1">
              <a:spcBef>
                <a:spcPct val="15000"/>
              </a:spcBef>
              <a:buSzPct val="125000"/>
            </a:pPr>
            <a:r>
              <a:rPr lang="en-US" altLang="cs-CZ" sz="3600"/>
              <a:t>Personal consumption expenditures (</a:t>
            </a:r>
            <a:r>
              <a:rPr lang="en-US" altLang="cs-CZ" sz="3600" i="1"/>
              <a:t>C</a:t>
            </a:r>
            <a:r>
              <a:rPr lang="en-US" altLang="cs-CZ" sz="3600"/>
              <a:t>)</a:t>
            </a:r>
          </a:p>
          <a:p>
            <a:pPr lvl="1" eaLnBrk="1" hangingPunct="1">
              <a:spcBef>
                <a:spcPct val="15000"/>
              </a:spcBef>
              <a:buSzPct val="125000"/>
            </a:pPr>
            <a:r>
              <a:rPr lang="en-US" altLang="cs-CZ" sz="3600"/>
              <a:t>Durable consumer goods</a:t>
            </a:r>
          </a:p>
          <a:p>
            <a:pPr lvl="1" eaLnBrk="1" hangingPunct="1">
              <a:spcBef>
                <a:spcPct val="15000"/>
              </a:spcBef>
              <a:buSzPct val="125000"/>
            </a:pPr>
            <a:r>
              <a:rPr lang="en-US" altLang="cs-CZ" sz="3600"/>
              <a:t>Nondurable consumer goods</a:t>
            </a:r>
          </a:p>
          <a:p>
            <a:pPr lvl="1" eaLnBrk="1" hangingPunct="1">
              <a:spcBef>
                <a:spcPct val="15000"/>
              </a:spcBef>
              <a:buSzPct val="125000"/>
            </a:pPr>
            <a:r>
              <a:rPr lang="en-US" altLang="cs-CZ" sz="3600"/>
              <a:t>Consumer expenditures for services</a:t>
            </a:r>
          </a:p>
          <a:p>
            <a:pPr lvl="1" eaLnBrk="1" hangingPunct="1">
              <a:spcBef>
                <a:spcPct val="15000"/>
              </a:spcBef>
              <a:buSzPct val="125000"/>
            </a:pPr>
            <a:r>
              <a:rPr lang="en-US" altLang="cs-CZ" sz="3600"/>
              <a:t>Domestic plus foreign goods produced</a:t>
            </a:r>
          </a:p>
        </p:txBody>
      </p:sp>
      <p:sp>
        <p:nvSpPr>
          <p:cNvPr id="11268" name="Text Box 5">
            <a:extLst>
              <a:ext uri="{FF2B5EF4-FFF2-40B4-BE49-F238E27FC236}">
                <a16:creationId xmlns:a16="http://schemas.microsoft.com/office/drawing/2014/main" id="{2A8C624E-D614-4483-AB83-6C9FE068D5F6}"/>
              </a:ext>
            </a:extLst>
          </p:cNvPr>
          <p:cNvSpPr txBox="1">
            <a:spLocks noChangeArrowheads="1"/>
          </p:cNvSpPr>
          <p:nvPr/>
        </p:nvSpPr>
        <p:spPr bwMode="auto">
          <a:xfrm>
            <a:off x="0" y="6600825"/>
            <a:ext cx="9334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cs-CZ" sz="1200">
                <a:solidFill>
                  <a:schemeClr val="bg1"/>
                </a:solidFill>
              </a:rPr>
              <a:t>LO2</a:t>
            </a:r>
          </a:p>
        </p:txBody>
      </p:sp>
      <p:sp>
        <p:nvSpPr>
          <p:cNvPr id="1035" name="Text Box 11">
            <a:extLst>
              <a:ext uri="{FF2B5EF4-FFF2-40B4-BE49-F238E27FC236}">
                <a16:creationId xmlns:a16="http://schemas.microsoft.com/office/drawing/2014/main" id="{EE6FF2D3-D4BD-4A2F-A789-EE7A7ABACB98}"/>
              </a:ext>
            </a:extLst>
          </p:cNvPr>
          <p:cNvSpPr txBox="1">
            <a:spLocks noChangeArrowheads="1"/>
          </p:cNvSpPr>
          <p:nvPr/>
        </p:nvSpPr>
        <p:spPr bwMode="auto">
          <a:xfrm>
            <a:off x="8382000" y="6572250"/>
            <a:ext cx="538163" cy="304800"/>
          </a:xfrm>
          <a:prstGeom prst="rect">
            <a:avLst/>
          </a:prstGeom>
          <a:noFill/>
          <a:ln w="9525">
            <a:noFill/>
            <a:miter lim="800000"/>
            <a:headEnd/>
            <a:tailEnd/>
          </a:ln>
          <a:effec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1400" b="0">
                <a:solidFill>
                  <a:schemeClr val="bg1"/>
                </a:solidFill>
                <a:cs typeface="Arial" panose="020B0604020202020204" pitchFamily="34" charset="0"/>
              </a:rPr>
              <a:t>24-</a:t>
            </a:r>
            <a:fld id="{FBBF50C4-A65F-4AEF-8D09-1251AAD650E3}" type="slidenum">
              <a:rPr lang="en-US" altLang="cs-CZ" sz="1400" b="0">
                <a:solidFill>
                  <a:schemeClr val="bg1"/>
                </a:solidFill>
                <a:cs typeface="Arial" panose="020B0604020202020204" pitchFamily="34" charset="0"/>
              </a:rPr>
              <a:pPr eaLnBrk="1" hangingPunct="1"/>
              <a:t>5</a:t>
            </a:fld>
            <a:endParaRPr lang="en-US" altLang="cs-CZ" sz="1400" b="0">
              <a:solidFill>
                <a:schemeClr val="bg1"/>
              </a:solidFill>
              <a:cs typeface="Arial" panose="020B0604020202020204" pitchFamily="34"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31F4F24-D6C5-4D73-80AF-4AC05236D64C}"/>
              </a:ext>
            </a:extLst>
          </p:cNvPr>
          <p:cNvSpPr>
            <a:spLocks noGrp="1" noChangeArrowheads="1"/>
          </p:cNvSpPr>
          <p:nvPr>
            <p:ph type="title" idx="4294967295"/>
          </p:nvPr>
        </p:nvSpPr>
        <p:spPr/>
        <p:txBody>
          <a:bodyPr/>
          <a:lstStyle/>
          <a:p>
            <a:pPr eaLnBrk="1" hangingPunct="1"/>
            <a:r>
              <a:rPr lang="en-US" altLang="cs-CZ" sz="3600" b="1"/>
              <a:t>Expenditures Approach</a:t>
            </a:r>
          </a:p>
        </p:txBody>
      </p:sp>
      <p:sp>
        <p:nvSpPr>
          <p:cNvPr id="12291" name="Rectangle 3">
            <a:extLst>
              <a:ext uri="{FF2B5EF4-FFF2-40B4-BE49-F238E27FC236}">
                <a16:creationId xmlns:a16="http://schemas.microsoft.com/office/drawing/2014/main" id="{A8781BD4-E802-44F5-9651-963D89533E3E}"/>
              </a:ext>
            </a:extLst>
          </p:cNvPr>
          <p:cNvSpPr>
            <a:spLocks noGrp="1" noChangeArrowheads="1"/>
          </p:cNvSpPr>
          <p:nvPr>
            <p:ph idx="4294967295"/>
          </p:nvPr>
        </p:nvSpPr>
        <p:spPr>
          <a:xfrm>
            <a:off x="433388" y="1150938"/>
            <a:ext cx="8278812" cy="4173537"/>
          </a:xfrm>
        </p:spPr>
        <p:txBody>
          <a:bodyPr/>
          <a:lstStyle/>
          <a:p>
            <a:pPr eaLnBrk="1" hangingPunct="1">
              <a:spcBef>
                <a:spcPct val="15000"/>
              </a:spcBef>
              <a:buSzPct val="125000"/>
            </a:pPr>
            <a:r>
              <a:rPr lang="en-US" altLang="cs-CZ" sz="3600"/>
              <a:t>Gross private domestic investment (</a:t>
            </a:r>
            <a:r>
              <a:rPr lang="en-US" altLang="cs-CZ" sz="3600" i="1"/>
              <a:t>I</a:t>
            </a:r>
            <a:r>
              <a:rPr lang="en-US" altLang="cs-CZ" sz="3600" i="1" baseline="-25000"/>
              <a:t>g</a:t>
            </a:r>
            <a:r>
              <a:rPr lang="en-US" altLang="cs-CZ" sz="3600"/>
              <a:t>)</a:t>
            </a:r>
          </a:p>
          <a:p>
            <a:pPr lvl="1" eaLnBrk="1" hangingPunct="1">
              <a:spcBef>
                <a:spcPct val="15000"/>
              </a:spcBef>
              <a:buSzPct val="125000"/>
            </a:pPr>
            <a:r>
              <a:rPr lang="en-US" altLang="cs-CZ" sz="3600"/>
              <a:t>Machinery, equipment, and tools</a:t>
            </a:r>
          </a:p>
          <a:p>
            <a:pPr lvl="1" eaLnBrk="1" hangingPunct="1">
              <a:spcBef>
                <a:spcPct val="15000"/>
              </a:spcBef>
              <a:buSzPct val="125000"/>
            </a:pPr>
            <a:r>
              <a:rPr lang="en-US" altLang="cs-CZ" sz="3600"/>
              <a:t>All construction</a:t>
            </a:r>
          </a:p>
          <a:p>
            <a:pPr lvl="1" eaLnBrk="1" hangingPunct="1">
              <a:spcBef>
                <a:spcPct val="15000"/>
              </a:spcBef>
              <a:buSzPct val="125000"/>
            </a:pPr>
            <a:r>
              <a:rPr lang="en-US" altLang="cs-CZ" sz="3600"/>
              <a:t>Changes in inventories</a:t>
            </a:r>
          </a:p>
          <a:p>
            <a:pPr eaLnBrk="1" hangingPunct="1">
              <a:spcBef>
                <a:spcPct val="15000"/>
              </a:spcBef>
              <a:buSzPct val="125000"/>
            </a:pPr>
            <a:r>
              <a:rPr lang="en-US" altLang="cs-CZ" sz="3600"/>
              <a:t>Creation of new capital assets</a:t>
            </a:r>
          </a:p>
          <a:p>
            <a:pPr eaLnBrk="1" hangingPunct="1">
              <a:spcBef>
                <a:spcPct val="15000"/>
              </a:spcBef>
              <a:buSzPct val="125000"/>
            </a:pPr>
            <a:r>
              <a:rPr lang="en-US" altLang="cs-CZ" sz="3600"/>
              <a:t>Noninvestment transactions excluded</a:t>
            </a:r>
          </a:p>
        </p:txBody>
      </p:sp>
      <p:sp>
        <p:nvSpPr>
          <p:cNvPr id="12294" name="Text Box 167">
            <a:extLst>
              <a:ext uri="{FF2B5EF4-FFF2-40B4-BE49-F238E27FC236}">
                <a16:creationId xmlns:a16="http://schemas.microsoft.com/office/drawing/2014/main" id="{2BCE2C0B-FA72-4298-8A1B-91E69166019B}"/>
              </a:ext>
            </a:extLst>
          </p:cNvPr>
          <p:cNvSpPr txBox="1">
            <a:spLocks noChangeArrowheads="1"/>
          </p:cNvSpPr>
          <p:nvPr/>
        </p:nvSpPr>
        <p:spPr bwMode="auto">
          <a:xfrm>
            <a:off x="0" y="6600825"/>
            <a:ext cx="895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cs-CZ" sz="1200">
                <a:solidFill>
                  <a:schemeClr val="bg1"/>
                </a:solidFill>
              </a:rPr>
              <a:t>LO2</a:t>
            </a:r>
          </a:p>
        </p:txBody>
      </p:sp>
      <p:sp>
        <p:nvSpPr>
          <p:cNvPr id="1035" name="Text Box 11">
            <a:extLst>
              <a:ext uri="{FF2B5EF4-FFF2-40B4-BE49-F238E27FC236}">
                <a16:creationId xmlns:a16="http://schemas.microsoft.com/office/drawing/2014/main" id="{82B8D48A-8D39-4ABA-BB2A-3F74C341FBB4}"/>
              </a:ext>
            </a:extLst>
          </p:cNvPr>
          <p:cNvSpPr txBox="1">
            <a:spLocks noChangeArrowheads="1"/>
          </p:cNvSpPr>
          <p:nvPr/>
        </p:nvSpPr>
        <p:spPr bwMode="auto">
          <a:xfrm>
            <a:off x="8382000" y="6572250"/>
            <a:ext cx="538163" cy="304800"/>
          </a:xfrm>
          <a:prstGeom prst="rect">
            <a:avLst/>
          </a:prstGeom>
          <a:noFill/>
          <a:ln w="9525">
            <a:noFill/>
            <a:miter lim="800000"/>
            <a:headEnd/>
            <a:tailEnd/>
          </a:ln>
          <a:effec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1400" b="0">
                <a:solidFill>
                  <a:schemeClr val="bg1"/>
                </a:solidFill>
                <a:cs typeface="Arial" panose="020B0604020202020204" pitchFamily="34" charset="0"/>
              </a:rPr>
              <a:t>24-</a:t>
            </a:r>
            <a:fld id="{04465E8C-222F-43FF-9E81-79F7C4804FFE}" type="slidenum">
              <a:rPr lang="en-US" altLang="cs-CZ" sz="1400" b="0">
                <a:solidFill>
                  <a:schemeClr val="bg1"/>
                </a:solidFill>
                <a:cs typeface="Arial" panose="020B0604020202020204" pitchFamily="34" charset="0"/>
              </a:rPr>
              <a:pPr eaLnBrk="1" hangingPunct="1"/>
              <a:t>6</a:t>
            </a:fld>
            <a:endParaRPr lang="en-US" altLang="cs-CZ" sz="1400" b="0">
              <a:solidFill>
                <a:schemeClr val="bg1"/>
              </a:solidFill>
              <a:cs typeface="Arial" panose="020B0604020202020204" pitchFamily="34"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AF79703A-081F-4F4F-B13D-E6BC82CA18DA}"/>
              </a:ext>
            </a:extLst>
          </p:cNvPr>
          <p:cNvSpPr>
            <a:spLocks noGrp="1" noChangeArrowheads="1"/>
          </p:cNvSpPr>
          <p:nvPr>
            <p:ph type="title" idx="4294967295"/>
          </p:nvPr>
        </p:nvSpPr>
        <p:spPr/>
        <p:txBody>
          <a:bodyPr/>
          <a:lstStyle/>
          <a:p>
            <a:pPr eaLnBrk="1" hangingPunct="1"/>
            <a:r>
              <a:rPr lang="en-US" altLang="cs-CZ" sz="3600" b="1"/>
              <a:t>Expenditures Approach</a:t>
            </a:r>
          </a:p>
        </p:txBody>
      </p:sp>
      <p:sp>
        <p:nvSpPr>
          <p:cNvPr id="14339" name="Rectangle 3">
            <a:extLst>
              <a:ext uri="{FF2B5EF4-FFF2-40B4-BE49-F238E27FC236}">
                <a16:creationId xmlns:a16="http://schemas.microsoft.com/office/drawing/2014/main" id="{757AA315-1FBA-4209-9118-D701D7A9BFEB}"/>
              </a:ext>
            </a:extLst>
          </p:cNvPr>
          <p:cNvSpPr>
            <a:spLocks noGrp="1" noChangeArrowheads="1"/>
          </p:cNvSpPr>
          <p:nvPr>
            <p:ph idx="4294967295"/>
          </p:nvPr>
        </p:nvSpPr>
        <p:spPr>
          <a:xfrm>
            <a:off x="436563" y="996950"/>
            <a:ext cx="8326437" cy="5492750"/>
          </a:xfrm>
        </p:spPr>
        <p:txBody>
          <a:bodyPr/>
          <a:lstStyle/>
          <a:p>
            <a:pPr eaLnBrk="1" hangingPunct="1">
              <a:spcBef>
                <a:spcPct val="5000"/>
              </a:spcBef>
              <a:spcAft>
                <a:spcPts val="600"/>
              </a:spcAft>
              <a:buSzPct val="125000"/>
            </a:pPr>
            <a:r>
              <a:rPr lang="en-US" altLang="cs-CZ" sz="3600"/>
              <a:t>Government purchases (</a:t>
            </a:r>
            <a:r>
              <a:rPr lang="en-US" altLang="cs-CZ" sz="3600" i="1"/>
              <a:t>G</a:t>
            </a:r>
            <a:r>
              <a:rPr lang="en-US" altLang="cs-CZ" sz="3600"/>
              <a:t>)</a:t>
            </a:r>
          </a:p>
          <a:p>
            <a:pPr lvl="1" eaLnBrk="1" hangingPunct="1">
              <a:spcBef>
                <a:spcPct val="5000"/>
              </a:spcBef>
              <a:spcAft>
                <a:spcPts val="600"/>
              </a:spcAft>
              <a:buSzPct val="125000"/>
            </a:pPr>
            <a:r>
              <a:rPr lang="en-US" altLang="cs-CZ" sz="3200"/>
              <a:t>Expenditures for goods and services</a:t>
            </a:r>
          </a:p>
          <a:p>
            <a:pPr lvl="1" eaLnBrk="1" hangingPunct="1">
              <a:spcBef>
                <a:spcPct val="5000"/>
              </a:spcBef>
              <a:spcAft>
                <a:spcPts val="600"/>
              </a:spcAft>
              <a:buSzPct val="125000"/>
            </a:pPr>
            <a:r>
              <a:rPr lang="en-US" altLang="cs-CZ" sz="3200"/>
              <a:t>Expenditures for publicly owned capital</a:t>
            </a:r>
          </a:p>
          <a:p>
            <a:pPr lvl="1" eaLnBrk="1" hangingPunct="1">
              <a:spcBef>
                <a:spcPct val="5000"/>
              </a:spcBef>
              <a:spcAft>
                <a:spcPts val="600"/>
              </a:spcAft>
              <a:buSzPct val="125000"/>
            </a:pPr>
            <a:r>
              <a:rPr lang="en-US" altLang="cs-CZ" sz="3200"/>
              <a:t>Excludes transfer payments</a:t>
            </a:r>
          </a:p>
          <a:p>
            <a:pPr eaLnBrk="1" hangingPunct="1">
              <a:spcBef>
                <a:spcPct val="5000"/>
              </a:spcBef>
              <a:spcAft>
                <a:spcPts val="600"/>
              </a:spcAft>
              <a:buSzPct val="125000"/>
            </a:pPr>
            <a:r>
              <a:rPr lang="en-US" altLang="cs-CZ" sz="3600"/>
              <a:t>Net exports (</a:t>
            </a:r>
            <a:r>
              <a:rPr lang="en-US" altLang="cs-CZ" sz="3600" i="1"/>
              <a:t>X</a:t>
            </a:r>
            <a:r>
              <a:rPr lang="en-US" altLang="cs-CZ" sz="3600" i="1" baseline="-25000"/>
              <a:t>n</a:t>
            </a:r>
            <a:r>
              <a:rPr lang="en-US" altLang="cs-CZ" sz="3600"/>
              <a:t>)</a:t>
            </a:r>
          </a:p>
          <a:p>
            <a:pPr lvl="1" eaLnBrk="1" hangingPunct="1">
              <a:spcBef>
                <a:spcPct val="5000"/>
              </a:spcBef>
              <a:spcAft>
                <a:spcPts val="600"/>
              </a:spcAft>
              <a:buSzPct val="125000"/>
            </a:pPr>
            <a:r>
              <a:rPr lang="en-US" altLang="cs-CZ" sz="3200"/>
              <a:t>Add exported goods</a:t>
            </a:r>
          </a:p>
          <a:p>
            <a:pPr lvl="1" eaLnBrk="1" hangingPunct="1">
              <a:spcBef>
                <a:spcPct val="5000"/>
              </a:spcBef>
              <a:spcAft>
                <a:spcPts val="600"/>
              </a:spcAft>
              <a:buSzPct val="125000"/>
            </a:pPr>
            <a:r>
              <a:rPr lang="en-US" altLang="cs-CZ" sz="3200"/>
              <a:t>Subtract imported goods</a:t>
            </a:r>
          </a:p>
          <a:p>
            <a:pPr lvl="1" eaLnBrk="1" hangingPunct="1">
              <a:spcBef>
                <a:spcPct val="5000"/>
              </a:spcBef>
              <a:spcAft>
                <a:spcPts val="600"/>
              </a:spcAft>
              <a:buSzPct val="125000"/>
            </a:pPr>
            <a:r>
              <a:rPr lang="en-US" altLang="cs-CZ" sz="3200"/>
              <a:t>X</a:t>
            </a:r>
            <a:r>
              <a:rPr lang="en-US" altLang="cs-CZ" sz="3200" baseline="-25000"/>
              <a:t>n</a:t>
            </a:r>
            <a:r>
              <a:rPr lang="en-US" altLang="cs-CZ" sz="3200"/>
              <a:t> = exports – imports</a:t>
            </a:r>
          </a:p>
          <a:p>
            <a:pPr eaLnBrk="1" hangingPunct="1">
              <a:spcBef>
                <a:spcPct val="5000"/>
              </a:spcBef>
              <a:spcAft>
                <a:spcPts val="600"/>
              </a:spcAft>
              <a:buSzPct val="125000"/>
            </a:pPr>
            <a:r>
              <a:rPr lang="en-US" altLang="cs-CZ" sz="3600" b="1"/>
              <a:t>GDP = </a:t>
            </a:r>
            <a:r>
              <a:rPr lang="en-US" altLang="cs-CZ" sz="3600" b="1" i="1"/>
              <a:t>C</a:t>
            </a:r>
            <a:r>
              <a:rPr lang="en-US" altLang="cs-CZ" sz="3600" b="1"/>
              <a:t> + </a:t>
            </a:r>
            <a:r>
              <a:rPr lang="en-US" altLang="cs-CZ" sz="3600" b="1" i="1"/>
              <a:t>I</a:t>
            </a:r>
            <a:r>
              <a:rPr lang="en-US" altLang="cs-CZ" sz="2000" b="1" i="1"/>
              <a:t>g</a:t>
            </a:r>
            <a:r>
              <a:rPr lang="en-US" altLang="cs-CZ" sz="3600" b="1"/>
              <a:t> + </a:t>
            </a:r>
            <a:r>
              <a:rPr lang="en-US" altLang="cs-CZ" sz="3600" b="1" i="1"/>
              <a:t>G</a:t>
            </a:r>
            <a:r>
              <a:rPr lang="en-US" altLang="cs-CZ" sz="3600" b="1"/>
              <a:t> + </a:t>
            </a:r>
            <a:r>
              <a:rPr lang="en-US" altLang="cs-CZ" sz="3600" b="1" i="1"/>
              <a:t>X</a:t>
            </a:r>
            <a:r>
              <a:rPr lang="en-US" altLang="cs-CZ" sz="2000" b="1" i="1"/>
              <a:t>n</a:t>
            </a:r>
            <a:endParaRPr lang="en-US" altLang="cs-CZ" sz="4000" b="1"/>
          </a:p>
        </p:txBody>
      </p:sp>
      <p:sp>
        <p:nvSpPr>
          <p:cNvPr id="14340" name="Text Box 5">
            <a:extLst>
              <a:ext uri="{FF2B5EF4-FFF2-40B4-BE49-F238E27FC236}">
                <a16:creationId xmlns:a16="http://schemas.microsoft.com/office/drawing/2014/main" id="{5D1097FF-0A2C-44EA-AFD8-8F968352CA5A}"/>
              </a:ext>
            </a:extLst>
          </p:cNvPr>
          <p:cNvSpPr txBox="1">
            <a:spLocks noChangeArrowheads="1"/>
          </p:cNvSpPr>
          <p:nvPr/>
        </p:nvSpPr>
        <p:spPr bwMode="auto">
          <a:xfrm>
            <a:off x="0" y="6599238"/>
            <a:ext cx="7429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cs-CZ" sz="1200">
                <a:solidFill>
                  <a:schemeClr val="bg1"/>
                </a:solidFill>
              </a:rPr>
              <a:t>LO2</a:t>
            </a:r>
          </a:p>
        </p:txBody>
      </p:sp>
      <p:sp>
        <p:nvSpPr>
          <p:cNvPr id="1035" name="Text Box 11">
            <a:extLst>
              <a:ext uri="{FF2B5EF4-FFF2-40B4-BE49-F238E27FC236}">
                <a16:creationId xmlns:a16="http://schemas.microsoft.com/office/drawing/2014/main" id="{B41A560D-F480-4073-A852-53463ABBED52}"/>
              </a:ext>
            </a:extLst>
          </p:cNvPr>
          <p:cNvSpPr txBox="1">
            <a:spLocks noChangeArrowheads="1"/>
          </p:cNvSpPr>
          <p:nvPr/>
        </p:nvSpPr>
        <p:spPr bwMode="auto">
          <a:xfrm>
            <a:off x="8382000" y="6572250"/>
            <a:ext cx="636588" cy="304800"/>
          </a:xfrm>
          <a:prstGeom prst="rect">
            <a:avLst/>
          </a:prstGeom>
          <a:noFill/>
          <a:ln w="9525">
            <a:noFill/>
            <a:miter lim="800000"/>
            <a:headEnd/>
            <a:tailEnd/>
          </a:ln>
          <a:effectLst/>
        </p:spPr>
        <p:txBody>
          <a:bodyPr wrap="none">
            <a:spAutoFit/>
          </a:bodyPr>
          <a:lstStyle>
            <a:lvl1pPr eaLnBrk="0" hangingPunct="0">
              <a:defRPr b="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b="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b="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b="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cs-CZ" sz="1400" b="0">
                <a:solidFill>
                  <a:schemeClr val="bg1"/>
                </a:solidFill>
                <a:cs typeface="Arial" panose="020B0604020202020204" pitchFamily="34" charset="0"/>
              </a:rPr>
              <a:t>24-</a:t>
            </a:r>
            <a:fld id="{59923B05-4534-4829-8A6B-E74A0440D7FD}" type="slidenum">
              <a:rPr lang="en-US" altLang="cs-CZ" sz="1400" b="0">
                <a:solidFill>
                  <a:schemeClr val="bg1"/>
                </a:solidFill>
                <a:cs typeface="Arial" panose="020B0604020202020204" pitchFamily="34" charset="0"/>
              </a:rPr>
              <a:pPr eaLnBrk="1" hangingPunct="1"/>
              <a:t>7</a:t>
            </a:fld>
            <a:endParaRPr lang="en-US" altLang="cs-CZ" sz="1400" b="0">
              <a:solidFill>
                <a:schemeClr val="bg1"/>
              </a:solidFill>
              <a:cs typeface="Arial" panose="020B0604020202020204" pitchFamily="34" charset="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4316E8D-3C59-4C1D-8AE3-46BCB7D8BD8C}"/>
              </a:ext>
            </a:extLst>
          </p:cNvPr>
          <p:cNvSpPr>
            <a:spLocks noGrp="1" noChangeArrowheads="1"/>
          </p:cNvSpPr>
          <p:nvPr>
            <p:ph type="title" idx="4294967295"/>
          </p:nvPr>
        </p:nvSpPr>
        <p:spPr/>
        <p:txBody>
          <a:bodyPr/>
          <a:lstStyle/>
          <a:p>
            <a:pPr eaLnBrk="1" hangingPunct="1"/>
            <a:r>
              <a:rPr lang="en-US" altLang="cs-CZ" sz="3600" b="1"/>
              <a:t>Shortcomings of GDP</a:t>
            </a:r>
          </a:p>
        </p:txBody>
      </p:sp>
      <p:sp>
        <p:nvSpPr>
          <p:cNvPr id="9219" name="Rectangle 3">
            <a:extLst>
              <a:ext uri="{FF2B5EF4-FFF2-40B4-BE49-F238E27FC236}">
                <a16:creationId xmlns:a16="http://schemas.microsoft.com/office/drawing/2014/main" id="{565E39C0-B5B4-4DAC-9DEC-F5DB6E4DA137}"/>
              </a:ext>
            </a:extLst>
          </p:cNvPr>
          <p:cNvSpPr>
            <a:spLocks noGrp="1" noChangeArrowheads="1"/>
          </p:cNvSpPr>
          <p:nvPr>
            <p:ph idx="4294967295"/>
          </p:nvPr>
        </p:nvSpPr>
        <p:spPr>
          <a:xfrm>
            <a:off x="469900" y="1041400"/>
            <a:ext cx="8229600" cy="5287963"/>
          </a:xfrm>
        </p:spPr>
        <p:txBody>
          <a:bodyPr/>
          <a:lstStyle/>
          <a:p>
            <a:pPr eaLnBrk="1" hangingPunct="1">
              <a:spcBef>
                <a:spcPct val="15000"/>
              </a:spcBef>
              <a:buSzPct val="125000"/>
            </a:pPr>
            <a:r>
              <a:rPr lang="en-US" altLang="cs-CZ" sz="3600"/>
              <a:t>Nonmarket activities</a:t>
            </a:r>
          </a:p>
          <a:p>
            <a:pPr eaLnBrk="1" hangingPunct="1">
              <a:spcBef>
                <a:spcPct val="15000"/>
              </a:spcBef>
              <a:buSzPct val="125000"/>
            </a:pPr>
            <a:r>
              <a:rPr lang="en-US" altLang="cs-CZ" sz="3600"/>
              <a:t>Leisure</a:t>
            </a:r>
          </a:p>
          <a:p>
            <a:pPr eaLnBrk="1" hangingPunct="1">
              <a:spcBef>
                <a:spcPct val="15000"/>
              </a:spcBef>
              <a:buSzPct val="125000"/>
            </a:pPr>
            <a:r>
              <a:rPr lang="en-US" altLang="cs-CZ" sz="3600"/>
              <a:t>Improved product quality</a:t>
            </a:r>
          </a:p>
          <a:p>
            <a:pPr eaLnBrk="1" hangingPunct="1">
              <a:spcBef>
                <a:spcPct val="15000"/>
              </a:spcBef>
              <a:buSzPct val="125000"/>
            </a:pPr>
            <a:r>
              <a:rPr lang="en-US" altLang="cs-CZ" sz="3600"/>
              <a:t>The underground economy</a:t>
            </a:r>
          </a:p>
          <a:p>
            <a:pPr eaLnBrk="1" hangingPunct="1">
              <a:spcBef>
                <a:spcPct val="15000"/>
              </a:spcBef>
              <a:buSzPct val="125000"/>
            </a:pPr>
            <a:r>
              <a:rPr lang="en-US" altLang="cs-CZ" sz="3600"/>
              <a:t>GDP and the environment</a:t>
            </a:r>
          </a:p>
          <a:p>
            <a:pPr eaLnBrk="1" hangingPunct="1">
              <a:spcBef>
                <a:spcPct val="15000"/>
              </a:spcBef>
              <a:buSzPct val="125000"/>
            </a:pPr>
            <a:r>
              <a:rPr lang="en-US" altLang="cs-CZ" sz="3600"/>
              <a:t>Composition and distribution of the output</a:t>
            </a:r>
          </a:p>
          <a:p>
            <a:pPr eaLnBrk="1" hangingPunct="1">
              <a:spcBef>
                <a:spcPct val="15000"/>
              </a:spcBef>
              <a:buSzPct val="125000"/>
            </a:pPr>
            <a:r>
              <a:rPr lang="en-US" altLang="cs-CZ" sz="3600"/>
              <a:t>Noneconomic sources of well-being</a:t>
            </a:r>
            <a:endParaRPr lang="cs-CZ" altLang="cs-CZ" sz="3600"/>
          </a:p>
          <a:p>
            <a:pPr eaLnBrk="1" hangingPunct="1">
              <a:spcBef>
                <a:spcPct val="15000"/>
              </a:spcBef>
              <a:buSzPct val="125000"/>
            </a:pPr>
            <a:r>
              <a:rPr lang="en-US" altLang="cs-CZ" sz="1400"/>
              <a:t>GDP, Unemployment, Inflation- EconMovies #6: Back to the Future</a:t>
            </a:r>
            <a:r>
              <a:rPr lang="cs-CZ" altLang="cs-CZ" sz="1400"/>
              <a:t> https://www.youtube.com/watch?v=3GTgniuxA50</a:t>
            </a:r>
            <a:endParaRPr lang="en-US" altLang="cs-CZ" sz="1400"/>
          </a:p>
          <a:p>
            <a:pPr eaLnBrk="1" hangingPunct="1">
              <a:spcBef>
                <a:spcPct val="15000"/>
              </a:spcBef>
              <a:buSzPct val="125000"/>
            </a:pPr>
            <a:endParaRPr lang="en-US" altLang="cs-CZ" sz="3600"/>
          </a:p>
        </p:txBody>
      </p:sp>
      <p:sp>
        <p:nvSpPr>
          <p:cNvPr id="9220" name="Text Box 5">
            <a:extLst>
              <a:ext uri="{FF2B5EF4-FFF2-40B4-BE49-F238E27FC236}">
                <a16:creationId xmlns:a16="http://schemas.microsoft.com/office/drawing/2014/main" id="{A4DC328E-98AA-488A-8572-91E0A289B78D}"/>
              </a:ext>
            </a:extLst>
          </p:cNvPr>
          <p:cNvSpPr txBox="1">
            <a:spLocks noChangeArrowheads="1"/>
          </p:cNvSpPr>
          <p:nvPr/>
        </p:nvSpPr>
        <p:spPr bwMode="auto">
          <a:xfrm>
            <a:off x="0" y="6597650"/>
            <a:ext cx="7239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50000"/>
              </a:spcBef>
              <a:buClrTx/>
              <a:buFontTx/>
              <a:buNone/>
            </a:pPr>
            <a:r>
              <a:rPr lang="en-US" altLang="cs-CZ" sz="1200" b="1">
                <a:solidFill>
                  <a:schemeClr val="bg1"/>
                </a:solidFill>
              </a:rPr>
              <a:t>LO4</a:t>
            </a:r>
          </a:p>
        </p:txBody>
      </p:sp>
      <p:sp>
        <p:nvSpPr>
          <p:cNvPr id="9221" name="Text Box 11">
            <a:extLst>
              <a:ext uri="{FF2B5EF4-FFF2-40B4-BE49-F238E27FC236}">
                <a16:creationId xmlns:a16="http://schemas.microsoft.com/office/drawing/2014/main" id="{B78FA47C-3268-4C7C-848E-B190CBDE5574}"/>
              </a:ext>
            </a:extLst>
          </p:cNvPr>
          <p:cNvSpPr txBox="1">
            <a:spLocks noChangeArrowheads="1"/>
          </p:cNvSpPr>
          <p:nvPr/>
        </p:nvSpPr>
        <p:spPr bwMode="auto">
          <a:xfrm>
            <a:off x="8382000" y="6553200"/>
            <a:ext cx="636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3399FF"/>
              </a:buClr>
              <a:buChar char="•"/>
              <a:defRPr sz="2800">
                <a:solidFill>
                  <a:schemeClr val="tx1"/>
                </a:solidFill>
                <a:latin typeface="Arial" panose="020B0604020202020204" pitchFamily="34" charset="0"/>
              </a:defRPr>
            </a:lvl1pPr>
            <a:lvl2pPr marL="742950" indent="-285750">
              <a:spcBef>
                <a:spcPct val="20000"/>
              </a:spcBef>
              <a:buClr>
                <a:srgbClr val="3399FF"/>
              </a:buClr>
              <a:buChar char="•"/>
              <a:defRPr sz="2400">
                <a:solidFill>
                  <a:schemeClr val="tx1"/>
                </a:solidFill>
                <a:latin typeface="Arial" panose="020B0604020202020204" pitchFamily="34" charset="0"/>
              </a:defRPr>
            </a:lvl2pPr>
            <a:lvl3pPr marL="1143000" indent="-228600">
              <a:spcBef>
                <a:spcPct val="20000"/>
              </a:spcBef>
              <a:buClr>
                <a:srgbClr val="3399FF"/>
              </a:buClr>
              <a:buChar char="•"/>
              <a:defRPr sz="2400">
                <a:solidFill>
                  <a:schemeClr val="tx1"/>
                </a:solidFill>
                <a:latin typeface="Arial" panose="020B0604020202020204" pitchFamily="34" charset="0"/>
              </a:defRPr>
            </a:lvl3pPr>
            <a:lvl4pPr marL="1600200" indent="-228600">
              <a:spcBef>
                <a:spcPct val="20000"/>
              </a:spcBef>
              <a:buClr>
                <a:srgbClr val="3399FF"/>
              </a:buClr>
              <a:buChar char="•"/>
              <a:defRPr sz="2000">
                <a:solidFill>
                  <a:schemeClr val="tx1"/>
                </a:solidFill>
                <a:latin typeface="Arial" panose="020B0604020202020204" pitchFamily="34" charset="0"/>
              </a:defRPr>
            </a:lvl4pPr>
            <a:lvl5pPr marL="2057400" indent="-228600">
              <a:spcBef>
                <a:spcPct val="20000"/>
              </a:spcBef>
              <a:buClr>
                <a:srgbClr val="3399FF"/>
              </a:buClr>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rgbClr val="3399FF"/>
              </a:buClr>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cs-CZ" sz="1400">
                <a:solidFill>
                  <a:schemeClr val="bg1"/>
                </a:solidFill>
                <a:cs typeface="Arial" panose="020B0604020202020204" pitchFamily="34" charset="0"/>
              </a:rPr>
              <a:t>24-</a:t>
            </a:r>
            <a:fld id="{DBA379EF-49B5-4C94-BCCE-BF7E478696BE}" type="slidenum">
              <a:rPr lang="en-US" altLang="cs-CZ" sz="1400">
                <a:solidFill>
                  <a:schemeClr val="bg1"/>
                </a:solidFill>
                <a:cs typeface="Arial" panose="020B0604020202020204" pitchFamily="34" charset="0"/>
              </a:rPr>
              <a:pPr eaLnBrk="1" hangingPunct="1">
                <a:spcBef>
                  <a:spcPct val="0"/>
                </a:spcBef>
                <a:buClrTx/>
                <a:buFontTx/>
                <a:buNone/>
              </a:pPr>
              <a:t>8</a:t>
            </a:fld>
            <a:endParaRPr lang="en-US" altLang="cs-CZ" sz="1400">
              <a:solidFill>
                <a:schemeClr val="bg1"/>
              </a:solidFill>
              <a:cs typeface="Arial" panose="020B0604020202020204" pitchFamily="34" charset="0"/>
            </a:endParaRPr>
          </a:p>
        </p:txBody>
      </p:sp>
    </p:spTree>
    <p:extLst>
      <p:ext uri="{BB962C8B-B14F-4D97-AF65-F5344CB8AC3E}">
        <p14:creationId xmlns:p14="http://schemas.microsoft.com/office/powerpoint/2010/main" val="167229061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0973F4CE-5F26-4BA2-BD5E-1CBBB7F81B2F}"/>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cs-CZ" altLang="cs-CZ" sz="1800" b="1">
              <a:latin typeface="Dotum" panose="020B0600000101010101" pitchFamily="34" charset="-127"/>
            </a:endParaRPr>
          </a:p>
        </p:txBody>
      </p:sp>
      <p:sp>
        <p:nvSpPr>
          <p:cNvPr id="6147" name="Rectangle 2">
            <a:extLst>
              <a:ext uri="{FF2B5EF4-FFF2-40B4-BE49-F238E27FC236}">
                <a16:creationId xmlns:a16="http://schemas.microsoft.com/office/drawing/2014/main" id="{302E8FAE-565B-426D-BB1B-335A305160C9}"/>
              </a:ext>
            </a:extLst>
          </p:cNvPr>
          <p:cNvSpPr>
            <a:spLocks noGrp="1" noChangeArrowheads="1"/>
          </p:cNvSpPr>
          <p:nvPr>
            <p:ph type="title"/>
          </p:nvPr>
        </p:nvSpPr>
        <p:spPr>
          <a:xfrm>
            <a:off x="0" y="0"/>
            <a:ext cx="9144000" cy="838200"/>
          </a:xfrm>
        </p:spPr>
        <p:txBody>
          <a:bodyPr/>
          <a:lstStyle/>
          <a:p>
            <a:pPr eaLnBrk="1" hangingPunct="1"/>
            <a:r>
              <a:rPr lang="en-US" altLang="cs-CZ">
                <a:solidFill>
                  <a:schemeClr val="bg1"/>
                </a:solidFill>
              </a:rPr>
              <a:t>The Business Cycle</a:t>
            </a:r>
          </a:p>
        </p:txBody>
      </p:sp>
      <p:sp>
        <p:nvSpPr>
          <p:cNvPr id="6148" name="Rectangle 3">
            <a:extLst>
              <a:ext uri="{FF2B5EF4-FFF2-40B4-BE49-F238E27FC236}">
                <a16:creationId xmlns:a16="http://schemas.microsoft.com/office/drawing/2014/main" id="{97C55E3E-5910-4251-85C1-143EB9F5057C}"/>
              </a:ext>
            </a:extLst>
          </p:cNvPr>
          <p:cNvSpPr>
            <a:spLocks noGrp="1" noChangeArrowheads="1"/>
          </p:cNvSpPr>
          <p:nvPr>
            <p:ph type="body" idx="1"/>
          </p:nvPr>
        </p:nvSpPr>
        <p:spPr>
          <a:xfrm>
            <a:off x="457200" y="1295400"/>
            <a:ext cx="8229600" cy="4525963"/>
          </a:xfrm>
        </p:spPr>
        <p:txBody>
          <a:bodyPr/>
          <a:lstStyle/>
          <a:p>
            <a:pPr eaLnBrk="1" hangingPunct="1">
              <a:buClr>
                <a:srgbClr val="3399FF"/>
              </a:buClr>
              <a:buSzPct val="125000"/>
            </a:pPr>
            <a:r>
              <a:rPr lang="en-US" altLang="cs-CZ"/>
              <a:t>Alternating increases and decreases in economic activity over time</a:t>
            </a:r>
          </a:p>
          <a:p>
            <a:pPr eaLnBrk="1" hangingPunct="1">
              <a:buClr>
                <a:srgbClr val="3399FF"/>
              </a:buClr>
              <a:buSzPct val="125000"/>
            </a:pPr>
            <a:r>
              <a:rPr lang="en-US" altLang="cs-CZ"/>
              <a:t>Phases of the business cycle</a:t>
            </a:r>
          </a:p>
          <a:p>
            <a:pPr lvl="1" eaLnBrk="1" hangingPunct="1">
              <a:buClr>
                <a:srgbClr val="3399FF"/>
              </a:buClr>
              <a:buSzPct val="125000"/>
              <a:buFont typeface="Arial" panose="020B0604020202020204" pitchFamily="34" charset="0"/>
              <a:buChar char="•"/>
            </a:pPr>
            <a:r>
              <a:rPr lang="en-US" altLang="cs-CZ"/>
              <a:t>Peak</a:t>
            </a:r>
          </a:p>
          <a:p>
            <a:pPr lvl="1" eaLnBrk="1" hangingPunct="1">
              <a:buClr>
                <a:srgbClr val="3399FF"/>
              </a:buClr>
              <a:buSzPct val="125000"/>
              <a:buFont typeface="Arial" panose="020B0604020202020204" pitchFamily="34" charset="0"/>
              <a:buChar char="•"/>
            </a:pPr>
            <a:r>
              <a:rPr lang="en-US" altLang="cs-CZ"/>
              <a:t>Recession</a:t>
            </a:r>
          </a:p>
          <a:p>
            <a:pPr lvl="1" eaLnBrk="1" hangingPunct="1">
              <a:buClr>
                <a:srgbClr val="3399FF"/>
              </a:buClr>
              <a:buSzPct val="125000"/>
              <a:buFont typeface="Arial" panose="020B0604020202020204" pitchFamily="34" charset="0"/>
              <a:buChar char="•"/>
            </a:pPr>
            <a:r>
              <a:rPr lang="en-US" altLang="cs-CZ"/>
              <a:t>Trough</a:t>
            </a:r>
          </a:p>
          <a:p>
            <a:pPr lvl="1" eaLnBrk="1" hangingPunct="1">
              <a:buClr>
                <a:srgbClr val="3399FF"/>
              </a:buClr>
              <a:buSzPct val="125000"/>
              <a:buFont typeface="Arial" panose="020B0604020202020204" pitchFamily="34" charset="0"/>
              <a:buChar char="•"/>
            </a:pPr>
            <a:r>
              <a:rPr lang="en-US" altLang="cs-CZ"/>
              <a:t>Expansion</a:t>
            </a:r>
          </a:p>
        </p:txBody>
      </p:sp>
      <p:sp>
        <p:nvSpPr>
          <p:cNvPr id="6149" name="Rectangle 4">
            <a:extLst>
              <a:ext uri="{FF2B5EF4-FFF2-40B4-BE49-F238E27FC236}">
                <a16:creationId xmlns:a16="http://schemas.microsoft.com/office/drawing/2014/main" id="{2912B190-97A8-48C1-93CE-5A611CA20F89}"/>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6150" name="Text Box 7">
            <a:extLst>
              <a:ext uri="{FF2B5EF4-FFF2-40B4-BE49-F238E27FC236}">
                <a16:creationId xmlns:a16="http://schemas.microsoft.com/office/drawing/2014/main" id="{B6869919-BC01-4E97-947F-A16415BBB03A}"/>
              </a:ext>
            </a:extLst>
          </p:cNvPr>
          <p:cNvSpPr txBox="1">
            <a:spLocks noChangeArrowheads="1"/>
          </p:cNvSpPr>
          <p:nvPr/>
        </p:nvSpPr>
        <p:spPr bwMode="auto">
          <a:xfrm>
            <a:off x="0" y="6583363"/>
            <a:ext cx="533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cs-CZ" sz="1200" b="1">
                <a:solidFill>
                  <a:schemeClr val="bg1"/>
                </a:solidFill>
              </a:rPr>
              <a:t>LO1</a:t>
            </a:r>
          </a:p>
        </p:txBody>
      </p:sp>
      <p:sp>
        <p:nvSpPr>
          <p:cNvPr id="6151" name="Text Box 11">
            <a:extLst>
              <a:ext uri="{FF2B5EF4-FFF2-40B4-BE49-F238E27FC236}">
                <a16:creationId xmlns:a16="http://schemas.microsoft.com/office/drawing/2014/main" id="{84A5BDD6-91DF-4687-B897-7D2DB5D823BC}"/>
              </a:ext>
            </a:extLst>
          </p:cNvPr>
          <p:cNvSpPr txBox="1">
            <a:spLocks noChangeArrowheads="1"/>
          </p:cNvSpPr>
          <p:nvPr/>
        </p:nvSpPr>
        <p:spPr bwMode="auto">
          <a:xfrm>
            <a:off x="8382000" y="6553200"/>
            <a:ext cx="5381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cs-CZ" sz="1400">
                <a:solidFill>
                  <a:schemeClr val="bg1"/>
                </a:solidFill>
                <a:ea typeface="ＭＳ Ｐゴシック" panose="020B0600070205080204" pitchFamily="34" charset="-128"/>
                <a:cs typeface="Arial" panose="020B0604020202020204" pitchFamily="34" charset="0"/>
              </a:rPr>
              <a:t>26-</a:t>
            </a:r>
            <a:fld id="{7F0BDF26-8AAB-4CF4-8F4C-F2C9BFCA96F6}" type="slidenum">
              <a:rPr lang="en-US" altLang="cs-CZ" sz="1400">
                <a:solidFill>
                  <a:schemeClr val="bg1"/>
                </a:solidFill>
                <a:ea typeface="ＭＳ Ｐゴシック" panose="020B0600070205080204" pitchFamily="34" charset="-128"/>
                <a:cs typeface="Arial" panose="020B0604020202020204" pitchFamily="34" charset="0"/>
              </a:rPr>
              <a:pPr eaLnBrk="1" hangingPunct="1">
                <a:spcBef>
                  <a:spcPct val="0"/>
                </a:spcBef>
                <a:buFontTx/>
                <a:buNone/>
              </a:pPr>
              <a:t>9</a:t>
            </a:fld>
            <a:endParaRPr lang="en-US" altLang="cs-CZ" sz="1400">
              <a:solidFill>
                <a:schemeClr val="bg1"/>
              </a:solidFill>
              <a:ea typeface="ＭＳ Ｐゴシック" panose="020B0600070205080204" pitchFamily="34" charset="-128"/>
              <a:cs typeface="Arial" panose="020B0604020202020204" pitchFamily="34"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26"/>
  <p:tag name="MMPROD_UIDATA" val="&lt;database version=&quot;7.0&quot;&gt;&lt;object type=&quot;1&quot; unique_id=&quot;10001&quot;&gt;&lt;object type=&quot;2&quot; unique_id=&quot;11006&quot;&gt;&lt;object type=&quot;3&quot; unique_id=&quot;11007&quot;&gt;&lt;property id=&quot;20148&quot; value=&quot;5&quot;/&gt;&lt;property id=&quot;20300&quot; value=&quot;Slide 1 - &amp;quot;An Introduction to Macroeconomics&amp;quot;&quot;/&gt;&lt;property id=&quot;20307&quot; value=&quot;257&quot;/&gt;&lt;/object&gt;&lt;object type=&quot;3&quot; unique_id=&quot;11008&quot;&gt;&lt;property id=&quot;20148&quot; value=&quot;5&quot;/&gt;&lt;property id=&quot;20300&quot; value=&quot;Slide 2 - &amp;quot;Performance and Policy&amp;quot;&quot;/&gt;&lt;property id=&quot;20307&quot; value=&quot;259&quot;/&gt;&lt;/object&gt;&lt;object type=&quot;3&quot; unique_id=&quot;11009&quot;&gt;&lt;property id=&quot;20148&quot; value=&quot;5&quot;/&gt;&lt;property id=&quot;20300&quot; value=&quot;Slide 3 - &amp;quot;Performance and Policy&amp;quot;&quot;/&gt;&lt;property id=&quot;20307&quot; value=&quot;261&quot;/&gt;&lt;/object&gt;&lt;object type=&quot;3&quot; unique_id=&quot;11010&quot;&gt;&lt;property id=&quot;20148&quot; value=&quot;5&quot;/&gt;&lt;property id=&quot;20300&quot; value=&quot;Slide 4 - &amp;quot;Performance and Policy&amp;quot;&quot;/&gt;&lt;property id=&quot;20307&quot; value=&quot;262&quot;/&gt;&lt;/object&gt;&lt;object type=&quot;3&quot; unique_id=&quot;11011&quot;&gt;&lt;property id=&quot;20148&quot; value=&quot;5&quot;/&gt;&lt;property id=&quot;20300&quot; value=&quot;Slide 5 - &amp;quot;Modern Economic Growth&amp;quot;&quot;/&gt;&lt;property id=&quot;20307&quot; value=&quot;263&quot;/&gt;&lt;/object&gt;&lt;object type=&quot;3&quot; unique_id=&quot;11012&quot;&gt;&lt;property id=&quot;20148&quot; value=&quot;5&quot;/&gt;&lt;property id=&quot;20300&quot; value=&quot;Slide 6 - &amp;quot;Global Perspective&amp;quot;&quot;/&gt;&lt;property id=&quot;20307&quot; value=&quot;264&quot;/&gt;&lt;/object&gt;&lt;object type=&quot;3&quot; unique_id=&quot;11013&quot;&gt;&lt;property id=&quot;20148&quot; value=&quot;5&quot;/&gt;&lt;property id=&quot;20300&quot; value=&quot;Slide 7 - &amp;quot;Savings and Investment&amp;quot;&quot;/&gt;&lt;property id=&quot;20307&quot; value=&quot;265&quot;/&gt;&lt;/object&gt;&lt;object type=&quot;3&quot; unique_id=&quot;11014&quot;&gt;&lt;property id=&quot;20148&quot; value=&quot;5&quot;/&gt;&lt;property id=&quot;20300&quot; value=&quot;Slide 8 - &amp;quot;Uncertainty, Expectations, and Shocks&amp;quot;&quot;/&gt;&lt;property id=&quot;20307&quot; value=&quot;266&quot;/&gt;&lt;/object&gt;&lt;object type=&quot;3&quot; unique_id=&quot;11015&quot;&gt;&lt;property id=&quot;20148&quot; value=&quot;5&quot;/&gt;&lt;property id=&quot;20300&quot; value=&quot;Slide 9 - &amp;quot;Uncertainty, Expectations and Shocks&amp;quot;&quot;/&gt;&lt;property id=&quot;20307&quot; value=&quot;267&quot;/&gt;&lt;/object&gt;&lt;object type=&quot;3&quot; unique_id=&quot;11016&quot;&gt;&lt;property id=&quot;20148&quot; value=&quot;5&quot;/&gt;&lt;property id=&quot;20300&quot; value=&quot;Slide 10 - &amp;quot;Demand Shocks&amp;quot;&quot;/&gt;&lt;property id=&quot;20307&quot; value=&quot;272&quot;/&gt;&lt;/object&gt;&lt;object type=&quot;3&quot; unique_id=&quot;11017&quot;&gt;&lt;property id=&quot;20148&quot; value=&quot;5&quot;/&gt;&lt;property id=&quot;20300&quot; value=&quot;Slide 11 - &amp;quot;Demand Shocks&amp;quot;&quot;/&gt;&lt;property id=&quot;20307&quot; value=&quot;273&quot;/&gt;&lt;/object&gt;&lt;object type=&quot;3&quot; unique_id=&quot;11018&quot;&gt;&lt;property id=&quot;20148&quot; value=&quot;5&quot;/&gt;&lt;property id=&quot;20300&quot; value=&quot;Slide 12 - &amp;quot;Sticky Prices&amp;quot;&quot;/&gt;&lt;property id=&quot;20307&quot; value=&quot;269&quot;/&gt;&lt;/object&gt;&lt;object type=&quot;3&quot; unique_id=&quot;11019&quot;&gt;&lt;property id=&quot;20148&quot; value=&quot;5&quot;/&gt;&lt;property id=&quot;20300&quot; value=&quot;Slide 13 - &amp;quot;Sticky Prices&amp;quot;&quot;/&gt;&lt;property id=&quot;20307&quot; value=&quot;271&quot;/&gt;&lt;/object&gt;&lt;object type=&quot;3&quot; unique_id=&quot;11020&quot;&gt;&lt;property id=&quot;20148&quot; value=&quot;5&quot;/&gt;&lt;property id=&quot;20300&quot; value=&quot;Slide 14 - &amp;quot;Inventory Management &amp;quot;&quot;/&gt;&lt;property id=&quot;20307&quot; value=&quot;270&quot;/&gt;&lt;/object&gt;&lt;/object&gt;&lt;object type=&quot;8&quot; unique_id=&quot;11036&quot;&gt;&lt;/object&gt;&lt;/object&gt;&lt;/database&gt;"/>
  <p:tag name="SECTOMILLISECCONVERTED" val="1"/>
</p:tagLst>
</file>

<file path=ppt/theme/theme1.xml><?xml version="1.0" encoding="utf-8"?>
<a:theme xmlns:a="http://schemas.openxmlformats.org/drawingml/2006/main" name="19e PPT template">
  <a:themeElements>
    <a:clrScheme name="19e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9e PPT template">
      <a:majorFont>
        <a:latin typeface="Tahom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9e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9e PPT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9e PPT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9e PPT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9e PPT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9e PPT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9e PPT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9e PPT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9e PPT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9e PPT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9e PPT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9e PPT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9e%20PPT%20template[1]">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5409</TotalTime>
  <Words>5113</Words>
  <Application>Microsoft Office PowerPoint</Application>
  <PresentationFormat>Předvádění na obrazovce (4:3)</PresentationFormat>
  <Paragraphs>553</Paragraphs>
  <Slides>36</Slides>
  <Notes>36</Notes>
  <HiddenSlides>0</HiddenSlides>
  <MMClips>0</MMClips>
  <ScaleCrop>false</ScaleCrop>
  <HeadingPairs>
    <vt:vector size="6" baseType="variant">
      <vt:variant>
        <vt:lpstr>Použitá písma</vt:lpstr>
      </vt:variant>
      <vt:variant>
        <vt:i4>7</vt:i4>
      </vt:variant>
      <vt:variant>
        <vt:lpstr>Motiv</vt:lpstr>
      </vt:variant>
      <vt:variant>
        <vt:i4>2</vt:i4>
      </vt:variant>
      <vt:variant>
        <vt:lpstr>Nadpisy snímků</vt:lpstr>
      </vt:variant>
      <vt:variant>
        <vt:i4>36</vt:i4>
      </vt:variant>
    </vt:vector>
  </HeadingPairs>
  <TitlesOfParts>
    <vt:vector size="45" baseType="lpstr">
      <vt:lpstr>Arial</vt:lpstr>
      <vt:lpstr>ＭＳ Ｐゴシック</vt:lpstr>
      <vt:lpstr>Tahoma</vt:lpstr>
      <vt:lpstr>Tw Cen MT</vt:lpstr>
      <vt:lpstr>Book Antiqua</vt:lpstr>
      <vt:lpstr>Times New Roman</vt:lpstr>
      <vt:lpstr>Calibri</vt:lpstr>
      <vt:lpstr>19e PPT template</vt:lpstr>
      <vt:lpstr>19e%20PPT%20template[1]</vt:lpstr>
      <vt:lpstr>An Introduction to Macroeconomics</vt:lpstr>
      <vt:lpstr>Gross Domestic Product</vt:lpstr>
      <vt:lpstr>Two Approaches to GDP</vt:lpstr>
      <vt:lpstr>Two Approaches to GDP</vt:lpstr>
      <vt:lpstr>Expenditures Approach</vt:lpstr>
      <vt:lpstr>Expenditures Approach</vt:lpstr>
      <vt:lpstr>Expenditures Approach</vt:lpstr>
      <vt:lpstr>Shortcomings of GDP</vt:lpstr>
      <vt:lpstr>The Business Cycle</vt:lpstr>
      <vt:lpstr>The Business Cycle</vt:lpstr>
      <vt:lpstr>The Business Cycle</vt:lpstr>
      <vt:lpstr>Causation: A First Glance</vt:lpstr>
      <vt:lpstr>Causation: A First Glance</vt:lpstr>
      <vt:lpstr>Cyclical Impact</vt:lpstr>
      <vt:lpstr>Performance and Policy</vt:lpstr>
      <vt:lpstr>Performance and Policy</vt:lpstr>
      <vt:lpstr>Savings and Investment</vt:lpstr>
      <vt:lpstr>Uncertainty, Expectations, and Shocks</vt:lpstr>
      <vt:lpstr>Uncertainty, Expectations and Shocks</vt:lpstr>
      <vt:lpstr>Demand Shocks</vt:lpstr>
      <vt:lpstr>Demand Shocks</vt:lpstr>
      <vt:lpstr>Sticky Prices</vt:lpstr>
      <vt:lpstr>Sticky Prices</vt:lpstr>
      <vt:lpstr>Aggregate Demand</vt:lpstr>
      <vt:lpstr>Changes in Aggregate Demand</vt:lpstr>
      <vt:lpstr>Aggregate Supply</vt:lpstr>
      <vt:lpstr>AS: Immediate Short Run</vt:lpstr>
      <vt:lpstr>Aggregate Supply: Short Run</vt:lpstr>
      <vt:lpstr>Aggregate Supply: Long Run</vt:lpstr>
      <vt:lpstr>Changes in Aggregate Supply</vt:lpstr>
      <vt:lpstr>Changes in Aggregate Supply</vt:lpstr>
      <vt:lpstr>Equilibrium</vt:lpstr>
      <vt:lpstr>AD Increases: Demand-Pull Inflation</vt:lpstr>
      <vt:lpstr>Decreases in AD: Recession</vt:lpstr>
      <vt:lpstr>Decreases in AD: Recession</vt:lpstr>
      <vt:lpstr>Decreases in AS: Cost-Push Inflation</vt:lpstr>
    </vt:vector>
  </TitlesOfParts>
  <Company>The McGraw-Hill Companies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lynn_bluhm</dc:creator>
  <cp:lastModifiedBy>Čábelková Inna</cp:lastModifiedBy>
  <cp:revision>84</cp:revision>
  <dcterms:created xsi:type="dcterms:W3CDTF">2008-07-07T20:38:32Z</dcterms:created>
  <dcterms:modified xsi:type="dcterms:W3CDTF">2020-11-16T15:13:53Z</dcterms:modified>
</cp:coreProperties>
</file>