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7" r:id="rId14"/>
    <p:sldId id="268" r:id="rId15"/>
    <p:sldId id="269" r:id="rId16"/>
    <p:sldId id="278" r:id="rId17"/>
    <p:sldId id="270" r:id="rId18"/>
    <p:sldId id="279" r:id="rId19"/>
    <p:sldId id="271" r:id="rId20"/>
    <p:sldId id="280" r:id="rId21"/>
    <p:sldId id="272" r:id="rId22"/>
    <p:sldId id="281" r:id="rId23"/>
    <p:sldId id="273" r:id="rId24"/>
    <p:sldId id="275" r:id="rId25"/>
    <p:sldId id="274" r:id="rId26"/>
    <p:sldId id="282" r:id="rId27"/>
    <p:sldId id="283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1A19-2D6D-4321-8928-3314987E2C6F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FE9E-30F3-4143-B0F4-5E5EE327C6E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1A19-2D6D-4321-8928-3314987E2C6F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FE9E-30F3-4143-B0F4-5E5EE327C6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1A19-2D6D-4321-8928-3314987E2C6F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FE9E-30F3-4143-B0F4-5E5EE327C6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1A19-2D6D-4321-8928-3314987E2C6F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FE9E-30F3-4143-B0F4-5E5EE327C6E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1A19-2D6D-4321-8928-3314987E2C6F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FE9E-30F3-4143-B0F4-5E5EE327C6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1A19-2D6D-4321-8928-3314987E2C6F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FE9E-30F3-4143-B0F4-5E5EE327C6E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1A19-2D6D-4321-8928-3314987E2C6F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FE9E-30F3-4143-B0F4-5E5EE327C6E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1A19-2D6D-4321-8928-3314987E2C6F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FE9E-30F3-4143-B0F4-5E5EE327C6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1A19-2D6D-4321-8928-3314987E2C6F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FE9E-30F3-4143-B0F4-5E5EE327C6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1A19-2D6D-4321-8928-3314987E2C6F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FE9E-30F3-4143-B0F4-5E5EE327C6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1A19-2D6D-4321-8928-3314987E2C6F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5FE9E-30F3-4143-B0F4-5E5EE327C6E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BA91A19-2D6D-4321-8928-3314987E2C6F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E5FE9E-30F3-4143-B0F4-5E5EE327C6E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Jurák 2019, říjen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Analýza techniky plavce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96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polohy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Analýzu zahajujeme kontrolou polohy těla v podélné ose</a:t>
            </a:r>
          </a:p>
          <a:p>
            <a:pPr lvl="1"/>
            <a:r>
              <a:rPr lang="cs-CZ" dirty="0" smtClean="0"/>
              <a:t>Sledujeme polohu hlavy při nádechu i výdechu, polohu pánve, polohu </a:t>
            </a:r>
            <a:r>
              <a:rPr lang="cs-CZ" dirty="0" err="1" smtClean="0"/>
              <a:t>DK</a:t>
            </a:r>
            <a:endParaRPr lang="cs-CZ" dirty="0" smtClean="0"/>
          </a:p>
          <a:p>
            <a:pPr lvl="1"/>
            <a:r>
              <a:rPr lang="cs-CZ" dirty="0" smtClean="0"/>
              <a:t>Poloha hlavy je nejdůležitější, ovlivňuje všechny další segmenty trupu, především polohu dolních končetin</a:t>
            </a:r>
          </a:p>
          <a:p>
            <a:pPr lvl="1"/>
            <a:r>
              <a:rPr lang="cs-CZ" dirty="0" smtClean="0"/>
              <a:t>Chyby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6848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polohy těla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Podélná osa – poloha těla</a:t>
            </a:r>
          </a:p>
          <a:p>
            <a:pPr lvl="1"/>
            <a:r>
              <a:rPr lang="cs-CZ" dirty="0" smtClean="0"/>
              <a:t>Vliv na polohu těla v podélné ose může ovlivňovat i chybný pohyb </a:t>
            </a:r>
            <a:r>
              <a:rPr lang="cs-CZ" dirty="0" err="1" smtClean="0"/>
              <a:t>DK</a:t>
            </a:r>
            <a:endParaRPr lang="cs-CZ" dirty="0" smtClean="0"/>
          </a:p>
          <a:p>
            <a:pPr lvl="1"/>
            <a:r>
              <a:rPr lang="cs-CZ" dirty="0" smtClean="0"/>
              <a:t>Při analýze myslete na vzájemné propojení dvou bodů, a to bodu, kde na tělo působí vztlak (působiště vztlaku, ve kterém voda tlačí plavce k hladině) a bodu, kde na tělo působí gravitace (ta reaguje s tíhou plavce a tlačí plavce směrem ke dnu)</a:t>
            </a:r>
          </a:p>
          <a:p>
            <a:pPr lvl="1"/>
            <a:r>
              <a:rPr lang="cs-CZ" dirty="0" smtClean="0"/>
              <a:t>Dosažení excelentní plavecké polohy nastane v momentu, kdy obě síly působí v jednom bodu. U některých plavců to nejde, ale ti pro nastavení splývavé polohy využívají hydrodynamických vztlakových sil, které vznikají pohybem plavce vpřed.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37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</a:t>
            </a:r>
            <a:r>
              <a:rPr lang="cs-CZ" dirty="0" err="1" smtClean="0"/>
              <a:t>DK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Analýza pohybu </a:t>
            </a:r>
            <a:r>
              <a:rPr lang="cs-CZ" dirty="0" err="1" smtClean="0"/>
              <a:t>DK</a:t>
            </a:r>
            <a:r>
              <a:rPr lang="cs-CZ" dirty="0" smtClean="0"/>
              <a:t> – podélná osa</a:t>
            </a:r>
          </a:p>
          <a:p>
            <a:pPr lvl="1"/>
            <a:r>
              <a:rPr lang="cs-CZ" dirty="0" smtClean="0"/>
              <a:t>Zaměřujeme se na zahájení pohybu – kyčle a pánev  </a:t>
            </a:r>
          </a:p>
          <a:p>
            <a:pPr lvl="2"/>
            <a:r>
              <a:rPr lang="cs-CZ" dirty="0" smtClean="0"/>
              <a:t>Práce </a:t>
            </a:r>
            <a:r>
              <a:rPr lang="cs-CZ" dirty="0" err="1" smtClean="0"/>
              <a:t>DK</a:t>
            </a:r>
            <a:r>
              <a:rPr lang="cs-CZ" dirty="0" smtClean="0"/>
              <a:t> může být ovlivněna geneticky a oslabením hýžďových svalů</a:t>
            </a:r>
          </a:p>
          <a:p>
            <a:pPr lvl="2"/>
            <a:r>
              <a:rPr lang="cs-CZ" dirty="0" smtClean="0"/>
              <a:t>Kontrolujeme rozsah pohybu – max. 40 </a:t>
            </a:r>
            <a:r>
              <a:rPr lang="cs-CZ" dirty="0" smtClean="0"/>
              <a:t>cm</a:t>
            </a:r>
          </a:p>
          <a:p>
            <a:pPr lvl="2"/>
            <a:r>
              <a:rPr lang="cs-CZ" dirty="0" smtClean="0"/>
              <a:t>Kontrolujeme nastavení záběrových ploch bérce a nártů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74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</a:t>
            </a:r>
            <a:r>
              <a:rPr lang="cs-CZ" dirty="0" err="1" smtClean="0"/>
              <a:t>DK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Analýza pohybu DK – </a:t>
            </a:r>
            <a:r>
              <a:rPr lang="cs-CZ" dirty="0" smtClean="0"/>
              <a:t>příčná osa</a:t>
            </a:r>
            <a:endParaRPr lang="cs-CZ" dirty="0" smtClean="0"/>
          </a:p>
          <a:p>
            <a:pPr lvl="1"/>
            <a:r>
              <a:rPr lang="cs-CZ" dirty="0" smtClean="0"/>
              <a:t>Zaměřujeme se na </a:t>
            </a:r>
            <a:r>
              <a:rPr lang="cs-CZ" dirty="0" smtClean="0"/>
              <a:t>provedení koordinace a plynulost pohybu obou chodidel v průběhu kopu  </a:t>
            </a:r>
            <a:endParaRPr lang="cs-CZ" dirty="0" smtClean="0"/>
          </a:p>
          <a:p>
            <a:pPr lvl="1"/>
            <a:r>
              <a:rPr lang="cs-CZ" dirty="0" smtClean="0"/>
              <a:t>Sledujeme rozsah pohybu chodidel v průběhu nádechu a výdechu</a:t>
            </a:r>
          </a:p>
          <a:p>
            <a:pPr lvl="1"/>
            <a:r>
              <a:rPr lang="cs-CZ" dirty="0" smtClean="0"/>
              <a:t>Kontrolujeme postavení chodidel (vytočení)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423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</a:t>
            </a:r>
            <a:r>
              <a:rPr lang="cs-CZ" dirty="0" err="1" smtClean="0"/>
              <a:t>HK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Analýza pohybu </a:t>
            </a:r>
            <a:r>
              <a:rPr lang="cs-CZ" dirty="0" err="1" smtClean="0"/>
              <a:t>HK</a:t>
            </a:r>
            <a:r>
              <a:rPr lang="cs-CZ" dirty="0" smtClean="0"/>
              <a:t> – podélná osa</a:t>
            </a:r>
          </a:p>
          <a:p>
            <a:pPr lvl="1"/>
            <a:r>
              <a:rPr lang="cs-CZ" dirty="0" smtClean="0"/>
              <a:t>Analýzu provádějte v souvislosti s jednotlivými fázemi pohybového cyklu HK – přípravná, přechodná, záběrová, </a:t>
            </a:r>
            <a:r>
              <a:rPr lang="cs-CZ" dirty="0" smtClean="0"/>
              <a:t>vytažení </a:t>
            </a:r>
            <a:r>
              <a:rPr lang="cs-CZ" dirty="0" smtClean="0"/>
              <a:t>a přenos</a:t>
            </a:r>
          </a:p>
          <a:p>
            <a:pPr lvl="1"/>
            <a:r>
              <a:rPr lang="cs-CZ" dirty="0" smtClean="0"/>
              <a:t>Analýzu provádějte v souvislosti se specializací plavce (vytrvalec/sprinter), každá technika je jiná</a:t>
            </a:r>
          </a:p>
          <a:p>
            <a:pPr lvl="1"/>
            <a:r>
              <a:rPr lang="cs-CZ" dirty="0" smtClean="0"/>
              <a:t>U sprintera je fáze přípravy mnohem kratší, koordinace a protilehlý pohyb paží je ve větším rozsahu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638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</a:t>
            </a:r>
            <a:r>
              <a:rPr lang="cs-CZ" dirty="0" err="1" smtClean="0"/>
              <a:t>HK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Analýza přípravné fáze – podélná osa</a:t>
            </a:r>
          </a:p>
          <a:p>
            <a:pPr lvl="1"/>
            <a:r>
              <a:rPr lang="cs-CZ" dirty="0" smtClean="0"/>
              <a:t>Sledujeme průnik prstů pod </a:t>
            </a:r>
            <a:r>
              <a:rPr lang="cs-CZ" dirty="0" smtClean="0"/>
              <a:t>hladinu, plynulost, úhel zanoření a pořadí (prsty, předloktí, </a:t>
            </a:r>
            <a:r>
              <a:rPr lang="cs-CZ" dirty="0" smtClean="0"/>
              <a:t>loket, nadloktí)</a:t>
            </a:r>
          </a:p>
          <a:p>
            <a:pPr lvl="1"/>
            <a:r>
              <a:rPr lang="cs-CZ" dirty="0" smtClean="0"/>
              <a:t>A můžeme sledovat i polohu trupu a DK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76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</a:t>
            </a:r>
            <a:r>
              <a:rPr lang="cs-CZ" dirty="0" err="1" smtClean="0"/>
              <a:t>HK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Analýza přípravné fáze – </a:t>
            </a:r>
            <a:r>
              <a:rPr lang="cs-CZ" dirty="0" smtClean="0"/>
              <a:t>příčná osa</a:t>
            </a:r>
            <a:endParaRPr lang="cs-CZ" dirty="0" smtClean="0"/>
          </a:p>
          <a:p>
            <a:pPr lvl="1"/>
            <a:r>
              <a:rPr lang="cs-CZ" dirty="0" smtClean="0"/>
              <a:t>Sledujeme průnik prstů pod hladinu a pohyb ruky, předloktí a nadloktí </a:t>
            </a:r>
            <a:r>
              <a:rPr lang="cs-CZ" dirty="0" smtClean="0"/>
              <a:t>vpřed </a:t>
            </a:r>
            <a:endParaRPr lang="cs-CZ" dirty="0" smtClean="0"/>
          </a:p>
          <a:p>
            <a:pPr lvl="1"/>
            <a:r>
              <a:rPr lang="cs-CZ" dirty="0"/>
              <a:t>V souvislosti s rotací trupu a dokončování záběru druhé paže, se paže postupně zanořuje níž, a mírně vně pod úroveň podélné osy </a:t>
            </a:r>
            <a:r>
              <a:rPr lang="cs-CZ" dirty="0" smtClean="0"/>
              <a:t>ramenní, takže sledujeme odchylky v transverzální rovině (dlaň směřuje příliš vlevo nebo příliš vpravo)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577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</a:t>
            </a:r>
            <a:r>
              <a:rPr lang="cs-CZ" dirty="0" err="1"/>
              <a:t>HK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Analýza přechodné </a:t>
            </a:r>
            <a:r>
              <a:rPr lang="cs-CZ" dirty="0" smtClean="0"/>
              <a:t>fáze – podélná osa</a:t>
            </a:r>
            <a:endParaRPr lang="cs-CZ" dirty="0" smtClean="0"/>
          </a:p>
          <a:p>
            <a:pPr lvl="1"/>
            <a:r>
              <a:rPr lang="cs-CZ" dirty="0"/>
              <a:t>Přechodná fáze je rychlá – dochází ke změně svalového napětí a směru pohybu celé </a:t>
            </a:r>
            <a:r>
              <a:rPr lang="cs-CZ" dirty="0" smtClean="0"/>
              <a:t>paže</a:t>
            </a:r>
            <a:endParaRPr lang="cs-CZ" dirty="0" smtClean="0"/>
          </a:p>
          <a:p>
            <a:pPr lvl="1"/>
            <a:r>
              <a:rPr lang="cs-CZ" dirty="0" smtClean="0"/>
              <a:t>Sledujeme </a:t>
            </a:r>
            <a:r>
              <a:rPr lang="cs-CZ" dirty="0" smtClean="0"/>
              <a:t>zda dojde ke sklopení dlaně v zápěstí</a:t>
            </a:r>
          </a:p>
          <a:p>
            <a:pPr lvl="1"/>
            <a:r>
              <a:rPr lang="cs-CZ" dirty="0" smtClean="0"/>
              <a:t>Sledujeme úhel zanoření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054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</a:t>
            </a:r>
            <a:r>
              <a:rPr lang="cs-CZ" dirty="0" err="1"/>
              <a:t>HK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Analýza přechodné </a:t>
            </a:r>
            <a:r>
              <a:rPr lang="cs-CZ" dirty="0" smtClean="0"/>
              <a:t>fáze – příčná osa</a:t>
            </a:r>
            <a:endParaRPr lang="cs-CZ" dirty="0" smtClean="0"/>
          </a:p>
          <a:p>
            <a:pPr lvl="1"/>
            <a:r>
              <a:rPr lang="cs-CZ" dirty="0" smtClean="0"/>
              <a:t>Sledujeme polohu dlaně vůči předloktí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770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</a:t>
            </a:r>
            <a:r>
              <a:rPr lang="cs-CZ" dirty="0" err="1"/>
              <a:t>HK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Analýza záběrové fáze (přitažení a odtlačení</a:t>
            </a:r>
            <a:r>
              <a:rPr lang="cs-CZ" dirty="0" smtClean="0"/>
              <a:t>) -  podélná osa</a:t>
            </a:r>
            <a:endParaRPr lang="cs-CZ" dirty="0" smtClean="0"/>
          </a:p>
          <a:p>
            <a:pPr lvl="1"/>
            <a:r>
              <a:rPr lang="cs-CZ" dirty="0" smtClean="0"/>
              <a:t>Sledujeme nastavení vysokého lokte</a:t>
            </a:r>
          </a:p>
          <a:p>
            <a:pPr lvl="1"/>
            <a:r>
              <a:rPr lang="cs-CZ" dirty="0" smtClean="0"/>
              <a:t>Sledujeme směr pohybu předloktí a dlaně </a:t>
            </a:r>
          </a:p>
          <a:p>
            <a:pPr lvl="1"/>
            <a:r>
              <a:rPr lang="cs-CZ" dirty="0" smtClean="0"/>
              <a:t>Sledujeme</a:t>
            </a:r>
            <a:r>
              <a:rPr lang="cs-CZ" dirty="0" smtClean="0"/>
              <a:t>, kde je záběr ukončen </a:t>
            </a:r>
          </a:p>
          <a:p>
            <a:pPr lvl="1"/>
            <a:r>
              <a:rPr lang="cs-CZ" dirty="0" smtClean="0"/>
              <a:t>Sledujeme celkovou dynamiku pohybu v průběhu a na konci záběru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039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musím umět nebo znát!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548680"/>
            <a:ext cx="6400800" cy="37444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Základní znalosti biomechaniky</a:t>
            </a:r>
          </a:p>
          <a:p>
            <a:pPr lvl="1"/>
            <a:r>
              <a:rPr lang="cs-CZ" dirty="0" smtClean="0"/>
              <a:t>Vliv hydrostatiky na pohyb plavce</a:t>
            </a:r>
          </a:p>
          <a:p>
            <a:pPr lvl="2"/>
            <a:r>
              <a:rPr lang="cs-CZ" dirty="0" smtClean="0"/>
              <a:t>Působiště vztlakové síly</a:t>
            </a:r>
          </a:p>
          <a:p>
            <a:pPr lvl="2"/>
            <a:r>
              <a:rPr lang="cs-CZ" dirty="0" smtClean="0"/>
              <a:t>Působiště gravitace</a:t>
            </a:r>
          </a:p>
          <a:p>
            <a:pPr lvl="2"/>
            <a:r>
              <a:rPr lang="cs-CZ" dirty="0" smtClean="0"/>
              <a:t>Rovnováha</a:t>
            </a:r>
          </a:p>
          <a:p>
            <a:pPr lvl="2"/>
            <a:r>
              <a:rPr lang="cs-CZ" dirty="0" smtClean="0"/>
              <a:t>Archimedův zákon</a:t>
            </a:r>
            <a:endParaRPr lang="cs-CZ" dirty="0" smtClean="0"/>
          </a:p>
          <a:p>
            <a:pPr lvl="1"/>
            <a:r>
              <a:rPr lang="cs-CZ" dirty="0" smtClean="0"/>
              <a:t>Vliv hydrodynamiky na pohyb plavce</a:t>
            </a:r>
          </a:p>
          <a:p>
            <a:pPr lvl="2"/>
            <a:r>
              <a:rPr lang="cs-CZ" dirty="0" smtClean="0"/>
              <a:t>Vznik vztlakové síly v průběhu záběru</a:t>
            </a:r>
          </a:p>
          <a:p>
            <a:pPr lvl="2"/>
            <a:r>
              <a:rPr lang="cs-CZ" dirty="0" smtClean="0"/>
              <a:t>Vznik odporové síly v průběhu záběru</a:t>
            </a:r>
          </a:p>
          <a:p>
            <a:pPr lvl="2"/>
            <a:r>
              <a:rPr lang="cs-CZ" dirty="0" smtClean="0"/>
              <a:t>Zákon akce a </a:t>
            </a:r>
            <a:r>
              <a:rPr lang="cs-CZ" dirty="0" smtClean="0"/>
              <a:t>reakce (Newton)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6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</a:t>
            </a:r>
            <a:r>
              <a:rPr lang="cs-CZ" dirty="0" err="1"/>
              <a:t>HK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Analýza záběrové fáze (přitažení a </a:t>
            </a:r>
            <a:r>
              <a:rPr lang="cs-CZ" dirty="0" smtClean="0"/>
              <a:t>odtlačení) - příčná osa</a:t>
            </a:r>
            <a:endParaRPr lang="cs-CZ" dirty="0" smtClean="0"/>
          </a:p>
          <a:p>
            <a:pPr lvl="1"/>
            <a:r>
              <a:rPr lang="cs-CZ" dirty="0" smtClean="0"/>
              <a:t>Sledujeme </a:t>
            </a:r>
            <a:r>
              <a:rPr lang="cs-CZ" dirty="0" smtClean="0"/>
              <a:t>směr pohybu předloktí a dlaně </a:t>
            </a:r>
          </a:p>
          <a:p>
            <a:pPr lvl="1"/>
            <a:r>
              <a:rPr lang="cs-CZ" dirty="0" smtClean="0"/>
              <a:t>Sledujeme přechod z přitažení do odtlačení</a:t>
            </a:r>
          </a:p>
          <a:p>
            <a:pPr lvl="1"/>
            <a:r>
              <a:rPr lang="cs-CZ" dirty="0" smtClean="0"/>
              <a:t>Sledujeme směr pohybu dlaně a předloktí </a:t>
            </a:r>
          </a:p>
        </p:txBody>
      </p:sp>
    </p:spTree>
    <p:extLst>
      <p:ext uri="{BB962C8B-B14F-4D97-AF65-F5344CB8AC3E}">
        <p14:creationId xmlns:p14="http://schemas.microsoft.com/office/powerpoint/2010/main" val="2564088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</a:t>
            </a:r>
            <a:r>
              <a:rPr lang="cs-CZ" dirty="0" err="1"/>
              <a:t>HK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Analýza fáze </a:t>
            </a:r>
            <a:r>
              <a:rPr lang="cs-CZ" dirty="0" smtClean="0"/>
              <a:t>vytažení - podélná osa</a:t>
            </a:r>
            <a:endParaRPr lang="cs-CZ" dirty="0" smtClean="0"/>
          </a:p>
          <a:p>
            <a:pPr lvl="1"/>
            <a:r>
              <a:rPr lang="cs-CZ" dirty="0" smtClean="0"/>
              <a:t>Sledujeme polohu zápěstí a dlaně </a:t>
            </a:r>
            <a:endParaRPr lang="cs-CZ" dirty="0" smtClean="0"/>
          </a:p>
          <a:p>
            <a:pPr lvl="1"/>
            <a:r>
              <a:rPr lang="cs-CZ" dirty="0" smtClean="0"/>
              <a:t>Sledujeme polohu vysokého lokte</a:t>
            </a:r>
          </a:p>
          <a:p>
            <a:pPr lvl="1"/>
            <a:r>
              <a:rPr lang="cs-CZ" dirty="0" smtClean="0"/>
              <a:t>Sledujeme svalové uvolnění </a:t>
            </a:r>
            <a:r>
              <a:rPr lang="cs-CZ" dirty="0" smtClean="0"/>
              <a:t>či napětí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927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</a:t>
            </a:r>
            <a:r>
              <a:rPr lang="cs-CZ" dirty="0" err="1"/>
              <a:t>HK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Analýza fáze </a:t>
            </a:r>
            <a:r>
              <a:rPr lang="cs-CZ" dirty="0" smtClean="0"/>
              <a:t>vytažení - příčná osa</a:t>
            </a:r>
            <a:endParaRPr lang="cs-CZ" dirty="0" smtClean="0"/>
          </a:p>
          <a:p>
            <a:pPr lvl="1"/>
            <a:r>
              <a:rPr lang="cs-CZ" dirty="0" smtClean="0"/>
              <a:t>Sledujeme polohu </a:t>
            </a:r>
            <a:r>
              <a:rPr lang="cs-CZ" dirty="0" smtClean="0"/>
              <a:t>nadloktí, lokte a zápěstí</a:t>
            </a:r>
            <a:r>
              <a:rPr lang="cs-CZ" dirty="0" smtClean="0"/>
              <a:t> během vytahování </a:t>
            </a:r>
          </a:p>
          <a:p>
            <a:pPr lvl="1"/>
            <a:r>
              <a:rPr lang="cs-CZ" dirty="0"/>
              <a:t>Sledujeme vzdálenost vytahované paže od trupu</a:t>
            </a:r>
          </a:p>
          <a:p>
            <a:pPr lvl="1"/>
            <a:r>
              <a:rPr lang="cs-CZ" dirty="0" smtClean="0"/>
              <a:t>Sledujeme úroveň napětí svalů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679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</a:t>
            </a:r>
            <a:r>
              <a:rPr lang="cs-CZ" dirty="0" err="1"/>
              <a:t>HK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Analýza fáze </a:t>
            </a:r>
            <a:r>
              <a:rPr lang="cs-CZ" dirty="0" smtClean="0"/>
              <a:t>přenosu – podélná osa</a:t>
            </a:r>
            <a:endParaRPr lang="cs-CZ" dirty="0" smtClean="0"/>
          </a:p>
          <a:p>
            <a:pPr lvl="1"/>
            <a:r>
              <a:rPr lang="cs-CZ" dirty="0" smtClean="0"/>
              <a:t>Sledujeme polohu lokte vůči trupu</a:t>
            </a:r>
          </a:p>
          <a:p>
            <a:pPr lvl="1"/>
            <a:r>
              <a:rPr lang="cs-CZ" dirty="0" smtClean="0"/>
              <a:t>Sledujeme posun a polohu nadloktí, předloktí, zápěstí a dlaně vůči ramennímu kloubu</a:t>
            </a:r>
          </a:p>
          <a:p>
            <a:pPr lvl="1"/>
            <a:r>
              <a:rPr lang="cs-CZ" dirty="0" smtClean="0"/>
              <a:t>Sledujeme stupeň uvolnění</a:t>
            </a:r>
          </a:p>
          <a:p>
            <a:pPr lvl="1"/>
            <a:r>
              <a:rPr lang="cs-CZ" dirty="0" smtClean="0"/>
              <a:t>A zase, fáze přenosu je jiná u vytrvalce a sprintera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294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kontrola </a:t>
            </a:r>
            <a:r>
              <a:rPr lang="cs-CZ" dirty="0" err="1" smtClean="0"/>
              <a:t>HK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Analýza fáze přenosu – </a:t>
            </a:r>
            <a:r>
              <a:rPr lang="cs-CZ" dirty="0" smtClean="0"/>
              <a:t>příčná </a:t>
            </a:r>
            <a:r>
              <a:rPr lang="cs-CZ" dirty="0"/>
              <a:t>osa</a:t>
            </a:r>
          </a:p>
          <a:p>
            <a:pPr lvl="1"/>
            <a:r>
              <a:rPr lang="cs-CZ" dirty="0" smtClean="0"/>
              <a:t>Sledujeme </a:t>
            </a:r>
            <a:r>
              <a:rPr lang="cs-CZ" dirty="0"/>
              <a:t>vzdálenost vytahované paže od </a:t>
            </a:r>
            <a:r>
              <a:rPr lang="cs-CZ" dirty="0" smtClean="0"/>
              <a:t>trupu</a:t>
            </a:r>
          </a:p>
          <a:p>
            <a:pPr lvl="1"/>
            <a:r>
              <a:rPr lang="cs-CZ" dirty="0" smtClean="0"/>
              <a:t>Sledujeme vzdálenost předloktí a dlaně od trupu ve fázi přenosu</a:t>
            </a:r>
          </a:p>
          <a:p>
            <a:pPr lvl="1"/>
            <a:r>
              <a:rPr lang="cs-CZ" dirty="0"/>
              <a:t>Sledujeme stupeň uvolnění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033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pohybu – </a:t>
            </a:r>
            <a:r>
              <a:rPr lang="cs-CZ" dirty="0" smtClean="0"/>
              <a:t>rotace trupu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Analýza rotace trupu – příčná osa</a:t>
            </a:r>
          </a:p>
          <a:p>
            <a:pPr lvl="1"/>
            <a:r>
              <a:rPr lang="cs-CZ" dirty="0" smtClean="0"/>
              <a:t>Sledujeme úhel vychýlení při nádechu a </a:t>
            </a:r>
            <a:r>
              <a:rPr lang="cs-CZ" dirty="0" smtClean="0"/>
              <a:t>výdechu</a:t>
            </a:r>
          </a:p>
          <a:p>
            <a:pPr lvl="1"/>
            <a:r>
              <a:rPr lang="cs-CZ" dirty="0" smtClean="0"/>
              <a:t>Nebo sledujeme úhel vychýlení při záběru a přenosu</a:t>
            </a:r>
          </a:p>
          <a:p>
            <a:pPr lvl="1"/>
            <a:r>
              <a:rPr lang="cs-CZ" dirty="0" smtClean="0"/>
              <a:t>Porovnáváme úhel vychýlení mezi pravou a levou stranou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28159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Dýchání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Nádech - podélná i příčná osa</a:t>
            </a:r>
          </a:p>
          <a:p>
            <a:pPr lvl="1"/>
            <a:r>
              <a:rPr lang="cs-CZ" dirty="0" smtClean="0"/>
              <a:t>Zajímá nás poloha hlavy – ta by měla být v prodloužení osy páteře</a:t>
            </a:r>
          </a:p>
          <a:p>
            <a:pPr lvl="1"/>
            <a:r>
              <a:rPr lang="cs-CZ" dirty="0" smtClean="0"/>
              <a:t>Vychýlení hlavy probíhá současně s vychýlením trupu</a:t>
            </a:r>
          </a:p>
          <a:p>
            <a:r>
              <a:rPr lang="cs-CZ" dirty="0" smtClean="0"/>
              <a:t>Výdech – podélná i příčná osa</a:t>
            </a:r>
          </a:p>
          <a:p>
            <a:pPr lvl="1"/>
            <a:r>
              <a:rPr lang="cs-CZ" dirty="0" smtClean="0"/>
              <a:t>Hlava je v prodloužení osy páteře </a:t>
            </a:r>
          </a:p>
          <a:p>
            <a:pPr lvl="1"/>
            <a:r>
              <a:rPr lang="cs-CZ" dirty="0" smtClean="0"/>
              <a:t>Pohled směřuje dolů vpřed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5428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Celková koordinace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Sledujeme stupeň zvládnutí modelové techniky</a:t>
            </a:r>
          </a:p>
          <a:p>
            <a:r>
              <a:rPr lang="cs-CZ" dirty="0" smtClean="0"/>
              <a:t>Zaměřujeme se na nejvážnější chyby, které vyvolávají nejvyšší negativní odpor (jejich opravou zlepšíme splývavost plavce)</a:t>
            </a:r>
          </a:p>
          <a:p>
            <a:r>
              <a:rPr lang="cs-CZ" dirty="0" smtClean="0"/>
              <a:t>Pak se zaměřujeme na chyby, které souvisí s technikou provedení (jejich opravou, zvýšíme rychlost)</a:t>
            </a:r>
          </a:p>
          <a:p>
            <a:r>
              <a:rPr lang="cs-CZ" dirty="0" smtClean="0"/>
              <a:t>Pak se zaměříme na chyby, které jsou spojeny s konstitucí plavce (zlepšujeme silové předpoklady k </a:t>
            </a:r>
            <a:r>
              <a:rPr lang="cs-CZ" smtClean="0"/>
              <a:t>udržení splývavé polohy)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80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a pozitivní odpor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Negativní odpor nás brzdí</a:t>
            </a:r>
          </a:p>
          <a:p>
            <a:pPr lvl="1"/>
            <a:r>
              <a:rPr lang="cs-CZ" dirty="0" smtClean="0"/>
              <a:t>Tření = tvar povrchu těla - relativně stálé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var těla = průřez, délka – relativně stálé </a:t>
            </a:r>
          </a:p>
          <a:p>
            <a:pPr lvl="1"/>
            <a:r>
              <a:rPr lang="cs-CZ" dirty="0" smtClean="0"/>
              <a:t>Poloha těla = poloha dolních a horních končetin vůči trupu a vůči sama sobě, poloha jiných částí těla vůči trupu – </a:t>
            </a:r>
            <a:r>
              <a:rPr lang="cs-CZ" smtClean="0"/>
              <a:t>nestálé – neustále se měnící.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18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Podmínky pro provedení analýzy</a:t>
            </a:r>
            <a:endParaRPr lang="cs-CZ" dirty="0" smtClean="0"/>
          </a:p>
          <a:p>
            <a:pPr lvl="1"/>
            <a:r>
              <a:rPr lang="cs-CZ" dirty="0" smtClean="0"/>
              <a:t>Bazén</a:t>
            </a:r>
          </a:p>
          <a:p>
            <a:pPr lvl="1"/>
            <a:r>
              <a:rPr lang="cs-CZ" dirty="0" err="1" smtClean="0"/>
              <a:t>Flum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Přístrojové vybavení</a:t>
            </a:r>
          </a:p>
          <a:p>
            <a:pPr lvl="1"/>
            <a:r>
              <a:rPr lang="cs-CZ" dirty="0" smtClean="0"/>
              <a:t>Kamera – výhody a nevýhody</a:t>
            </a:r>
          </a:p>
          <a:p>
            <a:pPr lvl="1"/>
            <a:r>
              <a:rPr lang="cs-CZ" dirty="0" smtClean="0"/>
              <a:t>Fotoaparát – výhody a nevýhody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872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pohybu vzhledem k technice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Provedení záznamu</a:t>
            </a:r>
          </a:p>
          <a:p>
            <a:pPr lvl="1"/>
            <a:r>
              <a:rPr lang="cs-CZ" dirty="0" smtClean="0"/>
              <a:t>Osa podélná nad hladinou a pod hladinou</a:t>
            </a:r>
          </a:p>
          <a:p>
            <a:pPr lvl="1"/>
            <a:r>
              <a:rPr lang="cs-CZ" dirty="0" smtClean="0"/>
              <a:t>Osa příčná nad hladinou a pod hladinou</a:t>
            </a:r>
          </a:p>
          <a:p>
            <a:pPr lvl="1"/>
            <a:r>
              <a:rPr lang="cs-CZ" dirty="0" smtClean="0"/>
              <a:t>V jakém pořadí?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905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pohybu vzhledem k technice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Zpracování záznamu</a:t>
            </a:r>
          </a:p>
          <a:p>
            <a:pPr lvl="1"/>
            <a:r>
              <a:rPr lang="cs-CZ" dirty="0" err="1" smtClean="0"/>
              <a:t>Dartfish</a:t>
            </a:r>
            <a:r>
              <a:rPr lang="cs-CZ" dirty="0" smtClean="0"/>
              <a:t> – profesionální software – placený velmi drahý – až kolem 50 000 Kč a někdy i více</a:t>
            </a:r>
          </a:p>
          <a:p>
            <a:pPr lvl="1"/>
            <a:r>
              <a:rPr lang="cs-CZ" dirty="0" err="1" smtClean="0"/>
              <a:t>Coach‘s</a:t>
            </a:r>
            <a:r>
              <a:rPr lang="cs-CZ" dirty="0" smtClean="0"/>
              <a:t> </a:t>
            </a:r>
            <a:r>
              <a:rPr lang="cs-CZ" dirty="0" err="1" smtClean="0"/>
              <a:t>Eye</a:t>
            </a:r>
            <a:r>
              <a:rPr lang="cs-CZ" dirty="0" smtClean="0"/>
              <a:t> – placený přijatelný - 170 Kč</a:t>
            </a:r>
          </a:p>
          <a:p>
            <a:pPr lvl="1"/>
            <a:r>
              <a:rPr lang="cs-CZ" dirty="0" smtClean="0"/>
              <a:t>CMV – zdarma a stačí</a:t>
            </a:r>
          </a:p>
          <a:p>
            <a:pPr lvl="1"/>
            <a:r>
              <a:rPr lang="cs-CZ" dirty="0" smtClean="0"/>
              <a:t>Jednoduché zpracování na mobilu</a:t>
            </a:r>
          </a:p>
          <a:p>
            <a:pPr lvl="1"/>
            <a:r>
              <a:rPr lang="cs-CZ" dirty="0" smtClean="0"/>
              <a:t>Podrobnější zpracování na tabletu nebo notebooku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784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pohybu vzhledem k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Na rozdíl od jednoduché analýzy techniky se jedná o složitější měření více proměnných </a:t>
            </a:r>
          </a:p>
          <a:p>
            <a:r>
              <a:rPr lang="cs-CZ" dirty="0" smtClean="0"/>
              <a:t>Měření probíhá ve vymezeném úseku 10 m </a:t>
            </a:r>
          </a:p>
          <a:p>
            <a:pPr lvl="1"/>
            <a:r>
              <a:rPr lang="cs-CZ" dirty="0" smtClean="0"/>
              <a:t>Rychlost pohybu</a:t>
            </a:r>
          </a:p>
          <a:p>
            <a:pPr lvl="1"/>
            <a:r>
              <a:rPr lang="cs-CZ" dirty="0" smtClean="0"/>
              <a:t>Frekvence záběrů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Vypočítává se délka plaveckého kroku</a:t>
            </a:r>
          </a:p>
          <a:p>
            <a:pPr lvl="1"/>
            <a:r>
              <a:rPr lang="cs-CZ" dirty="0" smtClean="0"/>
              <a:t>Čím méně záběrů a vyšší rychlost – tím lépe</a:t>
            </a:r>
          </a:p>
          <a:p>
            <a:pPr marL="36576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499992" y="2528900"/>
            <a:ext cx="64807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8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Realizace natáčení</a:t>
            </a:r>
          </a:p>
          <a:p>
            <a:pPr lvl="1"/>
            <a:r>
              <a:rPr lang="cs-CZ" dirty="0" smtClean="0"/>
              <a:t>Rozplavat</a:t>
            </a:r>
          </a:p>
          <a:p>
            <a:pPr lvl="1"/>
            <a:r>
              <a:rPr lang="cs-CZ" dirty="0" smtClean="0"/>
              <a:t>Následně na pokyn, plavci plavou vyšší intenzitou jeden bazén – záznam je proveden nad hladinou</a:t>
            </a:r>
          </a:p>
          <a:p>
            <a:pPr lvl="1"/>
            <a:r>
              <a:rPr lang="cs-CZ" dirty="0" smtClean="0"/>
              <a:t>Plavci se přesunou zpět a pak musí trenér pod hladinu nebo využije </a:t>
            </a:r>
            <a:r>
              <a:rPr lang="cs-CZ" dirty="0" err="1" smtClean="0"/>
              <a:t>selfie</a:t>
            </a:r>
            <a:r>
              <a:rPr lang="cs-CZ" dirty="0" smtClean="0"/>
              <a:t> tyč.</a:t>
            </a:r>
          </a:p>
          <a:p>
            <a:pPr lvl="1"/>
            <a:r>
              <a:rPr lang="cs-CZ" dirty="0" smtClean="0"/>
              <a:t>Při snímání </a:t>
            </a:r>
            <a:r>
              <a:rPr lang="cs-CZ" dirty="0" err="1" smtClean="0"/>
              <a:t>seflie</a:t>
            </a:r>
            <a:r>
              <a:rPr lang="cs-CZ" dirty="0" smtClean="0"/>
              <a:t> tyčí, trenér nemá kontrolu nad pořizovaným záběrem</a:t>
            </a:r>
          </a:p>
          <a:p>
            <a:pPr lvl="1"/>
            <a:r>
              <a:rPr lang="cs-CZ" dirty="0" smtClean="0"/>
              <a:t>Záznam je nutné provádět vždy ve stejném směru a z jednoho bodu nebo se musí s plavcem pohybovat</a:t>
            </a:r>
          </a:p>
          <a:p>
            <a:pPr lvl="1"/>
            <a:r>
              <a:rPr lang="cs-CZ" dirty="0" smtClean="0"/>
              <a:t>Při větším počtu plavců je nutné je označit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85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Pořizování záznamu</a:t>
            </a:r>
          </a:p>
          <a:p>
            <a:pPr lvl="1"/>
            <a:r>
              <a:rPr lang="cs-CZ" dirty="0" smtClean="0"/>
              <a:t>Natáčení na mobil nebo tablet urychlí analýzu. Soubory nemusíme převádět do PC.</a:t>
            </a:r>
          </a:p>
          <a:p>
            <a:pPr lvl="1"/>
            <a:r>
              <a:rPr lang="cs-CZ" dirty="0" smtClean="0"/>
              <a:t>Soubor z kamery je nutné stáhnout do notebooku nebo PC </a:t>
            </a:r>
          </a:p>
          <a:p>
            <a:pPr lvl="1"/>
            <a:r>
              <a:rPr lang="cs-CZ" dirty="0" smtClean="0"/>
              <a:t>Bohužel, tablet zatím nelze použít pod hladinou</a:t>
            </a:r>
          </a:p>
          <a:p>
            <a:pPr lvl="1"/>
            <a:r>
              <a:rPr lang="cs-CZ" dirty="0" smtClean="0"/>
              <a:t>V současnosti některé kamery umožňují přenos souborů bez nutnosti připojení kabelem k PC nebo tabletu.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140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368</TotalTime>
  <Words>1171</Words>
  <Application>Microsoft Office PowerPoint</Application>
  <PresentationFormat>Předvádění na obrazovce (4:3)</PresentationFormat>
  <Paragraphs>152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Georgia</vt:lpstr>
      <vt:lpstr>Trebuchet MS</vt:lpstr>
      <vt:lpstr>Aerodynamika</vt:lpstr>
      <vt:lpstr>Analýza techniky plavce</vt:lpstr>
      <vt:lpstr>Co musím umět nebo znát! </vt:lpstr>
      <vt:lpstr>Negativní a pozitivní odpor </vt:lpstr>
      <vt:lpstr>Analýza pohybu</vt:lpstr>
      <vt:lpstr>Analýza pohybu vzhledem k technice</vt:lpstr>
      <vt:lpstr>Analýza pohybu vzhledem k technice</vt:lpstr>
      <vt:lpstr>Analýza pohybu vzhledem k výkonu</vt:lpstr>
      <vt:lpstr>Analýza pohybu</vt:lpstr>
      <vt:lpstr>Analýza pohybu</vt:lpstr>
      <vt:lpstr>Analýza polohy těla</vt:lpstr>
      <vt:lpstr>Analýza pohybu – kontrola polohy těla</vt:lpstr>
      <vt:lpstr>Analýza pohybu – kontrola DK</vt:lpstr>
      <vt:lpstr>Analýza pohybu – kontrola DK</vt:lpstr>
      <vt:lpstr>Analýza pohybu – kontrola HK</vt:lpstr>
      <vt:lpstr>Analýza pohybu – kontrola HK</vt:lpstr>
      <vt:lpstr>Analýza pohybu – kontrola HK</vt:lpstr>
      <vt:lpstr>Analýza pohybu – kontrola HK</vt:lpstr>
      <vt:lpstr>Analýza pohybu – kontrola HK</vt:lpstr>
      <vt:lpstr>Analýza pohybu – kontrola HK</vt:lpstr>
      <vt:lpstr>Analýza pohybu – kontrola HK</vt:lpstr>
      <vt:lpstr>Analýza pohybu – kontrola HK</vt:lpstr>
      <vt:lpstr>Analýza pohybu – kontrola HK</vt:lpstr>
      <vt:lpstr>Analýza pohybu – kontrola HK</vt:lpstr>
      <vt:lpstr>Analýza pohybu – kontrola HK </vt:lpstr>
      <vt:lpstr>Analýza pohybu – rotace trupu</vt:lpstr>
      <vt:lpstr>Dýchání </vt:lpstr>
      <vt:lpstr>Celková koordinace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techniky plavce</dc:title>
  <dc:creator>uzivatel</dc:creator>
  <cp:lastModifiedBy>Daniel Jurák</cp:lastModifiedBy>
  <cp:revision>33</cp:revision>
  <dcterms:created xsi:type="dcterms:W3CDTF">2019-10-06T13:44:09Z</dcterms:created>
  <dcterms:modified xsi:type="dcterms:W3CDTF">2019-10-10T14:57:56Z</dcterms:modified>
</cp:coreProperties>
</file>