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435A7-BCF8-43AD-A985-C232D02A2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1F2919-FE2D-4A48-9A42-269DD894C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9359BC-6CD3-4316-ADF3-9E0565591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4C42F0-5A0F-4D9C-BBEC-F2361796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9904E8-4B69-4DD7-B9E1-43AF9D1C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43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358ABE-BA6E-4526-84D3-58D6DCB5D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F5857C-1FA7-483D-9BBF-D396451F2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9F6FDF-0FD5-4159-AC35-D4F6B5E25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2E23C2-6F52-4D08-BE68-345C3CC08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4243F5-982F-49CB-9899-9E0DAAE5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13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7616ABD-0A24-4178-B30F-B639B64248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1B81FB9-3BD4-466D-BA77-C9037EDAC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7130E9-4F6F-46BE-9517-0B6E1BE46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6AF51-AD33-43E1-88BC-967C59F9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BC2C5B-D913-43F7-B6F0-FA045686F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3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88EF9-76CE-4F9E-BEBC-3AD4267D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32E067C-B31D-45D8-AF14-82F7EB443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2A9B67-D3A3-49DC-94FA-1C47E6281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57377A-D657-4870-B3AF-6BDEFADF9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ABAA3D-8E79-4C67-A0DC-3ED3FB57A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016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F9C158-0D6F-4444-91F0-7FCE0FC65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E6A2AF3-2AF4-4666-B570-E76912426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F13D60-5571-43E3-A79B-C896A53C1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D5E280-8835-4301-9A54-0B925A126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4FAF72-C7F7-4FC4-995B-A99990CB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702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0A9E39-0FFF-4AC8-87A7-2AF7DE605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5108A4-D283-47A4-BE8A-07E68B374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CD27004-56B0-4E19-9EB7-04DA52894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3CD73D-EA5D-4DAE-81FC-449D5CF1E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3A38E8-0269-4CDD-A6CC-7EBF54C7E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9F4D02-6A6B-45B6-BECC-17EC9511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02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271EBD-15FF-4BE8-A433-76536677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3664FD-86E0-4F93-89A3-095408700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3268604-3606-4C52-A865-3E03C1D9B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1AE2836F-BDF5-46EC-B0DE-EF195D38C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C3CE948-168D-41C0-B997-C3EA9B680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1832D3B-6D22-4C1E-9BB0-0C94EEB0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C0F4AA8-523D-4860-B943-05DA6611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D3B9B5B-D69E-4207-838A-D3B156AF1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2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16926D-38AD-497A-97C5-84AC67EE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9DA4414-5BFD-41A2-AF3A-73E459724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5005EE6-65AE-42C0-8B50-A7CCDAB2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C9D450-6457-408B-9B25-1EA8586C0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587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7000C88-08D5-4DCB-941C-EFEA638D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B7A0C8-D39B-4C43-8005-628679AE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86B4B5-D662-45EB-82EC-1224995C9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57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D993C5-395D-4398-B895-716D9DB38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8F5587-5EF8-4957-B39A-BA0CE9CF4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EA863F8-22D3-456E-B2F7-1478F59CC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E953BE1-8248-4383-ADCA-934197781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A8E5766-B51E-4550-B18F-EC3CE490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E0461E-11E0-4CA5-85CE-8550469F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009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B432FE-EF38-44E4-9D30-1154857C0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7C37E32-2DCB-4BEF-959F-0900A7E4A1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E459A22-E096-4E37-BA64-072804008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1DA10A-4A94-422D-BA78-1D663DAC4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62F0AE-C1DA-4919-8E3B-4BBD3471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A531EE-7BD7-4EFA-B8DC-0A5E35C7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94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9BAF610-FE6D-46BE-8BA0-D76F70863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20D041B-BD4B-4AD4-8E09-2666C2A40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DC6790-E4BB-4B18-B8E1-CC0A1D587B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02DBC-ED6F-40AC-BCF8-D277614E4995}" type="datetimeFigureOut">
              <a:rPr lang="cs-CZ" smtClean="0"/>
              <a:t>01.10.2021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27CC5B-32F4-4F22-AAB5-AA1310E36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FC249D-A527-4C6B-B69A-ACE198E7E8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BEEE-34CD-46D6-B9EC-4B4F05E76D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5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84732-2A3C-427A-B866-8A98870A92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Ekonomická teorie v kontextech</a:t>
            </a:r>
            <a:br>
              <a:rPr lang="cs-CZ" dirty="0"/>
            </a:br>
            <a:r>
              <a:rPr lang="cs-CZ" dirty="0"/>
              <a:t>0. Úvod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67AE7A6-D226-464F-AAC7-786B710AA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FHS UK</a:t>
            </a:r>
          </a:p>
        </p:txBody>
      </p:sp>
    </p:spTree>
    <p:extLst>
      <p:ext uri="{BB962C8B-B14F-4D97-AF65-F5344CB8AC3E}">
        <p14:creationId xmlns:p14="http://schemas.microsoft.com/office/powerpoint/2010/main" val="377185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210C1-1823-4412-8871-5808D3EDF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předmětu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5D84DF0-4698-4F9D-9A0C-22E979F48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1.       Seznámit se s klíčovými pojmy a přístupy ekonomické analýzy socioekonomických procesů.</a:t>
            </a:r>
          </a:p>
          <a:p>
            <a:r>
              <a:rPr lang="cs-CZ" dirty="0"/>
              <a:t>2.       Porozumět základem ekonomickým konceptům v kontextech ostatních společenských věd a aktuální situace ve společnosti.</a:t>
            </a:r>
          </a:p>
          <a:p>
            <a:r>
              <a:rPr lang="cs-CZ" dirty="0"/>
              <a:t>3.       Aplikovat získané poznatky při interpretaci historických kontextů a současné socioekonomické situace ve společnosti.</a:t>
            </a:r>
          </a:p>
        </p:txBody>
      </p:sp>
    </p:spTree>
    <p:extLst>
      <p:ext uri="{BB962C8B-B14F-4D97-AF65-F5344CB8AC3E}">
        <p14:creationId xmlns:p14="http://schemas.microsoft.com/office/powerpoint/2010/main" val="355492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E0B41-6EED-4B5E-B65F-9CD2D6B44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předmětu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A9FAD6-24A4-4F0C-9453-4BB7E4A9E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80%  - zkouška nebo rozsáhlejší seminární práce.</a:t>
            </a:r>
          </a:p>
          <a:p>
            <a:r>
              <a:rPr lang="cs-CZ" dirty="0"/>
              <a:t>20% - prezence (2 absence jsou tolerovaný), pokud přednáška probíhá online. </a:t>
            </a:r>
          </a:p>
        </p:txBody>
      </p:sp>
    </p:spTree>
    <p:extLst>
      <p:ext uri="{BB962C8B-B14F-4D97-AF65-F5344CB8AC3E}">
        <p14:creationId xmlns:p14="http://schemas.microsoft.com/office/powerpoint/2010/main" val="270738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445693-3ACF-4296-AE65-5131D4B9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připravit na zkoušku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F2B0592-E8DA-45E8-9ADC-08D6D5698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Kromě přednášek každý týden se doporučuje prostudovat kapitoly korespondující k jednotlivým přednáškám v učebnicí a to tak, aby na konci semestru student měl přečtené všechny povinné kapitoly a byl připraven na zkoušku. Seznam povinných kapitol je uveden dole.</a:t>
            </a:r>
          </a:p>
          <a:p>
            <a:r>
              <a:rPr lang="cs-CZ" dirty="0"/>
              <a:t>První termín zkoušky bude probíhat během poslední přednášky kurzu v zimním semestru, a to v lednu podle harmonogramu UK. Další termíny budou vypsány ve zkouškovém období podle aktuální situace.  </a:t>
            </a:r>
          </a:p>
          <a:p>
            <a:r>
              <a:rPr lang="cs-CZ" dirty="0"/>
              <a:t>Na zkoušce se bude testovat jak </a:t>
            </a:r>
          </a:p>
          <a:p>
            <a:pPr lvl="1"/>
            <a:r>
              <a:rPr lang="cs-CZ" dirty="0"/>
              <a:t>teorie uvedená v jednotlivých přednáškách a kapitolách, tak </a:t>
            </a:r>
          </a:p>
          <a:p>
            <a:pPr lvl="1"/>
            <a:r>
              <a:rPr lang="cs-CZ" dirty="0"/>
              <a:t>řešení příkladů, které jsou uvedené na konci kapitol. </a:t>
            </a:r>
          </a:p>
          <a:p>
            <a:r>
              <a:rPr lang="cs-CZ" dirty="0"/>
              <a:t>Pro usnadnění studia, doporučují při přípravě na zkoušku používat publikovaná řešení otázek a příkladu (viz soubor přiloženy v SIS).  </a:t>
            </a:r>
          </a:p>
          <a:p>
            <a:r>
              <a:rPr lang="cs-CZ" dirty="0"/>
              <a:t>Pro případ jakýchkoliv potíži nebo otázek je zřízeno diskusní </a:t>
            </a:r>
            <a:r>
              <a:rPr lang="cs-CZ" dirty="0" err="1"/>
              <a:t>fórumv</a:t>
            </a:r>
            <a:r>
              <a:rPr lang="cs-CZ" dirty="0"/>
              <a:t> </a:t>
            </a:r>
            <a:r>
              <a:rPr lang="cs-CZ" dirty="0" err="1"/>
              <a:t>Moodle</a:t>
            </a:r>
            <a:r>
              <a:rPr lang="cs-CZ" dirty="0"/>
              <a:t>. Pokud by to nestačilo jsou možné konzultace formou skupinového video chatu, </a:t>
            </a:r>
            <a:r>
              <a:rPr lang="cs-CZ" dirty="0" err="1"/>
              <a:t>Skypu</a:t>
            </a:r>
            <a:r>
              <a:rPr lang="cs-CZ" dirty="0"/>
              <a:t> nebo otázek a odpovědí v Google </a:t>
            </a:r>
            <a:r>
              <a:rPr lang="cs-CZ" dirty="0" err="1"/>
              <a:t>Teams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90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A822D-25EA-4E38-B33B-791F045D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Literatura: HOLMAN, R. Ekonomie. 2-6. vydání. Praha: CH Beck, 2016. ISBN 978-80-7400-27-6. 720 stran 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137A72E5-1FCD-4BE2-9ABE-957BC7B272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96" y="1917032"/>
            <a:ext cx="4121609" cy="4121609"/>
          </a:xfr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49BDBCB3-36F3-4B15-8F9B-DA9CF8640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1678" y="2147930"/>
            <a:ext cx="3734301" cy="373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425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383A46-41E4-42FB-B5FA-0D3DE312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Literatura: HOLMAN, R. Ekonomie. 2-6. vydání. Praha: CH Beck, 2016. ISBN 978-80-7400-27-6. 720 stran 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F433A68-1FB8-458B-9EB8-E1BA358B1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2424" cy="823912"/>
          </a:xfrm>
        </p:spPr>
        <p:txBody>
          <a:bodyPr>
            <a:normAutofit/>
          </a:bodyPr>
          <a:lstStyle/>
          <a:p>
            <a:r>
              <a:rPr lang="cs-CZ" dirty="0"/>
              <a:t>Povinné kapitoly ke zkoušce (číslování podle 2 vydání, viz příloha v SIS)  - 1-4, 6-8, 13, 14, 16, 17, 21, 22, 24, 25, 27.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1B8686-4FE1-468C-8707-72EE2EA1C7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1. Člověk ekonomický a tržní systém</a:t>
            </a:r>
          </a:p>
          <a:p>
            <a:r>
              <a:rPr lang="cs-CZ" dirty="0"/>
              <a:t>2. Chování spotřebitele: užitečnost a poptávka</a:t>
            </a:r>
          </a:p>
          <a:p>
            <a:r>
              <a:rPr lang="cs-CZ" dirty="0"/>
              <a:t>3. Chování výrobce: náklady a nabídka</a:t>
            </a:r>
          </a:p>
          <a:p>
            <a:r>
              <a:rPr lang="cs-CZ" dirty="0"/>
              <a:t>4. Tržní rovnováha a efektivnost</a:t>
            </a:r>
          </a:p>
          <a:p>
            <a:r>
              <a:rPr lang="cs-CZ" dirty="0"/>
              <a:t>6. Nedokonalé trhy, informace a podnikatelé</a:t>
            </a:r>
          </a:p>
          <a:p>
            <a:r>
              <a:rPr lang="cs-CZ" dirty="0"/>
              <a:t>7. Konkurence a regulace</a:t>
            </a:r>
          </a:p>
          <a:p>
            <a:r>
              <a:rPr lang="cs-CZ" dirty="0"/>
              <a:t>8. Zásahy státu do cen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58A985-3B92-4053-A2B8-81369A25A7F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13. Kapitál a úrok</a:t>
            </a:r>
          </a:p>
          <a:p>
            <a:r>
              <a:rPr lang="cs-CZ" dirty="0"/>
              <a:t>14. Investiční rozhodování a podnikání</a:t>
            </a:r>
          </a:p>
          <a:p>
            <a:r>
              <a:rPr lang="cs-CZ" dirty="0"/>
              <a:t>16. Externality</a:t>
            </a:r>
          </a:p>
          <a:p>
            <a:r>
              <a:rPr lang="cs-CZ" dirty="0"/>
              <a:t>17. Volné zdroje, volné statky a veřejné statky</a:t>
            </a:r>
          </a:p>
          <a:p>
            <a:r>
              <a:rPr lang="cs-CZ" dirty="0"/>
              <a:t>21. Peníze a poptávka po peněžních zůstatcích</a:t>
            </a:r>
          </a:p>
          <a:p>
            <a:r>
              <a:rPr lang="cs-CZ" dirty="0"/>
              <a:t>22. Bankovní soustava, tvorba peněz a trh peněz</a:t>
            </a:r>
          </a:p>
          <a:p>
            <a:r>
              <a:rPr lang="cs-CZ" dirty="0"/>
              <a:t>24. Hospodářský cyklus</a:t>
            </a:r>
          </a:p>
          <a:p>
            <a:r>
              <a:rPr lang="cs-CZ" dirty="0"/>
              <a:t>25. Hospodářský růst</a:t>
            </a:r>
          </a:p>
          <a:p>
            <a:r>
              <a:rPr lang="cs-CZ" dirty="0"/>
              <a:t>26. Inflace</a:t>
            </a:r>
          </a:p>
          <a:p>
            <a:r>
              <a:rPr lang="cs-CZ" dirty="0"/>
              <a:t>27. Měnový kurz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238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42CB2309-1F76-4BBE-9A7A-002BCE504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* Literatura Doporučená:</a:t>
            </a: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D08CB649-E6F1-4A83-B330-42CAE0FF5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 err="1"/>
              <a:t>McConnell</a:t>
            </a:r>
            <a:r>
              <a:rPr lang="cs-CZ" dirty="0"/>
              <a:t> C. R., </a:t>
            </a:r>
            <a:r>
              <a:rPr lang="cs-CZ" dirty="0" err="1"/>
              <a:t>Brue</a:t>
            </a:r>
            <a:r>
              <a:rPr lang="cs-CZ" dirty="0"/>
              <a:t> S. L., </a:t>
            </a:r>
            <a:r>
              <a:rPr lang="cs-CZ" dirty="0" err="1"/>
              <a:t>Flynn</a:t>
            </a:r>
            <a:r>
              <a:rPr lang="cs-CZ" dirty="0"/>
              <a:t>, S. M. </a:t>
            </a:r>
            <a:r>
              <a:rPr lang="cs-CZ" dirty="0" err="1"/>
              <a:t>Economics</a:t>
            </a:r>
            <a:r>
              <a:rPr lang="cs-CZ" dirty="0"/>
              <a:t>: </a:t>
            </a:r>
            <a:r>
              <a:rPr lang="cs-CZ" dirty="0" err="1"/>
              <a:t>Principles</a:t>
            </a:r>
            <a:r>
              <a:rPr lang="cs-CZ" dirty="0"/>
              <a:t>, </a:t>
            </a:r>
            <a:r>
              <a:rPr lang="cs-CZ" dirty="0" err="1"/>
              <a:t>Problems</a:t>
            </a:r>
            <a:r>
              <a:rPr lang="cs-CZ" dirty="0"/>
              <a:t>, and </a:t>
            </a:r>
            <a:r>
              <a:rPr lang="cs-CZ" dirty="0" err="1"/>
              <a:t>Policies</a:t>
            </a:r>
            <a:r>
              <a:rPr lang="cs-CZ" dirty="0"/>
              <a:t>. New </a:t>
            </a:r>
            <a:r>
              <a:rPr lang="cs-CZ" dirty="0" err="1"/>
              <a:t>York:McGraw-Hill</a:t>
            </a:r>
            <a:r>
              <a:rPr lang="cs-CZ" dirty="0"/>
              <a:t>, 2014. ISBN 978-0-07-802175-6.</a:t>
            </a:r>
          </a:p>
          <a:p>
            <a:r>
              <a:rPr lang="cs-CZ" dirty="0"/>
              <a:t>SAMUELSON, A. P., NORDHAUS, W. D. Ekonomie. Praha: NS Svoboda, 2013. ISBN 978-80-205-0629-0.</a:t>
            </a:r>
          </a:p>
          <a:p>
            <a:r>
              <a:rPr lang="cs-CZ" dirty="0"/>
              <a:t>HOLMAN, R. Dějiny ekonomického myšlení. 3. vyd. Praha: CH Beck, 2005. ISBN 80-717-9380-9.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475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</Words>
  <Application>Microsoft Office PowerPoint</Application>
  <PresentationFormat>Širokoúhlá obrazovka</PresentationFormat>
  <Paragraphs>42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Ekonomická teorie v kontextech 0. Úvod</vt:lpstr>
      <vt:lpstr>Cíl předmětu </vt:lpstr>
      <vt:lpstr>Hodnocení předmětu</vt:lpstr>
      <vt:lpstr>Jak se připravit na zkoušku</vt:lpstr>
      <vt:lpstr>Literatura: HOLMAN, R. Ekonomie. 2-6. vydání. Praha: CH Beck, 2016. ISBN 978-80-7400-27-6. 720 stran </vt:lpstr>
      <vt:lpstr>Literatura: HOLMAN, R. Ekonomie. 2-6. vydání. Praha: CH Beck, 2016. ISBN 978-80-7400-27-6. 720 stran </vt:lpstr>
      <vt:lpstr>* Literatura Doporučená: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Čábelková Inna</dc:creator>
  <cp:lastModifiedBy>Čábelková Inna</cp:lastModifiedBy>
  <cp:revision>31</cp:revision>
  <dcterms:created xsi:type="dcterms:W3CDTF">2020-09-29T11:20:15Z</dcterms:created>
  <dcterms:modified xsi:type="dcterms:W3CDTF">2021-10-01T13:58:39Z</dcterms:modified>
</cp:coreProperties>
</file>