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8" r:id="rId6"/>
    <p:sldId id="270" r:id="rId7"/>
    <p:sldId id="271" r:id="rId8"/>
    <p:sldId id="259" r:id="rId9"/>
    <p:sldId id="272" r:id="rId10"/>
    <p:sldId id="273" r:id="rId11"/>
    <p:sldId id="260" r:id="rId12"/>
    <p:sldId id="261" r:id="rId13"/>
    <p:sldId id="274" r:id="rId14"/>
    <p:sldId id="275" r:id="rId15"/>
    <p:sldId id="262" r:id="rId16"/>
    <p:sldId id="278" r:id="rId17"/>
    <p:sldId id="277" r:id="rId18"/>
    <p:sldId id="276" r:id="rId19"/>
    <p:sldId id="263" r:id="rId20"/>
    <p:sldId id="279" r:id="rId21"/>
    <p:sldId id="280" r:id="rId22"/>
    <p:sldId id="265" r:id="rId23"/>
    <p:sldId id="266" r:id="rId24"/>
    <p:sldId id="267" r:id="rId25"/>
    <p:sldId id="264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60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29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38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82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3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2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0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14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94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60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86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31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54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87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67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85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297E-A758-4BBC-B6AA-D099B840E470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73DB07-5B32-4493-9172-DC232F944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97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Magna Charta a </a:t>
            </a:r>
            <a:br>
              <a:rPr lang="cs-CZ" dirty="0" smtClean="0"/>
            </a:br>
            <a:r>
              <a:rPr lang="cs-CZ" dirty="0" smtClean="0"/>
              <a:t>první válka baronů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1215 - 1217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75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0/05/Innozen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333866"/>
            <a:ext cx="4721885" cy="59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1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Odmítáme [Inocenc III.] jen tak přehlížet tak nestoudnou troufalost, která tupí Apoštolský stolec, poškozuje královská práva, zostuzuje anglický lid a ohrožuje křížovou výpravu|...| My [Inocenc] , ve jménu všemohoucího Boha, Otce, Syna a Ducha svatého a z autority sv. Petra a Pavla naprosto odmítáme a odsuzujeme tuto úmluvu, pod hrozbou exkomunikace nařizujeme, že král se nemusí na domluvu ohlížet a baroni nemají trvat na jejím dodržování. Prohlašujeme listinu za neplatnou a navždy pozbývající </a:t>
            </a:r>
            <a:r>
              <a:rPr lang="cs-CZ" sz="2000" dirty="0" smtClean="0"/>
              <a:t>platnost.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list Inocence III. Janu Bezzemkovi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37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Ludvík Francouzský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92332"/>
            <a:ext cx="8915400" cy="5015345"/>
          </a:xfrm>
        </p:spPr>
        <p:txBody>
          <a:bodyPr/>
          <a:lstStyle/>
          <a:p>
            <a:r>
              <a:rPr lang="cs-CZ" dirty="0" smtClean="0"/>
              <a:t>narodil se v roce 1187 (následník francouzského trůnu – syn Filipa II. Augusta a Isabely </a:t>
            </a:r>
            <a:r>
              <a:rPr lang="cs-CZ" dirty="0" err="1" smtClean="0"/>
              <a:t>Henegavské</a:t>
            </a:r>
            <a:r>
              <a:rPr lang="cs-CZ" dirty="0" smtClean="0"/>
              <a:t>) </a:t>
            </a:r>
          </a:p>
          <a:p>
            <a:r>
              <a:rPr lang="cs-CZ" dirty="0" smtClean="0"/>
              <a:t>nároky na anglický trůn: v r. 1200 uzavřen na základě smlouvy z </a:t>
            </a:r>
            <a:r>
              <a:rPr lang="cs-CZ" dirty="0" err="1" smtClean="0"/>
              <a:t>Gouletu</a:t>
            </a:r>
            <a:r>
              <a:rPr lang="cs-CZ" dirty="0" smtClean="0"/>
              <a:t> sňatek s vnučkou Jindřicha II. Blankou Kastilskou </a:t>
            </a:r>
          </a:p>
          <a:p>
            <a:r>
              <a:rPr lang="cs-CZ" dirty="0" smtClean="0"/>
              <a:t>zkušený vojenský velitel (porážka Jana Bezzemka u </a:t>
            </a:r>
            <a:r>
              <a:rPr lang="cs-CZ" dirty="0" err="1" smtClean="0"/>
              <a:t>Roche</a:t>
            </a:r>
            <a:r>
              <a:rPr lang="cs-CZ" dirty="0" smtClean="0"/>
              <a:t>-au-</a:t>
            </a:r>
            <a:r>
              <a:rPr lang="cs-CZ" dirty="0" err="1" smtClean="0"/>
              <a:t>Moine</a:t>
            </a:r>
            <a:r>
              <a:rPr lang="cs-CZ" dirty="0" smtClean="0"/>
              <a:t> v r. 1214; vojenské kampaně proti Albigenským…)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48249" y="3776353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Jindřich II.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90753" y="4342482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Eleonora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89212" y="4338488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Alfonso Kastilský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92294" y="4358351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Filip II. August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49486" y="5017057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Blanka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22924" y="5032926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Ludvík VIII.</a:t>
            </a:r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5165766" y="4049114"/>
            <a:ext cx="0" cy="397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4548249" y="4707820"/>
            <a:ext cx="0" cy="30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7517081" y="4707820"/>
            <a:ext cx="0" cy="30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4429496" y="4543017"/>
            <a:ext cx="2612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011386" y="5201723"/>
            <a:ext cx="1828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93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3/3b/Coronation_of_Louis_VIII_and_Blanche_of_Castille_1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67" y="130628"/>
            <a:ext cx="6114596" cy="65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1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alRobertFitzWalter(d123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23" y="587313"/>
            <a:ext cx="5592082" cy="561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5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měl v r. 1215 nárok na trůn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Ludvík žádný vlastní nárok na trůn neměl – vládl by </a:t>
            </a:r>
            <a:r>
              <a:rPr lang="cs-CZ" i="1" dirty="0" smtClean="0"/>
              <a:t>iure </a:t>
            </a:r>
            <a:r>
              <a:rPr lang="cs-CZ" i="1" dirty="0" err="1" smtClean="0"/>
              <a:t>uxoris</a:t>
            </a:r>
            <a:r>
              <a:rPr lang="cs-CZ" i="1" dirty="0" smtClean="0"/>
              <a:t> </a:t>
            </a:r>
            <a:r>
              <a:rPr lang="cs-CZ" dirty="0" smtClean="0"/>
              <a:t>– nárok měla jeho manželka Blanka – trůn by měl být nabídnut jí </a:t>
            </a:r>
          </a:p>
          <a:p>
            <a:r>
              <a:rPr lang="cs-CZ" dirty="0" smtClean="0"/>
              <a:t>Ota IV. Brunšvický (syn Jindřicha Lva a Matyldy Anglické, tj. vnuk Jindřicha II.) </a:t>
            </a:r>
            <a:r>
              <a:rPr lang="cs-CZ" dirty="0" smtClean="0">
                <a:sym typeface="Wingdings" panose="05000000000000000000" pitchFamily="2" charset="2"/>
              </a:rPr>
              <a:t> vychováván v Anglii, dobré vztahy s Richardem Lví Srdce; spojenec Jana Bezzemka; po porážce u </a:t>
            </a:r>
            <a:r>
              <a:rPr lang="cs-CZ" dirty="0" err="1" smtClean="0">
                <a:sym typeface="Wingdings" panose="05000000000000000000" pitchFamily="2" charset="2"/>
              </a:rPr>
              <a:t>Bouvines</a:t>
            </a:r>
            <a:r>
              <a:rPr lang="cs-CZ" dirty="0" smtClean="0">
                <a:sym typeface="Wingdings" panose="05000000000000000000" pitchFamily="2" charset="2"/>
              </a:rPr>
              <a:t> ztrácel postavení v Říši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Otův starší bratr Jindřich, falckrabě rýnský 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Eleonora z Bretaně – sestra Arthura Bretaňského, tj. disponovala stejnými nároky, jako on; držena v Anglii v opatrovnictví krále Jana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sourozenci Blanky Kastilské (Jindřich – od 1214 kastilský král; Eleonora – od 1221 aragonská královna; </a:t>
            </a:r>
            <a:r>
              <a:rPr lang="cs-CZ" dirty="0" err="1" smtClean="0">
                <a:sym typeface="Wingdings" panose="05000000000000000000" pitchFamily="2" charset="2"/>
              </a:rPr>
              <a:t>Urraca</a:t>
            </a:r>
            <a:r>
              <a:rPr lang="cs-CZ" dirty="0" smtClean="0">
                <a:sym typeface="Wingdings" panose="05000000000000000000" pitchFamily="2" charset="2"/>
              </a:rPr>
              <a:t> – od 1212 portugalská královna…)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Johana – sestra Jana Bezzemka – bývalá královna Sicílie, provdaná za Raymunda z Toulouse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01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 illuminated diagram showing Henry II and the heads of his children; coloured lines connect the two to show the lineal des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4" y="1341911"/>
            <a:ext cx="11016194" cy="503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3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88523" y="561891"/>
            <a:ext cx="262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Jindřich II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88523" y="2044047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Richard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88523" y="1410691"/>
            <a:ext cx="32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Matylda ∞ Jindřich Lev 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88523" y="2677403"/>
            <a:ext cx="390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Geoffrey</a:t>
            </a:r>
            <a:r>
              <a:rPr lang="cs-CZ" sz="1400" dirty="0" smtClean="0"/>
              <a:t> ∞ Konstancie Bretaňská 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88523" y="3310759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Eleonora ∞ Alfonso Kastilský 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88522" y="3944115"/>
            <a:ext cx="287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Johana ∞ Raymund z Toulouse 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88522" y="4577471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Jan</a:t>
            </a:r>
            <a:r>
              <a:rPr lang="cs-CZ" sz="1400" dirty="0" smtClean="0"/>
              <a:t> ∞ Isabela z </a:t>
            </a:r>
            <a:r>
              <a:rPr lang="cs-CZ" sz="1400" dirty="0" err="1" smtClean="0"/>
              <a:t>Angouleme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68290" y="1419592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Jindřich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88528" y="1410690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Ota IV.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02778" y="2668501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Arthur (+1203)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091053" y="2659599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Eleonora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65370" y="3310759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Blanka ∞ Ludvík VIII. 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35385" y="3944113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Raymund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50377" y="4577469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Jindřich (III.)</a:t>
            </a:r>
            <a:endParaRPr lang="cs-CZ" sz="1400" b="1" dirty="0"/>
          </a:p>
        </p:txBody>
      </p:sp>
      <p:cxnSp>
        <p:nvCxnSpPr>
          <p:cNvPr id="17" name="Pravoúhlá spojnice 16"/>
          <p:cNvCxnSpPr/>
          <p:nvPr/>
        </p:nvCxnSpPr>
        <p:spPr>
          <a:xfrm rot="10800000" flipV="1">
            <a:off x="2672938" y="746557"/>
            <a:ext cx="218704" cy="398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5" idx="1"/>
          </p:cNvCxnSpPr>
          <p:nvPr/>
        </p:nvCxnSpPr>
        <p:spPr>
          <a:xfrm flipH="1" flipV="1">
            <a:off x="2782289" y="1564578"/>
            <a:ext cx="40623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3" idx="1"/>
          </p:cNvCxnSpPr>
          <p:nvPr/>
        </p:nvCxnSpPr>
        <p:spPr>
          <a:xfrm flipH="1" flipV="1">
            <a:off x="2782289" y="2197934"/>
            <a:ext cx="40623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6" idx="1"/>
          </p:cNvCxnSpPr>
          <p:nvPr/>
        </p:nvCxnSpPr>
        <p:spPr>
          <a:xfrm flipH="1" flipV="1">
            <a:off x="2782289" y="2831290"/>
            <a:ext cx="40623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7" idx="1"/>
          </p:cNvCxnSpPr>
          <p:nvPr/>
        </p:nvCxnSpPr>
        <p:spPr>
          <a:xfrm flipH="1" flipV="1">
            <a:off x="2782289" y="3464645"/>
            <a:ext cx="406234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Přímá spojnice 11263"/>
          <p:cNvCxnSpPr>
            <a:stCxn id="8" idx="1"/>
          </p:cNvCxnSpPr>
          <p:nvPr/>
        </p:nvCxnSpPr>
        <p:spPr>
          <a:xfrm flipH="1" flipV="1">
            <a:off x="2782289" y="4098002"/>
            <a:ext cx="406233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Přímá spojnice 11266"/>
          <p:cNvCxnSpPr>
            <a:stCxn id="9" idx="1"/>
          </p:cNvCxnSpPr>
          <p:nvPr/>
        </p:nvCxnSpPr>
        <p:spPr>
          <a:xfrm flipH="1" flipV="1">
            <a:off x="2672937" y="4731357"/>
            <a:ext cx="515585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Pravoúhlá spojnice 11270"/>
          <p:cNvCxnSpPr/>
          <p:nvPr/>
        </p:nvCxnSpPr>
        <p:spPr>
          <a:xfrm flipV="1">
            <a:off x="4108862" y="1130260"/>
            <a:ext cx="3271651" cy="219384"/>
          </a:xfrm>
          <a:prstGeom prst="bentConnector3">
            <a:avLst>
              <a:gd name="adj1" fmla="val -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Přímá spojnice 11278"/>
          <p:cNvCxnSpPr/>
          <p:nvPr/>
        </p:nvCxnSpPr>
        <p:spPr>
          <a:xfrm>
            <a:off x="7380513" y="1130260"/>
            <a:ext cx="0" cy="219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Přímá spojnice 11280"/>
          <p:cNvCxnSpPr/>
          <p:nvPr/>
        </p:nvCxnSpPr>
        <p:spPr>
          <a:xfrm>
            <a:off x="6402778" y="1130260"/>
            <a:ext cx="0" cy="280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nice 49"/>
          <p:cNvCxnSpPr/>
          <p:nvPr/>
        </p:nvCxnSpPr>
        <p:spPr>
          <a:xfrm flipV="1">
            <a:off x="4169226" y="2391569"/>
            <a:ext cx="4420591" cy="250539"/>
          </a:xfrm>
          <a:prstGeom prst="bentConnector3">
            <a:avLst>
              <a:gd name="adj1" fmla="val 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Přímá spojnice 11284"/>
          <p:cNvCxnSpPr/>
          <p:nvPr/>
        </p:nvCxnSpPr>
        <p:spPr>
          <a:xfrm flipH="1">
            <a:off x="6923314" y="2402695"/>
            <a:ext cx="1" cy="33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9" name="Přímá spojnice 11288"/>
          <p:cNvCxnSpPr/>
          <p:nvPr/>
        </p:nvCxnSpPr>
        <p:spPr>
          <a:xfrm>
            <a:off x="8589817" y="2400470"/>
            <a:ext cx="0" cy="303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8023758" y="3310759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Jindřich Kastilský</a:t>
            </a:r>
            <a:endParaRPr lang="cs-CZ" sz="1400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9812975" y="3301857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Eleonora </a:t>
            </a:r>
            <a:r>
              <a:rPr lang="cs-CZ" sz="1400" dirty="0" err="1" smtClean="0"/>
              <a:t>Aeagonská</a:t>
            </a:r>
            <a:endParaRPr lang="cs-CZ" sz="1400" dirty="0"/>
          </a:p>
        </p:txBody>
      </p:sp>
      <p:cxnSp>
        <p:nvCxnSpPr>
          <p:cNvPr id="62" name="Pravoúhlá spojnice 61"/>
          <p:cNvCxnSpPr/>
          <p:nvPr/>
        </p:nvCxnSpPr>
        <p:spPr>
          <a:xfrm flipV="1">
            <a:off x="4192482" y="3082340"/>
            <a:ext cx="6673440" cy="257038"/>
          </a:xfrm>
          <a:prstGeom prst="bentConnector3">
            <a:avLst>
              <a:gd name="adj1" fmla="val -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5" name="Přímá spojnice 11294"/>
          <p:cNvCxnSpPr/>
          <p:nvPr/>
        </p:nvCxnSpPr>
        <p:spPr>
          <a:xfrm>
            <a:off x="10865922" y="3082340"/>
            <a:ext cx="0" cy="228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6250377" y="3082340"/>
            <a:ext cx="0" cy="25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8692737" y="3082340"/>
            <a:ext cx="0" cy="228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stCxn id="8" idx="3"/>
            <a:endCxn id="15" idx="1"/>
          </p:cNvCxnSpPr>
          <p:nvPr/>
        </p:nvCxnSpPr>
        <p:spPr>
          <a:xfrm flipV="1">
            <a:off x="6068290" y="4098002"/>
            <a:ext cx="46709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stCxn id="9" idx="3"/>
            <a:endCxn id="16" idx="1"/>
          </p:cNvCxnSpPr>
          <p:nvPr/>
        </p:nvCxnSpPr>
        <p:spPr>
          <a:xfrm flipV="1">
            <a:off x="5812969" y="4731358"/>
            <a:ext cx="43740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6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e/e7/Otto_IV._und_Papst_Innocenz_III._reichen_sich_vor_den_ankommenden_Schiffen_Friedrichs_II._die_H%C3%A4nde.jpg/800px-Otto_IV._und_Papst_Innocenz_III._reichen_sich_vor_den_ankommenden_Schiffen_Friedrichs_II._die_H%C3%A4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16" y="188191"/>
            <a:ext cx="5201761" cy="64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francouzská invaze a smrt krále Jana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na jaře 1216 – Jan Bezzemek pokračoval v tažení Anglií </a:t>
            </a:r>
            <a:r>
              <a:rPr lang="cs-CZ" dirty="0" smtClean="0">
                <a:sym typeface="Wingdings" panose="05000000000000000000" pitchFamily="2" charset="2"/>
              </a:rPr>
              <a:t> někteří baroni se mu poddali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jednání o přijetí Ludvíka Francouzského – duben 1216 na sněmu v </a:t>
            </a:r>
            <a:r>
              <a:rPr lang="cs-CZ" dirty="0" err="1" smtClean="0">
                <a:sym typeface="Wingdings" panose="05000000000000000000" pitchFamily="2" charset="2"/>
              </a:rPr>
              <a:t>Melunu</a:t>
            </a:r>
            <a:r>
              <a:rPr lang="cs-CZ" dirty="0" smtClean="0">
                <a:sym typeface="Wingdings" panose="05000000000000000000" pitchFamily="2" charset="2"/>
              </a:rPr>
              <a:t>  poselstvo anglických baronů předložilo argumenty pro sesazení Jana z trůnu (vražda Arthura Bretaňského, vydědění Richardem r. 1194, přijetí Anglie v léno od papeže) – většina těchto argumentů nebyla zcela podložená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papežský legát přesvědčoval Ludvíka, aby se chystané invaze do Anglie zřekl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21. května 1216 – Ludvík se vylodil v Anglii (u ostrova </a:t>
            </a:r>
            <a:r>
              <a:rPr lang="cs-CZ" dirty="0" err="1" smtClean="0">
                <a:sym typeface="Wingdings" panose="05000000000000000000" pitchFamily="2" charset="2"/>
              </a:rPr>
              <a:t>Thanet</a:t>
            </a:r>
            <a:r>
              <a:rPr lang="cs-CZ" dirty="0" smtClean="0">
                <a:sym typeface="Wingdings" panose="05000000000000000000" pitchFamily="2" charset="2"/>
              </a:rPr>
              <a:t>)  Jan vylodění nijak nezabránil; Ludvík pokračoval do Canterbury, podařilo se mu obsadit hrady v Kentu a v červnu 1216 byl uvítán v Londýně – baroni Ludvíkovi složili přísahy věrnosti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Ludvíkovo tažení Anglií – v podstatě se mu podařilo ovládnout jihovýchodní části Anglie, přidali se k němu i někteří další baroni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obléhání Doveru  Ludvík byl nakonec nucen podepsat příměří s Hubertem de </a:t>
            </a:r>
            <a:r>
              <a:rPr lang="cs-CZ" dirty="0" err="1" smtClean="0">
                <a:sym typeface="Wingdings" panose="05000000000000000000" pitchFamily="2" charset="2"/>
              </a:rPr>
              <a:t>Burgh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obléhání Lincolnu rovněž bezvýsledné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Jan táhnul na sever  v noci z 18. na 19. října zemřel v Newarku po záchvatu dysentérie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68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Jan se vrátil do Anglie na podzim 1214 </a:t>
            </a:r>
            <a:r>
              <a:rPr lang="cs-CZ" dirty="0" smtClean="0">
                <a:sym typeface="Wingdings" panose="05000000000000000000" pitchFamily="2" charset="2"/>
              </a:rPr>
              <a:t> narazil na opozici baronů, kteří odmítli zaplatit tzv. </a:t>
            </a:r>
            <a:r>
              <a:rPr lang="cs-CZ" dirty="0" err="1" smtClean="0">
                <a:sym typeface="Wingdings" panose="05000000000000000000" pitchFamily="2" charset="2"/>
              </a:rPr>
              <a:t>scutage</a:t>
            </a:r>
            <a:r>
              <a:rPr lang="cs-CZ" dirty="0" smtClean="0">
                <a:sym typeface="Wingdings" panose="05000000000000000000" pitchFamily="2" charset="2"/>
              </a:rPr>
              <a:t> (</a:t>
            </a:r>
            <a:r>
              <a:rPr lang="cs-CZ" dirty="0" err="1" smtClean="0">
                <a:sym typeface="Wingdings" panose="05000000000000000000" pitchFamily="2" charset="2"/>
              </a:rPr>
              <a:t>shied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money</a:t>
            </a:r>
            <a:r>
              <a:rPr lang="cs-CZ" dirty="0" smtClean="0">
                <a:sym typeface="Wingdings" panose="05000000000000000000" pitchFamily="2" charset="2"/>
              </a:rPr>
              <a:t> – </a:t>
            </a:r>
            <a:r>
              <a:rPr lang="cs-CZ" dirty="0" err="1" smtClean="0">
                <a:sym typeface="Wingdings" panose="05000000000000000000" pitchFamily="2" charset="2"/>
              </a:rPr>
              <a:t>štítovné</a:t>
            </a:r>
            <a:r>
              <a:rPr lang="cs-CZ" dirty="0" smtClean="0">
                <a:sym typeface="Wingdings" panose="05000000000000000000" pitchFamily="2" charset="2"/>
              </a:rPr>
              <a:t>; náhrada za vojenskou službu)  požadovali potvrzeni tzv.  </a:t>
            </a:r>
            <a:r>
              <a:rPr lang="cs-CZ" i="1" dirty="0" err="1" smtClean="0">
                <a:sym typeface="Wingdings" panose="05000000000000000000" pitchFamily="2" charset="2"/>
              </a:rPr>
              <a:t>Coronation</a:t>
            </a:r>
            <a:r>
              <a:rPr lang="cs-CZ" i="1" dirty="0" smtClean="0">
                <a:sym typeface="Wingdings" panose="05000000000000000000" pitchFamily="2" charset="2"/>
              </a:rPr>
              <a:t> Charter </a:t>
            </a:r>
            <a:r>
              <a:rPr lang="cs-CZ" dirty="0" smtClean="0">
                <a:sym typeface="Wingdings" panose="05000000000000000000" pitchFamily="2" charset="2"/>
              </a:rPr>
              <a:t>Jindřicha I. z roku 1100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Jan se setkal s opozicí v lednu 1215 v Londýně  další setkání, na kterém měly být problémy vyřešeny naplánováno na duben v </a:t>
            </a:r>
            <a:r>
              <a:rPr lang="cs-CZ" dirty="0" err="1" smtClean="0">
                <a:sym typeface="Wingdings" panose="05000000000000000000" pitchFamily="2" charset="2"/>
              </a:rPr>
              <a:t>Northamptonu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Jan v březnu přijal kříž  zajistil si tak ochranu ze strany svatého stolce jako křižák  Inocenc III. vyzval barony, aby nevytvářeli spolky proti králi, Jana vyzval, aby naslouchal požadavkům baronů, jsou-li </a:t>
            </a:r>
            <a:r>
              <a:rPr lang="cs-CZ" dirty="0" err="1" smtClean="0">
                <a:sym typeface="Wingdings" panose="05000000000000000000" pitchFamily="2" charset="2"/>
              </a:rPr>
              <a:t>orpávněné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Jan se do </a:t>
            </a:r>
            <a:r>
              <a:rPr lang="cs-CZ" dirty="0" err="1" smtClean="0">
                <a:sym typeface="Wingdings" panose="05000000000000000000" pitchFamily="2" charset="2"/>
              </a:rPr>
              <a:t>Northamptonu</a:t>
            </a:r>
            <a:r>
              <a:rPr lang="cs-CZ" dirty="0" smtClean="0">
                <a:sym typeface="Wingdings" panose="05000000000000000000" pitchFamily="2" charset="2"/>
              </a:rPr>
              <a:t> nedostavil  5. května 1215 mu baroni odřekli poslušnost  17. května baronům otevřel brány Londýn (i přesto, že Jan mu týden předtím vydal listinu, potvrzující jeho privilegia)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43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6/6e/Dover_Castle_aerial_view.jpg/1280px-Dover_Castle_aerial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89" y="1258784"/>
            <a:ext cx="10466680" cy="468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5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drawing of the effigy of King John in Worcester Cathed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16" y="142875"/>
            <a:ext cx="28575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ýsledek obrázku pro brosk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4" y="1634031"/>
            <a:ext cx="3732810" cy="37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Výsledek obrázku pro c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11" y="503710"/>
            <a:ext cx="5033848" cy="55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13477" y="329144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246840" y="3291442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62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A jestliže pak neuspokojili královu zlomyslnost a touhu po ničení, poslal [král Jan] tyto svoje buřiče, aby za pochodu vypalovali města...|...| a všechno obyvatelstvo, bez rozdílu stavu a postavení, které se neskrylo na půdě kostela bylo zajímáno a poté co bylo mučeno bylo vydíráno pro výkupné. A baronům věrní kasteláni v pevnostech, když se doslechli, že se blíží král, opouštěli svoje hrady, hledali útočiště na tajných místech, zanechávali tam svoje majetky jako lup pro své </a:t>
            </a:r>
            <a:r>
              <a:rPr lang="cs-CZ" sz="2000" dirty="0" smtClean="0"/>
              <a:t>nepřátele.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Roger </a:t>
            </a:r>
            <a:r>
              <a:rPr lang="cs-CZ" dirty="0" err="1" smtClean="0"/>
              <a:t>Wendover</a:t>
            </a:r>
            <a:r>
              <a:rPr lang="cs-CZ" dirty="0" smtClean="0"/>
              <a:t>, </a:t>
            </a:r>
            <a:r>
              <a:rPr lang="cs-CZ" i="1" dirty="0" err="1" smtClean="0"/>
              <a:t>Flores</a:t>
            </a:r>
            <a:r>
              <a:rPr lang="cs-CZ" i="1" dirty="0" smtClean="0"/>
              <a:t> </a:t>
            </a:r>
            <a:r>
              <a:rPr lang="cs-CZ" i="1" dirty="0" err="1" smtClean="0"/>
              <a:t>Historiarum</a:t>
            </a:r>
            <a:r>
              <a:rPr lang="cs-CZ" i="1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53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Celá země byla pokryta těmito údy ďáblovými jako sarančaty, která se sešla ze vzdálených koutů země, aby z jejího povrchu všechno vymazala |...| běhajíc s tasenými meči a dýkami, prohledávali města, domy, hřbitovy i kostely, každého olupujíc, nešetřili ani ženy ani děti; tam, kde byli nalezeni, byli královi nepřátelé vězněni v řetězech a nuceni k zaplacení vysokého výkupného. Dokonce i kněží, stojící před vlastními oltáři, z Křížem Páně v rukou, oděni ve svá posvátná roucha, byli zatýkáni, mučeni, okrádáni a bylo s nimi špatně zacházeno.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Roger </a:t>
            </a:r>
            <a:r>
              <a:rPr lang="cs-CZ" dirty="0" err="1" smtClean="0"/>
              <a:t>Wendover</a:t>
            </a:r>
            <a:r>
              <a:rPr lang="cs-CZ" dirty="0" smtClean="0"/>
              <a:t>, </a:t>
            </a:r>
            <a:r>
              <a:rPr lang="cs-CZ" i="1" dirty="0" err="1" smtClean="0"/>
              <a:t>Flores</a:t>
            </a:r>
            <a:r>
              <a:rPr lang="cs-CZ" i="1" dirty="0" smtClean="0"/>
              <a:t> </a:t>
            </a:r>
            <a:r>
              <a:rPr lang="cs-CZ" i="1" dirty="0" err="1" smtClean="0"/>
              <a:t>Hisrtoriarum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74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sz="2000" dirty="0"/>
              <a:t>Někteří byli věšeni za pas, někteří za chodidla a za nohy, jiní za ruce a další za svoje prsty a paže |...| byla jim do jejich ubohých očí sypána sůl smíšená s octem |...| jiní byli přivázáni na trojnožky nebo na rošty nad rozpálené uhlí a pak jejich opečená těla byla ponořena do studené vody, kde zemřeli. |...| A nikdo se neopovážil vykročit za hranici pozemku kostela. |...| a baroni se váleli v Londýně a starali se jen o svoje jídlo a pití |...| a zatímco oni spali, král nespal, dokud nezískal všechen jejich majetek a celou zemi, jejich hrady a města pod svojí kontrolu, od jihu až po Skotské </a:t>
            </a:r>
            <a:r>
              <a:rPr lang="cs-CZ" sz="2000" dirty="0" smtClean="0"/>
              <a:t>moře. 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Roger </a:t>
            </a:r>
            <a:r>
              <a:rPr lang="cs-CZ" dirty="0" err="1" smtClean="0"/>
              <a:t>Wendover</a:t>
            </a:r>
            <a:r>
              <a:rPr lang="cs-CZ" dirty="0" smtClean="0"/>
              <a:t>, </a:t>
            </a:r>
            <a:r>
              <a:rPr lang="cs-CZ" i="1" dirty="0" err="1" smtClean="0"/>
              <a:t>Flores</a:t>
            </a:r>
            <a:r>
              <a:rPr lang="cs-CZ" i="1" dirty="0" smtClean="0"/>
              <a:t> </a:t>
            </a:r>
            <a:r>
              <a:rPr lang="cs-CZ" i="1" dirty="0" err="1" smtClean="0"/>
              <a:t>Historiarum</a:t>
            </a:r>
            <a:r>
              <a:rPr lang="cs-CZ" i="1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640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Ludvíkova tažení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následníkem trůnu Janův nejstarší syn Jindřich (narozen 1207) </a:t>
            </a:r>
            <a:r>
              <a:rPr lang="cs-CZ" dirty="0" smtClean="0">
                <a:sym typeface="Wingdings" panose="05000000000000000000" pitchFamily="2" charset="2"/>
              </a:rPr>
              <a:t> narychlo zorganizována korunovace v Gloucesteru 28. října 1216 (Jindřich předtím pobýval na hradě </a:t>
            </a:r>
            <a:r>
              <a:rPr lang="cs-CZ" dirty="0" err="1" smtClean="0">
                <a:sym typeface="Wingdings" panose="05000000000000000000" pitchFamily="2" charset="2"/>
              </a:rPr>
              <a:t>Devizes</a:t>
            </a:r>
            <a:r>
              <a:rPr lang="cs-CZ" dirty="0" smtClean="0">
                <a:sym typeface="Wingdings" panose="05000000000000000000" pitchFamily="2" charset="2"/>
              </a:rPr>
              <a:t>)  korunovaci provedl biskup z Winchesteru </a:t>
            </a:r>
            <a:r>
              <a:rPr lang="cs-CZ" dirty="0" err="1" smtClean="0">
                <a:sym typeface="Wingdings" panose="05000000000000000000" pitchFamily="2" charset="2"/>
              </a:rPr>
              <a:t>Pierre</a:t>
            </a:r>
            <a:r>
              <a:rPr lang="cs-CZ" dirty="0" smtClean="0">
                <a:sym typeface="Wingdings" panose="05000000000000000000" pitchFamily="2" charset="2"/>
              </a:rPr>
              <a:t> des </a:t>
            </a:r>
            <a:r>
              <a:rPr lang="cs-CZ" dirty="0" err="1" smtClean="0">
                <a:sym typeface="Wingdings" panose="05000000000000000000" pitchFamily="2" charset="2"/>
              </a:rPr>
              <a:t>Roches</a:t>
            </a:r>
            <a:r>
              <a:rPr lang="cs-CZ" dirty="0" smtClean="0">
                <a:sym typeface="Wingdings" panose="05000000000000000000" pitchFamily="2" charset="2"/>
              </a:rPr>
              <a:t> za asistence papežského legáta </a:t>
            </a:r>
            <a:r>
              <a:rPr lang="cs-CZ" dirty="0" err="1" smtClean="0">
                <a:sym typeface="Wingdings" panose="05000000000000000000" pitchFamily="2" charset="2"/>
              </a:rPr>
              <a:t>Gualy</a:t>
            </a:r>
            <a:r>
              <a:rPr lang="cs-CZ" dirty="0" smtClean="0">
                <a:sym typeface="Wingdings" panose="05000000000000000000" pitchFamily="2" charset="2"/>
              </a:rPr>
              <a:t>, regentem byl určen William </a:t>
            </a:r>
            <a:r>
              <a:rPr lang="cs-CZ" dirty="0" err="1" smtClean="0">
                <a:sym typeface="Wingdings" panose="05000000000000000000" pitchFamily="2" charset="2"/>
              </a:rPr>
              <a:t>Marshal</a:t>
            </a:r>
            <a:r>
              <a:rPr lang="cs-CZ" dirty="0" smtClean="0">
                <a:sym typeface="Wingdings" panose="05000000000000000000" pitchFamily="2" charset="2"/>
              </a:rPr>
              <a:t>, earl z </a:t>
            </a:r>
            <a:r>
              <a:rPr lang="cs-CZ" dirty="0" err="1" smtClean="0">
                <a:sym typeface="Wingdings" panose="05000000000000000000" pitchFamily="2" charset="2"/>
              </a:rPr>
              <a:t>Pembroke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krátce po korunovaci znovu vydána Magna Charta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Smrtí Jana Bezzemka v podstatě zanikl hlavní důvod vzpoury  někteří baroni se přidali na stranu Jindřicha III., někteří zatím váhali a vyčkávali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Ludvík uzavřel na konci roku s Jindřichem příměří (nejprve do poloviny ledna, později prodloužené do Velikonoc) a odjel do Francie získat posily a prostředky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Ludvík se vrátil s posilami do Anglie v dubnu  20. května poražen královskými vojsky u Lincolnu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Ludvíkova flotila poražena 24. srpna u </a:t>
            </a:r>
            <a:r>
              <a:rPr lang="cs-CZ" dirty="0" err="1" smtClean="0">
                <a:sym typeface="Wingdings" panose="05000000000000000000" pitchFamily="2" charset="2"/>
              </a:rPr>
              <a:t>Sandwiche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12. září 1217 – smlouva z </a:t>
            </a:r>
            <a:r>
              <a:rPr lang="cs-CZ" dirty="0" err="1" smtClean="0">
                <a:sym typeface="Wingdings" panose="05000000000000000000" pitchFamily="2" charset="2"/>
              </a:rPr>
              <a:t>Lambethu</a:t>
            </a:r>
            <a:r>
              <a:rPr lang="cs-CZ" dirty="0" smtClean="0">
                <a:sym typeface="Wingdings" panose="05000000000000000000" pitchFamily="2" charset="2"/>
              </a:rPr>
              <a:t> – Ludvík se zřekl nároků na anglický trůn, dostal odškodné 10 000 marek, jeho vojska se musela stáhnout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Jindřich byl uznán anglickým králem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5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8/80/Lincoln_Castle_view.jpg/1280px-Lincoln_Castle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80" y="252466"/>
            <a:ext cx="9132125" cy="60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5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nuscript picture of Henry III's coro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89" y="344384"/>
            <a:ext cx="5329398" cy="60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37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ka uživatele Shelley Rodg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04" y="120257"/>
            <a:ext cx="8822171" cy="66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3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Magna Charta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10. června – Jan souhlasil s jednáním o požadavcích baronů (</a:t>
            </a:r>
            <a:r>
              <a:rPr lang="cs-CZ" i="1" dirty="0" err="1" smtClean="0"/>
              <a:t>Articles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Barons</a:t>
            </a:r>
            <a:r>
              <a:rPr lang="cs-CZ" i="1" dirty="0" smtClean="0"/>
              <a:t> </a:t>
            </a:r>
            <a:r>
              <a:rPr lang="cs-CZ" dirty="0" smtClean="0"/>
              <a:t> - základ pro Magnu Chartu) </a:t>
            </a:r>
          </a:p>
          <a:p>
            <a:r>
              <a:rPr lang="cs-CZ" dirty="0" smtClean="0"/>
              <a:t>15. června – setkání v </a:t>
            </a:r>
            <a:r>
              <a:rPr lang="cs-CZ" dirty="0" err="1" smtClean="0"/>
              <a:t>Runnymede</a:t>
            </a:r>
            <a:r>
              <a:rPr lang="cs-CZ" dirty="0" smtClean="0"/>
              <a:t> mezi Londýnem a Windsorem </a:t>
            </a:r>
            <a:r>
              <a:rPr lang="cs-CZ" dirty="0" smtClean="0">
                <a:sym typeface="Wingdings" panose="05000000000000000000" pitchFamily="2" charset="2"/>
              </a:rPr>
              <a:t> 19. června Jan připojil svojí pečeť k Magně Chartě, byl obnoven mír, většina baronů přísahali králi věrnost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63 článků – nejrůznější právní zásady, garantované různým skupinám svobodného obyvatelstva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paragraf 39 – </a:t>
            </a:r>
            <a:r>
              <a:rPr lang="cs-CZ" b="1" i="1" dirty="0"/>
              <a:t>„Žádný svobodný člověk nesmí být zatčen a uvězněn ani postaven mimo zákon nebo vyhoštěn nebo jakkoliv jinak poškozen bez řádného soudu jemu rovných nebo dle práva této země</a:t>
            </a:r>
            <a:r>
              <a:rPr lang="cs-CZ" b="1" i="1" dirty="0" smtClean="0"/>
              <a:t>.“</a:t>
            </a:r>
          </a:p>
          <a:p>
            <a:r>
              <a:rPr lang="cs-CZ" dirty="0" smtClean="0"/>
              <a:t>paragraf 61 (tzv. bezpečnostní klausule) </a:t>
            </a:r>
            <a:r>
              <a:rPr lang="cs-CZ" dirty="0"/>
              <a:t>- </a:t>
            </a:r>
            <a:r>
              <a:rPr lang="cs-CZ" i="1" dirty="0"/>
              <a:t>„Dáváme a zaručujeme jim [baronům] následující ujištění: baroni si vyberou nějakých dvacet pět baronů z oblasti, ze které chtějí, a ti budou ze všech sil udržovat, prosazovat a dohlížet na mír a svobody, které jsme jim [král Jan] zaručili a potvrdili touto </a:t>
            </a:r>
            <a:r>
              <a:rPr lang="cs-CZ" i="1" dirty="0" smtClean="0"/>
              <a:t>listinou...“</a:t>
            </a:r>
          </a:p>
          <a:p>
            <a:r>
              <a:rPr lang="cs-CZ" dirty="0" smtClean="0"/>
              <a:t>paragraf 52 – „</a:t>
            </a:r>
            <a:r>
              <a:rPr lang="cs-CZ" i="1" dirty="0" smtClean="0"/>
              <a:t>Byl-li někdo bez řádného soudu sobě rovných připraven o půdu, hrady, svobody nebo práva, ihned mu je navrátím. A vyvstane-li ohledně toho nějaký spor, nechť je rozhodnut 25 barony, jmenovanými v bezpečnostní klausuli.“  </a:t>
            </a:r>
          </a:p>
          <a:p>
            <a:r>
              <a:rPr lang="cs-CZ" dirty="0" smtClean="0"/>
              <a:t>další články řešily např. vdovy a sňatky, míry a váhy nebo sirotky a poručnictví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67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c/cd/Article-barons-add-ms-4838.jpg/800px-Article-barons-add-ms-4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13" y="0"/>
            <a:ext cx="3678676" cy="69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1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agna Carta (British Library Cotton MS Augustus II.10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06" y="348361"/>
            <a:ext cx="9047802" cy="602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2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f/f1/Magna_Carta_%281225_version_with_seal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36" y="130628"/>
            <a:ext cx="3276394" cy="65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5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d/d6/A_Chronicle_of_England_-_Page_226_-_John_Signs_the_Great_Charter.jpg/1024px-A_Chronicle_of_England_-_Page_226_-_John_Signs_the_Great_Ch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5" y="0"/>
            <a:ext cx="8484136" cy="68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1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Poslední válka krále Jana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Jan vnímal Magnu Chartu pouze jako prostředek pro získání času </a:t>
            </a:r>
            <a:r>
              <a:rPr lang="cs-CZ" dirty="0" smtClean="0">
                <a:sym typeface="Wingdings" panose="05000000000000000000" pitchFamily="2" charset="2"/>
              </a:rPr>
              <a:t> začal shromažďovat vojáky, poslal list papeži s žádostí o zrušení Magny Charty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list Inocence III. s odpovědí došel do Anglie na začátku září 1215  papež se ostře postavil proti Magně Chartě a odsoudil ji jako </a:t>
            </a:r>
            <a:r>
              <a:rPr lang="cs-CZ" i="1" dirty="0" smtClean="0">
                <a:sym typeface="Wingdings" panose="05000000000000000000" pitchFamily="2" charset="2"/>
              </a:rPr>
              <a:t>zavržení hodnou a podlou ale také protiprávní </a:t>
            </a:r>
            <a:r>
              <a:rPr lang="cs-CZ" dirty="0" smtClean="0">
                <a:sym typeface="Wingdings" panose="05000000000000000000" pitchFamily="2" charset="2"/>
              </a:rPr>
              <a:t> 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Jan začal obléhat hrad Rochester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Baroni (vedeni Robertem </a:t>
            </a:r>
            <a:r>
              <a:rPr lang="cs-CZ" dirty="0" err="1" smtClean="0">
                <a:sym typeface="Wingdings" panose="05000000000000000000" pitchFamily="2" charset="2"/>
              </a:rPr>
              <a:t>fitzWalterem</a:t>
            </a:r>
            <a:r>
              <a:rPr lang="cs-CZ" dirty="0" smtClean="0">
                <a:sym typeface="Wingdings" panose="05000000000000000000" pitchFamily="2" charset="2"/>
              </a:rPr>
              <a:t> a </a:t>
            </a:r>
            <a:r>
              <a:rPr lang="cs-CZ" dirty="0" err="1" smtClean="0">
                <a:sym typeface="Wingdings" panose="05000000000000000000" pitchFamily="2" charset="2"/>
              </a:rPr>
              <a:t>Sehierem</a:t>
            </a:r>
            <a:r>
              <a:rPr lang="cs-CZ" dirty="0" smtClean="0">
                <a:sym typeface="Wingdings" panose="05000000000000000000" pitchFamily="2" charset="2"/>
              </a:rPr>
              <a:t> de Quincy) vyslali poselstvo do Paříže  nabídli trůn synovi Filipa Augusta Ludvíkovi  Ludvík nabídku přijal, ale pomocné sbory vyslal až na konci roku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Rochester padl po 7 týdnech obléhání (posádka kapitulovala 30. listopadu) – Jan nechal zapálit dřevěné podpěry pod jednou z věží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 pádu Rochesteru pokračoval Jan v tažení na sever a do Skotska (v lednu 1216 dobyl </a:t>
            </a:r>
            <a:r>
              <a:rPr lang="cs-CZ" dirty="0" err="1" smtClean="0">
                <a:sym typeface="Wingdings" panose="05000000000000000000" pitchFamily="2" charset="2"/>
              </a:rPr>
              <a:t>Berwick</a:t>
            </a:r>
            <a:r>
              <a:rPr lang="cs-CZ" dirty="0" smtClean="0">
                <a:sym typeface="Wingdings" panose="05000000000000000000" pitchFamily="2" charset="2"/>
              </a:rPr>
              <a:t>); druhá část královského vojska pod velením Viléma ze </a:t>
            </a:r>
            <a:r>
              <a:rPr lang="cs-CZ" dirty="0" err="1" smtClean="0">
                <a:sym typeface="Wingdings" panose="05000000000000000000" pitchFamily="2" charset="2"/>
              </a:rPr>
              <a:t>Salisbury</a:t>
            </a:r>
            <a:r>
              <a:rPr lang="cs-CZ" dirty="0" smtClean="0">
                <a:sym typeface="Wingdings" panose="05000000000000000000" pitchFamily="2" charset="2"/>
              </a:rPr>
              <a:t> operovala na jihu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73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chester Castle Keep and Bailey 0038stc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29" y="596299"/>
            <a:ext cx="9663751" cy="55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1050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442</TotalTime>
  <Words>1588</Words>
  <Application>Microsoft Office PowerPoint</Application>
  <PresentationFormat>Širokoúhlá obrazovka</PresentationFormat>
  <Paragraphs>88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Wingdings</vt:lpstr>
      <vt:lpstr>Wingdings 3</vt:lpstr>
      <vt:lpstr>Stébla</vt:lpstr>
      <vt:lpstr>Magna Charta a  první válka baronů</vt:lpstr>
      <vt:lpstr>Počátky krize</vt:lpstr>
      <vt:lpstr>Magna Charta</vt:lpstr>
      <vt:lpstr>Prezentace aplikace PowerPoint</vt:lpstr>
      <vt:lpstr>Prezentace aplikace PowerPoint</vt:lpstr>
      <vt:lpstr>Prezentace aplikace PowerPoint</vt:lpstr>
      <vt:lpstr>Prezentace aplikace PowerPoint</vt:lpstr>
      <vt:lpstr>Poslední válka krále Jana</vt:lpstr>
      <vt:lpstr>Prezentace aplikace PowerPoint</vt:lpstr>
      <vt:lpstr>Prezentace aplikace PowerPoint</vt:lpstr>
      <vt:lpstr>Odmítáme [Inocenc III.] jen tak přehlížet tak nestoudnou troufalost, která tupí Apoštolský stolec, poškozuje královská práva, zostuzuje anglický lid a ohrožuje křížovou výpravu|...| My [Inocenc] , ve jménu všemohoucího Boha, Otce, Syna a Ducha svatého a z autority sv. Petra a Pavla naprosto odmítáme a odsuzujeme tuto úmluvu, pod hrozbou exkomunikace nařizujeme, že král se nemusí na domluvu ohlížet a baroni nemají trvat na jejím dodržování. Prohlašujeme listinu za neplatnou a navždy pozbývající platnost.</vt:lpstr>
      <vt:lpstr>Ludvík Francouzský </vt:lpstr>
      <vt:lpstr>Prezentace aplikace PowerPoint</vt:lpstr>
      <vt:lpstr>Prezentace aplikace PowerPoint</vt:lpstr>
      <vt:lpstr>Kdo měl v r. 1215 nárok na trůn</vt:lpstr>
      <vt:lpstr>Prezentace aplikace PowerPoint</vt:lpstr>
      <vt:lpstr>Prezentace aplikace PowerPoint</vt:lpstr>
      <vt:lpstr>Prezentace aplikace PowerPoint</vt:lpstr>
      <vt:lpstr>francouzská invaze a smrt krále Jana</vt:lpstr>
      <vt:lpstr>Prezentace aplikace PowerPoint</vt:lpstr>
      <vt:lpstr>Prezentace aplikace PowerPoint</vt:lpstr>
      <vt:lpstr>A jestliže pak neuspokojili královu zlomyslnost a touhu po ničení, poslal [král Jan] tyto svoje buřiče, aby za pochodu vypalovali města...|...| a všechno obyvatelstvo, bez rozdílu stavu a postavení, které se neskrylo na půdě kostela bylo zajímáno a poté co bylo mučeno bylo vydíráno pro výkupné. A baronům věrní kasteláni v pevnostech, když se doslechli, že se blíží král, opouštěli svoje hrady, hledali útočiště na tajných místech, zanechávali tam svoje majetky jako lup pro své nepřátele.</vt:lpstr>
      <vt:lpstr>Celá země byla pokryta těmito údy ďáblovými jako sarančaty, která se sešla ze vzdálených koutů země, aby z jejího povrchu všechno vymazala |...| běhajíc s tasenými meči a dýkami, prohledávali města, domy, hřbitovy i kostely, každého olupujíc, nešetřili ani ženy ani děti; tam, kde byli nalezeni, byli královi nepřátelé vězněni v řetězech a nuceni k zaplacení vysokého výkupného. Dokonce i kněží, stojící před vlastními oltáři, z Křížem Páně v rukou, oděni ve svá posvátná roucha, byli zatýkáni, mučeni, okrádáni a bylo s nimi špatně zacházeno.</vt:lpstr>
      <vt:lpstr>Někteří byli věšeni za pas, někteří za chodidla a za nohy, jiní za ruce a další za svoje prsty a paže |...| byla jim do jejich ubohých očí sypána sůl smíšená s octem |...| jiní byli přivázáni na trojnožky nebo na rošty nad rozpálené uhlí a pak jejich opečená těla byla ponořena do studené vody, kde zemřeli. |...| A nikdo se neopovážil vykročit za hranici pozemku kostela. |...| a baroni se váleli v Londýně a starali se jen o svoje jídlo a pití |...| a zatímco oni spali, král nespal, dokud nezískal všechen jejich majetek a celou zemi, jejich hrady a města pod svojí kontrolu, od jihu až po Skotské moře. </vt:lpstr>
      <vt:lpstr>konec Ludvíkova tažení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Magna Charta a  první válka baronů</dc:title>
  <dc:creator>kamery</dc:creator>
  <cp:lastModifiedBy>kamery</cp:lastModifiedBy>
  <cp:revision>36</cp:revision>
  <dcterms:created xsi:type="dcterms:W3CDTF">2017-12-19T09:28:45Z</dcterms:created>
  <dcterms:modified xsi:type="dcterms:W3CDTF">2017-12-21T11:07:16Z</dcterms:modified>
</cp:coreProperties>
</file>